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5087600" cx="21396325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52">
          <p15:clr>
            <a:srgbClr val="000000"/>
          </p15:clr>
        </p15:guide>
        <p15:guide id="2" pos="67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52" orient="horz"/>
        <p:guide pos="67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5913" y="549275"/>
            <a:ext cx="388937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855913" y="549275"/>
            <a:ext cx="388937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4724" y="4686937"/>
            <a:ext cx="18186877" cy="3234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209450" y="8549641"/>
            <a:ext cx="14977428" cy="3855720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lvl="0" algn="ctr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069737" y="603441"/>
            <a:ext cx="19256851" cy="2515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5720173" y="-1129573"/>
            <a:ext cx="9955979" cy="19256851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39330144" y="13848444"/>
            <a:ext cx="39873873" cy="15920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308089" y="-1896057"/>
            <a:ext cx="39873873" cy="47409946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69737" y="603441"/>
            <a:ext cx="19256851" cy="2515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69737" y="3520863"/>
            <a:ext cx="19256851" cy="9955979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90162" y="9695182"/>
            <a:ext cx="18186877" cy="2996565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1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90162" y="6394771"/>
            <a:ext cx="18186877" cy="3300411"/>
          </a:xfrm>
          <a:prstGeom prst="rect">
            <a:avLst/>
          </a:prstGeom>
          <a:noFill/>
          <a:ln>
            <a:noFill/>
          </a:ln>
        </p:spPr>
        <p:txBody>
          <a:bodyPr anchorCtr="0" anchor="b" bIns="103875" lIns="207775" spcFirstLastPara="1" rIns="207775" wrap="square" tIns="10387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820"/>
              </a:spcBef>
              <a:spcAft>
                <a:spcPts val="0"/>
              </a:spcAft>
              <a:buClr>
                <a:srgbClr val="888888"/>
              </a:buClr>
              <a:buSzPts val="4100"/>
              <a:buNone/>
              <a:defRPr sz="4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069737" y="603441"/>
            <a:ext cx="19256851" cy="2515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540053" y="10903587"/>
            <a:ext cx="31663589" cy="30842269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635000" lvl="0" marL="457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71500" lvl="1" marL="914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–"/>
              <a:defRPr sz="5400"/>
            </a:lvl2pPr>
            <a:lvl3pPr indent="-51435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indent="-488950" lvl="3" marL="18288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–"/>
              <a:defRPr sz="4100"/>
            </a:lvl4pPr>
            <a:lvl5pPr indent="-488950" lvl="4" marL="22860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»"/>
              <a:defRPr sz="4100"/>
            </a:lvl5pPr>
            <a:lvl6pPr indent="-488950" lvl="5" marL="27432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6pPr>
            <a:lvl7pPr indent="-488950" lvl="6" marL="32004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7pPr>
            <a:lvl8pPr indent="-488950" lvl="7" marL="3657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8pPr>
            <a:lvl9pPr indent="-488950" lvl="8" marL="41148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5560250" y="10903587"/>
            <a:ext cx="31667303" cy="30842269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635000" lvl="0" marL="457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71500" lvl="1" marL="914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–"/>
              <a:defRPr sz="5400"/>
            </a:lvl2pPr>
            <a:lvl3pPr indent="-51435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3pPr>
            <a:lvl4pPr indent="-488950" lvl="3" marL="18288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–"/>
              <a:defRPr sz="4100"/>
            </a:lvl4pPr>
            <a:lvl5pPr indent="-488950" lvl="4" marL="22860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»"/>
              <a:defRPr sz="4100"/>
            </a:lvl5pPr>
            <a:lvl6pPr indent="-488950" lvl="5" marL="27432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6pPr>
            <a:lvl7pPr indent="-488950" lvl="6" marL="32004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7pPr>
            <a:lvl8pPr indent="-488950" lvl="7" marL="3657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8pPr>
            <a:lvl9pPr indent="-488950" lvl="8" marL="41148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069817" y="604204"/>
            <a:ext cx="1925669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69816" y="3377249"/>
            <a:ext cx="9453760" cy="1407476"/>
          </a:xfrm>
          <a:prstGeom prst="rect">
            <a:avLst/>
          </a:prstGeom>
          <a:noFill/>
          <a:ln>
            <a:noFill/>
          </a:ln>
        </p:spPr>
        <p:txBody>
          <a:bodyPr anchorCtr="0" anchor="b" bIns="103875" lIns="207775" spcFirstLastPara="1" rIns="207775" wrap="square" tIns="103875">
            <a:noAutofit/>
          </a:bodyPr>
          <a:lstStyle>
            <a:lvl1pPr indent="-2286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/>
            </a:lvl2pPr>
            <a:lvl3pPr indent="-22860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069816" y="4784725"/>
            <a:ext cx="9453760" cy="8692834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5715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1pPr>
            <a:lvl2pPr indent="-51435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2pPr>
            <a:lvl3pPr indent="-48895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3pPr>
            <a:lvl4pPr indent="-4572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4pPr>
            <a:lvl5pPr indent="-4572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  <a:defRPr sz="3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0869038" y="3377249"/>
            <a:ext cx="9457473" cy="1407476"/>
          </a:xfrm>
          <a:prstGeom prst="rect">
            <a:avLst/>
          </a:prstGeom>
          <a:noFill/>
          <a:ln>
            <a:noFill/>
          </a:ln>
        </p:spPr>
        <p:txBody>
          <a:bodyPr anchorCtr="0" anchor="b" bIns="103875" lIns="207775" spcFirstLastPara="1" rIns="207775" wrap="square" tIns="103875">
            <a:noAutofit/>
          </a:bodyPr>
          <a:lstStyle>
            <a:lvl1pPr indent="-2286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/>
            </a:lvl2pPr>
            <a:lvl3pPr indent="-22860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0869038" y="4784725"/>
            <a:ext cx="9457473" cy="8692834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5715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1pPr>
            <a:lvl2pPr indent="-51435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2pPr>
            <a:lvl3pPr indent="-48895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3pPr>
            <a:lvl4pPr indent="-4572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4pPr>
            <a:lvl5pPr indent="-4572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  <a:defRPr sz="3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069737" y="603441"/>
            <a:ext cx="19256851" cy="2515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069818" y="600711"/>
            <a:ext cx="7039244" cy="2556510"/>
          </a:xfrm>
          <a:prstGeom prst="rect">
            <a:avLst/>
          </a:prstGeom>
          <a:noFill/>
          <a:ln>
            <a:noFill/>
          </a:ln>
        </p:spPr>
        <p:txBody>
          <a:bodyPr anchorCtr="0" anchor="b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365369" y="600712"/>
            <a:ext cx="11961140" cy="12876848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692150" lvl="0" marL="4572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1pPr>
            <a:lvl2pPr indent="-635000" lvl="1" marL="914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2pPr>
            <a:lvl3pPr indent="-571500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3pPr>
            <a:lvl4pPr indent="-51435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–"/>
              <a:defRPr sz="4500"/>
            </a:lvl4pPr>
            <a:lvl5pPr indent="-51435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»"/>
              <a:defRPr sz="4500"/>
            </a:lvl5pPr>
            <a:lvl6pPr indent="-51435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6pPr>
            <a:lvl7pPr indent="-51435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7pPr>
            <a:lvl8pPr indent="-51435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8pPr>
            <a:lvl9pPr indent="-51435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069818" y="3157222"/>
            <a:ext cx="7039244" cy="10320338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193830" y="10561319"/>
            <a:ext cx="12837795" cy="1246824"/>
          </a:xfrm>
          <a:prstGeom prst="rect">
            <a:avLst/>
          </a:prstGeom>
          <a:noFill/>
          <a:ln>
            <a:noFill/>
          </a:ln>
        </p:spPr>
        <p:txBody>
          <a:bodyPr anchorCtr="0" anchor="b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193830" y="1348106"/>
            <a:ext cx="12837795" cy="905256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193830" y="11808145"/>
            <a:ext cx="12837795" cy="17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9737" y="603441"/>
            <a:ext cx="19256851" cy="2515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9737" y="3520863"/>
            <a:ext cx="19256851" cy="9955979"/>
          </a:xfrm>
          <a:prstGeom prst="rect">
            <a:avLst/>
          </a:prstGeom>
          <a:noFill/>
          <a:ln>
            <a:noFill/>
          </a:ln>
        </p:spPr>
        <p:txBody>
          <a:bodyPr anchorCtr="0" anchor="t" bIns="103875" lIns="207775" spcFirstLastPara="1" rIns="207775" wrap="square" tIns="103875">
            <a:noAutofit/>
          </a:bodyPr>
          <a:lstStyle>
            <a:lvl1pPr indent="-692150" lvl="0" marL="457200" marR="0" rtl="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0" lvl="2" marL="1371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1435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435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»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143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1435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435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14350" lvl="8" marL="4114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207775" spcFirstLastPara="1" rIns="207775" wrap="square" tIns="103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21396325" cy="2590800"/>
          </a:xfrm>
          <a:prstGeom prst="rect">
            <a:avLst/>
          </a:prstGeom>
          <a:solidFill>
            <a:srgbClr val="B2A0C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275" lIns="64575" spcFirstLastPara="1" rIns="64575" wrap="square" tIns="32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1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r>
              <a:rPr b="1" i="0" lang="en-GB" sz="4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Title: </a:t>
            </a:r>
            <a:r>
              <a:rPr b="1"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Lane Detection For Autonomous Vehicles</a:t>
            </a:r>
            <a:endParaRPr b="1" sz="4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GB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</a:t>
            </a:r>
            <a:r>
              <a:rPr lang="en-GB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</a:t>
            </a:r>
            <a:r>
              <a:rPr b="0" i="0" lang="en-GB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members </a:t>
            </a:r>
            <a:r>
              <a:rPr lang="en-GB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D.Shreyas , Shobith bankapur, Chandu.S ,Prajwal T 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School of Electronics and Communication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5043470"/>
            <a:ext cx="7497760" cy="74773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1" anchor="t" bIns="161450" lIns="161450" spcFirstLastPara="1" rIns="161450" wrap="square" tIns="16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</a:t>
            </a:r>
            <a:r>
              <a:rPr b="1" i="0" lang="en-GB" sz="3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sz="3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970435" y="2483451"/>
            <a:ext cx="5710058" cy="345441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1" anchor="ctr" bIns="161450" lIns="161450" spcFirstLastPara="1" rIns="161450" wrap="square" tIns="16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736763" y="2514599"/>
            <a:ext cx="6659562" cy="722531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1" anchor="ctr" bIns="161450" lIns="161450" spcFirstLastPara="1" rIns="161450" wrap="square" tIns="16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</a:t>
            </a: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 and inferences</a:t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19100" y="7220643"/>
            <a:ext cx="7497900" cy="6462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Literature survey</a:t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497762" y="2498034"/>
            <a:ext cx="7239000" cy="122802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Methodology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" y="2590800"/>
            <a:ext cx="7497760" cy="646331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b="1" sz="2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4680493" y="8305800"/>
            <a:ext cx="6715832" cy="1200329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and Optimization details</a:t>
            </a:r>
            <a:endParaRPr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4736701" y="11650600"/>
            <a:ext cx="6659700" cy="6462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Conclusions</a:t>
            </a:r>
            <a:endParaRPr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14441268"/>
            <a:ext cx="21396325" cy="646332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DAEE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Semester: VII                                           Under the guidance of:   </a:t>
            </a:r>
            <a:endParaRPr b="1"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C:\Documents and Settings\Ramesh\Desktop\UAS\Documents\images.png"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4" y="0"/>
            <a:ext cx="4361457" cy="1419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-27150" y="11650603"/>
            <a:ext cx="7497900" cy="6462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Contributions</a:t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-56275" y="1535199"/>
            <a:ext cx="6659700" cy="10158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1" anchor="ctr" bIns="161450" lIns="161450" spcFirstLastPara="1" rIns="161450" wrap="square" tIns="16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Senior Design Project-2023-24</a:t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064500" y="3417550"/>
            <a:ext cx="6071700" cy="16977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PRE-PROCESSING OF IMAGE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Initializing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 Code.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2.Initializing  the loop to take frames one by one.</a:t>
            </a:r>
            <a:endParaRPr sz="2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3.Masking the image for White and Yellow Colour.</a:t>
            </a:r>
            <a:endParaRPr sz="2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8519125" y="7735025"/>
            <a:ext cx="5182500" cy="1419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EDGE DETECTION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1.Neglecting Closed Edges in Smaller Areas.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8526125" y="5702174"/>
            <a:ext cx="5182500" cy="1419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ROI EXTRACTION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1.Deciding ROI Points and Extracting ROI.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495687" y="9642229"/>
            <a:ext cx="5182500" cy="1641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HOUGH TRANSFORM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1.Extracting Straight Lines From the  Image.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451402" y="11771424"/>
            <a:ext cx="5182500" cy="1641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TURN PREDICTION AND PLOTTING ON THE IMAGE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1042535" y="5234994"/>
            <a:ext cx="888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flipH="1">
            <a:off x="10998487" y="7217984"/>
            <a:ext cx="88800" cy="38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 flipH="1">
            <a:off x="10984908" y="9309664"/>
            <a:ext cx="115500" cy="27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 flipH="1">
            <a:off x="10984895" y="11342481"/>
            <a:ext cx="115500" cy="273900"/>
          </a:xfrm>
          <a:prstGeom prst="downArrow">
            <a:avLst>
              <a:gd fmla="val 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1175" y="3280825"/>
            <a:ext cx="72390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 image processing solution for road lane detection, addressing challenges like varying conditions crucial for autonomous vehicles and road safety.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42325" y="5799675"/>
            <a:ext cx="74979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Edge Detection algorithms: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Canny Edge Detection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Hough Transform</a:t>
            </a:r>
            <a:endParaRPr sz="7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2213150" y="14441275"/>
            <a:ext cx="6180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Prof.Rohit Kalyani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4763750" y="9503350"/>
            <a:ext cx="66597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Segmentation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Detection using Canny Filter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Hough Transform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Lane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4742100" y="3247150"/>
            <a:ext cx="66597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4736650" y="12179350"/>
            <a:ext cx="69885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In conclusion, our autonomous vehicle lane detection system, powered by Canny operators plus the Hough transform,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effectively combines edge enhancement, multi-stage refinement, and accurate line identification. This synergistic approach minimizes false positives, ensuring a reliable solution for maintaining lane position and enabling safe navigation in diverse conditions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23225" y="7866850"/>
            <a:ext cx="76896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L</a:t>
            </a:r>
            <a:r>
              <a:rPr lang="en-GB" sz="2100">
                <a:solidFill>
                  <a:schemeClr val="dk1"/>
                </a:solidFill>
              </a:rPr>
              <a:t>ane detection for autonomous vehicles involves crucial research on edge detection, employing Canny and Hough transform. Studies address urban challenges [1], diverse conditions [3], curved lanes [9], and hybrid models with deep learning [2]. Real-time implementation [4], adaptive strategies [5], and comparative analyses [8] inform algorithm selection. Adverse weather challenges are tackled using sensor fusion [6]. These studies collectively explore edge detection, emphasizing the integration of classical and contemporary methods for effective lane detection [7].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9700" y="12179350"/>
            <a:ext cx="7497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lane detection using Canny and Hough transform plays a crucial role in enabling autonomous vehicles to navigate safely and accurately on various roads and environments. Its contributions lie in its robustness, real-time performance, simplicity, adaptability, and foundation for further advancements in lane detection technology.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8450" y="3237125"/>
            <a:ext cx="54599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8463" y="5872700"/>
            <a:ext cx="5459900" cy="23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