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6"/>
  </p:notesMasterIdLst>
  <p:sldIdLst>
    <p:sldId id="256" r:id="rId5"/>
    <p:sldId id="258" r:id="rId6"/>
    <p:sldId id="259" r:id="rId7"/>
    <p:sldId id="260" r:id="rId8"/>
    <p:sldId id="261" r:id="rId9"/>
    <p:sldId id="262" r:id="rId10"/>
    <p:sldId id="263" r:id="rId11"/>
    <p:sldId id="264" r:id="rId12"/>
    <p:sldId id="287"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7772400" cy="10058400"/>
  <p:notesSz cx="6858000" cy="9144000"/>
  <p:embeddedFontLst>
    <p:embeddedFont>
      <p:font typeface="Consolas" panose="020B0609020204030204" pitchFamily="49" charset="0"/>
      <p:regular r:id="rId37"/>
      <p:bold r:id="rId38"/>
      <p:italic r:id="rId39"/>
      <p:boldItalic r:id="rId40"/>
    </p:embeddedFont>
    <p:embeddedFont>
      <p:font typeface="Helvetica Neue" panose="020B0604020202020204" charset="0"/>
      <p:regular r:id="rId41"/>
      <p:bold r:id="rId42"/>
      <p:italic r:id="rId43"/>
      <p:boldItalic r:id="rId44"/>
    </p:embeddedFont>
    <p:embeddedFont>
      <p:font typeface="Open Sans" panose="020B0606030504020204" pitchFamily="34" charset="0"/>
      <p:regular r:id="rId45"/>
      <p:bold r:id="rId46"/>
      <p:italic r:id="rId47"/>
      <p:boldItalic r:id="rId48"/>
    </p:embeddedFont>
    <p:embeddedFont>
      <p:font typeface="Open Sans Light" panose="020B0306030504020204" pitchFamily="34" charset="0"/>
      <p:regular r:id="rId49"/>
      <p:bold r:id="rId50"/>
      <p:italic r:id="rId51"/>
      <p:boldItalic r:id="rId52"/>
    </p:embeddedFont>
    <p:embeddedFont>
      <p:font typeface="Source Code Pro" panose="020B0509030403020204" pitchFamily="49"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58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5.fntdata"/><Relationship Id="rId54"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8" Type="http://schemas.openxmlformats.org/officeDocument/2006/relationships/slide" Target="slides/slide4.xml"/><Relationship Id="rId51" Type="http://schemas.openxmlformats.org/officeDocument/2006/relationships/font" Target="fonts/font15.fntdata"/><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c28c705c4_0_1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49221f98_6_2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64b864f3db_0_6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c28c705c4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234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dirty="0">
                <a:solidFill>
                  <a:srgbClr val="FFFFFF"/>
                </a:solidFill>
              </a:rPr>
              <a:t>Martin Peak 28/07/21</a:t>
            </a:r>
            <a:endParaRPr sz="25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Relational Database Design</a:t>
            </a:r>
            <a:endParaRP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Conceptual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200" dirty="0">
                <a:solidFill>
                  <a:srgbClr val="525C65"/>
                </a:solidFill>
                <a:highlight>
                  <a:srgbClr val="FFFFFF"/>
                </a:highlight>
                <a:latin typeface="Open Sans"/>
                <a:ea typeface="Open Sans"/>
                <a:cs typeface="Open Sans"/>
                <a:sym typeface="Open Sans"/>
              </a:rPr>
              <a:t>Use Lucidchart’s built-in template for DBMS ER Diagram UML.</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Clr>
                <a:schemeClr val="dk1"/>
              </a:buClr>
              <a:buSzPts val="1100"/>
              <a:buFont typeface="Arial"/>
              <a:buNone/>
            </a:pPr>
            <a:endParaRPr sz="1900" dirty="0"/>
          </a:p>
        </p:txBody>
      </p:sp>
      <p:pic>
        <p:nvPicPr>
          <p:cNvPr id="3" name="Picture 2" descr="Diagram&#10;&#10;Description automatically generated">
            <a:extLst>
              <a:ext uri="{FF2B5EF4-FFF2-40B4-BE49-F238E27FC236}">
                <a16:creationId xmlns:a16="http://schemas.microsoft.com/office/drawing/2014/main" id="{3DBD2E98-07B5-4F75-BEDD-3C7401B2FFA2}"/>
              </a:ext>
            </a:extLst>
          </p:cNvPr>
          <p:cNvPicPr>
            <a:picLocks noChangeAspect="1"/>
          </p:cNvPicPr>
          <p:nvPr/>
        </p:nvPicPr>
        <p:blipFill>
          <a:blip r:embed="rId3"/>
          <a:stretch>
            <a:fillRect/>
          </a:stretch>
        </p:blipFill>
        <p:spPr>
          <a:xfrm>
            <a:off x="941843" y="6029100"/>
            <a:ext cx="5010407" cy="22353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ERD</a:t>
            </a:r>
            <a:endParaRPr dirty="0"/>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Logical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400" dirty="0">
                <a:solidFill>
                  <a:srgbClr val="525C65"/>
                </a:solidFill>
                <a:highlight>
                  <a:srgbClr val="FFFFFF"/>
                </a:highlight>
                <a:latin typeface="Open Sans"/>
                <a:ea typeface="Open Sans"/>
                <a:cs typeface="Open Sans"/>
                <a:sym typeface="Open Sans"/>
              </a:rPr>
              <a:t>Use Lucidchart’s built-in template for DBMS ER Diagram UML.</a:t>
            </a:r>
            <a:endParaRPr sz="14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chemeClr val="lt1"/>
              </a:highlight>
              <a:latin typeface="Open Sans"/>
              <a:ea typeface="Open Sans"/>
              <a:cs typeface="Open Sans"/>
              <a:sym typeface="Open Sans"/>
            </a:endParaRPr>
          </a:p>
          <a:p>
            <a:pPr marL="457200" lvl="0" indent="0" algn="l" rtl="0">
              <a:spcBef>
                <a:spcPts val="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1600"/>
              </a:spcAft>
              <a:buNone/>
            </a:pPr>
            <a:endParaRPr sz="1900" dirty="0"/>
          </a:p>
        </p:txBody>
      </p:sp>
      <p:pic>
        <p:nvPicPr>
          <p:cNvPr id="1026" name="Picture 2">
            <a:extLst>
              <a:ext uri="{FF2B5EF4-FFF2-40B4-BE49-F238E27FC236}">
                <a16:creationId xmlns:a16="http://schemas.microsoft.com/office/drawing/2014/main" id="{7B3549B9-A17D-48B5-9B32-1865FA04D4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63473"/>
            <a:ext cx="7772400" cy="32146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Physical</a:t>
            </a:r>
            <a:endParaRPr sz="1900" b="1" dirty="0">
              <a:latin typeface="Open Sans"/>
              <a:ea typeface="Open Sans"/>
              <a:cs typeface="Open Sans"/>
              <a:sym typeface="Open Sans"/>
            </a:endParaRPr>
          </a:p>
          <a:p>
            <a:pPr marL="45720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dirty="0">
              <a:solidFill>
                <a:srgbClr val="525C65"/>
              </a:solidFill>
              <a:highlight>
                <a:schemeClr val="lt1"/>
              </a:highlight>
              <a:latin typeface="Open Sans"/>
              <a:ea typeface="Open Sans"/>
              <a:cs typeface="Open Sans"/>
              <a:sym typeface="Open Sans"/>
            </a:endParaRPr>
          </a:p>
          <a:p>
            <a:pPr marL="457200" lvl="0" indent="0" algn="l" rtl="0">
              <a:spcBef>
                <a:spcPts val="0"/>
              </a:spcBef>
              <a:spcAft>
                <a:spcPts val="1600"/>
              </a:spcAft>
              <a:buNone/>
            </a:pPr>
            <a:endParaRPr sz="1500" dirty="0">
              <a:solidFill>
                <a:srgbClr val="525C65"/>
              </a:solidFill>
              <a:highlight>
                <a:srgbClr val="FFFFFF"/>
              </a:highlight>
              <a:latin typeface="Open Sans"/>
              <a:ea typeface="Open Sans"/>
              <a:cs typeface="Open Sans"/>
              <a:sym typeface="Open Sans"/>
            </a:endParaRPr>
          </a:p>
        </p:txBody>
      </p:sp>
      <p:pic>
        <p:nvPicPr>
          <p:cNvPr id="4" name="Picture 3" descr="Diagram&#10;&#10;Description automatically generated">
            <a:extLst>
              <a:ext uri="{FF2B5EF4-FFF2-40B4-BE49-F238E27FC236}">
                <a16:creationId xmlns:a16="http://schemas.microsoft.com/office/drawing/2014/main" id="{CA8885D4-5C0C-4F60-9133-E26C73798808}"/>
              </a:ext>
            </a:extLst>
          </p:cNvPr>
          <p:cNvPicPr>
            <a:picLocks noChangeAspect="1"/>
          </p:cNvPicPr>
          <p:nvPr/>
        </p:nvPicPr>
        <p:blipFill>
          <a:blip r:embed="rId3"/>
          <a:stretch>
            <a:fillRect/>
          </a:stretch>
        </p:blipFill>
        <p:spPr>
          <a:xfrm>
            <a:off x="0" y="5478595"/>
            <a:ext cx="7772400" cy="281896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dirty="0">
                <a:solidFill>
                  <a:srgbClr val="525C65"/>
                </a:solidFill>
                <a:highlight>
                  <a:srgbClr val="FFFFFF"/>
                </a:highlight>
                <a:latin typeface="Open Sans"/>
                <a:ea typeface="Open Sans"/>
                <a:cs typeface="Open Sans"/>
                <a:sym typeface="Open Sans"/>
              </a:rPr>
              <a:t>You will:</a:t>
            </a:r>
            <a:endParaRPr sz="1550" b="1" dirty="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dirty="0">
                <a:solidFill>
                  <a:srgbClr val="525C65"/>
                </a:solidFill>
                <a:highlight>
                  <a:srgbClr val="FFFFFF"/>
                </a:highlight>
                <a:latin typeface="Open Sans"/>
                <a:ea typeface="Open Sans"/>
                <a:cs typeface="Open Sans"/>
                <a:sym typeface="Open Sans"/>
              </a:rPr>
              <a:t>Create the database using SQL DDL commands</a:t>
            </a:r>
            <a:endParaRPr sz="1550" dirty="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dirty="0">
                <a:solidFill>
                  <a:srgbClr val="525C65"/>
                </a:solidFill>
                <a:highlight>
                  <a:srgbClr val="FFFFFF"/>
                </a:highlight>
                <a:latin typeface="Open Sans"/>
                <a:ea typeface="Open Sans"/>
                <a:cs typeface="Open Sans"/>
                <a:sym typeface="Open Sans"/>
              </a:rPr>
              <a:t>Load the data into your database, utilizing flat file ETL</a:t>
            </a:r>
            <a:endParaRPr sz="1550" dirty="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dirty="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dirty="0">
                <a:solidFill>
                  <a:srgbClr val="525C65"/>
                </a:solidFill>
                <a:highlight>
                  <a:srgbClr val="FFFFFF"/>
                </a:highlight>
                <a:latin typeface="Open Sans"/>
                <a:ea typeface="Open Sans"/>
                <a:cs typeface="Open Sans"/>
                <a:sym typeface="Open Sans"/>
              </a:rPr>
              <a:t>Submission</a:t>
            </a:r>
            <a:endParaRPr sz="1550" b="1"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dirty="0">
                <a:solidFill>
                  <a:srgbClr val="525C65"/>
                </a:solidFill>
                <a:highlight>
                  <a:srgbClr val="FFFFFF"/>
                </a:highlight>
                <a:latin typeface="Open Sans"/>
                <a:ea typeface="Open Sans"/>
                <a:cs typeface="Open Sans"/>
                <a:sym typeface="Open Sans"/>
              </a:rPr>
              <a:t>Hints</a:t>
            </a:r>
            <a:endParaRPr sz="1550" b="1"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After running CRUD commands like update, insert, or delete, run a </a:t>
            </a:r>
            <a:r>
              <a:rPr lang="en" sz="1550" dirty="0">
                <a:solidFill>
                  <a:srgbClr val="525C65"/>
                </a:solidFill>
                <a:highlight>
                  <a:srgbClr val="FFFFFF"/>
                </a:highlight>
                <a:latin typeface="Source Code Pro"/>
                <a:ea typeface="Source Code Pro"/>
                <a:cs typeface="Source Code Pro"/>
                <a:sym typeface="Source Code Pro"/>
              </a:rPr>
              <a:t>SELECT*</a:t>
            </a:r>
            <a:r>
              <a:rPr lang="en" sz="1550" dirty="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dirty="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dirty="0">
              <a:solidFill>
                <a:srgbClr val="525C6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endParaRPr sz="1900" dirty="0"/>
          </a:p>
          <a:p>
            <a:pPr marL="241300" marR="241300" lvl="0" indent="0" algn="l" rtl="0">
              <a:lnSpc>
                <a:spcPct val="100000"/>
              </a:lnSpc>
              <a:spcBef>
                <a:spcPts val="160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Hints</a:t>
            </a:r>
            <a:endParaRPr sz="1350" b="1" dirty="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dirty="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r>
              <a:rPr lang="en" sz="1350" dirty="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endParaRPr sz="1350" dirty="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dirty="0">
                <a:solidFill>
                  <a:srgbClr val="FF0000"/>
                </a:solidFill>
                <a:highlight>
                  <a:srgbClr val="FFFFFF"/>
                </a:highlight>
                <a:latin typeface="Open Sans"/>
                <a:ea typeface="Open Sans"/>
                <a:cs typeface="Open Sans"/>
                <a:sym typeface="Open Sans"/>
              </a:rPr>
              <a:t> the below screenshot).</a:t>
            </a:r>
            <a:endParaRPr sz="1350" dirty="0">
              <a:solidFill>
                <a:srgbClr val="FF0000"/>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6" name="Picture 5" descr="Text&#10;&#10;Description automatically generated">
            <a:extLst>
              <a:ext uri="{FF2B5EF4-FFF2-40B4-BE49-F238E27FC236}">
                <a16:creationId xmlns:a16="http://schemas.microsoft.com/office/drawing/2014/main" id="{DB5F6249-9D7E-452C-9973-6FBD70D27669}"/>
              </a:ext>
            </a:extLst>
          </p:cNvPr>
          <p:cNvPicPr>
            <a:picLocks noChangeAspect="1"/>
          </p:cNvPicPr>
          <p:nvPr/>
        </p:nvPicPr>
        <p:blipFill>
          <a:blip r:embed="rId3"/>
          <a:stretch>
            <a:fillRect/>
          </a:stretch>
        </p:blipFill>
        <p:spPr>
          <a:xfrm>
            <a:off x="505327" y="4799475"/>
            <a:ext cx="4217068" cy="492147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1: Return a list of employees with Job Titles and Department Names</a:t>
            </a:r>
          </a:p>
          <a:p>
            <a:pPr marL="107950" lvl="0" indent="0" algn="l" rtl="0">
              <a:spcBef>
                <a:spcPts val="1600"/>
              </a:spcBef>
              <a:spcAft>
                <a:spcPts val="0"/>
              </a:spcAft>
              <a:buSzPts val="1900"/>
              <a:buNone/>
            </a:pPr>
            <a:endParaRPr sz="1900" b="1" dirty="0">
              <a:latin typeface="Open Sans"/>
              <a:ea typeface="Open Sans"/>
              <a:cs typeface="Open Sans"/>
              <a:sym typeface="Open Sans"/>
            </a:endParaRPr>
          </a:p>
          <a:p>
            <a:pPr marL="38100" indent="0">
              <a:buNone/>
            </a:pPr>
            <a:r>
              <a:rPr lang="en-NZ" sz="1200" b="0" dirty="0">
                <a:solidFill>
                  <a:srgbClr val="569CD6"/>
                </a:solidFill>
                <a:effectLst/>
                <a:highlight>
                  <a:srgbClr val="000000"/>
                </a:highlight>
                <a:latin typeface="Consolas" panose="020B0609020204030204" pitchFamily="49" charset="0"/>
              </a:rPr>
              <a:t>SELECT</a:t>
            </a:r>
            <a:r>
              <a:rPr lang="en-NZ" sz="1200" b="0" dirty="0">
                <a:solidFill>
                  <a:srgbClr val="D4D4D4"/>
                </a:solidFill>
                <a:effectLst/>
                <a:highlight>
                  <a:srgbClr val="000000"/>
                </a:highlight>
                <a:latin typeface="Consolas" panose="020B0609020204030204" pitchFamily="49" charset="0"/>
              </a:rPr>
              <a:t> e.name, </a:t>
            </a:r>
            <a:r>
              <a:rPr lang="en-NZ" sz="1200" b="0" dirty="0" err="1">
                <a:solidFill>
                  <a:srgbClr val="D4D4D4"/>
                </a:solidFill>
                <a:effectLst/>
                <a:highlight>
                  <a:srgbClr val="000000"/>
                </a:highlight>
                <a:latin typeface="Consolas" panose="020B0609020204030204" pitchFamily="49" charset="0"/>
              </a:rPr>
              <a:t>t.title</a:t>
            </a:r>
            <a:r>
              <a:rPr lang="en-NZ" sz="1200" b="0" dirty="0">
                <a:solidFill>
                  <a:srgbClr val="D4D4D4"/>
                </a:solidFill>
                <a:effectLst/>
                <a:highlight>
                  <a:srgbClr val="000000"/>
                </a:highlight>
                <a:latin typeface="Consolas" panose="020B0609020204030204" pitchFamily="49" charset="0"/>
              </a:rPr>
              <a:t>, d.name</a:t>
            </a:r>
          </a:p>
          <a:p>
            <a:pPr marL="38100" indent="0">
              <a:buNone/>
            </a:pPr>
            <a:r>
              <a:rPr lang="en-NZ" sz="1200" b="0" dirty="0">
                <a:solidFill>
                  <a:srgbClr val="569CD6"/>
                </a:solidFill>
                <a:effectLst/>
                <a:highlight>
                  <a:srgbClr val="000000"/>
                </a:highlight>
                <a:latin typeface="Consolas" panose="020B0609020204030204" pitchFamily="49" charset="0"/>
              </a:rPr>
              <a:t>FROM</a:t>
            </a:r>
            <a:r>
              <a:rPr lang="en-NZ" sz="1200" b="0" dirty="0">
                <a:solidFill>
                  <a:srgbClr val="D4D4D4"/>
                </a:solidFill>
                <a:effectLst/>
                <a:highlight>
                  <a:srgbClr val="000000"/>
                </a:highlight>
                <a:latin typeface="Consolas" panose="020B0609020204030204" pitchFamily="49" charset="0"/>
              </a:rPr>
              <a:t> Employee e</a:t>
            </a:r>
          </a:p>
          <a:p>
            <a:pPr marL="38100" indent="0">
              <a:buNone/>
            </a:pPr>
            <a:r>
              <a:rPr lang="en-NZ" sz="1200" b="0" dirty="0">
                <a:solidFill>
                  <a:srgbClr val="569CD6"/>
                </a:solidFill>
                <a:effectLst/>
                <a:highlight>
                  <a:srgbClr val="000000"/>
                </a:highlight>
                <a:latin typeface="Consolas" panose="020B0609020204030204" pitchFamily="49" charset="0"/>
              </a:rPr>
              <a:t>LEFT JOIN</a:t>
            </a:r>
            <a:r>
              <a:rPr lang="en-NZ" sz="1200" b="0" dirty="0">
                <a:solidFill>
                  <a:srgbClr val="D4D4D4"/>
                </a:solidFill>
                <a:effectLst/>
                <a:highlight>
                  <a:srgbClr val="000000"/>
                </a:highlight>
                <a:latin typeface="Consolas" panose="020B0609020204030204" pitchFamily="49" charset="0"/>
              </a:rPr>
              <a:t> </a:t>
            </a:r>
            <a:r>
              <a:rPr lang="en-NZ" sz="1200" b="0" dirty="0" err="1">
                <a:solidFill>
                  <a:srgbClr val="D4D4D4"/>
                </a:solidFill>
                <a:effectLst/>
                <a:highlight>
                  <a:srgbClr val="000000"/>
                </a:highlight>
                <a:latin typeface="Consolas" panose="020B0609020204030204" pitchFamily="49" charset="0"/>
              </a:rPr>
              <a:t>Job_History</a:t>
            </a:r>
            <a:r>
              <a:rPr lang="en-NZ" sz="1200" b="0" dirty="0">
                <a:solidFill>
                  <a:srgbClr val="D4D4D4"/>
                </a:solidFill>
                <a:effectLst/>
                <a:highlight>
                  <a:srgbClr val="000000"/>
                </a:highlight>
                <a:latin typeface="Consolas" panose="020B0609020204030204" pitchFamily="49" charset="0"/>
              </a:rPr>
              <a:t> j</a:t>
            </a:r>
          </a:p>
          <a:p>
            <a:pPr marL="38100" indent="0">
              <a:buNone/>
            </a:pPr>
            <a:r>
              <a:rPr lang="en-NZ" sz="1200" b="0" dirty="0">
                <a:solidFill>
                  <a:srgbClr val="D4D4D4"/>
                </a:solidFill>
                <a:effectLst/>
                <a:highlight>
                  <a:srgbClr val="000000"/>
                </a:highlight>
                <a:latin typeface="Consolas" panose="020B0609020204030204" pitchFamily="49" charset="0"/>
              </a:rPr>
              <a:t>    </a:t>
            </a:r>
            <a:r>
              <a:rPr lang="en-NZ" sz="1200" b="0" dirty="0">
                <a:solidFill>
                  <a:srgbClr val="569CD6"/>
                </a:solidFill>
                <a:effectLst/>
                <a:highlight>
                  <a:srgbClr val="000000"/>
                </a:highlight>
                <a:latin typeface="Consolas" panose="020B0609020204030204" pitchFamily="49" charset="0"/>
              </a:rPr>
              <a:t>ON</a:t>
            </a:r>
            <a:r>
              <a:rPr lang="en-NZ" sz="1200" b="0" dirty="0">
                <a:solidFill>
                  <a:srgbClr val="D4D4D4"/>
                </a:solidFill>
                <a:effectLst/>
                <a:highlight>
                  <a:srgbClr val="000000"/>
                </a:highlight>
                <a:latin typeface="Consolas" panose="020B0609020204030204" pitchFamily="49" charset="0"/>
              </a:rPr>
              <a:t> e.id = </a:t>
            </a:r>
            <a:r>
              <a:rPr lang="en-NZ" sz="1200" b="0" dirty="0" err="1">
                <a:solidFill>
                  <a:srgbClr val="D4D4D4"/>
                </a:solidFill>
                <a:effectLst/>
                <a:highlight>
                  <a:srgbClr val="000000"/>
                </a:highlight>
                <a:latin typeface="Consolas" panose="020B0609020204030204" pitchFamily="49" charset="0"/>
              </a:rPr>
              <a:t>j.employee_id</a:t>
            </a:r>
            <a:endParaRPr lang="en-NZ" sz="1200" b="0" dirty="0">
              <a:solidFill>
                <a:srgbClr val="D4D4D4"/>
              </a:solidFill>
              <a:effectLst/>
              <a:highlight>
                <a:srgbClr val="000000"/>
              </a:highlight>
              <a:latin typeface="Consolas" panose="020B0609020204030204" pitchFamily="49" charset="0"/>
            </a:endParaRPr>
          </a:p>
          <a:p>
            <a:pPr marL="38100" indent="0">
              <a:buNone/>
            </a:pPr>
            <a:r>
              <a:rPr lang="en-NZ" sz="1200" b="0" dirty="0">
                <a:solidFill>
                  <a:srgbClr val="569CD6"/>
                </a:solidFill>
                <a:effectLst/>
                <a:highlight>
                  <a:srgbClr val="000000"/>
                </a:highlight>
                <a:latin typeface="Consolas" panose="020B0609020204030204" pitchFamily="49" charset="0"/>
              </a:rPr>
              <a:t>LEFT JOIN</a:t>
            </a:r>
            <a:r>
              <a:rPr lang="en-NZ" sz="1200" b="0" dirty="0">
                <a:solidFill>
                  <a:srgbClr val="D4D4D4"/>
                </a:solidFill>
                <a:effectLst/>
                <a:highlight>
                  <a:srgbClr val="000000"/>
                </a:highlight>
                <a:latin typeface="Consolas" panose="020B0609020204030204" pitchFamily="49" charset="0"/>
              </a:rPr>
              <a:t> title t</a:t>
            </a:r>
          </a:p>
          <a:p>
            <a:pPr marL="38100" indent="0">
              <a:buNone/>
            </a:pPr>
            <a:r>
              <a:rPr lang="en-NZ" sz="1200" b="0" dirty="0">
                <a:solidFill>
                  <a:srgbClr val="D4D4D4"/>
                </a:solidFill>
                <a:effectLst/>
                <a:highlight>
                  <a:srgbClr val="000000"/>
                </a:highlight>
                <a:latin typeface="Consolas" panose="020B0609020204030204" pitchFamily="49" charset="0"/>
              </a:rPr>
              <a:t>    </a:t>
            </a:r>
            <a:r>
              <a:rPr lang="en-NZ" sz="1200" b="0" dirty="0">
                <a:solidFill>
                  <a:srgbClr val="569CD6"/>
                </a:solidFill>
                <a:effectLst/>
                <a:highlight>
                  <a:srgbClr val="000000"/>
                </a:highlight>
                <a:latin typeface="Consolas" panose="020B0609020204030204" pitchFamily="49" charset="0"/>
              </a:rPr>
              <a:t>ON</a:t>
            </a:r>
            <a:r>
              <a:rPr lang="en-NZ" sz="1200" b="0" dirty="0">
                <a:solidFill>
                  <a:srgbClr val="D4D4D4"/>
                </a:solidFill>
                <a:effectLst/>
                <a:highlight>
                  <a:srgbClr val="000000"/>
                </a:highlight>
                <a:latin typeface="Consolas" panose="020B0609020204030204" pitchFamily="49" charset="0"/>
              </a:rPr>
              <a:t> t.id = </a:t>
            </a:r>
            <a:r>
              <a:rPr lang="en-NZ" sz="1200" b="0" dirty="0" err="1">
                <a:solidFill>
                  <a:srgbClr val="D4D4D4"/>
                </a:solidFill>
                <a:effectLst/>
                <a:highlight>
                  <a:srgbClr val="000000"/>
                </a:highlight>
                <a:latin typeface="Consolas" panose="020B0609020204030204" pitchFamily="49" charset="0"/>
              </a:rPr>
              <a:t>j.title_id</a:t>
            </a:r>
            <a:endParaRPr lang="en-NZ" sz="1200" b="0" dirty="0">
              <a:solidFill>
                <a:srgbClr val="D4D4D4"/>
              </a:solidFill>
              <a:effectLst/>
              <a:highlight>
                <a:srgbClr val="000000"/>
              </a:highlight>
              <a:latin typeface="Consolas" panose="020B0609020204030204" pitchFamily="49" charset="0"/>
            </a:endParaRPr>
          </a:p>
          <a:p>
            <a:pPr marL="38100" indent="0">
              <a:buNone/>
            </a:pPr>
            <a:r>
              <a:rPr lang="en-NZ" sz="1200" b="0" dirty="0">
                <a:solidFill>
                  <a:srgbClr val="569CD6"/>
                </a:solidFill>
                <a:effectLst/>
                <a:highlight>
                  <a:srgbClr val="000000"/>
                </a:highlight>
                <a:latin typeface="Consolas" panose="020B0609020204030204" pitchFamily="49" charset="0"/>
              </a:rPr>
              <a:t>LEFT JOIN</a:t>
            </a:r>
            <a:r>
              <a:rPr lang="en-NZ" sz="1200" b="0" dirty="0">
                <a:solidFill>
                  <a:srgbClr val="D4D4D4"/>
                </a:solidFill>
                <a:effectLst/>
                <a:highlight>
                  <a:srgbClr val="000000"/>
                </a:highlight>
                <a:latin typeface="Consolas" panose="020B0609020204030204" pitchFamily="49" charset="0"/>
              </a:rPr>
              <a:t> Department d</a:t>
            </a:r>
          </a:p>
          <a:p>
            <a:pPr marL="38100" indent="0">
              <a:buNone/>
            </a:pPr>
            <a:r>
              <a:rPr lang="en-NZ" sz="1200" b="0" dirty="0">
                <a:solidFill>
                  <a:srgbClr val="D4D4D4"/>
                </a:solidFill>
                <a:effectLst/>
                <a:highlight>
                  <a:srgbClr val="000000"/>
                </a:highlight>
                <a:latin typeface="Consolas" panose="020B0609020204030204" pitchFamily="49" charset="0"/>
              </a:rPr>
              <a:t>    </a:t>
            </a:r>
            <a:r>
              <a:rPr lang="en-NZ" sz="1200" b="0" dirty="0">
                <a:solidFill>
                  <a:srgbClr val="569CD6"/>
                </a:solidFill>
                <a:effectLst/>
                <a:highlight>
                  <a:srgbClr val="000000"/>
                </a:highlight>
                <a:latin typeface="Consolas" panose="020B0609020204030204" pitchFamily="49" charset="0"/>
              </a:rPr>
              <a:t>ON</a:t>
            </a:r>
            <a:r>
              <a:rPr lang="en-NZ" sz="1200" b="0" dirty="0">
                <a:solidFill>
                  <a:srgbClr val="D4D4D4"/>
                </a:solidFill>
                <a:effectLst/>
                <a:highlight>
                  <a:srgbClr val="000000"/>
                </a:highlight>
                <a:latin typeface="Consolas" panose="020B0609020204030204" pitchFamily="49" charset="0"/>
              </a:rPr>
              <a:t> </a:t>
            </a:r>
            <a:r>
              <a:rPr lang="en-NZ" sz="1200" b="0" dirty="0" err="1">
                <a:solidFill>
                  <a:srgbClr val="D4D4D4"/>
                </a:solidFill>
                <a:effectLst/>
                <a:highlight>
                  <a:srgbClr val="000000"/>
                </a:highlight>
                <a:latin typeface="Consolas" panose="020B0609020204030204" pitchFamily="49" charset="0"/>
              </a:rPr>
              <a:t>j.Department_ID</a:t>
            </a:r>
            <a:r>
              <a:rPr lang="en-NZ" sz="1200" b="0" dirty="0">
                <a:solidFill>
                  <a:srgbClr val="D4D4D4"/>
                </a:solidFill>
                <a:effectLst/>
                <a:highlight>
                  <a:srgbClr val="000000"/>
                </a:highlight>
                <a:latin typeface="Consolas" panose="020B0609020204030204" pitchFamily="49" charset="0"/>
              </a:rPr>
              <a:t> = d.id</a:t>
            </a:r>
          </a:p>
          <a:p>
            <a:pPr marL="38100" indent="0">
              <a:buNone/>
            </a:pPr>
            <a:r>
              <a:rPr lang="en-NZ" sz="1200" b="0" dirty="0">
                <a:solidFill>
                  <a:srgbClr val="569CD6"/>
                </a:solidFill>
                <a:effectLst/>
                <a:highlight>
                  <a:srgbClr val="000000"/>
                </a:highlight>
                <a:latin typeface="Consolas" panose="020B0609020204030204" pitchFamily="49" charset="0"/>
              </a:rPr>
              <a:t>ORDER BY</a:t>
            </a:r>
            <a:r>
              <a:rPr lang="en-NZ" sz="1200" b="0" dirty="0">
                <a:solidFill>
                  <a:srgbClr val="D4D4D4"/>
                </a:solidFill>
                <a:effectLst/>
                <a:highlight>
                  <a:srgbClr val="000000"/>
                </a:highlight>
                <a:latin typeface="Consolas" panose="020B0609020204030204" pitchFamily="49" charset="0"/>
              </a:rPr>
              <a:t> e.name;</a:t>
            </a: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A picture containing text, black, screenshot, plaque&#10;&#10;Description automatically generated">
            <a:extLst>
              <a:ext uri="{FF2B5EF4-FFF2-40B4-BE49-F238E27FC236}">
                <a16:creationId xmlns:a16="http://schemas.microsoft.com/office/drawing/2014/main" id="{352AB7E9-3E90-4482-ADF9-CFA5CB123C87}"/>
              </a:ext>
            </a:extLst>
          </p:cNvPr>
          <p:cNvPicPr>
            <a:picLocks noChangeAspect="1"/>
          </p:cNvPicPr>
          <p:nvPr/>
        </p:nvPicPr>
        <p:blipFill>
          <a:blip r:embed="rId3"/>
          <a:stretch>
            <a:fillRect/>
          </a:stretch>
        </p:blipFill>
        <p:spPr>
          <a:xfrm>
            <a:off x="1199859" y="6209538"/>
            <a:ext cx="4807197" cy="360698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2: Insert Web Programmer as a new job title</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4" name="Picture 3" descr="Text&#10;&#10;Description automatically generated">
            <a:extLst>
              <a:ext uri="{FF2B5EF4-FFF2-40B4-BE49-F238E27FC236}">
                <a16:creationId xmlns:a16="http://schemas.microsoft.com/office/drawing/2014/main" id="{87CE6764-A8EC-48CF-961F-D6050534570D}"/>
              </a:ext>
            </a:extLst>
          </p:cNvPr>
          <p:cNvPicPr>
            <a:picLocks noChangeAspect="1"/>
          </p:cNvPicPr>
          <p:nvPr/>
        </p:nvPicPr>
        <p:blipFill>
          <a:blip r:embed="rId3"/>
          <a:stretch>
            <a:fillRect/>
          </a:stretch>
        </p:blipFill>
        <p:spPr>
          <a:xfrm>
            <a:off x="2409092" y="4602337"/>
            <a:ext cx="2521080" cy="295925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  </a:t>
            </a:r>
            <a:r>
              <a:rPr lang="en" sz="1500" b="1" dirty="0">
                <a:solidFill>
                  <a:srgbClr val="2E3D49"/>
                </a:solidFill>
                <a:highlight>
                  <a:srgbClr val="FFFFFF"/>
                </a:highlight>
                <a:latin typeface="Open Sans"/>
                <a:ea typeface="Open Sans"/>
                <a:cs typeface="Open Sans"/>
                <a:sym typeface="Open Sans"/>
              </a:rPr>
              <a:t>   Business requirement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rgbClr val="FFFFFF"/>
                </a:highlight>
                <a:latin typeface="Open Sans"/>
                <a:ea typeface="Open Sans"/>
                <a:cs typeface="Open Sans"/>
                <a:sym typeface="Open Sans"/>
              </a:rPr>
              <a:t>Dataset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The </a:t>
            </a:r>
            <a:r>
              <a:rPr lang="en" sz="1300" u="sng" dirty="0">
                <a:solidFill>
                  <a:schemeClr val="hlink"/>
                </a:solidFill>
                <a:highlight>
                  <a:srgbClr val="FFFFFF"/>
                </a:highlight>
                <a:latin typeface="Open Sans"/>
                <a:ea typeface="Open Sans"/>
                <a:cs typeface="Open Sans"/>
                <a:sym typeface="Open Sans"/>
                <a:hlinkClick r:id="rId3"/>
              </a:rPr>
              <a:t>HR dataset</a:t>
            </a:r>
            <a:r>
              <a:rPr lang="en" sz="1300" dirty="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chemeClr val="lt1"/>
                </a:highlight>
                <a:latin typeface="Open Sans"/>
                <a:ea typeface="Open Sans"/>
                <a:cs typeface="Open Sans"/>
                <a:sym typeface="Open Sans"/>
              </a:rPr>
              <a:t>IT Department Best Practices</a:t>
            </a:r>
            <a:endParaRPr sz="1500" b="1" dirty="0">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dirty="0">
                <a:solidFill>
                  <a:schemeClr val="hlink"/>
                </a:solidFill>
                <a:highlight>
                  <a:schemeClr val="lt1"/>
                </a:highlight>
                <a:latin typeface="Open Sans"/>
                <a:ea typeface="Open Sans"/>
                <a:cs typeface="Open Sans"/>
                <a:sym typeface="Open Sans"/>
                <a:hlinkClick r:id="rId4"/>
              </a:rPr>
              <a:t>Best Practices document</a:t>
            </a:r>
            <a:r>
              <a:rPr lang="en" sz="1300" dirty="0">
                <a:solidFill>
                  <a:srgbClr val="525C65"/>
                </a:solidFill>
                <a:highlight>
                  <a:schemeClr val="lt1"/>
                </a:highlight>
                <a:latin typeface="Open Sans"/>
                <a:ea typeface="Open Sans"/>
                <a:cs typeface="Open Sans"/>
                <a:sym typeface="Open Sans"/>
              </a:rPr>
              <a:t>.</a:t>
            </a:r>
            <a:endParaRPr sz="1300" dirty="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3: Correct the job title from web programmer to web developer</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200" dirty="0">
              <a:solidFill>
                <a:srgbClr val="525C65"/>
              </a:solidFill>
              <a:highlight>
                <a:schemeClr val="lt1"/>
              </a:highlight>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4" name="Picture 3" descr="A picture containing text, black, plaque&#10;&#10;Description automatically generated">
            <a:extLst>
              <a:ext uri="{FF2B5EF4-FFF2-40B4-BE49-F238E27FC236}">
                <a16:creationId xmlns:a16="http://schemas.microsoft.com/office/drawing/2014/main" id="{B9973BCC-E40E-448F-81F5-A1A62D231D2E}"/>
              </a:ext>
            </a:extLst>
          </p:cNvPr>
          <p:cNvPicPr>
            <a:picLocks noChangeAspect="1"/>
          </p:cNvPicPr>
          <p:nvPr/>
        </p:nvPicPr>
        <p:blipFill>
          <a:blip r:embed="rId3"/>
          <a:stretch>
            <a:fillRect/>
          </a:stretch>
        </p:blipFill>
        <p:spPr>
          <a:xfrm>
            <a:off x="2192517" y="4755402"/>
            <a:ext cx="2749691" cy="308625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4: Delete the job title Web Developer from the database</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200" dirty="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4" name="Picture 3" descr="Text&#10;&#10;Description automatically generated">
            <a:extLst>
              <a:ext uri="{FF2B5EF4-FFF2-40B4-BE49-F238E27FC236}">
                <a16:creationId xmlns:a16="http://schemas.microsoft.com/office/drawing/2014/main" id="{DADA86C1-9EAF-4383-96AE-E53F03A53FAF}"/>
              </a:ext>
            </a:extLst>
          </p:cNvPr>
          <p:cNvPicPr>
            <a:picLocks noChangeAspect="1"/>
          </p:cNvPicPr>
          <p:nvPr/>
        </p:nvPicPr>
        <p:blipFill>
          <a:blip r:embed="rId3"/>
          <a:stretch>
            <a:fillRect/>
          </a:stretch>
        </p:blipFill>
        <p:spPr>
          <a:xfrm>
            <a:off x="2161940" y="4917166"/>
            <a:ext cx="2654436" cy="288304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5: How many employees are in each department?</a:t>
            </a: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Text&#10;&#10;Description automatically generated">
            <a:extLst>
              <a:ext uri="{FF2B5EF4-FFF2-40B4-BE49-F238E27FC236}">
                <a16:creationId xmlns:a16="http://schemas.microsoft.com/office/drawing/2014/main" id="{FA09B8B5-68BD-4346-BF5C-F1DB19E5B089}"/>
              </a:ext>
            </a:extLst>
          </p:cNvPr>
          <p:cNvPicPr>
            <a:picLocks noChangeAspect="1"/>
          </p:cNvPicPr>
          <p:nvPr/>
        </p:nvPicPr>
        <p:blipFill>
          <a:blip r:embed="rId3"/>
          <a:stretch>
            <a:fillRect/>
          </a:stretch>
        </p:blipFill>
        <p:spPr>
          <a:xfrm>
            <a:off x="1794947" y="5112693"/>
            <a:ext cx="3797495" cy="231151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A picture containing text, indoor, black, screen&#10;&#10;Description automatically generated">
            <a:extLst>
              <a:ext uri="{FF2B5EF4-FFF2-40B4-BE49-F238E27FC236}">
                <a16:creationId xmlns:a16="http://schemas.microsoft.com/office/drawing/2014/main" id="{D9397539-7BF4-49DA-AF25-7D722E3E8BDC}"/>
              </a:ext>
            </a:extLst>
          </p:cNvPr>
          <p:cNvPicPr>
            <a:picLocks noChangeAspect="1"/>
          </p:cNvPicPr>
          <p:nvPr/>
        </p:nvPicPr>
        <p:blipFill>
          <a:blip r:embed="rId3"/>
          <a:stretch>
            <a:fillRect/>
          </a:stretch>
        </p:blipFill>
        <p:spPr>
          <a:xfrm>
            <a:off x="555624" y="5197577"/>
            <a:ext cx="6540836" cy="251472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Question 7: Describe how you would apply table security to restrict access to employee salaries using an SQL server.</a:t>
            </a:r>
          </a:p>
          <a:p>
            <a:pPr marL="457200" lvl="0" indent="-349250" algn="l" rtl="0">
              <a:spcBef>
                <a:spcPts val="0"/>
              </a:spcBef>
              <a:spcAft>
                <a:spcPts val="0"/>
              </a:spcAft>
              <a:buSzPts val="1900"/>
              <a:buFont typeface="Open Sans"/>
              <a:buChar char="●"/>
            </a:pPr>
            <a:endParaRPr lang="en" sz="1900" b="1" dirty="0">
              <a:latin typeface="Open Sans"/>
              <a:ea typeface="Open Sans"/>
              <a:cs typeface="Open Sans"/>
              <a:sym typeface="Open Sans"/>
            </a:endParaRPr>
          </a:p>
          <a:p>
            <a:pPr marL="107950" lvl="0" indent="0" algn="l" rtl="0">
              <a:spcBef>
                <a:spcPts val="0"/>
              </a:spcBef>
              <a:spcAft>
                <a:spcPts val="0"/>
              </a:spcAft>
              <a:buSzPts val="1900"/>
              <a:buNone/>
            </a:pPr>
            <a:r>
              <a:rPr lang="en" sz="1900" b="1" dirty="0">
                <a:latin typeface="Open Sans"/>
                <a:ea typeface="Open Sans"/>
                <a:cs typeface="Open Sans"/>
                <a:sym typeface="Open Sans"/>
              </a:rPr>
              <a:t>Restricted data has been seperated into its own table to allow for restrictions to be placed at the table level.</a:t>
            </a:r>
          </a:p>
          <a:p>
            <a:pPr marL="457200" lvl="0" indent="-349250" algn="l" rtl="0">
              <a:spcBef>
                <a:spcPts val="0"/>
              </a:spcBef>
              <a:spcAft>
                <a:spcPts val="0"/>
              </a:spcAft>
              <a:buSzPts val="1900"/>
              <a:buFont typeface="Open Sans"/>
              <a:buChar char="●"/>
            </a:pPr>
            <a:endParaRPr lang="en" sz="1900" b="1" dirty="0">
              <a:latin typeface="Open Sans"/>
              <a:ea typeface="Open Sans"/>
              <a:cs typeface="Open Sans"/>
              <a:sym typeface="Open Sans"/>
            </a:endParaRPr>
          </a:p>
          <a:p>
            <a:pPr marL="107950" lvl="0" indent="0" algn="l" rtl="0">
              <a:spcBef>
                <a:spcPts val="0"/>
              </a:spcBef>
              <a:spcAft>
                <a:spcPts val="0"/>
              </a:spcAft>
              <a:buSzPts val="1900"/>
              <a:buNone/>
            </a:pPr>
            <a:r>
              <a:rPr lang="en" sz="1900" b="1" dirty="0">
                <a:latin typeface="Open Sans"/>
                <a:ea typeface="Open Sans"/>
                <a:cs typeface="Open Sans"/>
                <a:sym typeface="Open Sans"/>
              </a:rPr>
              <a:t>As per the IT best practice guide, and business requirements users are given access to all tables, and then access to the salary table is removed for all users except HR and Managers.</a:t>
            </a:r>
          </a:p>
          <a:p>
            <a:pPr marL="457200" lvl="0" indent="-349250" algn="l" rtl="0">
              <a:spcBef>
                <a:spcPts val="0"/>
              </a:spcBef>
              <a:spcAft>
                <a:spcPts val="0"/>
              </a:spcAft>
              <a:buSzPts val="1900"/>
              <a:buFont typeface="Open Sans"/>
              <a:buChar char="●"/>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4: Above and Beyond</a:t>
            </a:r>
            <a:endParaRPr/>
          </a:p>
        </p:txBody>
      </p:sp>
      <p:sp>
        <p:nvSpPr>
          <p:cNvPr id="343" name="Google Shape;343;p76"/>
          <p:cNvSpPr txBox="1">
            <a:spLocks noGrp="1"/>
          </p:cNvSpPr>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1</a:t>
            </a:r>
            <a:endParaRPr/>
          </a:p>
        </p:txBody>
      </p:sp>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view that returns all employee attributes; results should resemble initial Excel file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return a screenshot of the view create code, along with the results of a select all on the view </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2</a:t>
            </a:r>
            <a:endParaRPr/>
          </a:p>
        </p:txBody>
      </p:sp>
      <p:sp>
        <p:nvSpPr>
          <p:cNvPr id="355" name="Google Shape;355;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3</a:t>
            </a:r>
            <a:endParaRPr/>
          </a:p>
        </p:txBody>
      </p:sp>
      <p:sp>
        <p:nvSpPr>
          <p:cNvPr id="361" name="Google Shape;361;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Implement user security on the restricted salary attribute.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Create a non-management user named </a:t>
            </a:r>
            <a:r>
              <a:rPr lang="en" sz="1900">
                <a:solidFill>
                  <a:srgbClr val="FF0000"/>
                </a:solidFill>
                <a:latin typeface="Source Code Pro"/>
                <a:ea typeface="Source Code Pro"/>
                <a:cs typeface="Source Code Pro"/>
                <a:sym typeface="Source Code Pro"/>
              </a:rPr>
              <a:t>NoMgr</a:t>
            </a:r>
            <a:r>
              <a:rPr lang="en" sz="1900">
                <a:solidFill>
                  <a:srgbClr val="FF0000"/>
                </a:solidFill>
                <a:latin typeface="Open Sans"/>
                <a:ea typeface="Open Sans"/>
                <a:cs typeface="Open Sans"/>
                <a:sym typeface="Open Sans"/>
              </a:rPr>
              <a:t>.</a:t>
            </a:r>
            <a:r>
              <a:rPr lang="en" sz="1900">
                <a:solidFill>
                  <a:srgbClr val="FF0000"/>
                </a:solidFill>
              </a:rPr>
              <a:t> Show the code of how your would grant access to the database, but revoke access to the salary data.</a:t>
            </a:r>
            <a:endParaRPr sz="1900">
              <a:solidFill>
                <a:srgbClr val="FF0000"/>
              </a:solidFill>
            </a:endParaRPr>
          </a:p>
          <a:p>
            <a:pPr marL="0" lvl="0" indent="0" algn="l" rtl="0">
              <a:spcBef>
                <a:spcPts val="1600"/>
              </a:spcBef>
              <a:spcAft>
                <a:spcPts val="0"/>
              </a:spcAft>
              <a:buNone/>
            </a:pPr>
            <a:r>
              <a:rPr lang="en" sz="1900">
                <a:solidFill>
                  <a:srgbClr val="FF0000"/>
                </a:solidFill>
              </a:rPr>
              <a:t>Submit screenshot of code</a:t>
            </a:r>
            <a:endParaRPr sz="1900">
              <a:solidFill>
                <a:srgbClr val="FF0000"/>
              </a:solidFill>
            </a:endParaRPr>
          </a:p>
          <a:p>
            <a:pPr marL="457200" lvl="0" indent="0" algn="l" rtl="0">
              <a:spcBef>
                <a:spcPts val="1600"/>
              </a:spcBef>
              <a:spcAft>
                <a:spcPts val="1600"/>
              </a:spcAft>
              <a:buNone/>
            </a:pP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l" rtl="0">
              <a:lnSpc>
                <a:spcPct val="150000"/>
              </a:lnSpc>
              <a:spcBef>
                <a:spcPts val="0"/>
              </a:spcBef>
              <a:spcAft>
                <a:spcPts val="0"/>
              </a:spcAft>
              <a:buClr>
                <a:schemeClr val="lt1"/>
              </a:buClr>
              <a:buFont typeface="Open Sans"/>
              <a:buNone/>
            </a:pPr>
            <a:endParaRPr sz="3000" b="1">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Info</a:t>
            </a:r>
            <a:endParaRPr/>
          </a:p>
        </p:txBody>
      </p:sp>
      <p:sp>
        <p:nvSpPr>
          <p:cNvPr id="373" name="Google Shape;373;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You can include supporting or additional information that supports your previous slides, but isn’t necessary for every person to see that looks at your slides.</a:t>
            </a:r>
            <a:endParaRPr sz="31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900" dirty="0">
              <a:solidFill>
                <a:schemeClr val="dk1"/>
              </a:solidFill>
              <a:highlight>
                <a:srgbClr val="DBE2E8"/>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Hi,</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able to access the database. I just don't want them having access to salary information. That needs to be restricted to HR and management level employees only.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Thanks,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Sarah Collins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Head of HR</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dirty="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1900" b="1" dirty="0">
                <a:latin typeface="Open Sans"/>
                <a:ea typeface="Open Sans"/>
                <a:cs typeface="Open Sans"/>
                <a:sym typeface="Open Sans"/>
              </a:rPr>
              <a:t>Purpose of the new database</a:t>
            </a:r>
          </a:p>
          <a:p>
            <a:pPr marL="107950" indent="0">
              <a:lnSpc>
                <a:spcPct val="100000"/>
              </a:lnSpc>
              <a:buSzPts val="1900"/>
              <a:buNone/>
            </a:pPr>
            <a:r>
              <a:rPr lang="en-GB" sz="2000" dirty="0"/>
              <a:t>A database will enable HR staff to better manage employee information and retain data quality and security. </a:t>
            </a:r>
          </a:p>
          <a:p>
            <a:pPr marL="457200" lvl="0" indent="-349250" algn="l" rtl="0">
              <a:lnSpc>
                <a:spcPct val="100000"/>
              </a:lnSpc>
              <a:spcBef>
                <a:spcPts val="0"/>
              </a:spcBef>
              <a:spcAft>
                <a:spcPts val="0"/>
              </a:spcAft>
              <a:buSzPts val="1900"/>
              <a:buFont typeface="Open Sans"/>
              <a:buChar char="●"/>
            </a:pPr>
            <a:endParaRPr sz="1900" b="1" dirty="0">
              <a:latin typeface="Open Sans"/>
              <a:ea typeface="Open Sans"/>
              <a:cs typeface="Open Sans"/>
              <a:sym typeface="Open Sans"/>
            </a:endParaRPr>
          </a:p>
          <a:p>
            <a:pPr marL="0" lvl="0" indent="0" algn="l" rtl="0">
              <a:lnSpc>
                <a:spcPct val="100000"/>
              </a:lnSpc>
              <a:spcBef>
                <a:spcPts val="0"/>
              </a:spcBef>
              <a:spcAft>
                <a:spcPts val="0"/>
              </a:spcAft>
              <a:buClr>
                <a:schemeClr val="dk1"/>
              </a:buClr>
              <a:buSzPts val="1100"/>
              <a:buFont typeface="Arial"/>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to be stored</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Employee ID, Name, Email, Hire Date, Job title, Salary, Department, Manager, Start Date, End Date, Location, Address, City, State, Education Level</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Who will own/manage data</a:t>
            </a:r>
            <a:endParaRPr sz="1900" b="1" dirty="0">
              <a:latin typeface="Open Sans"/>
              <a:ea typeface="Open Sans"/>
              <a:cs typeface="Open Sans"/>
              <a:sym typeface="Open Sans"/>
            </a:endParaRPr>
          </a:p>
          <a:p>
            <a:pPr marL="457200" lvl="0" indent="0" algn="l" rtl="0">
              <a:spcBef>
                <a:spcPts val="0"/>
              </a:spcBef>
              <a:spcAft>
                <a:spcPts val="0"/>
              </a:spcAft>
              <a:buNone/>
            </a:pPr>
            <a:r>
              <a:rPr lang="en-GB" sz="1900" dirty="0"/>
              <a:t>HR will continue to manage the data.</a:t>
            </a:r>
            <a:endParaRPr sz="1900" dirty="0"/>
          </a:p>
          <a:p>
            <a:pPr marL="457200" lvl="0" indent="0" algn="l" rtl="0">
              <a:spcBef>
                <a:spcPts val="160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Who will have access to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List user types that will have access; also list any restrictions to access.</a:t>
            </a:r>
          </a:p>
          <a:p>
            <a:pPr marL="457200" lvl="0" indent="0" algn="l" rtl="0">
              <a:lnSpc>
                <a:spcPct val="100000"/>
              </a:lnSpc>
              <a:spcBef>
                <a:spcPts val="1600"/>
              </a:spcBef>
              <a:spcAft>
                <a:spcPts val="0"/>
              </a:spcAft>
              <a:buNone/>
            </a:pPr>
            <a:r>
              <a:rPr lang="en" sz="1700" dirty="0"/>
              <a:t>HR and Managers - Restricted Access – Salary details </a:t>
            </a:r>
          </a:p>
          <a:p>
            <a:pPr marL="457200" lvl="0" indent="0" algn="l" rtl="0">
              <a:lnSpc>
                <a:spcPct val="100000"/>
              </a:lnSpc>
              <a:spcBef>
                <a:spcPts val="1600"/>
              </a:spcBef>
              <a:spcAft>
                <a:spcPts val="0"/>
              </a:spcAft>
              <a:buNone/>
            </a:pPr>
            <a:r>
              <a:rPr lang="en-GB" sz="1900" dirty="0"/>
              <a:t>Employee -  Read Access – all data except salary</a:t>
            </a:r>
            <a:endParaRPr sz="1900" dirty="0"/>
          </a:p>
          <a:p>
            <a:pPr marL="457200" lvl="0" indent="0" algn="l" rtl="0">
              <a:spcBef>
                <a:spcPts val="0"/>
              </a:spcBef>
              <a:spcAft>
                <a:spcPts val="0"/>
              </a:spcAft>
              <a:buClr>
                <a:schemeClr val="dk1"/>
              </a:buClr>
              <a:buSzPts val="1100"/>
              <a:buFont typeface="Arial"/>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Estimated size of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700" dirty="0"/>
              <a:t>200 rows of staff data</a:t>
            </a:r>
          </a:p>
          <a:p>
            <a:pPr marL="457200" lvl="0" indent="0" algn="l" rtl="0">
              <a:lnSpc>
                <a:spcPct val="100000"/>
              </a:lnSpc>
              <a:spcBef>
                <a:spcPts val="1600"/>
              </a:spcBef>
              <a:spcAft>
                <a:spcPts val="0"/>
              </a:spcAft>
              <a:buNone/>
            </a:pPr>
            <a:r>
              <a:rPr lang="en" sz="1900" b="1" dirty="0">
                <a:latin typeface="Open Sans"/>
                <a:ea typeface="Open Sans"/>
                <a:cs typeface="Open Sans"/>
                <a:sym typeface="Open Sans"/>
              </a:rPr>
              <a:t>Estimated annual growth</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700" dirty="0"/>
              <a:t>growth to 400 rows over 5 years</a:t>
            </a:r>
          </a:p>
          <a:p>
            <a:pPr marL="457200" lvl="0" indent="0" algn="l" rtl="0">
              <a:lnSpc>
                <a:spcPct val="100000"/>
              </a:lnSpc>
              <a:spcBef>
                <a:spcPts val="1600"/>
              </a:spcBef>
              <a:spcAft>
                <a:spcPts val="0"/>
              </a:spcAft>
              <a:buNone/>
            </a:pPr>
            <a:r>
              <a:rPr lang="en-GB" sz="1700" dirty="0"/>
              <a:t>Standard partition will be sufficient data storage</a:t>
            </a:r>
            <a:endParaRPr lang="en-GB" sz="1900" dirty="0"/>
          </a:p>
          <a:p>
            <a:pPr marL="0" lvl="0" indent="0" algn="l" rtl="0">
              <a:spcBef>
                <a:spcPts val="0"/>
              </a:spcBef>
              <a:spcAft>
                <a:spcPts val="0"/>
              </a:spcAft>
              <a:buNone/>
            </a:pPr>
            <a:endParaRPr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Is any of the data sensitive/restricted</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700" dirty="0"/>
              <a:t>Salary data is to be restricted to HR and Managerial staff</a:t>
            </a:r>
            <a:endParaRPr sz="1900" dirty="0"/>
          </a:p>
          <a:p>
            <a:pPr marL="0" lvl="0" indent="0" algn="l" rtl="0">
              <a:spcBef>
                <a:spcPts val="0"/>
              </a:spcBef>
              <a:spcAft>
                <a:spcPts val="0"/>
              </a:spcAft>
              <a:buNone/>
            </a:pPr>
            <a:endParaRPr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retention and backup requirements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700" dirty="0"/>
              <a:t>7 years of data retention</a:t>
            </a:r>
            <a:endParaRPr sz="1700" dirty="0"/>
          </a:p>
          <a:p>
            <a:pPr marL="457200" lvl="0" indent="0" algn="l" rtl="0">
              <a:lnSpc>
                <a:spcPct val="100000"/>
              </a:lnSpc>
              <a:spcBef>
                <a:spcPts val="0"/>
              </a:spcBef>
              <a:spcAft>
                <a:spcPts val="0"/>
              </a:spcAft>
              <a:buNone/>
            </a:pPr>
            <a:endParaRPr lang="en-GB" sz="1700" dirty="0"/>
          </a:p>
          <a:p>
            <a:pPr marL="457200" lvl="0" indent="0" algn="l" rtl="0">
              <a:lnSpc>
                <a:spcPct val="100000"/>
              </a:lnSpc>
              <a:spcBef>
                <a:spcPts val="0"/>
              </a:spcBef>
              <a:spcAft>
                <a:spcPts val="0"/>
              </a:spcAft>
              <a:buNone/>
            </a:pPr>
            <a:r>
              <a:rPr lang="en-NZ" sz="1700" dirty="0"/>
              <a:t>Backup</a:t>
            </a:r>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GB" sz="1700" dirty="0"/>
              <a:t>Critical: Backup schedule is full backup 1x per week, incremental backup daily.</a:t>
            </a:r>
            <a:endParaRPr sz="1700" dirty="0"/>
          </a:p>
          <a:p>
            <a:pPr marL="457200" lvl="0" indent="0" algn="l" rtl="0">
              <a:lnSpc>
                <a:spcPct val="100000"/>
              </a:lnSpc>
              <a:spcBef>
                <a:spcPts val="0"/>
              </a:spcBef>
              <a:spcAft>
                <a:spcPts val="0"/>
              </a:spcAft>
              <a:buNone/>
            </a:pPr>
            <a:endParaRPr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Justification for the new database</a:t>
            </a:r>
            <a:endParaRPr sz="1900" b="1" dirty="0">
              <a:latin typeface="Open Sans"/>
              <a:ea typeface="Open Sans"/>
              <a:cs typeface="Open Sans"/>
              <a:sym typeface="Open Sans"/>
            </a:endParaRPr>
          </a:p>
          <a:p>
            <a:pPr marL="457200" lvl="0" indent="0" algn="l" rtl="0">
              <a:lnSpc>
                <a:spcPct val="100000"/>
              </a:lnSpc>
              <a:spcBef>
                <a:spcPts val="0"/>
              </a:spcBef>
              <a:spcAft>
                <a:spcPts val="0"/>
              </a:spcAft>
              <a:buClr>
                <a:schemeClr val="dk1"/>
              </a:buClr>
              <a:buSzPts val="1100"/>
              <a:buFont typeface="Arial"/>
              <a:buNone/>
            </a:pPr>
            <a:r>
              <a:rPr lang="en-GB" sz="1700" dirty="0"/>
              <a:t>A database will enable the business to manage permissions more granularly, to support restricting salary information while keeping other spreadsheet details accessible</a:t>
            </a:r>
          </a:p>
          <a:p>
            <a:pPr marL="457200" lvl="0" indent="0" algn="l" rtl="0">
              <a:lnSpc>
                <a:spcPct val="100000"/>
              </a:lnSpc>
              <a:spcBef>
                <a:spcPts val="0"/>
              </a:spcBef>
              <a:spcAft>
                <a:spcPts val="0"/>
              </a:spcAft>
              <a:buClr>
                <a:schemeClr val="dk1"/>
              </a:buClr>
              <a:buSzPts val="1100"/>
              <a:buFont typeface="Arial"/>
              <a:buNone/>
            </a:pPr>
            <a:endParaRPr lang="en-GB" sz="1700" dirty="0"/>
          </a:p>
          <a:p>
            <a:pPr marL="457200" lvl="0" indent="0" algn="l" rtl="0">
              <a:lnSpc>
                <a:spcPct val="100000"/>
              </a:lnSpc>
              <a:spcBef>
                <a:spcPts val="0"/>
              </a:spcBef>
              <a:spcAft>
                <a:spcPts val="0"/>
              </a:spcAft>
              <a:buClr>
                <a:schemeClr val="dk1"/>
              </a:buClr>
              <a:buSzPts val="1100"/>
              <a:buFont typeface="Arial"/>
              <a:buNone/>
            </a:pPr>
            <a:r>
              <a:rPr lang="en-GB" sz="1700" dirty="0"/>
              <a:t>A database will support HR to better maintain data integrity by reducing duplication of key information, to avoid update errors.</a:t>
            </a:r>
          </a:p>
          <a:p>
            <a:pPr indent="-349250">
              <a:spcBef>
                <a:spcPts val="1600"/>
              </a:spcBef>
              <a:buSzPts val="1900"/>
              <a:buFont typeface="Open Sans"/>
              <a:buChar char="●"/>
            </a:pPr>
            <a:r>
              <a:rPr lang="en" sz="1900" b="1" dirty="0">
                <a:latin typeface="Open Sans"/>
                <a:ea typeface="Open Sans"/>
                <a:cs typeface="Open Sans"/>
                <a:sym typeface="Open Sans"/>
              </a:rPr>
              <a:t>Database objects</a:t>
            </a:r>
          </a:p>
          <a:p>
            <a:pPr marL="107950" indent="0">
              <a:spcBef>
                <a:spcPts val="1600"/>
              </a:spcBef>
              <a:buSzPts val="1900"/>
              <a:buNone/>
            </a:pPr>
            <a:r>
              <a:rPr lang="en-NZ" sz="2000" dirty="0"/>
              <a:t>List the database objects (tables, views, special procedures)  that will be created for the database. </a:t>
            </a:r>
            <a:endParaRPr lang="en" sz="1900" b="1" dirty="0">
              <a:latin typeface="Open Sans"/>
              <a:ea typeface="Open Sans"/>
              <a:cs typeface="Open Sans"/>
              <a:sym typeface="Open Sans"/>
            </a:endParaRPr>
          </a:p>
          <a:p>
            <a:pPr marL="107950" lvl="0" indent="0" algn="l" rtl="0">
              <a:lnSpc>
                <a:spcPct val="100000"/>
              </a:lnSpc>
              <a:spcBef>
                <a:spcPts val="1600"/>
              </a:spcBef>
              <a:spcAft>
                <a:spcPts val="0"/>
              </a:spcAft>
              <a:buSzPts val="1900"/>
              <a:buNone/>
            </a:pPr>
            <a:r>
              <a:rPr lang="en-NZ" sz="1200" dirty="0">
                <a:sym typeface="Open Sans"/>
              </a:rPr>
              <a:t>Education Level</a:t>
            </a:r>
          </a:p>
          <a:p>
            <a:pPr marL="107950" lvl="0" indent="0" algn="l" rtl="0">
              <a:lnSpc>
                <a:spcPct val="100000"/>
              </a:lnSpc>
              <a:spcBef>
                <a:spcPts val="1600"/>
              </a:spcBef>
              <a:spcAft>
                <a:spcPts val="0"/>
              </a:spcAft>
              <a:buSzPts val="1900"/>
              <a:buNone/>
            </a:pPr>
            <a:r>
              <a:rPr lang="en-NZ" sz="1200" dirty="0">
                <a:sym typeface="Open Sans"/>
              </a:rPr>
              <a:t>Employee</a:t>
            </a:r>
          </a:p>
          <a:p>
            <a:pPr marL="107950" lvl="0" indent="0" algn="l" rtl="0">
              <a:lnSpc>
                <a:spcPct val="100000"/>
              </a:lnSpc>
              <a:spcBef>
                <a:spcPts val="1600"/>
              </a:spcBef>
              <a:spcAft>
                <a:spcPts val="0"/>
              </a:spcAft>
              <a:buSzPts val="1900"/>
              <a:buNone/>
            </a:pPr>
            <a:r>
              <a:rPr lang="en-NZ" sz="1200" dirty="0">
                <a:sym typeface="Open Sans"/>
              </a:rPr>
              <a:t>Salary</a:t>
            </a:r>
          </a:p>
          <a:p>
            <a:pPr marL="107950" lvl="0" indent="0" algn="l" rtl="0">
              <a:lnSpc>
                <a:spcPct val="100000"/>
              </a:lnSpc>
              <a:spcBef>
                <a:spcPts val="1600"/>
              </a:spcBef>
              <a:spcAft>
                <a:spcPts val="0"/>
              </a:spcAft>
              <a:buSzPts val="1900"/>
              <a:buNone/>
            </a:pPr>
            <a:r>
              <a:rPr lang="en-NZ" sz="1200" dirty="0" err="1">
                <a:sym typeface="Open Sans"/>
              </a:rPr>
              <a:t>Job_History</a:t>
            </a:r>
            <a:endParaRPr lang="en-NZ" sz="1200" dirty="0">
              <a:sym typeface="Open Sans"/>
            </a:endParaRPr>
          </a:p>
          <a:p>
            <a:pPr marL="107950" lvl="0" indent="0" algn="l" rtl="0">
              <a:lnSpc>
                <a:spcPct val="100000"/>
              </a:lnSpc>
              <a:spcBef>
                <a:spcPts val="1600"/>
              </a:spcBef>
              <a:spcAft>
                <a:spcPts val="0"/>
              </a:spcAft>
              <a:buSzPts val="1900"/>
              <a:buNone/>
            </a:pPr>
            <a:r>
              <a:rPr lang="en-NZ" sz="1200" dirty="0">
                <a:sym typeface="Open Sans"/>
              </a:rPr>
              <a:t>Title</a:t>
            </a:r>
          </a:p>
          <a:p>
            <a:pPr marL="107950" lvl="0" indent="0" algn="l" rtl="0">
              <a:lnSpc>
                <a:spcPct val="100000"/>
              </a:lnSpc>
              <a:spcBef>
                <a:spcPts val="1600"/>
              </a:spcBef>
              <a:spcAft>
                <a:spcPts val="0"/>
              </a:spcAft>
              <a:buSzPts val="1900"/>
              <a:buNone/>
            </a:pPr>
            <a:r>
              <a:rPr lang="en-NZ" sz="1200" dirty="0">
                <a:sym typeface="Open Sans"/>
              </a:rPr>
              <a:t>Department</a:t>
            </a:r>
          </a:p>
          <a:p>
            <a:pPr marL="107950" lvl="0" indent="0" algn="l" rtl="0">
              <a:lnSpc>
                <a:spcPct val="100000"/>
              </a:lnSpc>
              <a:spcBef>
                <a:spcPts val="1600"/>
              </a:spcBef>
              <a:spcAft>
                <a:spcPts val="0"/>
              </a:spcAft>
              <a:buSzPts val="1900"/>
              <a:buNone/>
            </a:pPr>
            <a:r>
              <a:rPr lang="en-NZ" sz="1200" dirty="0">
                <a:sym typeface="Open Sans"/>
              </a:rPr>
              <a:t>Location</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ingestion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700" dirty="0"/>
              <a:t>A one off ETL process will be setup to ingest spreadsheet data and transform it to the new database tables. </a:t>
            </a:r>
            <a:endParaRPr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Architect Technical Requirement</a:t>
            </a:r>
            <a:endParaRPr dirty="0"/>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governance (Ownership and User access)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Ownership: </a:t>
            </a:r>
            <a:r>
              <a:rPr lang="en-GB" sz="1700" dirty="0"/>
              <a:t>HR</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User Access: </a:t>
            </a:r>
          </a:p>
          <a:p>
            <a:pPr marL="457200" lvl="0" indent="0" algn="l" rtl="0">
              <a:lnSpc>
                <a:spcPct val="100000"/>
              </a:lnSpc>
              <a:spcBef>
                <a:spcPts val="0"/>
              </a:spcBef>
              <a:spcAft>
                <a:spcPts val="0"/>
              </a:spcAft>
              <a:buNone/>
            </a:pPr>
            <a:endParaRPr lang="en" sz="1700" b="1" dirty="0">
              <a:latin typeface="Open Sans"/>
              <a:ea typeface="Open Sans"/>
              <a:cs typeface="Open Sans"/>
              <a:sym typeface="Open Sans"/>
            </a:endParaRPr>
          </a:p>
          <a:p>
            <a:pPr marL="457200" lvl="0" indent="0" algn="l" rtl="0">
              <a:lnSpc>
                <a:spcPct val="100000"/>
              </a:lnSpc>
              <a:spcBef>
                <a:spcPts val="0"/>
              </a:spcBef>
              <a:spcAft>
                <a:spcPts val="0"/>
              </a:spcAft>
              <a:buNone/>
            </a:pPr>
            <a:r>
              <a:rPr lang="en-GB" sz="1700" dirty="0"/>
              <a:t>HR and Managers - Restricted Access – Salary details </a:t>
            </a:r>
          </a:p>
          <a:p>
            <a:pPr marL="457200" lvl="0" indent="0" algn="l" rtl="0">
              <a:lnSpc>
                <a:spcPct val="100000"/>
              </a:lnSpc>
              <a:spcBef>
                <a:spcPts val="1600"/>
              </a:spcBef>
              <a:spcAft>
                <a:spcPts val="0"/>
              </a:spcAft>
              <a:buNone/>
            </a:pPr>
            <a:r>
              <a:rPr lang="en-GB" sz="1900" dirty="0"/>
              <a:t>Employee -  Read Access – all data except salary</a:t>
            </a: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NZ" sz="1900" b="1" dirty="0">
                <a:latin typeface="Open Sans"/>
                <a:ea typeface="Open Sans"/>
                <a:cs typeface="Open Sans"/>
                <a:sym typeface="Open Sans"/>
              </a:rPr>
              <a:t>Scalability &amp; Flexibility considerations</a:t>
            </a:r>
          </a:p>
          <a:p>
            <a:pPr marL="457200" lvl="0" indent="0" algn="l" rtl="0">
              <a:spcBef>
                <a:spcPts val="1600"/>
              </a:spcBef>
              <a:spcAft>
                <a:spcPts val="0"/>
              </a:spcAft>
              <a:buNone/>
            </a:pPr>
            <a:r>
              <a:rPr lang="en-NZ" sz="1600" dirty="0"/>
              <a:t>List at least 2 examples of considerations taken to ensure data scalability and flexibility, and provide an explanation</a:t>
            </a:r>
          </a:p>
          <a:p>
            <a:pPr marL="914400" lvl="0" indent="-457200" algn="l" rtl="0">
              <a:spcBef>
                <a:spcPts val="1600"/>
              </a:spcBef>
              <a:spcAft>
                <a:spcPts val="0"/>
              </a:spcAft>
              <a:buAutoNum type="arabicPeriod"/>
            </a:pPr>
            <a:r>
              <a:rPr lang="en-NZ" sz="1600" dirty="0"/>
              <a:t>A data model that is based on 3NF will work exceptionally well for database writes and will scale easily to support the anticipated growth.</a:t>
            </a:r>
          </a:p>
          <a:p>
            <a:pPr marL="914400" lvl="0" indent="-457200" algn="l" rtl="0">
              <a:spcBef>
                <a:spcPts val="1600"/>
              </a:spcBef>
              <a:spcAft>
                <a:spcPts val="0"/>
              </a:spcAft>
              <a:buAutoNum type="arabicPeriod"/>
            </a:pPr>
            <a:r>
              <a:rPr lang="en-NZ" sz="1600" dirty="0"/>
              <a:t>The data model does require many joins when it comes to reads and carrying out analysis and modelling. Because of the small number of employees this is unlikely to be a problem. The requestor has indicated that they are not interested in reporting yet either. I would design some views to support easy analysis.</a:t>
            </a:r>
          </a:p>
          <a:p>
            <a:pPr marL="914400" lvl="0" indent="-457200" algn="l" rtl="0">
              <a:spcBef>
                <a:spcPts val="1600"/>
              </a:spcBef>
              <a:spcAft>
                <a:spcPts val="0"/>
              </a:spcAft>
              <a:buAutoNum type="arabicPeriod"/>
            </a:pPr>
            <a:r>
              <a:rPr lang="en-NZ" sz="1600" dirty="0"/>
              <a:t>The data model provides flexibility in that department names, title names and location details can change very easily, as this information is not duplicated in the data.</a:t>
            </a:r>
          </a:p>
          <a:p>
            <a:pPr marL="0" lvl="0" indent="0" algn="l" rtl="0">
              <a:lnSpc>
                <a:spcPct val="100000"/>
              </a:lnSpc>
              <a:spcBef>
                <a:spcPts val="0"/>
              </a:spcBef>
              <a:spcAft>
                <a:spcPts val="0"/>
              </a:spcAft>
              <a:buClr>
                <a:schemeClr val="dk1"/>
              </a:buClr>
              <a:buSzPts val="1100"/>
              <a:buFont typeface="Arial"/>
              <a:buNone/>
            </a:pPr>
            <a:endParaRPr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lvl="0" indent="0" algn="l" rtl="0">
              <a:spcBef>
                <a:spcPts val="1600"/>
              </a:spcBef>
              <a:spcAft>
                <a:spcPts val="0"/>
              </a:spcAft>
              <a:buNone/>
            </a:pPr>
            <a:r>
              <a:rPr lang="en-NZ" sz="1900" b="1" dirty="0">
                <a:latin typeface="Open Sans"/>
                <a:ea typeface="Open Sans"/>
                <a:cs typeface="Open Sans"/>
                <a:sym typeface="Open Sans"/>
              </a:rPr>
              <a:t>Storage &amp; retention</a:t>
            </a: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Storage (disk or in-memory): </a:t>
            </a:r>
            <a:r>
              <a:rPr lang="en-GB" sz="1700" dirty="0"/>
              <a:t>Database to be stored on spinning disk as per IT department best practice guidance.</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Retention: </a:t>
            </a:r>
            <a:r>
              <a:rPr lang="en" sz="1700" dirty="0"/>
              <a:t>how long does the data have to be kept for? 7 years</a:t>
            </a: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Backup</a:t>
            </a:r>
            <a:endParaRPr sz="1900" b="1" dirty="0">
              <a:latin typeface="Open Sans"/>
              <a:ea typeface="Open Sans"/>
              <a:cs typeface="Open Sans"/>
              <a:sym typeface="Open Sans"/>
            </a:endParaRPr>
          </a:p>
          <a:p>
            <a:pPr marL="457200" lvl="0" indent="0" algn="l" rtl="0">
              <a:spcBef>
                <a:spcPts val="1600"/>
              </a:spcBef>
              <a:spcAft>
                <a:spcPts val="0"/>
              </a:spcAft>
              <a:buNone/>
            </a:pPr>
            <a:r>
              <a:rPr lang="en" sz="1700" dirty="0"/>
              <a:t> </a:t>
            </a:r>
            <a:r>
              <a:rPr lang="en-GB" sz="1700" dirty="0"/>
              <a:t>Critical: Backup schedule is full backup 1x per week, incremental backup daily.</a:t>
            </a:r>
            <a:endParaRPr sz="1700" dirty="0"/>
          </a:p>
          <a:p>
            <a:pPr marL="0" lvl="0" indent="0" algn="l" rtl="0">
              <a:lnSpc>
                <a:spcPct val="100000"/>
              </a:lnSpc>
              <a:spcBef>
                <a:spcPts val="0"/>
              </a:spcBef>
              <a:spcAft>
                <a:spcPts val="0"/>
              </a:spcAft>
              <a:buClr>
                <a:schemeClr val="dk1"/>
              </a:buClr>
              <a:buSzPts val="1100"/>
              <a:buFont typeface="Arial"/>
              <a:buNone/>
            </a:pPr>
            <a:endParaRPr sz="1700" dirty="0"/>
          </a:p>
        </p:txBody>
      </p:sp>
    </p:spTree>
    <p:extLst>
      <p:ext uri="{BB962C8B-B14F-4D97-AF65-F5344CB8AC3E}">
        <p14:creationId xmlns:p14="http://schemas.microsoft.com/office/powerpoint/2010/main" val="100911693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TotalTime>
  <Words>2563</Words>
  <Application>Microsoft Office PowerPoint</Application>
  <PresentationFormat>Custom</PresentationFormat>
  <Paragraphs>260</Paragraphs>
  <Slides>31</Slides>
  <Notes>31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31</vt:i4>
      </vt:variant>
    </vt:vector>
  </HeadingPairs>
  <TitlesOfParts>
    <vt:vector size="41" baseType="lpstr">
      <vt:lpstr>Open Sans Light</vt:lpstr>
      <vt:lpstr>Consolas</vt:lpstr>
      <vt:lpstr>Source Code Pro</vt:lpstr>
      <vt:lpstr>Helvetica Neue</vt:lpstr>
      <vt:lpstr>Arial</vt:lpstr>
      <vt:lpstr>Open Sans</vt:lpstr>
      <vt:lpstr>Simple Light</vt:lpstr>
      <vt:lpstr>Simple Light</vt:lpstr>
      <vt:lpstr>Simple Light</vt:lpstr>
      <vt:lpstr>White</vt:lpstr>
      <vt:lpstr>Tech ABC Corp - HR Database </vt:lpstr>
      <vt:lpstr>Business Scenario</vt:lpstr>
      <vt:lpstr>PowerPoint Presentation</vt:lpstr>
      <vt:lpstr>Step 1: Data Architecture Foundations</vt:lpstr>
      <vt:lpstr>Data Architect Business Requirement</vt:lpstr>
      <vt:lpstr>Data Architect Business Requirement</vt:lpstr>
      <vt:lpstr>Data Architect Technical Requirement</vt:lpstr>
      <vt:lpstr>Data Architect Technical Requirement</vt:lpstr>
      <vt:lpstr>Data Architect Technical Requirement</vt:lpstr>
      <vt:lpstr>PowerPoint Presentation</vt:lpstr>
      <vt:lpstr>Step 2: Relational Database Design</vt:lpstr>
      <vt:lpstr>ERD</vt:lpstr>
      <vt:lpstr>ERD</vt:lpstr>
      <vt:lpstr>ERD</vt:lpstr>
      <vt:lpstr>PowerPoint Presentation</vt:lpstr>
      <vt:lpstr>Step 3: Create A Physical Database</vt:lpstr>
      <vt:lpstr>DDL</vt:lpstr>
      <vt:lpstr>CRUD</vt:lpstr>
      <vt:lpstr>CRUD</vt:lpstr>
      <vt:lpstr>CRUD</vt:lpstr>
      <vt:lpstr>CRUD</vt:lpstr>
      <vt:lpstr>CRUD</vt:lpstr>
      <vt:lpstr>CRUD</vt:lpstr>
      <vt:lpstr>CRUD</vt:lpstr>
      <vt:lpstr>PowerPoint Presentation</vt:lpstr>
      <vt:lpstr>Step 4: Above and Beyond</vt:lpstr>
      <vt:lpstr>Standout Suggestion 1</vt:lpstr>
      <vt:lpstr>Standout Suggestion 2</vt:lpstr>
      <vt:lpstr>Standout Suggestion 3</vt:lpstr>
      <vt:lpstr>PowerPoint Presentation</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cp:lastModifiedBy>Martin Peak</cp:lastModifiedBy>
  <cp:revision>14</cp:revision>
  <dcterms:modified xsi:type="dcterms:W3CDTF">2021-08-08T02:16:44Z</dcterms:modified>
</cp:coreProperties>
</file>