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5"/>
  </p:notes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7772400" cy="10058400"/>
  <p:notesSz cx="6858000" cy="9144000"/>
  <p:embeddedFontLst>
    <p:embeddedFont>
      <p:font typeface="Consolas" panose="020B0609020204030204" pitchFamily="49" charset="0"/>
      <p:regular r:id="rId36"/>
      <p:bold r:id="rId37"/>
      <p:italic r:id="rId38"/>
      <p:boldItalic r:id="rId39"/>
    </p:embeddedFont>
    <p:embeddedFont>
      <p:font typeface="Helvetica Neue" panose="020B0604020202020204" charset="0"/>
      <p:regular r:id="rId40"/>
      <p:bold r:id="rId41"/>
      <p:italic r:id="rId42"/>
      <p:boldItalic r:id="rId43"/>
    </p:embeddedFont>
    <p:embeddedFont>
      <p:font typeface="Open Sans" panose="020B0606030504020204" pitchFamily="34" charset="0"/>
      <p:regular r:id="rId44"/>
      <p:bold r:id="rId45"/>
      <p:italic r:id="rId46"/>
      <p:boldItalic r:id="rId47"/>
    </p:embeddedFont>
    <p:embeddedFont>
      <p:font typeface="Open Sans Light" panose="020B0306030504020204" pitchFamily="34" charset="0"/>
      <p:regular r:id="rId48"/>
      <p:bold r:id="rId49"/>
      <p:italic r:id="rId50"/>
      <p:boldItalic r:id="rId51"/>
    </p:embeddedFont>
    <p:embeddedFont>
      <p:font typeface="Source Code Pro" panose="020B0509030403020204" pitchFamily="49"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588"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4.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font" Target="fonts/font20.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3.fntdata"/><Relationship Id="rId46" Type="http://schemas.openxmlformats.org/officeDocument/2006/relationships/font" Target="fonts/font11.fntdata"/><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6.fntdata"/><Relationship Id="rId54"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9.fntdata"/><Relationship Id="rId52" Type="http://schemas.openxmlformats.org/officeDocument/2006/relationships/font" Target="fonts/font17.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font" Target="fonts/font16.fntdata"/><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8c850c25_0_12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d8c850c25_0_3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c28c705c4_0_17: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c28c705c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d8c850c25_0_13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d8c850c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49221f98_6_2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49221f98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c49221f98_6_2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c49221f98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4b864f3db_0_6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g64b864f3db_0_6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c28c705c4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c28c705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8c850c25_0_8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d8c850c25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hyperlink" Target="https://drive.google.com/file/d/1YdBZPpaIQvnD9NbgkeLMb5PeFtnhGGRP/view?usp=shari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Tech ABC Corp - HR Database</a:t>
            </a:r>
            <a:endParaRPr sz="4000">
              <a:solidFill>
                <a:srgbClr val="FFFFFF"/>
              </a:solidFill>
            </a:endParaRPr>
          </a:p>
          <a:p>
            <a:pPr marL="0" lvl="0" indent="0" algn="l" rtl="0">
              <a:spcBef>
                <a:spcPts val="0"/>
              </a:spcBef>
              <a:spcAft>
                <a:spcPts val="0"/>
              </a:spcAft>
              <a:buNone/>
            </a:pPr>
            <a:endParaRPr/>
          </a:p>
        </p:txBody>
      </p:sp>
      <p:sp>
        <p:nvSpPr>
          <p:cNvPr id="180" name="Google Shape;180;p51"/>
          <p:cNvSpPr txBox="1">
            <a:spLocks noGrp="1"/>
          </p:cNvSpPr>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500" dirty="0">
                <a:solidFill>
                  <a:srgbClr val="FFFFFF"/>
                </a:solidFill>
              </a:rPr>
              <a:t>Martin Peak 28/07/21</a:t>
            </a:r>
            <a:endParaRPr sz="2500" dirty="0">
              <a:solidFill>
                <a:srgbClr val="FFFFFF"/>
              </a:solidFill>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2: Relational Database Design</a:t>
            </a:r>
            <a:endParaRPr/>
          </a:p>
        </p:txBody>
      </p:sp>
      <p:sp>
        <p:nvSpPr>
          <p:cNvPr id="243" name="Google Shape;243;p61"/>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 sz="1500">
                <a:solidFill>
                  <a:srgbClr val="525C65"/>
                </a:solidFill>
                <a:highlight>
                  <a:srgbClr val="FFFFFF"/>
                </a:highlight>
                <a:latin typeface="Open Sans"/>
                <a:ea typeface="Open Sans"/>
                <a:cs typeface="Open Sans"/>
                <a:sym typeface="Open Sans"/>
              </a:rPr>
              <a:t>This step is where you will go through the process of designing a new database for Tech ABC Corp's HR department. Using the </a:t>
            </a:r>
            <a:r>
              <a:rPr lang="en" sz="1500" u="sng">
                <a:solidFill>
                  <a:schemeClr val="hlink"/>
                </a:solidFill>
                <a:highlight>
                  <a:srgbClr val="FFFFFF"/>
                </a:highlight>
                <a:latin typeface="Open Sans"/>
                <a:ea typeface="Open Sans"/>
                <a:cs typeface="Open Sans"/>
                <a:sym typeface="Open Sans"/>
                <a:hlinkClick r:id="rId3"/>
              </a:rPr>
              <a:t>dataset</a:t>
            </a:r>
            <a:r>
              <a:rPr lang="en" sz="1500">
                <a:solidFill>
                  <a:srgbClr val="525C65"/>
                </a:solidFill>
                <a:highlight>
                  <a:srgbClr val="FFFFFF"/>
                </a:highlight>
                <a:latin typeface="Open Sans"/>
                <a:ea typeface="Open Sans"/>
                <a:cs typeface="Open Sans"/>
                <a:sym typeface="Open Sans"/>
              </a:rPr>
              <a:t> provided, along with the requirements gathered in step one, you are going to develop a relational database set to the 3NF.</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500">
                <a:solidFill>
                  <a:srgbClr val="525C65"/>
                </a:solidFill>
                <a:highlight>
                  <a:srgbClr val="FFFFFF"/>
                </a:highlight>
                <a:latin typeface="Open Sans"/>
                <a:ea typeface="Open Sans"/>
                <a:cs typeface="Open Sans"/>
                <a:sym typeface="Open Sans"/>
              </a:rPr>
              <a:t>Using Lucidchart, you will create 3 entity relationship diagrams (ERDs) to show how you developed the final design for your data.</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500">
                <a:solidFill>
                  <a:srgbClr val="525C65"/>
                </a:solidFill>
                <a:highlight>
                  <a:srgbClr val="FFFFFF"/>
                </a:highlight>
                <a:latin typeface="Open Sans"/>
                <a:ea typeface="Open Sans"/>
                <a:cs typeface="Open Sans"/>
                <a:sym typeface="Open Sans"/>
              </a:rPr>
              <a:t>You will submit a screenshot for each of the 3 ERDs you create. You will find detailed instructions for developing each of the ERDs over the next several pages.</a:t>
            </a:r>
            <a:endParaRPr sz="15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49" name="Google Shape;249;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Conceptual</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rgbClr val="FFFFFF"/>
                </a:highlight>
                <a:latin typeface="Open Sans"/>
                <a:ea typeface="Open Sans"/>
                <a:cs typeface="Open Sans"/>
                <a:sym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200" dirty="0">
                <a:solidFill>
                  <a:srgbClr val="525C65"/>
                </a:solidFill>
                <a:highlight>
                  <a:srgbClr val="FFFFFF"/>
                </a:highlight>
                <a:latin typeface="Open Sans"/>
                <a:ea typeface="Open Sans"/>
                <a:cs typeface="Open Sans"/>
                <a:sym typeface="Open Sans"/>
              </a:rPr>
              <a:t>Use Lucidchart’s built-in template for DBMS ER Diagram UML.</a:t>
            </a: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dirty="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Clr>
                <a:schemeClr val="dk1"/>
              </a:buClr>
              <a:buSzPts val="1100"/>
              <a:buFont typeface="Arial"/>
              <a:buNone/>
            </a:pPr>
            <a:endParaRPr sz="1900" dirty="0"/>
          </a:p>
        </p:txBody>
      </p:sp>
      <p:pic>
        <p:nvPicPr>
          <p:cNvPr id="3" name="Picture 2" descr="Diagram&#10;&#10;Description automatically generated">
            <a:extLst>
              <a:ext uri="{FF2B5EF4-FFF2-40B4-BE49-F238E27FC236}">
                <a16:creationId xmlns:a16="http://schemas.microsoft.com/office/drawing/2014/main" id="{3DBD2E98-07B5-4F75-BEDD-3C7401B2FFA2}"/>
              </a:ext>
            </a:extLst>
          </p:cNvPr>
          <p:cNvPicPr>
            <a:picLocks noChangeAspect="1"/>
          </p:cNvPicPr>
          <p:nvPr/>
        </p:nvPicPr>
        <p:blipFill>
          <a:blip r:embed="rId3"/>
          <a:stretch>
            <a:fillRect/>
          </a:stretch>
        </p:blipFill>
        <p:spPr>
          <a:xfrm>
            <a:off x="941843" y="6029100"/>
            <a:ext cx="5010407" cy="22353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ERD</a:t>
            </a:r>
            <a:endParaRPr dirty="0"/>
          </a:p>
        </p:txBody>
      </p:sp>
      <p:sp>
        <p:nvSpPr>
          <p:cNvPr id="256" name="Google Shape;256;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Logical</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400" dirty="0">
                <a:solidFill>
                  <a:srgbClr val="525C65"/>
                </a:solidFill>
                <a:highlight>
                  <a:srgbClr val="FFFFFF"/>
                </a:highlight>
                <a:latin typeface="Open Sans"/>
                <a:ea typeface="Open Sans"/>
                <a:cs typeface="Open Sans"/>
                <a:sym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400" dirty="0">
                <a:solidFill>
                  <a:srgbClr val="525C65"/>
                </a:solidFill>
                <a:highlight>
                  <a:srgbClr val="FFFFFF"/>
                </a:highlight>
                <a:latin typeface="Open Sans"/>
                <a:ea typeface="Open Sans"/>
                <a:cs typeface="Open Sans"/>
                <a:sym typeface="Open Sans"/>
              </a:rPr>
              <a:t>Use Lucidchart’s built-in template for DBMS ER Diagram UML.</a:t>
            </a:r>
            <a:endParaRPr sz="14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chemeClr val="lt1"/>
              </a:highlight>
              <a:latin typeface="Open Sans"/>
              <a:ea typeface="Open Sans"/>
              <a:cs typeface="Open Sans"/>
              <a:sym typeface="Open Sans"/>
            </a:endParaRPr>
          </a:p>
          <a:p>
            <a:pPr marL="457200" lvl="0" indent="0" algn="l" rtl="0">
              <a:spcBef>
                <a:spcPts val="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1600"/>
              </a:spcAft>
              <a:buNone/>
            </a:pPr>
            <a:endParaRPr sz="1900" dirty="0"/>
          </a:p>
        </p:txBody>
      </p:sp>
      <p:pic>
        <p:nvPicPr>
          <p:cNvPr id="1026" name="Picture 2">
            <a:extLst>
              <a:ext uri="{FF2B5EF4-FFF2-40B4-BE49-F238E27FC236}">
                <a16:creationId xmlns:a16="http://schemas.microsoft.com/office/drawing/2014/main" id="{7B3549B9-A17D-48B5-9B32-1865FA04D4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63473"/>
            <a:ext cx="7772400" cy="32146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63" name="Google Shape;263;p64"/>
          <p:cNvSpPr txBox="1">
            <a:spLocks noGrp="1"/>
          </p:cNvSpPr>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Physical</a:t>
            </a:r>
            <a:endParaRPr sz="1900" b="1" dirty="0">
              <a:latin typeface="Open Sans"/>
              <a:ea typeface="Open Sans"/>
              <a:cs typeface="Open Sans"/>
              <a:sym typeface="Open Sans"/>
            </a:endParaRPr>
          </a:p>
          <a:p>
            <a:pPr marL="457200" lvl="0" indent="0" algn="l" rtl="0">
              <a:lnSpc>
                <a:spcPct val="170000"/>
              </a:lnSpc>
              <a:spcBef>
                <a:spcPts val="1600"/>
              </a:spcBef>
              <a:spcAft>
                <a:spcPts val="0"/>
              </a:spcAft>
              <a:buNone/>
            </a:pPr>
            <a:r>
              <a:rPr lang="en" sz="1400" dirty="0">
                <a:solidFill>
                  <a:srgbClr val="525C65"/>
                </a:solidFill>
                <a:highlight>
                  <a:srgbClr val="FFFFFF"/>
                </a:highlight>
                <a:latin typeface="Open Sans"/>
                <a:ea typeface="Open Sans"/>
                <a:cs typeface="Open Sans"/>
                <a:sym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dirty="0">
              <a:solidFill>
                <a:srgbClr val="525C65"/>
              </a:solidFill>
              <a:highlight>
                <a:schemeClr val="lt1"/>
              </a:highlight>
              <a:latin typeface="Open Sans"/>
              <a:ea typeface="Open Sans"/>
              <a:cs typeface="Open Sans"/>
              <a:sym typeface="Open Sans"/>
            </a:endParaRPr>
          </a:p>
          <a:p>
            <a:pPr marL="457200" lvl="0" indent="0" algn="l" rtl="0">
              <a:spcBef>
                <a:spcPts val="0"/>
              </a:spcBef>
              <a:spcAft>
                <a:spcPts val="1600"/>
              </a:spcAft>
              <a:buNone/>
            </a:pPr>
            <a:endParaRPr sz="1500" dirty="0">
              <a:solidFill>
                <a:srgbClr val="525C65"/>
              </a:solidFill>
              <a:highlight>
                <a:srgbClr val="FFFFFF"/>
              </a:highlight>
              <a:latin typeface="Open Sans"/>
              <a:ea typeface="Open Sans"/>
              <a:cs typeface="Open Sans"/>
              <a:sym typeface="Open Sans"/>
            </a:endParaRPr>
          </a:p>
        </p:txBody>
      </p:sp>
      <p:pic>
        <p:nvPicPr>
          <p:cNvPr id="3" name="Picture 2" descr="Diagram&#10;&#10;Description automatically generated with low confidence">
            <a:extLst>
              <a:ext uri="{FF2B5EF4-FFF2-40B4-BE49-F238E27FC236}">
                <a16:creationId xmlns:a16="http://schemas.microsoft.com/office/drawing/2014/main" id="{8EAFCDB7-73A0-49B6-A624-4E5CA2FCC3C8}"/>
              </a:ext>
            </a:extLst>
          </p:cNvPr>
          <p:cNvPicPr>
            <a:picLocks noChangeAspect="1"/>
          </p:cNvPicPr>
          <p:nvPr/>
        </p:nvPicPr>
        <p:blipFill>
          <a:blip r:embed="rId3"/>
          <a:stretch>
            <a:fillRect/>
          </a:stretch>
        </p:blipFill>
        <p:spPr>
          <a:xfrm>
            <a:off x="0" y="5769691"/>
            <a:ext cx="7772400" cy="275413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3: Create A Physical Database</a:t>
            </a:r>
            <a:endParaRPr/>
          </a:p>
        </p:txBody>
      </p:sp>
      <p:sp>
        <p:nvSpPr>
          <p:cNvPr id="276" name="Google Shape;276;p66"/>
          <p:cNvSpPr txBox="1">
            <a:spLocks noGrp="1"/>
          </p:cNvSpPr>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a:buNone/>
            </a:pPr>
            <a:r>
              <a:rPr lang="en" sz="1550" dirty="0">
                <a:solidFill>
                  <a:srgbClr val="525C65"/>
                </a:solidFill>
                <a:highlight>
                  <a:srgbClr val="FFFFFF"/>
                </a:highlight>
                <a:latin typeface="Open Sans"/>
                <a:ea typeface="Open Sans"/>
                <a:cs typeface="Open Sans"/>
                <a:sym typeface="Open Sans"/>
              </a:rPr>
              <a:t>In this step, you will be turning your database model into a physical database.</a:t>
            </a: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1100"/>
              </a:spcBef>
              <a:spcAft>
                <a:spcPts val="0"/>
              </a:spcAft>
              <a:buClr>
                <a:schemeClr val="dk1"/>
              </a:buClr>
              <a:buSzPts val="1100"/>
              <a:buFont typeface="Arial"/>
              <a:buNone/>
            </a:pPr>
            <a:r>
              <a:rPr lang="en" sz="1550" b="1" dirty="0">
                <a:solidFill>
                  <a:srgbClr val="525C65"/>
                </a:solidFill>
                <a:highlight>
                  <a:srgbClr val="FFFFFF"/>
                </a:highlight>
                <a:latin typeface="Open Sans"/>
                <a:ea typeface="Open Sans"/>
                <a:cs typeface="Open Sans"/>
                <a:sym typeface="Open Sans"/>
              </a:rPr>
              <a:t>You will:</a:t>
            </a:r>
            <a:endParaRPr sz="1550" b="1" dirty="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1100"/>
              </a:spcBef>
              <a:spcAft>
                <a:spcPts val="0"/>
              </a:spcAft>
              <a:buClr>
                <a:srgbClr val="525C65"/>
              </a:buClr>
              <a:buSzPts val="1550"/>
              <a:buFont typeface="Open Sans"/>
              <a:buChar char="●"/>
            </a:pPr>
            <a:r>
              <a:rPr lang="en" sz="1550" dirty="0">
                <a:solidFill>
                  <a:srgbClr val="525C65"/>
                </a:solidFill>
                <a:highlight>
                  <a:srgbClr val="FFFFFF"/>
                </a:highlight>
                <a:latin typeface="Open Sans"/>
                <a:ea typeface="Open Sans"/>
                <a:cs typeface="Open Sans"/>
                <a:sym typeface="Open Sans"/>
              </a:rPr>
              <a:t>Create the database using SQL DDL commands</a:t>
            </a:r>
            <a:endParaRPr sz="1550" dirty="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dirty="0">
                <a:solidFill>
                  <a:srgbClr val="525C65"/>
                </a:solidFill>
                <a:highlight>
                  <a:srgbClr val="FFFFFF"/>
                </a:highlight>
                <a:latin typeface="Open Sans"/>
                <a:ea typeface="Open Sans"/>
                <a:cs typeface="Open Sans"/>
                <a:sym typeface="Open Sans"/>
              </a:rPr>
              <a:t>Load the data into your database, utilizing flat file ETL</a:t>
            </a:r>
            <a:endParaRPr sz="1550" dirty="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dirty="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b="1"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dirty="0">
                <a:solidFill>
                  <a:srgbClr val="525C65"/>
                </a:solidFill>
                <a:highlight>
                  <a:srgbClr val="FFFFFF"/>
                </a:highlight>
                <a:latin typeface="Open Sans"/>
                <a:ea typeface="Open Sans"/>
                <a:cs typeface="Open Sans"/>
                <a:sym typeface="Open Sans"/>
              </a:rPr>
              <a:t>Submission</a:t>
            </a:r>
            <a:endParaRPr sz="1550" b="1"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dirty="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dirty="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dirty="0">
                <a:solidFill>
                  <a:srgbClr val="525C65"/>
                </a:solidFill>
                <a:highlight>
                  <a:srgbClr val="FFFFFF"/>
                </a:highlight>
                <a:latin typeface="Open Sans"/>
                <a:ea typeface="Open Sans"/>
                <a:cs typeface="Open Sans"/>
                <a:sym typeface="Open Sans"/>
              </a:rPr>
              <a:t>Hints</a:t>
            </a:r>
            <a:endParaRPr sz="1550" b="1"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dirty="0">
                <a:solidFill>
                  <a:srgbClr val="525C65"/>
                </a:solidFill>
                <a:highlight>
                  <a:srgbClr val="FFFFFF"/>
                </a:highlight>
                <a:latin typeface="Open Sans"/>
                <a:ea typeface="Open Sans"/>
                <a:cs typeface="Open Sans"/>
                <a:sym typeface="Open Sans"/>
              </a:rPr>
              <a:t>Your DDL script will be graded by running the code you submit. Please ensure your SQL code runs properly!</a:t>
            </a: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dirty="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dirty="0">
                <a:solidFill>
                  <a:srgbClr val="525C65"/>
                </a:solidFill>
                <a:highlight>
                  <a:srgbClr val="FFFFFF"/>
                </a:highlight>
                <a:latin typeface="Open Sans"/>
                <a:ea typeface="Open Sans"/>
                <a:cs typeface="Open Sans"/>
                <a:sym typeface="Open Sans"/>
              </a:rPr>
              <a:t>After running CRUD commands like update, insert, or delete, run a </a:t>
            </a:r>
            <a:r>
              <a:rPr lang="en" sz="1550" dirty="0">
                <a:solidFill>
                  <a:srgbClr val="525C65"/>
                </a:solidFill>
                <a:highlight>
                  <a:srgbClr val="FFFFFF"/>
                </a:highlight>
                <a:latin typeface="Source Code Pro"/>
                <a:ea typeface="Source Code Pro"/>
                <a:cs typeface="Source Code Pro"/>
                <a:sym typeface="Source Code Pro"/>
              </a:rPr>
              <a:t>SELECT*</a:t>
            </a:r>
            <a:r>
              <a:rPr lang="en" sz="1550" dirty="0">
                <a:solidFill>
                  <a:srgbClr val="525C65"/>
                </a:solidFill>
                <a:highlight>
                  <a:srgbClr val="FFFFFF"/>
                </a:highlight>
                <a:latin typeface="Open Sans"/>
                <a:ea typeface="Open Sans"/>
                <a:cs typeface="Open Sans"/>
                <a:sym typeface="Open Sans"/>
              </a:rPr>
              <a:t> command on the affected table, so the reviewer can see the results of the command.</a:t>
            </a:r>
            <a:endParaRPr sz="1050" dirty="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dirty="0">
              <a:solidFill>
                <a:srgbClr val="525C6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Create a DDL SQL script capable of building the database you designed in Step 2</a:t>
            </a:r>
            <a:endParaRPr sz="1900" dirty="0"/>
          </a:p>
          <a:p>
            <a:pPr marL="241300" marR="241300" lvl="0" indent="0" algn="l" rtl="0">
              <a:lnSpc>
                <a:spcPct val="100000"/>
              </a:lnSpc>
              <a:spcBef>
                <a:spcPts val="160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Hints</a:t>
            </a:r>
            <a:endParaRPr sz="1350" b="1" dirty="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dirty="0">
                <a:solidFill>
                  <a:srgbClr val="525C65"/>
                </a:solidFill>
                <a:highlight>
                  <a:srgbClr val="FFFFFF"/>
                </a:highlight>
                <a:latin typeface="Open Sans"/>
                <a:ea typeface="Open Sans"/>
                <a:cs typeface="Open Sans"/>
                <a:sym typeface="Open Sans"/>
              </a:rPr>
              <a:t>The DDL script will be graded by running the code you submit. Please ensure your SQL code runs properly.</a:t>
            </a: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r>
              <a:rPr lang="en" sz="1350" dirty="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endParaRPr sz="1350" dirty="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dirty="0">
                <a:solidFill>
                  <a:srgbClr val="FF0000"/>
                </a:solidFill>
                <a:highlight>
                  <a:srgbClr val="FFFFFF"/>
                </a:highlight>
                <a:latin typeface="Open Sans"/>
                <a:ea typeface="Open Sans"/>
                <a:cs typeface="Open Sans"/>
                <a:sym typeface="Open Sans"/>
              </a:rPr>
              <a:t> the below screenshot).</a:t>
            </a:r>
            <a:endParaRPr sz="1350" dirty="0">
              <a:solidFill>
                <a:srgbClr val="FF0000"/>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6" name="Picture 5" descr="Text&#10;&#10;Description automatically generated">
            <a:extLst>
              <a:ext uri="{FF2B5EF4-FFF2-40B4-BE49-F238E27FC236}">
                <a16:creationId xmlns:a16="http://schemas.microsoft.com/office/drawing/2014/main" id="{DB5F6249-9D7E-452C-9973-6FBD70D27669}"/>
              </a:ext>
            </a:extLst>
          </p:cNvPr>
          <p:cNvPicPr>
            <a:picLocks noChangeAspect="1"/>
          </p:cNvPicPr>
          <p:nvPr/>
        </p:nvPicPr>
        <p:blipFill>
          <a:blip r:embed="rId3"/>
          <a:stretch>
            <a:fillRect/>
          </a:stretch>
        </p:blipFill>
        <p:spPr>
          <a:xfrm>
            <a:off x="505327" y="4799475"/>
            <a:ext cx="4217068" cy="492147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89" name="Google Shape;289;p68"/>
          <p:cNvSpPr txBox="1">
            <a:spLocks noGrp="1"/>
          </p:cNvSpPr>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1: Return a list of employees with Job Titles and Department Names</a:t>
            </a:r>
          </a:p>
          <a:p>
            <a:pPr marL="107950" lvl="0" indent="0" algn="l" rtl="0">
              <a:spcBef>
                <a:spcPts val="1600"/>
              </a:spcBef>
              <a:spcAft>
                <a:spcPts val="0"/>
              </a:spcAft>
              <a:buSzPts val="1900"/>
              <a:buNone/>
            </a:pPr>
            <a:endParaRPr sz="1900" b="1" dirty="0">
              <a:latin typeface="Open Sans"/>
              <a:ea typeface="Open Sans"/>
              <a:cs typeface="Open Sans"/>
              <a:sym typeface="Open Sans"/>
            </a:endParaRPr>
          </a:p>
          <a:p>
            <a:pPr marL="38100" indent="0">
              <a:buNone/>
            </a:pPr>
            <a:r>
              <a:rPr lang="en-NZ" sz="1200" b="0" dirty="0">
                <a:solidFill>
                  <a:srgbClr val="569CD6"/>
                </a:solidFill>
                <a:effectLst/>
                <a:highlight>
                  <a:srgbClr val="000000"/>
                </a:highlight>
                <a:latin typeface="Consolas" panose="020B0609020204030204" pitchFamily="49" charset="0"/>
              </a:rPr>
              <a:t>SELECT</a:t>
            </a:r>
            <a:r>
              <a:rPr lang="en-NZ" sz="1200" b="0" dirty="0">
                <a:solidFill>
                  <a:srgbClr val="D4D4D4"/>
                </a:solidFill>
                <a:effectLst/>
                <a:highlight>
                  <a:srgbClr val="000000"/>
                </a:highlight>
                <a:latin typeface="Consolas" panose="020B0609020204030204" pitchFamily="49" charset="0"/>
              </a:rPr>
              <a:t> e.name, </a:t>
            </a:r>
            <a:r>
              <a:rPr lang="en-NZ" sz="1200" b="0" dirty="0" err="1">
                <a:solidFill>
                  <a:srgbClr val="D4D4D4"/>
                </a:solidFill>
                <a:effectLst/>
                <a:highlight>
                  <a:srgbClr val="000000"/>
                </a:highlight>
                <a:latin typeface="Consolas" panose="020B0609020204030204" pitchFamily="49" charset="0"/>
              </a:rPr>
              <a:t>t.title</a:t>
            </a:r>
            <a:r>
              <a:rPr lang="en-NZ" sz="1200" b="0" dirty="0">
                <a:solidFill>
                  <a:srgbClr val="D4D4D4"/>
                </a:solidFill>
                <a:effectLst/>
                <a:highlight>
                  <a:srgbClr val="000000"/>
                </a:highlight>
                <a:latin typeface="Consolas" panose="020B0609020204030204" pitchFamily="49" charset="0"/>
              </a:rPr>
              <a:t>, d.name</a:t>
            </a:r>
          </a:p>
          <a:p>
            <a:pPr marL="38100" indent="0">
              <a:buNone/>
            </a:pPr>
            <a:r>
              <a:rPr lang="en-NZ" sz="1200" b="0" dirty="0">
                <a:solidFill>
                  <a:srgbClr val="569CD6"/>
                </a:solidFill>
                <a:effectLst/>
                <a:highlight>
                  <a:srgbClr val="000000"/>
                </a:highlight>
                <a:latin typeface="Consolas" panose="020B0609020204030204" pitchFamily="49" charset="0"/>
              </a:rPr>
              <a:t>FROM</a:t>
            </a:r>
            <a:r>
              <a:rPr lang="en-NZ" sz="1200" b="0" dirty="0">
                <a:solidFill>
                  <a:srgbClr val="D4D4D4"/>
                </a:solidFill>
                <a:effectLst/>
                <a:highlight>
                  <a:srgbClr val="000000"/>
                </a:highlight>
                <a:latin typeface="Consolas" panose="020B0609020204030204" pitchFamily="49" charset="0"/>
              </a:rPr>
              <a:t> Employee e</a:t>
            </a:r>
          </a:p>
          <a:p>
            <a:pPr marL="38100" indent="0">
              <a:buNone/>
            </a:pPr>
            <a:r>
              <a:rPr lang="en-NZ" sz="1200" b="0" dirty="0">
                <a:solidFill>
                  <a:srgbClr val="569CD6"/>
                </a:solidFill>
                <a:effectLst/>
                <a:highlight>
                  <a:srgbClr val="000000"/>
                </a:highlight>
                <a:latin typeface="Consolas" panose="020B0609020204030204" pitchFamily="49" charset="0"/>
              </a:rPr>
              <a:t>LEFT JOIN</a:t>
            </a:r>
            <a:r>
              <a:rPr lang="en-NZ" sz="1200" b="0" dirty="0">
                <a:solidFill>
                  <a:srgbClr val="D4D4D4"/>
                </a:solidFill>
                <a:effectLst/>
                <a:highlight>
                  <a:srgbClr val="000000"/>
                </a:highlight>
                <a:latin typeface="Consolas" panose="020B0609020204030204" pitchFamily="49" charset="0"/>
              </a:rPr>
              <a:t> </a:t>
            </a:r>
            <a:r>
              <a:rPr lang="en-NZ" sz="1200" b="0" dirty="0" err="1">
                <a:solidFill>
                  <a:srgbClr val="D4D4D4"/>
                </a:solidFill>
                <a:effectLst/>
                <a:highlight>
                  <a:srgbClr val="000000"/>
                </a:highlight>
                <a:latin typeface="Consolas" panose="020B0609020204030204" pitchFamily="49" charset="0"/>
              </a:rPr>
              <a:t>Job_History</a:t>
            </a:r>
            <a:r>
              <a:rPr lang="en-NZ" sz="1200" b="0" dirty="0">
                <a:solidFill>
                  <a:srgbClr val="D4D4D4"/>
                </a:solidFill>
                <a:effectLst/>
                <a:highlight>
                  <a:srgbClr val="000000"/>
                </a:highlight>
                <a:latin typeface="Consolas" panose="020B0609020204030204" pitchFamily="49" charset="0"/>
              </a:rPr>
              <a:t> j</a:t>
            </a:r>
          </a:p>
          <a:p>
            <a:pPr marL="38100" indent="0">
              <a:buNone/>
            </a:pPr>
            <a:r>
              <a:rPr lang="en-NZ" sz="1200" b="0" dirty="0">
                <a:solidFill>
                  <a:srgbClr val="D4D4D4"/>
                </a:solidFill>
                <a:effectLst/>
                <a:highlight>
                  <a:srgbClr val="000000"/>
                </a:highlight>
                <a:latin typeface="Consolas" panose="020B0609020204030204" pitchFamily="49" charset="0"/>
              </a:rPr>
              <a:t>    </a:t>
            </a:r>
            <a:r>
              <a:rPr lang="en-NZ" sz="1200" b="0" dirty="0">
                <a:solidFill>
                  <a:srgbClr val="569CD6"/>
                </a:solidFill>
                <a:effectLst/>
                <a:highlight>
                  <a:srgbClr val="000000"/>
                </a:highlight>
                <a:latin typeface="Consolas" panose="020B0609020204030204" pitchFamily="49" charset="0"/>
              </a:rPr>
              <a:t>ON</a:t>
            </a:r>
            <a:r>
              <a:rPr lang="en-NZ" sz="1200" b="0" dirty="0">
                <a:solidFill>
                  <a:srgbClr val="D4D4D4"/>
                </a:solidFill>
                <a:effectLst/>
                <a:highlight>
                  <a:srgbClr val="000000"/>
                </a:highlight>
                <a:latin typeface="Consolas" panose="020B0609020204030204" pitchFamily="49" charset="0"/>
              </a:rPr>
              <a:t> e.id = </a:t>
            </a:r>
            <a:r>
              <a:rPr lang="en-NZ" sz="1200" b="0" dirty="0" err="1">
                <a:solidFill>
                  <a:srgbClr val="D4D4D4"/>
                </a:solidFill>
                <a:effectLst/>
                <a:highlight>
                  <a:srgbClr val="000000"/>
                </a:highlight>
                <a:latin typeface="Consolas" panose="020B0609020204030204" pitchFamily="49" charset="0"/>
              </a:rPr>
              <a:t>j.employee_id</a:t>
            </a:r>
            <a:endParaRPr lang="en-NZ" sz="1200" b="0" dirty="0">
              <a:solidFill>
                <a:srgbClr val="D4D4D4"/>
              </a:solidFill>
              <a:effectLst/>
              <a:highlight>
                <a:srgbClr val="000000"/>
              </a:highlight>
              <a:latin typeface="Consolas" panose="020B0609020204030204" pitchFamily="49" charset="0"/>
            </a:endParaRPr>
          </a:p>
          <a:p>
            <a:pPr marL="38100" indent="0">
              <a:buNone/>
            </a:pPr>
            <a:r>
              <a:rPr lang="en-NZ" sz="1200" b="0" dirty="0">
                <a:solidFill>
                  <a:srgbClr val="569CD6"/>
                </a:solidFill>
                <a:effectLst/>
                <a:highlight>
                  <a:srgbClr val="000000"/>
                </a:highlight>
                <a:latin typeface="Consolas" panose="020B0609020204030204" pitchFamily="49" charset="0"/>
              </a:rPr>
              <a:t>LEFT JOIN</a:t>
            </a:r>
            <a:r>
              <a:rPr lang="en-NZ" sz="1200" b="0" dirty="0">
                <a:solidFill>
                  <a:srgbClr val="D4D4D4"/>
                </a:solidFill>
                <a:effectLst/>
                <a:highlight>
                  <a:srgbClr val="000000"/>
                </a:highlight>
                <a:latin typeface="Consolas" panose="020B0609020204030204" pitchFamily="49" charset="0"/>
              </a:rPr>
              <a:t> title t</a:t>
            </a:r>
          </a:p>
          <a:p>
            <a:pPr marL="38100" indent="0">
              <a:buNone/>
            </a:pPr>
            <a:r>
              <a:rPr lang="en-NZ" sz="1200" b="0" dirty="0">
                <a:solidFill>
                  <a:srgbClr val="D4D4D4"/>
                </a:solidFill>
                <a:effectLst/>
                <a:highlight>
                  <a:srgbClr val="000000"/>
                </a:highlight>
                <a:latin typeface="Consolas" panose="020B0609020204030204" pitchFamily="49" charset="0"/>
              </a:rPr>
              <a:t>    </a:t>
            </a:r>
            <a:r>
              <a:rPr lang="en-NZ" sz="1200" b="0" dirty="0">
                <a:solidFill>
                  <a:srgbClr val="569CD6"/>
                </a:solidFill>
                <a:effectLst/>
                <a:highlight>
                  <a:srgbClr val="000000"/>
                </a:highlight>
                <a:latin typeface="Consolas" panose="020B0609020204030204" pitchFamily="49" charset="0"/>
              </a:rPr>
              <a:t>ON</a:t>
            </a:r>
            <a:r>
              <a:rPr lang="en-NZ" sz="1200" b="0" dirty="0">
                <a:solidFill>
                  <a:srgbClr val="D4D4D4"/>
                </a:solidFill>
                <a:effectLst/>
                <a:highlight>
                  <a:srgbClr val="000000"/>
                </a:highlight>
                <a:latin typeface="Consolas" panose="020B0609020204030204" pitchFamily="49" charset="0"/>
              </a:rPr>
              <a:t> t.id = </a:t>
            </a:r>
            <a:r>
              <a:rPr lang="en-NZ" sz="1200" b="0" dirty="0" err="1">
                <a:solidFill>
                  <a:srgbClr val="D4D4D4"/>
                </a:solidFill>
                <a:effectLst/>
                <a:highlight>
                  <a:srgbClr val="000000"/>
                </a:highlight>
                <a:latin typeface="Consolas" panose="020B0609020204030204" pitchFamily="49" charset="0"/>
              </a:rPr>
              <a:t>j.title_id</a:t>
            </a:r>
            <a:endParaRPr lang="en-NZ" sz="1200" b="0" dirty="0">
              <a:solidFill>
                <a:srgbClr val="D4D4D4"/>
              </a:solidFill>
              <a:effectLst/>
              <a:highlight>
                <a:srgbClr val="000000"/>
              </a:highlight>
              <a:latin typeface="Consolas" panose="020B0609020204030204" pitchFamily="49" charset="0"/>
            </a:endParaRPr>
          </a:p>
          <a:p>
            <a:pPr marL="38100" indent="0">
              <a:buNone/>
            </a:pPr>
            <a:r>
              <a:rPr lang="en-NZ" sz="1200" b="0" dirty="0">
                <a:solidFill>
                  <a:srgbClr val="569CD6"/>
                </a:solidFill>
                <a:effectLst/>
                <a:highlight>
                  <a:srgbClr val="000000"/>
                </a:highlight>
                <a:latin typeface="Consolas" panose="020B0609020204030204" pitchFamily="49" charset="0"/>
              </a:rPr>
              <a:t>LEFT JOIN</a:t>
            </a:r>
            <a:r>
              <a:rPr lang="en-NZ" sz="1200" b="0" dirty="0">
                <a:solidFill>
                  <a:srgbClr val="D4D4D4"/>
                </a:solidFill>
                <a:effectLst/>
                <a:highlight>
                  <a:srgbClr val="000000"/>
                </a:highlight>
                <a:latin typeface="Consolas" panose="020B0609020204030204" pitchFamily="49" charset="0"/>
              </a:rPr>
              <a:t> Department d</a:t>
            </a:r>
          </a:p>
          <a:p>
            <a:pPr marL="38100" indent="0">
              <a:buNone/>
            </a:pPr>
            <a:r>
              <a:rPr lang="en-NZ" sz="1200" b="0" dirty="0">
                <a:solidFill>
                  <a:srgbClr val="D4D4D4"/>
                </a:solidFill>
                <a:effectLst/>
                <a:highlight>
                  <a:srgbClr val="000000"/>
                </a:highlight>
                <a:latin typeface="Consolas" panose="020B0609020204030204" pitchFamily="49" charset="0"/>
              </a:rPr>
              <a:t>    </a:t>
            </a:r>
            <a:r>
              <a:rPr lang="en-NZ" sz="1200" b="0" dirty="0">
                <a:solidFill>
                  <a:srgbClr val="569CD6"/>
                </a:solidFill>
                <a:effectLst/>
                <a:highlight>
                  <a:srgbClr val="000000"/>
                </a:highlight>
                <a:latin typeface="Consolas" panose="020B0609020204030204" pitchFamily="49" charset="0"/>
              </a:rPr>
              <a:t>ON</a:t>
            </a:r>
            <a:r>
              <a:rPr lang="en-NZ" sz="1200" b="0" dirty="0">
                <a:solidFill>
                  <a:srgbClr val="D4D4D4"/>
                </a:solidFill>
                <a:effectLst/>
                <a:highlight>
                  <a:srgbClr val="000000"/>
                </a:highlight>
                <a:latin typeface="Consolas" panose="020B0609020204030204" pitchFamily="49" charset="0"/>
              </a:rPr>
              <a:t> </a:t>
            </a:r>
            <a:r>
              <a:rPr lang="en-NZ" sz="1200" b="0" dirty="0" err="1">
                <a:solidFill>
                  <a:srgbClr val="D4D4D4"/>
                </a:solidFill>
                <a:effectLst/>
                <a:highlight>
                  <a:srgbClr val="000000"/>
                </a:highlight>
                <a:latin typeface="Consolas" panose="020B0609020204030204" pitchFamily="49" charset="0"/>
              </a:rPr>
              <a:t>j.Department_ID</a:t>
            </a:r>
            <a:r>
              <a:rPr lang="en-NZ" sz="1200" b="0" dirty="0">
                <a:solidFill>
                  <a:srgbClr val="D4D4D4"/>
                </a:solidFill>
                <a:effectLst/>
                <a:highlight>
                  <a:srgbClr val="000000"/>
                </a:highlight>
                <a:latin typeface="Consolas" panose="020B0609020204030204" pitchFamily="49" charset="0"/>
              </a:rPr>
              <a:t> = d.id</a:t>
            </a:r>
          </a:p>
          <a:p>
            <a:pPr marL="38100" indent="0">
              <a:buNone/>
            </a:pPr>
            <a:r>
              <a:rPr lang="en-NZ" sz="1200" b="0" dirty="0">
                <a:solidFill>
                  <a:srgbClr val="569CD6"/>
                </a:solidFill>
                <a:effectLst/>
                <a:highlight>
                  <a:srgbClr val="000000"/>
                </a:highlight>
                <a:latin typeface="Consolas" panose="020B0609020204030204" pitchFamily="49" charset="0"/>
              </a:rPr>
              <a:t>ORDER BY</a:t>
            </a:r>
            <a:r>
              <a:rPr lang="en-NZ" sz="1200" b="0" dirty="0">
                <a:solidFill>
                  <a:srgbClr val="D4D4D4"/>
                </a:solidFill>
                <a:effectLst/>
                <a:highlight>
                  <a:srgbClr val="000000"/>
                </a:highlight>
                <a:latin typeface="Consolas" panose="020B0609020204030204" pitchFamily="49" charset="0"/>
              </a:rPr>
              <a:t> e.name;</a:t>
            </a: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descr="A picture containing text, black, screenshot, plaque&#10;&#10;Description automatically generated">
            <a:extLst>
              <a:ext uri="{FF2B5EF4-FFF2-40B4-BE49-F238E27FC236}">
                <a16:creationId xmlns:a16="http://schemas.microsoft.com/office/drawing/2014/main" id="{352AB7E9-3E90-4482-ADF9-CFA5CB123C87}"/>
              </a:ext>
            </a:extLst>
          </p:cNvPr>
          <p:cNvPicPr>
            <a:picLocks noChangeAspect="1"/>
          </p:cNvPicPr>
          <p:nvPr/>
        </p:nvPicPr>
        <p:blipFill>
          <a:blip r:embed="rId3"/>
          <a:stretch>
            <a:fillRect/>
          </a:stretch>
        </p:blipFill>
        <p:spPr>
          <a:xfrm>
            <a:off x="1199859" y="6209538"/>
            <a:ext cx="4807197" cy="360698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96" name="Google Shape;296;p69"/>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2: Insert Web Programmer as a new job title</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4" name="Picture 3" descr="Text&#10;&#10;Description automatically generated">
            <a:extLst>
              <a:ext uri="{FF2B5EF4-FFF2-40B4-BE49-F238E27FC236}">
                <a16:creationId xmlns:a16="http://schemas.microsoft.com/office/drawing/2014/main" id="{87CE6764-A8EC-48CF-961F-D6050534570D}"/>
              </a:ext>
            </a:extLst>
          </p:cNvPr>
          <p:cNvPicPr>
            <a:picLocks noChangeAspect="1"/>
          </p:cNvPicPr>
          <p:nvPr/>
        </p:nvPicPr>
        <p:blipFill>
          <a:blip r:embed="rId3"/>
          <a:stretch>
            <a:fillRect/>
          </a:stretch>
        </p:blipFill>
        <p:spPr>
          <a:xfrm>
            <a:off x="2409092" y="4602337"/>
            <a:ext cx="2521080" cy="295925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03" name="Google Shape;303;p70"/>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3: Correct the job title from web programmer to web developer</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200" dirty="0">
              <a:solidFill>
                <a:srgbClr val="525C65"/>
              </a:solidFill>
              <a:highlight>
                <a:schemeClr val="lt1"/>
              </a:highlight>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4" name="Picture 3" descr="A picture containing text, black, plaque&#10;&#10;Description automatically generated">
            <a:extLst>
              <a:ext uri="{FF2B5EF4-FFF2-40B4-BE49-F238E27FC236}">
                <a16:creationId xmlns:a16="http://schemas.microsoft.com/office/drawing/2014/main" id="{B9973BCC-E40E-448F-81F5-A1A62D231D2E}"/>
              </a:ext>
            </a:extLst>
          </p:cNvPr>
          <p:cNvPicPr>
            <a:picLocks noChangeAspect="1"/>
          </p:cNvPicPr>
          <p:nvPr/>
        </p:nvPicPr>
        <p:blipFill>
          <a:blip r:embed="rId3"/>
          <a:stretch>
            <a:fillRect/>
          </a:stretch>
        </p:blipFill>
        <p:spPr>
          <a:xfrm>
            <a:off x="2192517" y="4755402"/>
            <a:ext cx="2749691" cy="308625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Scenario</a:t>
            </a:r>
            <a:endParaRPr/>
          </a:p>
        </p:txBody>
      </p:sp>
      <p:sp>
        <p:nvSpPr>
          <p:cNvPr id="194" name="Google Shape;194;p5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  </a:t>
            </a:r>
            <a:r>
              <a:rPr lang="en" sz="1500" b="1" dirty="0">
                <a:solidFill>
                  <a:srgbClr val="2E3D49"/>
                </a:solidFill>
                <a:highlight>
                  <a:srgbClr val="FFFFFF"/>
                </a:highlight>
                <a:latin typeface="Open Sans"/>
                <a:ea typeface="Open Sans"/>
                <a:cs typeface="Open Sans"/>
                <a:sym typeface="Open Sans"/>
              </a:rPr>
              <a:t>   Business requirement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40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As such, the HR department has tasked you, as the new data architect, to design and build a database capable of managing their employee information.</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rgbClr val="FFFFFF"/>
                </a:highlight>
                <a:latin typeface="Open Sans"/>
                <a:ea typeface="Open Sans"/>
                <a:cs typeface="Open Sans"/>
                <a:sym typeface="Open Sans"/>
              </a:rPr>
              <a:t>Dataset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The </a:t>
            </a:r>
            <a:r>
              <a:rPr lang="en" sz="1300" u="sng" dirty="0">
                <a:solidFill>
                  <a:schemeClr val="hlink"/>
                </a:solidFill>
                <a:highlight>
                  <a:srgbClr val="FFFFFF"/>
                </a:highlight>
                <a:latin typeface="Open Sans"/>
                <a:ea typeface="Open Sans"/>
                <a:cs typeface="Open Sans"/>
                <a:sym typeface="Open Sans"/>
                <a:hlinkClick r:id="rId3"/>
              </a:rPr>
              <a:t>HR dataset</a:t>
            </a:r>
            <a:r>
              <a:rPr lang="en" sz="1300" dirty="0">
                <a:solidFill>
                  <a:srgbClr val="525C65"/>
                </a:solidFill>
                <a:highlight>
                  <a:srgbClr val="FFFFFF"/>
                </a:highlight>
                <a:latin typeface="Open Sans"/>
                <a:ea typeface="Open Sans"/>
                <a:cs typeface="Open Sans"/>
                <a:sym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chemeClr val="lt1"/>
                </a:highlight>
                <a:latin typeface="Open Sans"/>
                <a:ea typeface="Open Sans"/>
                <a:cs typeface="Open Sans"/>
                <a:sym typeface="Open Sans"/>
              </a:rPr>
              <a:t>IT Department Best Practices</a:t>
            </a:r>
            <a:endParaRPr sz="1500" b="1" dirty="0">
              <a:solidFill>
                <a:srgbClr val="2E3D49"/>
              </a:solidFill>
              <a:highlight>
                <a:schemeClr val="lt1"/>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chemeClr val="lt1"/>
                </a:highlight>
                <a:latin typeface="Open Sans"/>
                <a:ea typeface="Open Sans"/>
                <a:cs typeface="Open Sans"/>
                <a:sym typeface="Open Sans"/>
              </a:rPr>
              <a:t>The IT Department has certain Best Practices policies for databases you should follow, as detailed in the </a:t>
            </a:r>
            <a:r>
              <a:rPr lang="en" sz="1300" u="sng" dirty="0">
                <a:solidFill>
                  <a:schemeClr val="hlink"/>
                </a:solidFill>
                <a:highlight>
                  <a:schemeClr val="lt1"/>
                </a:highlight>
                <a:latin typeface="Open Sans"/>
                <a:ea typeface="Open Sans"/>
                <a:cs typeface="Open Sans"/>
                <a:sym typeface="Open Sans"/>
                <a:hlinkClick r:id="rId4"/>
              </a:rPr>
              <a:t>Best Practices document</a:t>
            </a:r>
            <a:r>
              <a:rPr lang="en" sz="1300" dirty="0">
                <a:solidFill>
                  <a:srgbClr val="525C65"/>
                </a:solidFill>
                <a:highlight>
                  <a:schemeClr val="lt1"/>
                </a:highlight>
                <a:latin typeface="Open Sans"/>
                <a:ea typeface="Open Sans"/>
                <a:cs typeface="Open Sans"/>
                <a:sym typeface="Open Sans"/>
              </a:rPr>
              <a:t>.</a:t>
            </a:r>
            <a:endParaRPr sz="1300" dirty="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0" name="Google Shape;310;p71"/>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4: Delete the job title Web Developer from the database</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200" dirty="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4" name="Picture 3" descr="Text&#10;&#10;Description automatically generated">
            <a:extLst>
              <a:ext uri="{FF2B5EF4-FFF2-40B4-BE49-F238E27FC236}">
                <a16:creationId xmlns:a16="http://schemas.microsoft.com/office/drawing/2014/main" id="{DADA86C1-9EAF-4383-96AE-E53F03A53FAF}"/>
              </a:ext>
            </a:extLst>
          </p:cNvPr>
          <p:cNvPicPr>
            <a:picLocks noChangeAspect="1"/>
          </p:cNvPicPr>
          <p:nvPr/>
        </p:nvPicPr>
        <p:blipFill>
          <a:blip r:embed="rId3"/>
          <a:stretch>
            <a:fillRect/>
          </a:stretch>
        </p:blipFill>
        <p:spPr>
          <a:xfrm>
            <a:off x="2161940" y="4917166"/>
            <a:ext cx="2654436" cy="288304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7" name="Google Shape;317;p72"/>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5: How many employees are in each department?</a:t>
            </a: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descr="Text&#10;&#10;Description automatically generated">
            <a:extLst>
              <a:ext uri="{FF2B5EF4-FFF2-40B4-BE49-F238E27FC236}">
                <a16:creationId xmlns:a16="http://schemas.microsoft.com/office/drawing/2014/main" id="{FA09B8B5-68BD-4346-BF5C-F1DB19E5B089}"/>
              </a:ext>
            </a:extLst>
          </p:cNvPr>
          <p:cNvPicPr>
            <a:picLocks noChangeAspect="1"/>
          </p:cNvPicPr>
          <p:nvPr/>
        </p:nvPicPr>
        <p:blipFill>
          <a:blip r:embed="rId3"/>
          <a:stretch>
            <a:fillRect/>
          </a:stretch>
        </p:blipFill>
        <p:spPr>
          <a:xfrm>
            <a:off x="1794947" y="5112693"/>
            <a:ext cx="3797495" cy="231151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24" name="Google Shape;324;p73"/>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6: Write a query that returns current and past jobs (include employee name, job title, department, manager name, start and end date for position) for employee Toni Lembeck.</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r>
              <a:rPr lang="en" sz="1200" dirty="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descr="A picture containing text, indoor, black, screen&#10;&#10;Description automatically generated">
            <a:extLst>
              <a:ext uri="{FF2B5EF4-FFF2-40B4-BE49-F238E27FC236}">
                <a16:creationId xmlns:a16="http://schemas.microsoft.com/office/drawing/2014/main" id="{D9397539-7BF4-49DA-AF25-7D722E3E8BDC}"/>
              </a:ext>
            </a:extLst>
          </p:cNvPr>
          <p:cNvPicPr>
            <a:picLocks noChangeAspect="1"/>
          </p:cNvPicPr>
          <p:nvPr/>
        </p:nvPicPr>
        <p:blipFill>
          <a:blip r:embed="rId3"/>
          <a:stretch>
            <a:fillRect/>
          </a:stretch>
        </p:blipFill>
        <p:spPr>
          <a:xfrm>
            <a:off x="555624" y="5197577"/>
            <a:ext cx="6540836" cy="251472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Question 7: Describe how you would apply table security to restrict access to employee salaries using an SQL server.</a:t>
            </a:r>
          </a:p>
          <a:p>
            <a:pPr marL="457200" lvl="0" indent="-349250" algn="l" rtl="0">
              <a:spcBef>
                <a:spcPts val="0"/>
              </a:spcBef>
              <a:spcAft>
                <a:spcPts val="0"/>
              </a:spcAft>
              <a:buSzPts val="1900"/>
              <a:buFont typeface="Open Sans"/>
              <a:buChar char="●"/>
            </a:pPr>
            <a:endParaRPr lang="en" sz="1900" b="1" dirty="0">
              <a:latin typeface="Open Sans"/>
              <a:ea typeface="Open Sans"/>
              <a:cs typeface="Open Sans"/>
              <a:sym typeface="Open Sans"/>
            </a:endParaRPr>
          </a:p>
          <a:p>
            <a:pPr marL="107950" lvl="0" indent="0" algn="l" rtl="0">
              <a:spcBef>
                <a:spcPts val="0"/>
              </a:spcBef>
              <a:spcAft>
                <a:spcPts val="0"/>
              </a:spcAft>
              <a:buSzPts val="1900"/>
              <a:buNone/>
            </a:pPr>
            <a:r>
              <a:rPr lang="en" sz="1900" b="1" dirty="0">
                <a:latin typeface="Open Sans"/>
                <a:ea typeface="Open Sans"/>
                <a:cs typeface="Open Sans"/>
                <a:sym typeface="Open Sans"/>
              </a:rPr>
              <a:t>Restricted data has been seperated into its own table to allow for restrictions to be placed at the table level.</a:t>
            </a:r>
          </a:p>
          <a:p>
            <a:pPr marL="457200" lvl="0" indent="-349250" algn="l" rtl="0">
              <a:spcBef>
                <a:spcPts val="0"/>
              </a:spcBef>
              <a:spcAft>
                <a:spcPts val="0"/>
              </a:spcAft>
              <a:buSzPts val="1900"/>
              <a:buFont typeface="Open Sans"/>
              <a:buChar char="●"/>
            </a:pPr>
            <a:endParaRPr lang="en" sz="1900" b="1" dirty="0">
              <a:latin typeface="Open Sans"/>
              <a:ea typeface="Open Sans"/>
              <a:cs typeface="Open Sans"/>
              <a:sym typeface="Open Sans"/>
            </a:endParaRPr>
          </a:p>
          <a:p>
            <a:pPr marL="107950" lvl="0" indent="0" algn="l" rtl="0">
              <a:spcBef>
                <a:spcPts val="0"/>
              </a:spcBef>
              <a:spcAft>
                <a:spcPts val="0"/>
              </a:spcAft>
              <a:buSzPts val="1900"/>
              <a:buNone/>
            </a:pPr>
            <a:r>
              <a:rPr lang="en" sz="1900" b="1" dirty="0">
                <a:latin typeface="Open Sans"/>
                <a:ea typeface="Open Sans"/>
                <a:cs typeface="Open Sans"/>
                <a:sym typeface="Open Sans"/>
              </a:rPr>
              <a:t>As per the IT best practice guide, and business requirements users are given access to all tables, and then access to the salary table is removed for all users except HR and Managers.</a:t>
            </a:r>
          </a:p>
          <a:p>
            <a:pPr marL="457200" lvl="0" indent="-349250" algn="l" rtl="0">
              <a:spcBef>
                <a:spcPts val="0"/>
              </a:spcBef>
              <a:spcAft>
                <a:spcPts val="0"/>
              </a:spcAft>
              <a:buSzPts val="1900"/>
              <a:buFont typeface="Open Sans"/>
              <a:buChar char="●"/>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Above and Beyond (optional)</a:t>
            </a:r>
            <a:endParaRPr sz="3000">
              <a:solidFill>
                <a:srgbClr val="FFFFFF"/>
              </a:solidFill>
              <a:latin typeface="Open Sans"/>
              <a:ea typeface="Open Sans"/>
              <a:cs typeface="Open Sans"/>
              <a:sym typeface="Open Sans"/>
            </a:endParaRPr>
          </a:p>
        </p:txBody>
      </p:sp>
      <p:sp>
        <p:nvSpPr>
          <p:cNvPr id="337" name="Google Shape;337;p7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7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4: Above and Beyond</a:t>
            </a:r>
            <a:endParaRPr/>
          </a:p>
        </p:txBody>
      </p:sp>
      <p:sp>
        <p:nvSpPr>
          <p:cNvPr id="343" name="Google Shape;343;p76"/>
          <p:cNvSpPr txBox="1">
            <a:spLocks noGrp="1"/>
          </p:cNvSpPr>
          <p:nvPr>
            <p:ph type="body" idx="1"/>
          </p:nvPr>
        </p:nvSpPr>
        <p:spPr>
          <a:xfrm>
            <a:off x="264945" y="20251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rtl="0">
              <a:spcBef>
                <a:spcPts val="1600"/>
              </a:spcBef>
              <a:spcAft>
                <a:spcPts val="0"/>
              </a:spcAft>
              <a:buClr>
                <a:schemeClr val="dk1"/>
              </a:buClr>
              <a:buSzPts val="1100"/>
              <a:buFont typeface="Arial"/>
              <a:buNone/>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rtl="0">
              <a:spcBef>
                <a:spcPts val="1600"/>
              </a:spcBef>
              <a:spcAft>
                <a:spcPts val="0"/>
              </a:spcAft>
              <a:buClr>
                <a:schemeClr val="dk1"/>
              </a:buClr>
              <a:buSzPts val="1100"/>
              <a:buFont typeface="Arial"/>
              <a:buNone/>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rtl="0">
              <a:spcBef>
                <a:spcPts val="1600"/>
              </a:spcBef>
              <a:spcAft>
                <a:spcPts val="1600"/>
              </a:spcAft>
              <a:buNone/>
            </a:pPr>
            <a:endParaRPr sz="2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7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1</a:t>
            </a:r>
            <a:endParaRPr/>
          </a:p>
        </p:txBody>
      </p:sp>
      <p:sp>
        <p:nvSpPr>
          <p:cNvPr id="349" name="Google Shape;349;p7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view that returns all employee attributes; results should resemble initial Excel file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return a screenshot of the view create code, along with the results of a select all on the view </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2</a:t>
            </a:r>
            <a:endParaRPr/>
          </a:p>
        </p:txBody>
      </p:sp>
      <p:sp>
        <p:nvSpPr>
          <p:cNvPr id="355" name="Google Shape;355;p7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stored procedure with parameters that returns current and past jobs (include employee name, job title, department, manager name, start and end date for position) when given an employee name.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submit screenshot of stored procedure creation code, along with a screenshot of the stored procedure executed using Toni Lembeck as the parameter value</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3</a:t>
            </a:r>
            <a:endParaRPr/>
          </a:p>
        </p:txBody>
      </p:sp>
      <p:sp>
        <p:nvSpPr>
          <p:cNvPr id="361" name="Google Shape;361;p7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Implement user security on the restricted salary attribute.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Create a non-management user named </a:t>
            </a:r>
            <a:r>
              <a:rPr lang="en" sz="1900">
                <a:solidFill>
                  <a:srgbClr val="FF0000"/>
                </a:solidFill>
                <a:latin typeface="Source Code Pro"/>
                <a:ea typeface="Source Code Pro"/>
                <a:cs typeface="Source Code Pro"/>
                <a:sym typeface="Source Code Pro"/>
              </a:rPr>
              <a:t>NoMgr</a:t>
            </a:r>
            <a:r>
              <a:rPr lang="en" sz="1900">
                <a:solidFill>
                  <a:srgbClr val="FF0000"/>
                </a:solidFill>
                <a:latin typeface="Open Sans"/>
                <a:ea typeface="Open Sans"/>
                <a:cs typeface="Open Sans"/>
                <a:sym typeface="Open Sans"/>
              </a:rPr>
              <a:t>.</a:t>
            </a:r>
            <a:r>
              <a:rPr lang="en" sz="1900">
                <a:solidFill>
                  <a:srgbClr val="FF0000"/>
                </a:solidFill>
              </a:rPr>
              <a:t> Show the code of how your would grant access to the database, but revoke access to the salary data.</a:t>
            </a:r>
            <a:endParaRPr sz="1900">
              <a:solidFill>
                <a:srgbClr val="FF0000"/>
              </a:solidFill>
            </a:endParaRPr>
          </a:p>
          <a:p>
            <a:pPr marL="0" lvl="0" indent="0" algn="l" rtl="0">
              <a:spcBef>
                <a:spcPts val="1600"/>
              </a:spcBef>
              <a:spcAft>
                <a:spcPts val="0"/>
              </a:spcAft>
              <a:buNone/>
            </a:pPr>
            <a:r>
              <a:rPr lang="en" sz="1900">
                <a:solidFill>
                  <a:srgbClr val="FF0000"/>
                </a:solidFill>
              </a:rPr>
              <a:t>Submit screenshot of code</a:t>
            </a:r>
            <a:endParaRPr sz="1900">
              <a:solidFill>
                <a:srgbClr val="FF0000"/>
              </a:solidFill>
            </a:endParaRPr>
          </a:p>
          <a:p>
            <a:pPr marL="457200" lvl="0" indent="0" algn="l" rtl="0">
              <a:spcBef>
                <a:spcPts val="1600"/>
              </a:spcBef>
              <a:spcAft>
                <a:spcPts val="1600"/>
              </a:spcAft>
              <a:buNone/>
            </a:pP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65"/>
        <p:cNvGrpSpPr/>
        <p:nvPr/>
      </p:nvGrpSpPr>
      <p:grpSpPr>
        <a:xfrm>
          <a:off x="0" y="0"/>
          <a:ext cx="0" cy="0"/>
          <a:chOff x="0" y="0"/>
          <a:chExt cx="0" cy="0"/>
        </a:xfrm>
      </p:grpSpPr>
      <p:sp>
        <p:nvSpPr>
          <p:cNvPr id="366" name="Google Shape;366;p8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Appendix</a:t>
            </a:r>
            <a:endParaRPr sz="3000" b="1">
              <a:solidFill>
                <a:srgbClr val="FFFFFF"/>
              </a:solidFill>
              <a:latin typeface="Open Sans"/>
              <a:ea typeface="Open Sans"/>
              <a:cs typeface="Open Sans"/>
              <a:sym typeface="Open Sans"/>
            </a:endParaRPr>
          </a:p>
          <a:p>
            <a:pPr marL="0" lvl="0" indent="0" algn="l" rtl="0">
              <a:lnSpc>
                <a:spcPct val="150000"/>
              </a:lnSpc>
              <a:spcBef>
                <a:spcPts val="0"/>
              </a:spcBef>
              <a:spcAft>
                <a:spcPts val="0"/>
              </a:spcAft>
              <a:buClr>
                <a:schemeClr val="lt1"/>
              </a:buClr>
              <a:buFont typeface="Open Sans"/>
              <a:buNone/>
            </a:pPr>
            <a:endParaRPr sz="3000" b="1">
              <a:solidFill>
                <a:srgbClr val="FFFFFF"/>
              </a:solidFill>
              <a:latin typeface="Open Sans"/>
              <a:ea typeface="Open Sans"/>
              <a:cs typeface="Open Sans"/>
              <a:sym typeface="Open Sans"/>
            </a:endParaRPr>
          </a:p>
        </p:txBody>
      </p:sp>
      <p:sp>
        <p:nvSpPr>
          <p:cNvPr id="367" name="Google Shape;367;p8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Architecture Foundations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8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Info</a:t>
            </a:r>
            <a:endParaRPr/>
          </a:p>
        </p:txBody>
      </p:sp>
      <p:sp>
        <p:nvSpPr>
          <p:cNvPr id="373" name="Google Shape;373;p8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a:t>You can include supporting or additional information that supports your previous slides, but isn’t necessary for every person to see that looks at your slides.</a:t>
            </a:r>
            <a:endParaRPr sz="31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 Data Architecture Foundations</a:t>
            </a:r>
            <a:endParaRPr/>
          </a:p>
        </p:txBody>
      </p:sp>
      <p:sp>
        <p:nvSpPr>
          <p:cNvPr id="207" name="Google Shape;207;p55"/>
          <p:cNvSpPr txBox="1">
            <a:spLocks noGrp="1"/>
          </p:cNvSpPr>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900" dirty="0">
              <a:solidFill>
                <a:schemeClr val="dk1"/>
              </a:solidFill>
              <a:highlight>
                <a:srgbClr val="DBE2E8"/>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Hi,</a:t>
            </a:r>
            <a:endParaRPr sz="10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able to access the database. I just don't want them having access to salary information. That needs to be restricted to HR and management level employees only.</a:t>
            </a:r>
            <a:endParaRPr sz="10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Thanks,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Sarah Collins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Head of HR</a:t>
            </a:r>
            <a:endParaRPr sz="10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000" dirty="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3" name="Google Shape;213;p5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a:buChar char="●"/>
            </a:pPr>
            <a:r>
              <a:rPr lang="en" sz="1900" b="1" dirty="0">
                <a:latin typeface="Open Sans"/>
                <a:ea typeface="Open Sans"/>
                <a:cs typeface="Open Sans"/>
                <a:sym typeface="Open Sans"/>
              </a:rPr>
              <a:t>Purpose of the new database</a:t>
            </a:r>
          </a:p>
          <a:p>
            <a:pPr marL="107950" indent="0">
              <a:lnSpc>
                <a:spcPct val="100000"/>
              </a:lnSpc>
              <a:buSzPts val="1900"/>
              <a:buNone/>
            </a:pPr>
            <a:r>
              <a:rPr lang="en-GB" sz="2000" dirty="0"/>
              <a:t>A database will enable HR staff to better manage employee information and retain data quality and security. </a:t>
            </a:r>
          </a:p>
          <a:p>
            <a:pPr marL="457200" lvl="0" indent="-349250" algn="l" rtl="0">
              <a:lnSpc>
                <a:spcPct val="100000"/>
              </a:lnSpc>
              <a:spcBef>
                <a:spcPts val="0"/>
              </a:spcBef>
              <a:spcAft>
                <a:spcPts val="0"/>
              </a:spcAft>
              <a:buSzPts val="1900"/>
              <a:buFont typeface="Open Sans"/>
              <a:buChar char="●"/>
            </a:pPr>
            <a:endParaRPr sz="1900" b="1" dirty="0">
              <a:latin typeface="Open Sans"/>
              <a:ea typeface="Open Sans"/>
              <a:cs typeface="Open Sans"/>
              <a:sym typeface="Open Sans"/>
            </a:endParaRPr>
          </a:p>
          <a:p>
            <a:pPr marL="0" lvl="0" indent="0" algn="l" rtl="0">
              <a:lnSpc>
                <a:spcPct val="100000"/>
              </a:lnSpc>
              <a:spcBef>
                <a:spcPts val="0"/>
              </a:spcBef>
              <a:spcAft>
                <a:spcPts val="0"/>
              </a:spcAft>
              <a:buClr>
                <a:schemeClr val="dk1"/>
              </a:buClr>
              <a:buSzPts val="1100"/>
              <a:buFont typeface="Arial"/>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Data to be stored</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Employee ID, Name, Email, Hire Date, Job title, Salary, Department, Manager, Start Date, End Date, Location, Address, City, State, Education Level</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Who will own/manage data</a:t>
            </a:r>
            <a:endParaRPr sz="1900" b="1" dirty="0">
              <a:latin typeface="Open Sans"/>
              <a:ea typeface="Open Sans"/>
              <a:cs typeface="Open Sans"/>
              <a:sym typeface="Open Sans"/>
            </a:endParaRPr>
          </a:p>
          <a:p>
            <a:pPr marL="457200" lvl="0" indent="0" algn="l" rtl="0">
              <a:spcBef>
                <a:spcPts val="0"/>
              </a:spcBef>
              <a:spcAft>
                <a:spcPts val="0"/>
              </a:spcAft>
              <a:buNone/>
            </a:pPr>
            <a:r>
              <a:rPr lang="en-GB" sz="1900" dirty="0"/>
              <a:t>HR will continue to manage the data.</a:t>
            </a:r>
            <a:endParaRPr sz="1900" dirty="0"/>
          </a:p>
          <a:p>
            <a:pPr marL="457200" lvl="0" indent="0" algn="l" rtl="0">
              <a:spcBef>
                <a:spcPts val="160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Who will have access to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List user types that will have access; also list any restrictions to access.</a:t>
            </a:r>
          </a:p>
          <a:p>
            <a:pPr marL="457200" lvl="0" indent="0" algn="l" rtl="0">
              <a:lnSpc>
                <a:spcPct val="100000"/>
              </a:lnSpc>
              <a:spcBef>
                <a:spcPts val="1600"/>
              </a:spcBef>
              <a:spcAft>
                <a:spcPts val="0"/>
              </a:spcAft>
              <a:buNone/>
            </a:pPr>
            <a:r>
              <a:rPr lang="en" sz="1700" dirty="0"/>
              <a:t>HR and Managers - Restricted Access – Salary details </a:t>
            </a:r>
          </a:p>
          <a:p>
            <a:pPr marL="457200" lvl="0" indent="0" algn="l" rtl="0">
              <a:lnSpc>
                <a:spcPct val="100000"/>
              </a:lnSpc>
              <a:spcBef>
                <a:spcPts val="1600"/>
              </a:spcBef>
              <a:spcAft>
                <a:spcPts val="0"/>
              </a:spcAft>
              <a:buNone/>
            </a:pPr>
            <a:r>
              <a:rPr lang="en-GB" sz="1900" dirty="0"/>
              <a:t>Employee -  Read Access – all data except salary</a:t>
            </a:r>
            <a:endParaRPr sz="1900" dirty="0"/>
          </a:p>
          <a:p>
            <a:pPr marL="457200" lvl="0" indent="0" algn="l" rtl="0">
              <a:spcBef>
                <a:spcPts val="0"/>
              </a:spcBef>
              <a:spcAft>
                <a:spcPts val="0"/>
              </a:spcAft>
              <a:buClr>
                <a:schemeClr val="dk1"/>
              </a:buClr>
              <a:buSzPts val="1100"/>
              <a:buFont typeface="Arial"/>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9" name="Google Shape;219;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Estimated size of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GB" sz="1700" dirty="0"/>
              <a:t>200 rows of staff data</a:t>
            </a:r>
          </a:p>
          <a:p>
            <a:pPr marL="457200" lvl="0" indent="0" algn="l" rtl="0">
              <a:lnSpc>
                <a:spcPct val="100000"/>
              </a:lnSpc>
              <a:spcBef>
                <a:spcPts val="1600"/>
              </a:spcBef>
              <a:spcAft>
                <a:spcPts val="0"/>
              </a:spcAft>
              <a:buNone/>
            </a:pPr>
            <a:r>
              <a:rPr lang="en" sz="1900" b="1" dirty="0">
                <a:latin typeface="Open Sans"/>
                <a:ea typeface="Open Sans"/>
                <a:cs typeface="Open Sans"/>
                <a:sym typeface="Open Sans"/>
              </a:rPr>
              <a:t>Estimated annual growth</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GB" sz="1700" dirty="0"/>
              <a:t>growth to 400 rows over 5 years</a:t>
            </a:r>
          </a:p>
          <a:p>
            <a:pPr marL="457200" lvl="0" indent="0" algn="l" rtl="0">
              <a:lnSpc>
                <a:spcPct val="100000"/>
              </a:lnSpc>
              <a:spcBef>
                <a:spcPts val="1600"/>
              </a:spcBef>
              <a:spcAft>
                <a:spcPts val="0"/>
              </a:spcAft>
              <a:buNone/>
            </a:pPr>
            <a:r>
              <a:rPr lang="en-GB" sz="1700" dirty="0"/>
              <a:t>Standard partition will be sufficient data storage</a:t>
            </a:r>
            <a:endParaRPr lang="en-GB" sz="1900" dirty="0"/>
          </a:p>
          <a:p>
            <a:pPr marL="0" lvl="0" indent="0" algn="l" rtl="0">
              <a:spcBef>
                <a:spcPts val="0"/>
              </a:spcBef>
              <a:spcAft>
                <a:spcPts val="0"/>
              </a:spcAft>
              <a:buNone/>
            </a:pPr>
            <a:endParaRPr sz="1900" b="1"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Is any of the data sensitive/restricted</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GB" sz="1700" dirty="0"/>
              <a:t>Salary data is to be restricted to HR and Managerial staff</a:t>
            </a:r>
            <a:endParaRPr sz="1900" dirty="0"/>
          </a:p>
          <a:p>
            <a:pPr marL="0" lvl="0" indent="0" algn="l" rtl="0">
              <a:spcBef>
                <a:spcPts val="0"/>
              </a:spcBef>
              <a:spcAft>
                <a:spcPts val="0"/>
              </a:spcAft>
              <a:buNone/>
            </a:pPr>
            <a:endParaRPr sz="1900" b="1"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 retention and backup requirements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GB" sz="1700" dirty="0"/>
              <a:t>7 years of data retention</a:t>
            </a:r>
            <a:endParaRPr sz="1700" dirty="0"/>
          </a:p>
          <a:p>
            <a:pPr marL="457200" lvl="0" indent="0" algn="l" rtl="0">
              <a:lnSpc>
                <a:spcPct val="100000"/>
              </a:lnSpc>
              <a:spcBef>
                <a:spcPts val="0"/>
              </a:spcBef>
              <a:spcAft>
                <a:spcPts val="0"/>
              </a:spcAft>
              <a:buNone/>
            </a:pPr>
            <a:endParaRPr lang="en-GB" sz="1700" dirty="0"/>
          </a:p>
          <a:p>
            <a:pPr marL="457200" lvl="0" indent="0" algn="l" rtl="0">
              <a:lnSpc>
                <a:spcPct val="100000"/>
              </a:lnSpc>
              <a:spcBef>
                <a:spcPts val="0"/>
              </a:spcBef>
              <a:spcAft>
                <a:spcPts val="0"/>
              </a:spcAft>
              <a:buNone/>
            </a:pPr>
            <a:r>
              <a:rPr lang="en-NZ" sz="1700" dirty="0"/>
              <a:t>Backup</a:t>
            </a:r>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GB" sz="1700" dirty="0"/>
              <a:t>Critical: Backup schedule is full backup 1x per week, incremental backup daily.</a:t>
            </a:r>
            <a:endParaRPr sz="1700" dirty="0"/>
          </a:p>
          <a:p>
            <a:pPr marL="457200" lvl="0" indent="0" algn="l" rtl="0">
              <a:lnSpc>
                <a:spcPct val="100000"/>
              </a:lnSpc>
              <a:spcBef>
                <a:spcPts val="0"/>
              </a:spcBef>
              <a:spcAft>
                <a:spcPts val="0"/>
              </a:spcAft>
              <a:buNone/>
            </a:pPr>
            <a:endParaRPr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Justification for the new database</a:t>
            </a:r>
            <a:endParaRPr sz="1900" b="1" dirty="0">
              <a:latin typeface="Open Sans"/>
              <a:ea typeface="Open Sans"/>
              <a:cs typeface="Open Sans"/>
              <a:sym typeface="Open Sans"/>
            </a:endParaRPr>
          </a:p>
          <a:p>
            <a:pPr marL="457200" lvl="0" indent="0" algn="l" rtl="0">
              <a:lnSpc>
                <a:spcPct val="100000"/>
              </a:lnSpc>
              <a:spcBef>
                <a:spcPts val="0"/>
              </a:spcBef>
              <a:spcAft>
                <a:spcPts val="0"/>
              </a:spcAft>
              <a:buClr>
                <a:schemeClr val="dk1"/>
              </a:buClr>
              <a:buSzPts val="1100"/>
              <a:buFont typeface="Arial"/>
              <a:buNone/>
            </a:pPr>
            <a:r>
              <a:rPr lang="en-GB" sz="1700" dirty="0"/>
              <a:t>A database will enable the business to manage permissions more granularly, to support restricting salary information while keeping other spreadsheet details accessible</a:t>
            </a:r>
          </a:p>
          <a:p>
            <a:pPr marL="457200" lvl="0" indent="0" algn="l" rtl="0">
              <a:lnSpc>
                <a:spcPct val="100000"/>
              </a:lnSpc>
              <a:spcBef>
                <a:spcPts val="0"/>
              </a:spcBef>
              <a:spcAft>
                <a:spcPts val="0"/>
              </a:spcAft>
              <a:buClr>
                <a:schemeClr val="dk1"/>
              </a:buClr>
              <a:buSzPts val="1100"/>
              <a:buFont typeface="Arial"/>
              <a:buNone/>
            </a:pPr>
            <a:endParaRPr lang="en-GB" sz="1700" dirty="0"/>
          </a:p>
          <a:p>
            <a:pPr marL="457200" lvl="0" indent="0" algn="l" rtl="0">
              <a:lnSpc>
                <a:spcPct val="100000"/>
              </a:lnSpc>
              <a:spcBef>
                <a:spcPts val="0"/>
              </a:spcBef>
              <a:spcAft>
                <a:spcPts val="0"/>
              </a:spcAft>
              <a:buClr>
                <a:schemeClr val="dk1"/>
              </a:buClr>
              <a:buSzPts val="1100"/>
              <a:buFont typeface="Arial"/>
              <a:buNone/>
            </a:pPr>
            <a:r>
              <a:rPr lang="en-GB" sz="1700" dirty="0"/>
              <a:t>A database will support HR to better maintain data integrity by reducing duplication of key information, to avoid update errors.</a:t>
            </a:r>
          </a:p>
          <a:p>
            <a:pPr indent="-349250">
              <a:spcBef>
                <a:spcPts val="1600"/>
              </a:spcBef>
              <a:buSzPts val="1900"/>
              <a:buFont typeface="Open Sans"/>
              <a:buChar char="●"/>
            </a:pPr>
            <a:r>
              <a:rPr lang="en" sz="1900" b="1" dirty="0">
                <a:latin typeface="Open Sans"/>
                <a:ea typeface="Open Sans"/>
                <a:cs typeface="Open Sans"/>
                <a:sym typeface="Open Sans"/>
              </a:rPr>
              <a:t>Database objects</a:t>
            </a:r>
          </a:p>
          <a:p>
            <a:pPr marL="107950" indent="0">
              <a:spcBef>
                <a:spcPts val="1600"/>
              </a:spcBef>
              <a:buSzPts val="1900"/>
              <a:buNone/>
            </a:pPr>
            <a:r>
              <a:rPr lang="en-NZ" sz="2000" dirty="0"/>
              <a:t>List the database objects (tables, views, special procedures)  that will be created for the database. </a:t>
            </a:r>
            <a:endParaRPr lang="en" sz="1900" b="1" dirty="0">
              <a:latin typeface="Open Sans"/>
              <a:ea typeface="Open Sans"/>
              <a:cs typeface="Open Sans"/>
              <a:sym typeface="Open Sans"/>
            </a:endParaRPr>
          </a:p>
          <a:p>
            <a:pPr marL="107950" lvl="0" indent="0" algn="l" rtl="0">
              <a:lnSpc>
                <a:spcPct val="100000"/>
              </a:lnSpc>
              <a:spcBef>
                <a:spcPts val="1600"/>
              </a:spcBef>
              <a:spcAft>
                <a:spcPts val="0"/>
              </a:spcAft>
              <a:buSzPts val="1900"/>
              <a:buNone/>
            </a:pPr>
            <a:r>
              <a:rPr lang="en-NZ" sz="1200" dirty="0">
                <a:sym typeface="Open Sans"/>
              </a:rPr>
              <a:t>Education Level</a:t>
            </a:r>
          </a:p>
          <a:p>
            <a:pPr marL="107950" lvl="0" indent="0" algn="l" rtl="0">
              <a:lnSpc>
                <a:spcPct val="100000"/>
              </a:lnSpc>
              <a:spcBef>
                <a:spcPts val="1600"/>
              </a:spcBef>
              <a:spcAft>
                <a:spcPts val="0"/>
              </a:spcAft>
              <a:buSzPts val="1900"/>
              <a:buNone/>
            </a:pPr>
            <a:r>
              <a:rPr lang="en-NZ" sz="1200" dirty="0">
                <a:sym typeface="Open Sans"/>
              </a:rPr>
              <a:t>Employee</a:t>
            </a:r>
          </a:p>
          <a:p>
            <a:pPr marL="107950" lvl="0" indent="0" algn="l" rtl="0">
              <a:lnSpc>
                <a:spcPct val="100000"/>
              </a:lnSpc>
              <a:spcBef>
                <a:spcPts val="1600"/>
              </a:spcBef>
              <a:spcAft>
                <a:spcPts val="0"/>
              </a:spcAft>
              <a:buSzPts val="1900"/>
              <a:buNone/>
            </a:pPr>
            <a:r>
              <a:rPr lang="en-NZ" sz="1200" dirty="0">
                <a:sym typeface="Open Sans"/>
              </a:rPr>
              <a:t>Salary</a:t>
            </a:r>
          </a:p>
          <a:p>
            <a:pPr marL="107950" lvl="0" indent="0" algn="l" rtl="0">
              <a:lnSpc>
                <a:spcPct val="100000"/>
              </a:lnSpc>
              <a:spcBef>
                <a:spcPts val="1600"/>
              </a:spcBef>
              <a:spcAft>
                <a:spcPts val="0"/>
              </a:spcAft>
              <a:buSzPts val="1900"/>
              <a:buNone/>
            </a:pPr>
            <a:r>
              <a:rPr lang="en-NZ" sz="1200" dirty="0" err="1">
                <a:sym typeface="Open Sans"/>
              </a:rPr>
              <a:t>Job_History</a:t>
            </a:r>
            <a:endParaRPr lang="en-NZ" sz="1200" dirty="0">
              <a:sym typeface="Open Sans"/>
            </a:endParaRPr>
          </a:p>
          <a:p>
            <a:pPr marL="107950" lvl="0" indent="0" algn="l" rtl="0">
              <a:lnSpc>
                <a:spcPct val="100000"/>
              </a:lnSpc>
              <a:spcBef>
                <a:spcPts val="1600"/>
              </a:spcBef>
              <a:spcAft>
                <a:spcPts val="0"/>
              </a:spcAft>
              <a:buSzPts val="1900"/>
              <a:buNone/>
            </a:pPr>
            <a:r>
              <a:rPr lang="en-NZ" sz="1200" dirty="0">
                <a:sym typeface="Open Sans"/>
              </a:rPr>
              <a:t>Title</a:t>
            </a:r>
          </a:p>
          <a:p>
            <a:pPr marL="107950" lvl="0" indent="0" algn="l" rtl="0">
              <a:lnSpc>
                <a:spcPct val="100000"/>
              </a:lnSpc>
              <a:spcBef>
                <a:spcPts val="1600"/>
              </a:spcBef>
              <a:spcAft>
                <a:spcPts val="0"/>
              </a:spcAft>
              <a:buSzPts val="1900"/>
              <a:buNone/>
            </a:pPr>
            <a:r>
              <a:rPr lang="en-NZ" sz="1200" dirty="0">
                <a:sym typeface="Open Sans"/>
              </a:rPr>
              <a:t>Department</a:t>
            </a:r>
          </a:p>
          <a:p>
            <a:pPr marL="107950" lvl="0" indent="0" algn="l" rtl="0">
              <a:lnSpc>
                <a:spcPct val="100000"/>
              </a:lnSpc>
              <a:spcBef>
                <a:spcPts val="1600"/>
              </a:spcBef>
              <a:spcAft>
                <a:spcPts val="0"/>
              </a:spcAft>
              <a:buSzPts val="1900"/>
              <a:buNone/>
            </a:pPr>
            <a:r>
              <a:rPr lang="en-NZ" sz="1200" dirty="0">
                <a:sym typeface="Open Sans"/>
              </a:rPr>
              <a:t>Location</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 ingestion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 sz="1700" dirty="0"/>
              <a:t>A one off ETL process will be setup to ingest spreadsheet data and transform it to the new database tables. </a:t>
            </a:r>
            <a:endParaRPr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Data governance (Ownership and User access)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Ownership: </a:t>
            </a:r>
            <a:r>
              <a:rPr lang="en-GB" sz="1700" dirty="0"/>
              <a:t>HR</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User Access: </a:t>
            </a:r>
          </a:p>
          <a:p>
            <a:pPr marL="457200" lvl="0" indent="0" algn="l" rtl="0">
              <a:lnSpc>
                <a:spcPct val="100000"/>
              </a:lnSpc>
              <a:spcBef>
                <a:spcPts val="0"/>
              </a:spcBef>
              <a:spcAft>
                <a:spcPts val="0"/>
              </a:spcAft>
              <a:buNone/>
            </a:pPr>
            <a:endParaRPr lang="en" sz="1700" b="1" dirty="0">
              <a:latin typeface="Open Sans"/>
              <a:ea typeface="Open Sans"/>
              <a:cs typeface="Open Sans"/>
              <a:sym typeface="Open Sans"/>
            </a:endParaRPr>
          </a:p>
          <a:p>
            <a:pPr marL="457200" lvl="0" indent="0" algn="l" rtl="0">
              <a:lnSpc>
                <a:spcPct val="100000"/>
              </a:lnSpc>
              <a:spcBef>
                <a:spcPts val="0"/>
              </a:spcBef>
              <a:spcAft>
                <a:spcPts val="0"/>
              </a:spcAft>
              <a:buNone/>
            </a:pPr>
            <a:r>
              <a:rPr lang="en-GB" sz="1700" dirty="0"/>
              <a:t>HR and Managers - Restricted Access – Salary details </a:t>
            </a:r>
          </a:p>
          <a:p>
            <a:pPr marL="457200" lvl="0" indent="0" algn="l" rtl="0">
              <a:lnSpc>
                <a:spcPct val="100000"/>
              </a:lnSpc>
              <a:spcBef>
                <a:spcPts val="1600"/>
              </a:spcBef>
              <a:spcAft>
                <a:spcPts val="0"/>
              </a:spcAft>
              <a:buNone/>
            </a:pPr>
            <a:r>
              <a:rPr lang="en-GB" sz="1900" dirty="0"/>
              <a:t>Employee -  Read Access – all data except salary</a:t>
            </a: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Scalability &amp; Flexibility considerations</a:t>
            </a:r>
            <a:endParaRPr sz="1900" b="1" dirty="0">
              <a:latin typeface="Open Sans"/>
              <a:ea typeface="Open Sans"/>
              <a:cs typeface="Open Sans"/>
              <a:sym typeface="Open Sans"/>
            </a:endParaRPr>
          </a:p>
          <a:p>
            <a:pPr marL="457200" lvl="0" indent="0" algn="l" rtl="0">
              <a:spcBef>
                <a:spcPts val="1600"/>
              </a:spcBef>
              <a:spcAft>
                <a:spcPts val="0"/>
              </a:spcAft>
              <a:buNone/>
            </a:pPr>
            <a:r>
              <a:rPr lang="en" sz="1900" dirty="0"/>
              <a:t>List at least 2 examples of considerations taken to ensure data scalability and flexibility, and provide an explanation</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Storage &amp; retention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Storage (disk or in-memory): </a:t>
            </a:r>
            <a:r>
              <a:rPr lang="en-GB" sz="1700" dirty="0"/>
              <a:t>Database to be stored on spinning disk as per IT department best practice guidance.</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Retention: </a:t>
            </a:r>
            <a:r>
              <a:rPr lang="en" sz="1700" dirty="0"/>
              <a:t>how long does the data have to be kept for? 7 years</a:t>
            </a: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Backup</a:t>
            </a:r>
            <a:endParaRPr sz="1900" b="1" dirty="0">
              <a:latin typeface="Open Sans"/>
              <a:ea typeface="Open Sans"/>
              <a:cs typeface="Open Sans"/>
              <a:sym typeface="Open Sans"/>
            </a:endParaRPr>
          </a:p>
          <a:p>
            <a:pPr marL="457200" lvl="0" indent="0" algn="l" rtl="0">
              <a:spcBef>
                <a:spcPts val="1600"/>
              </a:spcBef>
              <a:spcAft>
                <a:spcPts val="0"/>
              </a:spcAft>
              <a:buNone/>
            </a:pPr>
            <a:r>
              <a:rPr lang="en" sz="1700" dirty="0"/>
              <a:t> </a:t>
            </a:r>
            <a:r>
              <a:rPr lang="en-GB" sz="1700" dirty="0"/>
              <a:t>Critical: Backup schedule is full backup 1x per week, incremental backup daily.</a:t>
            </a:r>
            <a:endParaRPr sz="1700" dirty="0"/>
          </a:p>
          <a:p>
            <a:pPr marL="0" lvl="0" indent="0" algn="l" rtl="0">
              <a:lnSpc>
                <a:spcPct val="100000"/>
              </a:lnSpc>
              <a:spcBef>
                <a:spcPts val="0"/>
              </a:spcBef>
              <a:spcAft>
                <a:spcPts val="0"/>
              </a:spcAft>
              <a:buClr>
                <a:schemeClr val="dk1"/>
              </a:buClr>
              <a:buSzPts val="1100"/>
              <a:buFont typeface="Arial"/>
              <a:buNone/>
            </a:pPr>
            <a:endParaRPr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452</TotalTime>
  <Words>2446</Words>
  <Application>Microsoft Office PowerPoint</Application>
  <PresentationFormat>Custom</PresentationFormat>
  <Paragraphs>256</Paragraphs>
  <Slides>30</Slides>
  <Notes>30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30</vt:i4>
      </vt:variant>
    </vt:vector>
  </HeadingPairs>
  <TitlesOfParts>
    <vt:vector size="40" baseType="lpstr">
      <vt:lpstr>Consolas</vt:lpstr>
      <vt:lpstr>Arial</vt:lpstr>
      <vt:lpstr>Open Sans Light</vt:lpstr>
      <vt:lpstr>Source Code Pro</vt:lpstr>
      <vt:lpstr>Helvetica Neue</vt:lpstr>
      <vt:lpstr>Open Sans</vt:lpstr>
      <vt:lpstr>Simple Light</vt:lpstr>
      <vt:lpstr>Simple Light</vt:lpstr>
      <vt:lpstr>Simple Light</vt:lpstr>
      <vt:lpstr>White</vt:lpstr>
      <vt:lpstr>Tech ABC Corp - HR Database </vt:lpstr>
      <vt:lpstr>Business Scenario</vt:lpstr>
      <vt:lpstr>PowerPoint Presentation</vt:lpstr>
      <vt:lpstr>Step 1: Data Architecture Foundations</vt:lpstr>
      <vt:lpstr>Data Architect Business Requirement</vt:lpstr>
      <vt:lpstr>Data Architect Business Requirement</vt:lpstr>
      <vt:lpstr>Data Architect Technical Requirement</vt:lpstr>
      <vt:lpstr>Data Architect Technical Requirement</vt:lpstr>
      <vt:lpstr>PowerPoint Presentation</vt:lpstr>
      <vt:lpstr>Step 2: Relational Database Design</vt:lpstr>
      <vt:lpstr>ERD</vt:lpstr>
      <vt:lpstr>ERD</vt:lpstr>
      <vt:lpstr>ERD</vt:lpstr>
      <vt:lpstr>PowerPoint Presentation</vt:lpstr>
      <vt:lpstr>Step 3: Create A Physical Database</vt:lpstr>
      <vt:lpstr>DDL</vt:lpstr>
      <vt:lpstr>CRUD</vt:lpstr>
      <vt:lpstr>CRUD</vt:lpstr>
      <vt:lpstr>CRUD</vt:lpstr>
      <vt:lpstr>CRUD</vt:lpstr>
      <vt:lpstr>CRUD</vt:lpstr>
      <vt:lpstr>CRUD</vt:lpstr>
      <vt:lpstr>CRUD</vt:lpstr>
      <vt:lpstr>PowerPoint Presentation</vt:lpstr>
      <vt:lpstr>Step 4: Above and Beyond</vt:lpstr>
      <vt:lpstr>Standout Suggestion 1</vt:lpstr>
      <vt:lpstr>Standout Suggestion 2</vt:lpstr>
      <vt:lpstr>Standout Suggestion 3</vt:lpstr>
      <vt:lpstr>PowerPoint Presentation</vt:lpstr>
      <vt:lpstr>Additional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ABC Corp - HR Database </dc:title>
  <cp:lastModifiedBy>Martin Peak</cp:lastModifiedBy>
  <cp:revision>12</cp:revision>
  <dcterms:modified xsi:type="dcterms:W3CDTF">2021-08-05T09:13:54Z</dcterms:modified>
</cp:coreProperties>
</file>