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58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Martin Peak 28/07/21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descr="Diagram&#10;&#10;Description automatically generated">
            <a:extLst>
              <a:ext uri="{FF2B5EF4-FFF2-40B4-BE49-F238E27FC236}">
                <a16:creationId xmlns:a16="http://schemas.microsoft.com/office/drawing/2014/main" id="{3DBD2E98-07B5-4F75-BEDD-3C7401B2FFA2}"/>
              </a:ext>
            </a:extLst>
          </p:cNvPr>
          <p:cNvPicPr>
            <a:picLocks noChangeAspect="1"/>
          </p:cNvPicPr>
          <p:nvPr/>
        </p:nvPicPr>
        <p:blipFill>
          <a:blip r:embed="rId3"/>
          <a:stretch>
            <a:fillRect/>
          </a:stretch>
        </p:blipFill>
        <p:spPr>
          <a:xfrm>
            <a:off x="941843" y="6029100"/>
            <a:ext cx="5010407" cy="22353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1026" name="Picture 2">
            <a:extLst>
              <a:ext uri="{FF2B5EF4-FFF2-40B4-BE49-F238E27FC236}">
                <a16:creationId xmlns:a16="http://schemas.microsoft.com/office/drawing/2014/main" id="{7B3549B9-A17D-48B5-9B32-1865FA04D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63473"/>
            <a:ext cx="7772400" cy="3214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descr="Diagram&#10;&#10;Description automatically generated with low confidence">
            <a:extLst>
              <a:ext uri="{FF2B5EF4-FFF2-40B4-BE49-F238E27FC236}">
                <a16:creationId xmlns:a16="http://schemas.microsoft.com/office/drawing/2014/main" id="{8EAFCDB7-73A0-49B6-A624-4E5CA2FCC3C8}"/>
              </a:ext>
            </a:extLst>
          </p:cNvPr>
          <p:cNvPicPr>
            <a:picLocks noChangeAspect="1"/>
          </p:cNvPicPr>
          <p:nvPr/>
        </p:nvPicPr>
        <p:blipFill>
          <a:blip r:embed="rId3"/>
          <a:stretch>
            <a:fillRect/>
          </a:stretch>
        </p:blipFill>
        <p:spPr>
          <a:xfrm>
            <a:off x="0" y="5769691"/>
            <a:ext cx="7772400" cy="27541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Hints</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After running CRUD commands like update, insert, or delete, run a </a:t>
            </a:r>
            <a:r>
              <a:rPr lang="en" sz="1550" dirty="0">
                <a:solidFill>
                  <a:srgbClr val="525C65"/>
                </a:solidFill>
                <a:highlight>
                  <a:srgbClr val="FFFFFF"/>
                </a:highlight>
                <a:latin typeface="Source Code Pro"/>
                <a:ea typeface="Source Code Pro"/>
                <a:cs typeface="Source Code Pro"/>
                <a:sym typeface="Source Code Pro"/>
              </a:rPr>
              <a:t>SELECT*</a:t>
            </a:r>
            <a:r>
              <a:rPr lang="en" sz="1550" dirty="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6" name="Picture 5" descr="Text&#10;&#10;Description automatically generated">
            <a:extLst>
              <a:ext uri="{FF2B5EF4-FFF2-40B4-BE49-F238E27FC236}">
                <a16:creationId xmlns:a16="http://schemas.microsoft.com/office/drawing/2014/main" id="{DB5F6249-9D7E-452C-9973-6FBD70D27669}"/>
              </a:ext>
            </a:extLst>
          </p:cNvPr>
          <p:cNvPicPr>
            <a:picLocks noChangeAspect="1"/>
          </p:cNvPicPr>
          <p:nvPr/>
        </p:nvPicPr>
        <p:blipFill>
          <a:blip r:embed="rId3"/>
          <a:stretch>
            <a:fillRect/>
          </a:stretch>
        </p:blipFill>
        <p:spPr>
          <a:xfrm>
            <a:off x="505327" y="4799475"/>
            <a:ext cx="4217068" cy="49214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ext, black, screenshot, plaque&#10;&#10;Description automatically generated">
            <a:extLst>
              <a:ext uri="{FF2B5EF4-FFF2-40B4-BE49-F238E27FC236}">
                <a16:creationId xmlns:a16="http://schemas.microsoft.com/office/drawing/2014/main" id="{352AB7E9-3E90-4482-ADF9-CFA5CB123C87}"/>
              </a:ext>
            </a:extLst>
          </p:cNvPr>
          <p:cNvPicPr>
            <a:picLocks noChangeAspect="1"/>
          </p:cNvPicPr>
          <p:nvPr/>
        </p:nvPicPr>
        <p:blipFill>
          <a:blip r:embed="rId3"/>
          <a:stretch>
            <a:fillRect/>
          </a:stretch>
        </p:blipFill>
        <p:spPr>
          <a:xfrm>
            <a:off x="1332206" y="4880049"/>
            <a:ext cx="4807197" cy="36069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76C091B3-4E4B-4E2E-9908-83FDB7DD9C3D}"/>
              </a:ext>
            </a:extLst>
          </p:cNvPr>
          <p:cNvPicPr>
            <a:picLocks noChangeAspect="1"/>
          </p:cNvPicPr>
          <p:nvPr/>
        </p:nvPicPr>
        <p:blipFill>
          <a:blip r:embed="rId3"/>
          <a:stretch>
            <a:fillRect/>
          </a:stretch>
        </p:blipFill>
        <p:spPr>
          <a:xfrm>
            <a:off x="2597083" y="4759311"/>
            <a:ext cx="2578233" cy="5397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Make a copy of this Google Slide deck.</a:t>
            </a:r>
            <a:endParaRPr sz="2200" dirty="0"/>
          </a:p>
          <a:p>
            <a:pPr marL="457200" lvl="0" indent="-368300" algn="l" rtl="0">
              <a:spcBef>
                <a:spcPts val="0"/>
              </a:spcBef>
              <a:spcAft>
                <a:spcPts val="0"/>
              </a:spcAft>
              <a:buSzPts val="2200"/>
              <a:buChar char="●"/>
            </a:pPr>
            <a:r>
              <a:rPr lang="en" sz="2200" dirty="0"/>
              <a:t>We have provided these slides as a guide to ensure that you submit all the required components to successfully complete your project. </a:t>
            </a:r>
            <a:endParaRPr sz="2200" dirty="0"/>
          </a:p>
          <a:p>
            <a:pPr marL="457200" lvl="0" indent="-368300" algn="l" rtl="0">
              <a:spcBef>
                <a:spcPts val="0"/>
              </a:spcBef>
              <a:spcAft>
                <a:spcPts val="0"/>
              </a:spcAft>
              <a:buSzPts val="2200"/>
              <a:buChar char="●"/>
            </a:pPr>
            <a:r>
              <a:rPr lang="en" sz="2200" dirty="0"/>
              <a:t>When presenting your project, please only think of this as a guide. We encourage you to use creative freedom when making changes, as long as the required information is present. </a:t>
            </a:r>
            <a:endParaRPr sz="2200" dirty="0"/>
          </a:p>
          <a:p>
            <a:pPr marL="457200" lvl="0" indent="-368300" algn="l" rtl="0">
              <a:spcBef>
                <a:spcPts val="0"/>
              </a:spcBef>
              <a:spcAft>
                <a:spcPts val="0"/>
              </a:spcAft>
              <a:buSzPts val="2200"/>
              <a:buChar char="●"/>
            </a:pPr>
            <a:r>
              <a:rPr lang="en" sz="2200" b="1" dirty="0">
                <a:latin typeface="Open Sans"/>
                <a:ea typeface="Open Sans"/>
                <a:cs typeface="Open Sans"/>
                <a:sym typeface="Open Sans"/>
              </a:rPr>
              <a:t>Remember to delete this and all</a:t>
            </a:r>
            <a:r>
              <a:rPr lang="en" sz="2200" dirty="0"/>
              <a:t> of the other example slides before you submit your project.</a:t>
            </a:r>
            <a:endParaRPr sz="2200" dirty="0"/>
          </a:p>
          <a:p>
            <a:pPr marL="457200" lvl="0" indent="-368300" algn="l" rtl="0">
              <a:spcBef>
                <a:spcPts val="0"/>
              </a:spcBef>
              <a:spcAft>
                <a:spcPts val="0"/>
              </a:spcAft>
              <a:buSzPts val="2200"/>
              <a:buChar char="●"/>
            </a:pPr>
            <a:r>
              <a:rPr lang="en" sz="2200" b="1" dirty="0">
                <a:latin typeface="Open Sans"/>
                <a:ea typeface="Open Sans"/>
                <a:cs typeface="Open Sans"/>
                <a:sym typeface="Open Sans"/>
              </a:rPr>
              <a:t>Remember to add your name and the date</a:t>
            </a:r>
            <a:r>
              <a:rPr lang="en" sz="2200" dirty="0"/>
              <a:t> to the cover slide</a:t>
            </a:r>
            <a:endParaRPr sz="2200" dirty="0"/>
          </a:p>
          <a:p>
            <a:pPr marL="457200" lvl="0" indent="0" algn="l" rtl="0">
              <a:spcBef>
                <a:spcPts val="1600"/>
              </a:spcBef>
              <a:spcAft>
                <a:spcPts val="1600"/>
              </a:spcAft>
              <a:buNone/>
            </a:pPr>
            <a:endParaRPr sz="2200" dirty="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ext, black, dark, screenshot&#10;&#10;Description automatically generated">
            <a:extLst>
              <a:ext uri="{FF2B5EF4-FFF2-40B4-BE49-F238E27FC236}">
                <a16:creationId xmlns:a16="http://schemas.microsoft.com/office/drawing/2014/main" id="{4305AD2E-28DF-4C19-B984-760EA2B14D98}"/>
              </a:ext>
            </a:extLst>
          </p:cNvPr>
          <p:cNvPicPr>
            <a:picLocks noChangeAspect="1"/>
          </p:cNvPicPr>
          <p:nvPr/>
        </p:nvPicPr>
        <p:blipFill>
          <a:blip r:embed="rId3"/>
          <a:stretch>
            <a:fillRect/>
          </a:stretch>
        </p:blipFill>
        <p:spPr>
          <a:xfrm>
            <a:off x="2539931" y="4724384"/>
            <a:ext cx="2692538" cy="6096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shot of a computer&#10;&#10;Description automatically generated with low confidence">
            <a:extLst>
              <a:ext uri="{FF2B5EF4-FFF2-40B4-BE49-F238E27FC236}">
                <a16:creationId xmlns:a16="http://schemas.microsoft.com/office/drawing/2014/main" id="{BD6B8C20-A399-43BA-B78C-41CC0E39F96E}"/>
              </a:ext>
            </a:extLst>
          </p:cNvPr>
          <p:cNvPicPr>
            <a:picLocks noChangeAspect="1"/>
          </p:cNvPicPr>
          <p:nvPr/>
        </p:nvPicPr>
        <p:blipFill>
          <a:blip r:embed="rId3"/>
          <a:stretch>
            <a:fillRect/>
          </a:stretch>
        </p:blipFill>
        <p:spPr>
          <a:xfrm>
            <a:off x="2539931" y="4810113"/>
            <a:ext cx="2692538" cy="43817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FA09B8B5-68BD-4346-BF5C-F1DB19E5B089}"/>
              </a:ext>
            </a:extLst>
          </p:cNvPr>
          <p:cNvPicPr>
            <a:picLocks noChangeAspect="1"/>
          </p:cNvPicPr>
          <p:nvPr/>
        </p:nvPicPr>
        <p:blipFill>
          <a:blip r:embed="rId3"/>
          <a:stretch>
            <a:fillRect/>
          </a:stretch>
        </p:blipFill>
        <p:spPr>
          <a:xfrm>
            <a:off x="1794947" y="5112693"/>
            <a:ext cx="3797495" cy="231151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ext, indoor, black, screen&#10;&#10;Description automatically generated">
            <a:extLst>
              <a:ext uri="{FF2B5EF4-FFF2-40B4-BE49-F238E27FC236}">
                <a16:creationId xmlns:a16="http://schemas.microsoft.com/office/drawing/2014/main" id="{D9397539-7BF4-49DA-AF25-7D722E3E8BDC}"/>
              </a:ext>
            </a:extLst>
          </p:cNvPr>
          <p:cNvPicPr>
            <a:picLocks noChangeAspect="1"/>
          </p:cNvPicPr>
          <p:nvPr/>
        </p:nvPicPr>
        <p:blipFill>
          <a:blip r:embed="rId3"/>
          <a:stretch>
            <a:fillRect/>
          </a:stretch>
        </p:blipFill>
        <p:spPr>
          <a:xfrm>
            <a:off x="555624" y="5197577"/>
            <a:ext cx="6540836" cy="25147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endParaRPr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dirty="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indent="0">
              <a:lnSpc>
                <a:spcPct val="100000"/>
              </a:lnSpc>
              <a:buSzPts val="1900"/>
              <a:buNone/>
            </a:pPr>
            <a:r>
              <a:rPr lang="en-GB" sz="2000" dirty="0"/>
              <a:t>A database will enable HR staff to better manage employee information and retain data quality and security. </a:t>
            </a:r>
          </a:p>
          <a:p>
            <a:pPr marL="457200" lvl="0" indent="-349250" algn="l" rtl="0">
              <a:lnSpc>
                <a:spcPct val="100000"/>
              </a:lnSpc>
              <a:spcBef>
                <a:spcPts val="0"/>
              </a:spcBef>
              <a:spcAft>
                <a:spcPts val="0"/>
              </a:spcAft>
              <a:buSzPts val="1900"/>
              <a:buFont typeface="Open Sans"/>
              <a:buChar char="●"/>
            </a:pPr>
            <a:endParaRPr sz="1900" b="1" dirty="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Employee ID, Name, Email, Hire Date, Job title, Salary, Department, Manager, Start Date, End Date, Location, Address, City, State, Education Level</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spcBef>
                <a:spcPts val="0"/>
              </a:spcBef>
              <a:spcAft>
                <a:spcPts val="0"/>
              </a:spcAft>
              <a:buNone/>
            </a:pPr>
            <a:r>
              <a:rPr lang="en-GB" sz="1900" dirty="0"/>
              <a:t>HR will continue to manage the data.</a:t>
            </a:r>
            <a:endParaRPr sz="1900" dirty="0"/>
          </a:p>
          <a:p>
            <a:pPr marL="45720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p>
          <a:p>
            <a:pPr marL="457200" lvl="0" indent="0" algn="l" rtl="0">
              <a:lnSpc>
                <a:spcPct val="100000"/>
              </a:lnSpc>
              <a:spcBef>
                <a:spcPts val="1600"/>
              </a:spcBef>
              <a:spcAft>
                <a:spcPts val="0"/>
              </a:spcAft>
              <a:buNone/>
            </a:pPr>
            <a:r>
              <a:rPr lang="en"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200 rows of staff data</a:t>
            </a:r>
          </a:p>
          <a:p>
            <a:pPr marL="457200" lvl="0" indent="0" algn="l" rtl="0">
              <a:lnSpc>
                <a:spcPct val="100000"/>
              </a:lnSpc>
              <a:spcBef>
                <a:spcPts val="1600"/>
              </a:spcBef>
              <a:spcAft>
                <a:spcPts val="0"/>
              </a:spcAft>
              <a:buNone/>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growth to 400 rows over 5 years</a:t>
            </a:r>
          </a:p>
          <a:p>
            <a:pPr marL="457200" lvl="0" indent="0" algn="l" rtl="0">
              <a:lnSpc>
                <a:spcPct val="100000"/>
              </a:lnSpc>
              <a:spcBef>
                <a:spcPts val="1600"/>
              </a:spcBef>
              <a:spcAft>
                <a:spcPts val="0"/>
              </a:spcAft>
              <a:buNone/>
            </a:pPr>
            <a:r>
              <a:rPr lang="en-GB" sz="1700" dirty="0"/>
              <a:t>Standard partition will be sufficient data storage</a:t>
            </a:r>
            <a:endParaRPr lang="en-GB"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is to be restricted to HR and Managerial staff</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7 years of data retention</a:t>
            </a:r>
            <a:endParaRPr sz="1700" dirty="0"/>
          </a:p>
          <a:p>
            <a:pPr marL="457200" lvl="0" indent="0" algn="l" rtl="0">
              <a:lnSpc>
                <a:spcPct val="100000"/>
              </a:lnSpc>
              <a:spcBef>
                <a:spcPts val="0"/>
              </a:spcBef>
              <a:spcAft>
                <a:spcPts val="0"/>
              </a:spcAft>
              <a:buNone/>
            </a:pPr>
            <a:endParaRPr lang="en-GB" sz="1700" dirty="0"/>
          </a:p>
          <a:p>
            <a:pPr marL="457200" lvl="0" indent="0" algn="l" rtl="0">
              <a:lnSpc>
                <a:spcPct val="100000"/>
              </a:lnSpc>
              <a:spcBef>
                <a:spcPts val="0"/>
              </a:spcBef>
              <a:spcAft>
                <a:spcPts val="0"/>
              </a:spcAft>
              <a:buNone/>
            </a:pPr>
            <a:r>
              <a:rPr lang="en-NZ" sz="1700" dirty="0"/>
              <a:t>Backup</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GB" sz="1700" dirty="0"/>
              <a:t>Critical: Backup schedule is full backup 1x per week, incremental backup daily.</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r>
              <a:rPr lang="en-GB" sz="1700" dirty="0"/>
              <a:t>A database will enable the business to manage permissions more granularly, to support restricting salary information while keeping other spreadsheet details accessible</a:t>
            </a:r>
          </a:p>
          <a:p>
            <a:pPr marL="457200" lvl="0" indent="0" algn="l" rtl="0">
              <a:lnSpc>
                <a:spcPct val="100000"/>
              </a:lnSpc>
              <a:spcBef>
                <a:spcPts val="0"/>
              </a:spcBef>
              <a:spcAft>
                <a:spcPts val="0"/>
              </a:spcAft>
              <a:buClr>
                <a:schemeClr val="dk1"/>
              </a:buClr>
              <a:buSzPts val="1100"/>
              <a:buFont typeface="Arial"/>
              <a:buNone/>
            </a:pPr>
            <a:endParaRPr lang="en-GB" sz="1700" dirty="0"/>
          </a:p>
          <a:p>
            <a:pPr marL="457200" lvl="0" indent="0" algn="l" rtl="0">
              <a:lnSpc>
                <a:spcPct val="100000"/>
              </a:lnSpc>
              <a:spcBef>
                <a:spcPts val="0"/>
              </a:spcBef>
              <a:spcAft>
                <a:spcPts val="0"/>
              </a:spcAft>
              <a:buClr>
                <a:schemeClr val="dk1"/>
              </a:buClr>
              <a:buSzPts val="1100"/>
              <a:buFont typeface="Arial"/>
              <a:buNone/>
            </a:pPr>
            <a:r>
              <a:rPr lang="en-GB" sz="1700" dirty="0"/>
              <a:t>A database will support HR to better maintain data integrity by reducing duplication of key information, to avoid update errors.</a:t>
            </a:r>
          </a:p>
          <a:p>
            <a:pPr indent="-349250">
              <a:spcBef>
                <a:spcPts val="1600"/>
              </a:spcBef>
              <a:buSzPts val="1900"/>
              <a:buFont typeface="Open Sans"/>
              <a:buChar char="●"/>
            </a:pPr>
            <a:r>
              <a:rPr lang="en" sz="1900" b="1" dirty="0">
                <a:latin typeface="Open Sans"/>
                <a:ea typeface="Open Sans"/>
                <a:cs typeface="Open Sans"/>
                <a:sym typeface="Open Sans"/>
              </a:rPr>
              <a:t>Database objects</a:t>
            </a:r>
          </a:p>
          <a:p>
            <a:pPr marL="107950" indent="0">
              <a:spcBef>
                <a:spcPts val="1600"/>
              </a:spcBef>
              <a:buSzPts val="1900"/>
              <a:buNone/>
            </a:pPr>
            <a:r>
              <a:rPr lang="en-NZ" sz="2000" dirty="0"/>
              <a:t>List the database objects (tables, views, special procedures)  that will be created for the database. </a:t>
            </a:r>
            <a:endParaRPr lang="en" sz="1900" b="1" dirty="0">
              <a:latin typeface="Open Sans"/>
              <a:ea typeface="Open Sans"/>
              <a:cs typeface="Open Sans"/>
              <a:sym typeface="Open Sans"/>
            </a:endParaRPr>
          </a:p>
          <a:p>
            <a:pPr marL="107950" lvl="0" indent="0" algn="l" rtl="0">
              <a:lnSpc>
                <a:spcPct val="100000"/>
              </a:lnSpc>
              <a:spcBef>
                <a:spcPts val="1600"/>
              </a:spcBef>
              <a:spcAft>
                <a:spcPts val="0"/>
              </a:spcAft>
              <a:buSzPts val="1900"/>
              <a:buNone/>
            </a:pPr>
            <a:r>
              <a:rPr lang="en-NZ" sz="1200" dirty="0">
                <a:sym typeface="Open Sans"/>
              </a:rPr>
              <a:t>Education Level</a:t>
            </a:r>
          </a:p>
          <a:p>
            <a:pPr marL="107950" lvl="0" indent="0" algn="l" rtl="0">
              <a:lnSpc>
                <a:spcPct val="100000"/>
              </a:lnSpc>
              <a:spcBef>
                <a:spcPts val="1600"/>
              </a:spcBef>
              <a:spcAft>
                <a:spcPts val="0"/>
              </a:spcAft>
              <a:buSzPts val="1900"/>
              <a:buNone/>
            </a:pPr>
            <a:r>
              <a:rPr lang="en-NZ" sz="1200" dirty="0">
                <a:sym typeface="Open Sans"/>
              </a:rPr>
              <a:t>Employee</a:t>
            </a:r>
          </a:p>
          <a:p>
            <a:pPr marL="107950" lvl="0" indent="0" algn="l" rtl="0">
              <a:lnSpc>
                <a:spcPct val="100000"/>
              </a:lnSpc>
              <a:spcBef>
                <a:spcPts val="1600"/>
              </a:spcBef>
              <a:spcAft>
                <a:spcPts val="0"/>
              </a:spcAft>
              <a:buSzPts val="1900"/>
              <a:buNone/>
            </a:pPr>
            <a:r>
              <a:rPr lang="en-NZ" sz="1200" dirty="0">
                <a:sym typeface="Open Sans"/>
              </a:rPr>
              <a:t>Salary</a:t>
            </a:r>
          </a:p>
          <a:p>
            <a:pPr marL="107950" lvl="0" indent="0" algn="l" rtl="0">
              <a:lnSpc>
                <a:spcPct val="100000"/>
              </a:lnSpc>
              <a:spcBef>
                <a:spcPts val="1600"/>
              </a:spcBef>
              <a:spcAft>
                <a:spcPts val="0"/>
              </a:spcAft>
              <a:buSzPts val="1900"/>
              <a:buNone/>
            </a:pPr>
            <a:r>
              <a:rPr lang="en-NZ" sz="1200" dirty="0" err="1">
                <a:sym typeface="Open Sans"/>
              </a:rPr>
              <a:t>Job_History</a:t>
            </a:r>
            <a:endParaRPr lang="en-NZ" sz="1200" dirty="0">
              <a:sym typeface="Open Sans"/>
            </a:endParaRPr>
          </a:p>
          <a:p>
            <a:pPr marL="107950" lvl="0" indent="0" algn="l" rtl="0">
              <a:lnSpc>
                <a:spcPct val="100000"/>
              </a:lnSpc>
              <a:spcBef>
                <a:spcPts val="1600"/>
              </a:spcBef>
              <a:spcAft>
                <a:spcPts val="0"/>
              </a:spcAft>
              <a:buSzPts val="1900"/>
              <a:buNone/>
            </a:pPr>
            <a:r>
              <a:rPr lang="en-NZ" sz="1200" dirty="0">
                <a:sym typeface="Open Sans"/>
              </a:rPr>
              <a:t>Title</a:t>
            </a:r>
          </a:p>
          <a:p>
            <a:pPr marL="107950" lvl="0" indent="0" algn="l" rtl="0">
              <a:lnSpc>
                <a:spcPct val="100000"/>
              </a:lnSpc>
              <a:spcBef>
                <a:spcPts val="1600"/>
              </a:spcBef>
              <a:spcAft>
                <a:spcPts val="0"/>
              </a:spcAft>
              <a:buSzPts val="1900"/>
              <a:buNone/>
            </a:pPr>
            <a:r>
              <a:rPr lang="en-NZ" sz="1200" dirty="0">
                <a:sym typeface="Open Sans"/>
              </a:rPr>
              <a:t>Department</a:t>
            </a:r>
          </a:p>
          <a:p>
            <a:pPr marL="107950" lvl="0" indent="0" algn="l" rtl="0">
              <a:lnSpc>
                <a:spcPct val="100000"/>
              </a:lnSpc>
              <a:spcBef>
                <a:spcPts val="1600"/>
              </a:spcBef>
              <a:spcAft>
                <a:spcPts val="0"/>
              </a:spcAft>
              <a:buSzPts val="1900"/>
              <a:buNone/>
            </a:pPr>
            <a:r>
              <a:rPr lang="en-NZ" sz="1200" dirty="0">
                <a:sym typeface="Open Sans"/>
              </a:rPr>
              <a:t>Location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A one off ETL process will be setup to ingest spreadsheet data and transform it to the new database tables.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t>HR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p>
          <a:p>
            <a:pPr marL="457200" lvl="0" indent="0" algn="l" rtl="0">
              <a:lnSpc>
                <a:spcPct val="100000"/>
              </a:lnSpc>
              <a:spcBef>
                <a:spcPts val="0"/>
              </a:spcBef>
              <a:spcAft>
                <a:spcPts val="0"/>
              </a:spcAft>
              <a:buNone/>
            </a:pPr>
            <a:endParaRPr lang="en" sz="1700" b="1" dirty="0">
              <a:latin typeface="Open Sans"/>
              <a:ea typeface="Open Sans"/>
              <a:cs typeface="Open Sans"/>
              <a:sym typeface="Open Sans"/>
            </a:endParaRPr>
          </a:p>
          <a:p>
            <a:pPr marL="457200" lvl="0" indent="0" algn="l" rtl="0">
              <a:lnSpc>
                <a:spcPct val="100000"/>
              </a:lnSpc>
              <a:spcBef>
                <a:spcPts val="0"/>
              </a:spcBef>
              <a:spcAft>
                <a:spcPts val="0"/>
              </a:spcAft>
              <a:buNone/>
            </a:pPr>
            <a:r>
              <a:rPr lang="en-GB"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&amp; Flexibility considerations</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List at least 2 examples of considerations taken to ensure data scalability and flexibility, and provide an explanation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GB" sz="1700" dirty="0"/>
              <a:t>Database to be stored on spinning disk as per IT department best practice guidance.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 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GB" sz="1700" dirty="0"/>
              <a:t>Critical: Backup schedule is full backup 1x per week, incremental backup daily.</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2537</Words>
  <Application>Microsoft Office PowerPoint</Application>
  <PresentationFormat>Custom</PresentationFormat>
  <Paragraphs>258</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Open Sans Light</vt:lpstr>
      <vt:lpstr>Arial</vt:lpstr>
      <vt:lpstr>Source Code Pro</vt:lpstr>
      <vt:lpstr>Helvetica Neue</vt:lpstr>
      <vt:lpstr>Open Sans</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Martin Peak</cp:lastModifiedBy>
  <cp:revision>10</cp:revision>
  <dcterms:modified xsi:type="dcterms:W3CDTF">2021-08-04T11:05:19Z</dcterms:modified>
</cp:coreProperties>
</file>