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6"/>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7772400" cy="10058400"/>
  <p:notesSz cx="6858000" cy="9144000"/>
  <p:embeddedFontLst>
    <p:embeddedFont>
      <p:font typeface="Helvetica Neue" panose="020B0604020202020204" charset="0"/>
      <p:regular r:id="rId37"/>
      <p:bold r:id="rId38"/>
      <p:italic r:id="rId39"/>
      <p:boldItalic r:id="rId40"/>
    </p:embeddedFont>
    <p:embeddedFont>
      <p:font typeface="Open Sans" panose="020B0606030504020204" pitchFamily="34" charset="0"/>
      <p:regular r:id="rId41"/>
      <p:bold r:id="rId42"/>
      <p:italic r:id="rId43"/>
      <p:boldItalic r:id="rId44"/>
    </p:embeddedFont>
    <p:embeddedFont>
      <p:font typeface="Open Sans Light" panose="020B0306030504020204" pitchFamily="34" charset="0"/>
      <p:regular r:id="rId45"/>
      <p:bold r:id="rId46"/>
      <p:italic r:id="rId47"/>
      <p:boldItalic r:id="rId48"/>
    </p:embeddedFont>
    <p:embeddedFont>
      <p:font typeface="Source Code Pro" panose="020B0509030403020204" pitchFamily="49"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389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5.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bbfcd4c3a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bbfcd4c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Martin Peak 28/07/21</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Conceptual</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a:solidFill>
                  <a:srgbClr val="525C65"/>
                </a:solidFill>
                <a:highlight>
                  <a:srgbClr val="FFFFFF"/>
                </a:highlight>
                <a:latin typeface="Open Sans"/>
                <a:ea typeface="Open Sans"/>
                <a:cs typeface="Open Sans"/>
                <a:sym typeface="Open Sans"/>
              </a:rPr>
              <a:t>Use Lucidchart’s built-in template for DBMS ER Diagram UML.</a:t>
            </a: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FF0000"/>
                </a:solidFill>
                <a:highlight>
                  <a:srgbClr val="FFFFFF"/>
                </a:highlight>
                <a:latin typeface="Open Sans"/>
                <a:ea typeface="Open Sans"/>
                <a:cs typeface="Open Sans"/>
                <a:sym typeface="Open Sans"/>
              </a:rPr>
              <a:t>** Replace example screenshot below with your response</a:t>
            </a:r>
            <a:endParaRPr sz="1200">
              <a:solidFill>
                <a:srgbClr val="FF0000"/>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a:p>
        </p:txBody>
      </p:sp>
      <p:pic>
        <p:nvPicPr>
          <p:cNvPr id="1026" name="Picture 2">
            <a:extLst>
              <a:ext uri="{FF2B5EF4-FFF2-40B4-BE49-F238E27FC236}">
                <a16:creationId xmlns:a16="http://schemas.microsoft.com/office/drawing/2014/main" id="{F8CE6B85-5441-4ED1-975E-A3D96EC407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287629"/>
            <a:ext cx="7772400" cy="24653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dirty="0">
                <a:solidFill>
                  <a:srgbClr val="525C65"/>
                </a:solidFill>
                <a:highlight>
                  <a:srgbClr val="FFFFFF"/>
                </a:highlight>
                <a:latin typeface="Open Sans"/>
                <a:ea typeface="Open Sans"/>
                <a:cs typeface="Open Sans"/>
                <a:sym typeface="Open Sans"/>
              </a:rPr>
              <a:t>Use Lucidchart’s built-in template for DBMS ER Diagram UML.</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2050" name="Picture 2">
            <a:extLst>
              <a:ext uri="{FF2B5EF4-FFF2-40B4-BE49-F238E27FC236}">
                <a16:creationId xmlns:a16="http://schemas.microsoft.com/office/drawing/2014/main" id="{2DA113A5-540D-45EE-90CC-FB177F572A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603" b="3833"/>
          <a:stretch/>
        </p:blipFill>
        <p:spPr bwMode="auto">
          <a:xfrm>
            <a:off x="0" y="5570622"/>
            <a:ext cx="7772400" cy="36175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3076" name="Picture 4">
            <a:extLst>
              <a:ext uri="{FF2B5EF4-FFF2-40B4-BE49-F238E27FC236}">
                <a16:creationId xmlns:a16="http://schemas.microsoft.com/office/drawing/2014/main" id="{06D58763-C949-4875-A73C-964F06E7AF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846"/>
          <a:stretch/>
        </p:blipFill>
        <p:spPr bwMode="auto">
          <a:xfrm>
            <a:off x="0" y="6130089"/>
            <a:ext cx="7772400" cy="27430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Create a DDL SQL script capable of building the database you designed in Step 2</a:t>
            </a:r>
            <a:endParaRPr sz="1900"/>
          </a:p>
          <a:p>
            <a:pPr marL="241300" marR="241300" lvl="0" indent="0" algn="l" rtl="0">
              <a:lnSpc>
                <a:spcPct val="100000"/>
              </a:lnSpc>
              <a:spcBef>
                <a:spcPts val="160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Hints</a:t>
            </a:r>
            <a:endParaRPr sz="1350" b="1">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83" name="Google Shape;283;p67"/>
          <p:cNvPicPr preferRelativeResize="0"/>
          <p:nvPr/>
        </p:nvPicPr>
        <p:blipFill rotWithShape="1">
          <a:blip r:embed="rId3">
            <a:alphaModFix/>
          </a:blip>
          <a:srcRect l="2818" t="2391"/>
          <a:stretch/>
        </p:blipFill>
        <p:spPr>
          <a:xfrm>
            <a:off x="1641775" y="5527975"/>
            <a:ext cx="3823475" cy="39711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1: Return a list of employees with Job Titles and Department Names</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0" name="Google Shape;290;p68"/>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2: Insert Web Programmer as a new job title</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7" name="Google Shape;297;p69"/>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use this Template</a:t>
            </a:r>
            <a:endParaRPr/>
          </a:p>
        </p:txBody>
      </p:sp>
      <p:sp>
        <p:nvSpPr>
          <p:cNvPr id="186" name="Google Shape;186;p52"/>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Make a copy of this Google Slide deck.</a:t>
            </a:r>
            <a:endParaRPr sz="2200"/>
          </a:p>
          <a:p>
            <a:pPr marL="457200" lvl="0" indent="-368300" algn="l" rtl="0">
              <a:spcBef>
                <a:spcPts val="0"/>
              </a:spcBef>
              <a:spcAft>
                <a:spcPts val="0"/>
              </a:spcAft>
              <a:buSzPts val="2200"/>
              <a:buChar char="●"/>
            </a:pPr>
            <a:r>
              <a:rPr lang="en" sz="2200"/>
              <a:t>We have provided these slides as a guide to ensure that you submit all the required components to successfully complete your project. </a:t>
            </a:r>
            <a:endParaRPr sz="2200"/>
          </a:p>
          <a:p>
            <a:pPr marL="457200" lvl="0" indent="-368300" algn="l" rtl="0">
              <a:spcBef>
                <a:spcPts val="0"/>
              </a:spcBef>
              <a:spcAft>
                <a:spcPts val="0"/>
              </a:spcAft>
              <a:buSzPts val="2200"/>
              <a:buChar char="●"/>
            </a:pPr>
            <a:r>
              <a:rPr lang="en" sz="2200"/>
              <a:t>When presenting your project, please only think of this as a guide. We encourage you to use creative freedom when making changes, as long as the required information is present. </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delete this and all</a:t>
            </a:r>
            <a:r>
              <a:rPr lang="en" sz="2200"/>
              <a:t> of the other example slides before you submit your project.</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add your name and the date</a:t>
            </a:r>
            <a:r>
              <a:rPr lang="en" sz="2200"/>
              <a:t> to the cover slide</a:t>
            </a:r>
            <a:endParaRPr sz="2200"/>
          </a:p>
          <a:p>
            <a:pPr marL="457200" lvl="0" indent="0" algn="l" rtl="0">
              <a:spcBef>
                <a:spcPts val="1600"/>
              </a:spcBef>
              <a:spcAft>
                <a:spcPts val="1600"/>
              </a:spcAft>
              <a:buNone/>
            </a:pPr>
            <a:endParaRPr sz="2200"/>
          </a:p>
        </p:txBody>
      </p:sp>
      <p:sp>
        <p:nvSpPr>
          <p:cNvPr id="187" name="Google Shape;187;p52"/>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88" name="Google Shape;188;p52"/>
          <p:cNvPicPr preferRelativeResize="0"/>
          <p:nvPr/>
        </p:nvPicPr>
        <p:blipFill rotWithShape="1">
          <a:blip r:embed="rId3">
            <a:alphaModFix/>
          </a:blip>
          <a:srcRect l="18073" t="20988" r="14486" b="11824"/>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3: Correct the job title from web programmer to web developer</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04" name="Google Shape;304;p70"/>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4: Delete the job title Web Developer from the database</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1" name="Google Shape;311;p71"/>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5: How many employees are in each department?</a:t>
            </a: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8" name="Google Shape;318;p72"/>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25" name="Google Shape;325;p73"/>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Question 7: Describe how you would apply table security to restrict access to employee salaries using an SQL server.</a:t>
            </a:r>
            <a:endParaRPr sz="1900" b="1">
              <a:latin typeface="Open Sans"/>
              <a:ea typeface="Open Sans"/>
              <a:cs typeface="Open Sans"/>
              <a:sym typeface="Open Sans"/>
            </a:endParaRPr>
          </a:p>
          <a:p>
            <a:pPr marL="0" lvl="0" indent="0" algn="l" rtl="0">
              <a:spcBef>
                <a:spcPts val="1600"/>
              </a:spcBef>
              <a:spcAft>
                <a:spcPts val="0"/>
              </a:spcAft>
              <a:buNone/>
            </a:pPr>
            <a:r>
              <a:rPr lang="en" sz="1900" b="1">
                <a:solidFill>
                  <a:srgbClr val="FF0000"/>
                </a:solidFill>
                <a:latin typeface="Open Sans"/>
                <a:ea typeface="Open Sans"/>
                <a:cs typeface="Open Sans"/>
                <a:sym typeface="Open Sans"/>
              </a:rPr>
              <a:t>** answer in a short paragraph, how you would apply table security to restrict access to employee salaries</a:t>
            </a:r>
            <a:endParaRPr sz="1900" b="1">
              <a:solidFill>
                <a:srgbClr val="FF0000"/>
              </a:solidFill>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900" dirty="0">
              <a:solidFill>
                <a:schemeClr val="dk1"/>
              </a:solidFill>
              <a:highlight>
                <a:srgbClr val="DBE2E8"/>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Hi,</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able to access the database. I just don't want them having access to salary information. That needs to be restricted to HR and management level employees only.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Thanks,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Sarah Collins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Head of HR</a:t>
            </a:r>
            <a:endParaRPr sz="10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p>
          <a:p>
            <a:pPr marL="107950" indent="0">
              <a:lnSpc>
                <a:spcPct val="100000"/>
              </a:lnSpc>
              <a:buSzPts val="1900"/>
              <a:buNone/>
            </a:pPr>
            <a:r>
              <a:rPr lang="en-GB" sz="2000" dirty="0"/>
              <a:t>A database will enable HR staff to better manage employee information and retain data quality and security. </a:t>
            </a:r>
          </a:p>
          <a:p>
            <a:pPr marL="457200" lvl="0" indent="-349250" algn="l" rtl="0">
              <a:lnSpc>
                <a:spcPct val="100000"/>
              </a:lnSpc>
              <a:spcBef>
                <a:spcPts val="0"/>
              </a:spcBef>
              <a:spcAft>
                <a:spcPts val="0"/>
              </a:spcAft>
              <a:buSzPts val="1900"/>
              <a:buFont typeface="Open Sans"/>
              <a:buChar char="●"/>
            </a:pPr>
            <a:endParaRPr sz="1900" b="1" dirty="0">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to be stored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Employee ID, Name, Email, Hire Date, Job title, Salary, Department, Manager, Start Date, End Date, Location, Address, City, State, Education Level</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marL="457200" lvl="0" indent="0" algn="l" rtl="0">
              <a:spcBef>
                <a:spcPts val="0"/>
              </a:spcBef>
              <a:spcAft>
                <a:spcPts val="0"/>
              </a:spcAft>
              <a:buNone/>
            </a:pPr>
            <a:r>
              <a:rPr lang="en-GB" sz="1900" dirty="0"/>
              <a:t>HR will continue to manage the data.</a:t>
            </a:r>
            <a:endParaRPr sz="1900" dirty="0"/>
          </a:p>
          <a:p>
            <a:pPr marL="457200" lvl="0" indent="0" algn="l" rtl="0">
              <a:spcBef>
                <a:spcPts val="160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have access to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List user types that will have access; also list any restrictions to access.</a:t>
            </a:r>
          </a:p>
          <a:p>
            <a:pPr marL="457200" lvl="0" indent="0" algn="l" rtl="0">
              <a:lnSpc>
                <a:spcPct val="100000"/>
              </a:lnSpc>
              <a:spcBef>
                <a:spcPts val="1600"/>
              </a:spcBef>
              <a:spcAft>
                <a:spcPts val="0"/>
              </a:spcAft>
              <a:buNone/>
            </a:pPr>
            <a:r>
              <a:rPr lang="en" sz="1700" dirty="0"/>
              <a:t>HR and Managers - Restricted Access – Salary details </a:t>
            </a:r>
          </a:p>
          <a:p>
            <a:pPr marL="457200" lvl="0" indent="0" algn="l" rtl="0">
              <a:lnSpc>
                <a:spcPct val="100000"/>
              </a:lnSpc>
              <a:spcBef>
                <a:spcPts val="1600"/>
              </a:spcBef>
              <a:spcAft>
                <a:spcPts val="0"/>
              </a:spcAft>
              <a:buNone/>
            </a:pPr>
            <a:r>
              <a:rPr lang="en-GB" sz="1900" dirty="0"/>
              <a:t>Employee -  Read Access – all data except salary</a:t>
            </a:r>
            <a:endParaRPr sz="1900" dirty="0"/>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200 rows of staff data</a:t>
            </a:r>
          </a:p>
          <a:p>
            <a:pPr marL="457200" lvl="0" indent="0" algn="l" rtl="0">
              <a:lnSpc>
                <a:spcPct val="100000"/>
              </a:lnSpc>
              <a:spcBef>
                <a:spcPts val="1600"/>
              </a:spcBef>
              <a:spcAft>
                <a:spcPts val="0"/>
              </a:spcAft>
              <a:buNone/>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growth to 400 rows over 5 years</a:t>
            </a:r>
          </a:p>
          <a:p>
            <a:pPr marL="457200" lvl="0" indent="0" algn="l" rtl="0">
              <a:lnSpc>
                <a:spcPct val="100000"/>
              </a:lnSpc>
              <a:spcBef>
                <a:spcPts val="1600"/>
              </a:spcBef>
              <a:spcAft>
                <a:spcPts val="0"/>
              </a:spcAft>
              <a:buNone/>
            </a:pPr>
            <a:r>
              <a:rPr lang="en-GB" sz="1700" dirty="0"/>
              <a:t>Standard partition will be sufficient data storage</a:t>
            </a:r>
            <a:endParaRPr lang="en-GB"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Salary data is to be restricted to HR and Managerial staff</a:t>
            </a:r>
            <a:endParaRPr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retention and backup requirements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7 years of data retention</a:t>
            </a:r>
            <a:endParaRPr sz="1700" dirty="0"/>
          </a:p>
          <a:p>
            <a:pPr marL="457200" lvl="0" indent="0" algn="l" rtl="0">
              <a:lnSpc>
                <a:spcPct val="100000"/>
              </a:lnSpc>
              <a:spcBef>
                <a:spcPts val="0"/>
              </a:spcBef>
              <a:spcAft>
                <a:spcPts val="0"/>
              </a:spcAft>
              <a:buNone/>
            </a:pPr>
            <a:endParaRPr lang="en-GB" sz="1700" dirty="0"/>
          </a:p>
          <a:p>
            <a:pPr marL="457200" lvl="0" indent="0" algn="l" rtl="0">
              <a:lnSpc>
                <a:spcPct val="100000"/>
              </a:lnSpc>
              <a:spcBef>
                <a:spcPts val="0"/>
              </a:spcBef>
              <a:spcAft>
                <a:spcPts val="0"/>
              </a:spcAft>
              <a:buNone/>
            </a:pPr>
            <a:r>
              <a:rPr lang="en-NZ" sz="1700" dirty="0"/>
              <a:t>Backup</a:t>
            </a:r>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GB" sz="1700" dirty="0"/>
              <a:t>Critical: Backup schedule is full backup 1x per week, incremental backup daily.</a:t>
            </a: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457200" lvl="0" indent="0" algn="l" rtl="0">
              <a:lnSpc>
                <a:spcPct val="100000"/>
              </a:lnSpc>
              <a:spcBef>
                <a:spcPts val="0"/>
              </a:spcBef>
              <a:spcAft>
                <a:spcPts val="0"/>
              </a:spcAft>
              <a:buClr>
                <a:schemeClr val="dk1"/>
              </a:buClr>
              <a:buSzPts val="1100"/>
              <a:buFont typeface="Arial"/>
              <a:buNone/>
            </a:pPr>
            <a:r>
              <a:rPr lang="en-GB" sz="1700" dirty="0"/>
              <a:t>A database will enable the business to manage permissions more granularly, to support restricting salary information while keeping other spreadsheet details accessible</a:t>
            </a:r>
          </a:p>
          <a:p>
            <a:pPr marL="457200" lvl="0" indent="0" algn="l" rtl="0">
              <a:lnSpc>
                <a:spcPct val="100000"/>
              </a:lnSpc>
              <a:spcBef>
                <a:spcPts val="0"/>
              </a:spcBef>
              <a:spcAft>
                <a:spcPts val="0"/>
              </a:spcAft>
              <a:buClr>
                <a:schemeClr val="dk1"/>
              </a:buClr>
              <a:buSzPts val="1100"/>
              <a:buFont typeface="Arial"/>
              <a:buNone/>
            </a:pPr>
            <a:endParaRPr lang="en-GB" sz="1700" dirty="0"/>
          </a:p>
          <a:p>
            <a:pPr marL="457200" lvl="0" indent="0" algn="l" rtl="0">
              <a:lnSpc>
                <a:spcPct val="100000"/>
              </a:lnSpc>
              <a:spcBef>
                <a:spcPts val="0"/>
              </a:spcBef>
              <a:spcAft>
                <a:spcPts val="0"/>
              </a:spcAft>
              <a:buClr>
                <a:schemeClr val="dk1"/>
              </a:buClr>
              <a:buSzPts val="1100"/>
              <a:buFont typeface="Arial"/>
              <a:buNone/>
            </a:pPr>
            <a:r>
              <a:rPr lang="en-GB" sz="1700" dirty="0"/>
              <a:t>A database will support HR to better maintain data integrity by reducing duplication of key information, to avoid update errors.</a:t>
            </a:r>
          </a:p>
          <a:p>
            <a:pPr marL="457200" lvl="0" indent="-349250" algn="l" rtl="0">
              <a:spcBef>
                <a:spcPts val="1600"/>
              </a:spcBef>
              <a:spcAft>
                <a:spcPts val="0"/>
              </a:spcAft>
              <a:buSzPts val="1900"/>
              <a:buFont typeface="Open Sans"/>
              <a:buChar char="●"/>
            </a:pPr>
            <a:r>
              <a:rPr lang="en" sz="1900" b="1" dirty="0">
                <a:highlight>
                  <a:srgbClr val="FFFF00"/>
                </a:highlight>
                <a:latin typeface="Open Sans"/>
                <a:ea typeface="Open Sans"/>
                <a:cs typeface="Open Sans"/>
                <a:sym typeface="Open Sans"/>
              </a:rPr>
              <a:t>Database objects</a:t>
            </a:r>
            <a:endParaRPr sz="1900" b="1" dirty="0">
              <a:highlight>
                <a:srgbClr val="FFFF00"/>
              </a:highlight>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highlight>
                  <a:srgbClr val="FFFF00"/>
                </a:highlight>
              </a:rPr>
              <a:t>List the database objects (tables, views, special procedures)  that will be created for the database. </a:t>
            </a:r>
            <a:endParaRPr sz="1700" dirty="0">
              <a:highlight>
                <a:srgbClr val="FFFF00"/>
              </a:highlight>
            </a:endParaRPr>
          </a:p>
          <a:p>
            <a:pPr marL="457200" lvl="0" indent="0" algn="l" rtl="0">
              <a:lnSpc>
                <a:spcPct val="100000"/>
              </a:lnSpc>
              <a:spcBef>
                <a:spcPts val="0"/>
              </a:spcBef>
              <a:spcAft>
                <a:spcPts val="0"/>
              </a:spcAft>
              <a:buNone/>
            </a:pPr>
            <a:endParaRPr sz="1700" dirty="0">
              <a:highlight>
                <a:srgbClr val="FFFF00"/>
              </a:highlight>
            </a:endParaRPr>
          </a:p>
          <a:p>
            <a:pPr marL="457200" lvl="0" indent="0" algn="l" rtl="0">
              <a:lnSpc>
                <a:spcPct val="100000"/>
              </a:lnSpc>
              <a:spcBef>
                <a:spcPts val="0"/>
              </a:spcBef>
              <a:spcAft>
                <a:spcPts val="0"/>
              </a:spcAft>
              <a:buNone/>
            </a:pPr>
            <a:r>
              <a:rPr lang="en" sz="1700" dirty="0">
                <a:highlight>
                  <a:srgbClr val="FFFF00"/>
                </a:highlight>
              </a:rPr>
              <a:t>Hint - you may want to circle back to this answer after completing the logical ERD in step 2.</a:t>
            </a:r>
            <a:endParaRPr sz="1700" dirty="0">
              <a:highlight>
                <a:srgbClr val="FFFF00"/>
              </a:highlight>
            </a:endParaRPr>
          </a:p>
          <a:p>
            <a:pPr marL="45720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A one off ETL process will be setup to ingest spreadsheet data and transform it to the new database tables. </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GB" sz="1700" dirty="0"/>
              <a:t>HR</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p>
          <a:p>
            <a:pPr marL="457200" lvl="0" indent="0" algn="l" rtl="0">
              <a:lnSpc>
                <a:spcPct val="100000"/>
              </a:lnSpc>
              <a:spcBef>
                <a:spcPts val="0"/>
              </a:spcBef>
              <a:spcAft>
                <a:spcPts val="0"/>
              </a:spcAft>
              <a:buNone/>
            </a:pPr>
            <a:endParaRPr lang="en" sz="1700" b="1" dirty="0">
              <a:latin typeface="Open Sans"/>
              <a:ea typeface="Open Sans"/>
              <a:cs typeface="Open Sans"/>
              <a:sym typeface="Open Sans"/>
            </a:endParaRPr>
          </a:p>
          <a:p>
            <a:pPr marL="457200" lvl="0" indent="0" algn="l" rtl="0">
              <a:lnSpc>
                <a:spcPct val="100000"/>
              </a:lnSpc>
              <a:spcBef>
                <a:spcPts val="0"/>
              </a:spcBef>
              <a:spcAft>
                <a:spcPts val="0"/>
              </a:spcAft>
              <a:buNone/>
            </a:pPr>
            <a:r>
              <a:rPr lang="en-GB" sz="1700" dirty="0"/>
              <a:t>HR and Managers - Restricted Access – Salary details </a:t>
            </a:r>
          </a:p>
          <a:p>
            <a:pPr marL="457200" lvl="0" indent="0" algn="l" rtl="0">
              <a:lnSpc>
                <a:spcPct val="100000"/>
              </a:lnSpc>
              <a:spcBef>
                <a:spcPts val="1600"/>
              </a:spcBef>
              <a:spcAft>
                <a:spcPts val="0"/>
              </a:spcAft>
              <a:buNone/>
            </a:pPr>
            <a:r>
              <a:rPr lang="en-GB" sz="1900" dirty="0"/>
              <a:t>Employee -  Read Access – all data except salary</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&amp; Flexibility considerations</a:t>
            </a:r>
            <a:endParaRPr sz="1900" b="1" dirty="0">
              <a:latin typeface="Open Sans"/>
              <a:ea typeface="Open Sans"/>
              <a:cs typeface="Open Sans"/>
              <a:sym typeface="Open Sans"/>
            </a:endParaRPr>
          </a:p>
          <a:p>
            <a:pPr marL="457200" lvl="0" indent="0" algn="l" rtl="0">
              <a:spcBef>
                <a:spcPts val="1600"/>
              </a:spcBef>
              <a:spcAft>
                <a:spcPts val="0"/>
              </a:spcAft>
              <a:buNone/>
            </a:pPr>
            <a:r>
              <a:rPr lang="en" sz="1900" dirty="0"/>
              <a:t>List at least 2 examples of considerations taken to ensure data scalability and flexibility, and provide an explanation</a:t>
            </a:r>
            <a:endParaRPr sz="1900" dirty="0"/>
          </a:p>
          <a:p>
            <a:pPr marL="0" lvl="0" indent="0" algn="l" rtl="0">
              <a:spcBef>
                <a:spcPts val="160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r>
              <a:rPr lang="en-GB" sz="1700" dirty="0"/>
              <a:t>Database to be stored on spinning disk as per IT department best practice guidance.</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 sz="1700" dirty="0"/>
              <a:t>how long does the data have to be kept for? 7 years</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spcBef>
                <a:spcPts val="1600"/>
              </a:spcBef>
              <a:spcAft>
                <a:spcPts val="0"/>
              </a:spcAft>
              <a:buNone/>
            </a:pPr>
            <a:r>
              <a:rPr lang="en" sz="1700" dirty="0"/>
              <a:t> </a:t>
            </a:r>
            <a:r>
              <a:rPr lang="en-GB" sz="1700" dirty="0"/>
              <a:t>Critical: Backup schedule is full backup 1x per week, incremental backup daily.</a:t>
            </a: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2555</Words>
  <Application>Microsoft Office PowerPoint</Application>
  <PresentationFormat>Custom</PresentationFormat>
  <Paragraphs>258</Paragraphs>
  <Slides>31</Slides>
  <Notes>31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31</vt:i4>
      </vt:variant>
    </vt:vector>
  </HeadingPairs>
  <TitlesOfParts>
    <vt:vector size="40" baseType="lpstr">
      <vt:lpstr>Open Sans</vt:lpstr>
      <vt:lpstr>Arial</vt:lpstr>
      <vt:lpstr>Open Sans Light</vt:lpstr>
      <vt:lpstr>Source Code Pro</vt:lpstr>
      <vt:lpstr>Helvetica Neue</vt:lpstr>
      <vt:lpstr>Simple Light</vt:lpstr>
      <vt:lpstr>Simple Light</vt:lpstr>
      <vt:lpstr>Simple Light</vt:lpstr>
      <vt:lpstr>White</vt:lpstr>
      <vt:lpstr>Tech ABC Corp - HR Database </vt:lpstr>
      <vt:lpstr>How to use this Template</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Martin Peak</cp:lastModifiedBy>
  <cp:revision>7</cp:revision>
  <dcterms:modified xsi:type="dcterms:W3CDTF">2021-07-30T23:21:43Z</dcterms:modified>
</cp:coreProperties>
</file>