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sldIdLst>
    <p:sldId id="256" r:id="rId5"/>
    <p:sldId id="293" r:id="rId6"/>
    <p:sldId id="277" r:id="rId7"/>
    <p:sldId id="278" r:id="rId8"/>
    <p:sldId id="279" r:id="rId9"/>
    <p:sldId id="280" r:id="rId10"/>
    <p:sldId id="284" r:id="rId11"/>
    <p:sldId id="286" r:id="rId12"/>
    <p:sldId id="281" r:id="rId13"/>
    <p:sldId id="282" r:id="rId14"/>
    <p:sldId id="287" r:id="rId15"/>
    <p:sldId id="294" r:id="rId16"/>
    <p:sldId id="288" r:id="rId17"/>
    <p:sldId id="295" r:id="rId18"/>
    <p:sldId id="283" r:id="rId19"/>
    <p:sldId id="289" r:id="rId20"/>
    <p:sldId id="290" r:id="rId21"/>
    <p:sldId id="291" r:id="rId22"/>
    <p:sldId id="296" r:id="rId23"/>
    <p:sldId id="29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2DF1F0-E0E7-49E6-87BE-2A079BF2974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7E89D6E-07EA-4983-A0E8-B7D31E591FC4}">
      <dgm:prSet/>
      <dgm:spPr/>
      <dgm:t>
        <a:bodyPr/>
        <a:lstStyle/>
        <a:p>
          <a:pPr>
            <a:lnSpc>
              <a:spcPct val="100000"/>
            </a:lnSpc>
          </a:pPr>
          <a:r>
            <a:rPr lang="en-US"/>
            <a:t>Problem statement</a:t>
          </a:r>
        </a:p>
      </dgm:t>
    </dgm:pt>
    <dgm:pt modelId="{C9362921-0C3B-462D-A5EE-404363BE0D4F}" type="parTrans" cxnId="{1003B654-B72D-41A5-A2DE-269E42FD56F9}">
      <dgm:prSet/>
      <dgm:spPr/>
      <dgm:t>
        <a:bodyPr/>
        <a:lstStyle/>
        <a:p>
          <a:endParaRPr lang="en-US"/>
        </a:p>
      </dgm:t>
    </dgm:pt>
    <dgm:pt modelId="{D779C5F6-1EFC-4020-B652-CA5A37F1F581}" type="sibTrans" cxnId="{1003B654-B72D-41A5-A2DE-269E42FD56F9}">
      <dgm:prSet/>
      <dgm:spPr/>
      <dgm:t>
        <a:bodyPr/>
        <a:lstStyle/>
        <a:p>
          <a:endParaRPr lang="en-US"/>
        </a:p>
      </dgm:t>
    </dgm:pt>
    <dgm:pt modelId="{8FC7A2A5-B597-4246-8A4D-2E17A9FF6B00}">
      <dgm:prSet/>
      <dgm:spPr/>
      <dgm:t>
        <a:bodyPr/>
        <a:lstStyle/>
        <a:p>
          <a:pPr>
            <a:lnSpc>
              <a:spcPct val="100000"/>
            </a:lnSpc>
          </a:pPr>
          <a:r>
            <a:rPr lang="en-US"/>
            <a:t>Objective and Outcome</a:t>
          </a:r>
        </a:p>
      </dgm:t>
    </dgm:pt>
    <dgm:pt modelId="{95DFE495-9A2F-4724-810F-1FD7F8045E2A}" type="parTrans" cxnId="{C27BF4E4-FDAB-41EF-A768-63D3E42EB18A}">
      <dgm:prSet/>
      <dgm:spPr/>
      <dgm:t>
        <a:bodyPr/>
        <a:lstStyle/>
        <a:p>
          <a:endParaRPr lang="en-US"/>
        </a:p>
      </dgm:t>
    </dgm:pt>
    <dgm:pt modelId="{AB8EA962-66CB-4C80-9A2B-CD9FDD1CA6A0}" type="sibTrans" cxnId="{C27BF4E4-FDAB-41EF-A768-63D3E42EB18A}">
      <dgm:prSet/>
      <dgm:spPr/>
      <dgm:t>
        <a:bodyPr/>
        <a:lstStyle/>
        <a:p>
          <a:endParaRPr lang="en-US"/>
        </a:p>
      </dgm:t>
    </dgm:pt>
    <dgm:pt modelId="{09847F3F-D9EB-43AB-B237-18A70033B743}">
      <dgm:prSet/>
      <dgm:spPr/>
      <dgm:t>
        <a:bodyPr/>
        <a:lstStyle/>
        <a:p>
          <a:pPr>
            <a:lnSpc>
              <a:spcPct val="100000"/>
            </a:lnSpc>
          </a:pPr>
          <a:r>
            <a:rPr lang="en-US"/>
            <a:t>Data Collection</a:t>
          </a:r>
        </a:p>
      </dgm:t>
    </dgm:pt>
    <dgm:pt modelId="{E75442AE-8AB7-4E8C-9454-4E71071042E4}" type="parTrans" cxnId="{41C8D1DE-17B4-4A31-85F6-151BBB2428FB}">
      <dgm:prSet/>
      <dgm:spPr/>
      <dgm:t>
        <a:bodyPr/>
        <a:lstStyle/>
        <a:p>
          <a:endParaRPr lang="en-US"/>
        </a:p>
      </dgm:t>
    </dgm:pt>
    <dgm:pt modelId="{5A1E5D81-12D7-4864-A712-A92757E5CCCB}" type="sibTrans" cxnId="{41C8D1DE-17B4-4A31-85F6-151BBB2428FB}">
      <dgm:prSet/>
      <dgm:spPr/>
      <dgm:t>
        <a:bodyPr/>
        <a:lstStyle/>
        <a:p>
          <a:endParaRPr lang="en-US"/>
        </a:p>
      </dgm:t>
    </dgm:pt>
    <dgm:pt modelId="{C413C31F-17E2-4A99-B840-90132A391115}">
      <dgm:prSet/>
      <dgm:spPr/>
      <dgm:t>
        <a:bodyPr/>
        <a:lstStyle/>
        <a:p>
          <a:pPr>
            <a:lnSpc>
              <a:spcPct val="100000"/>
            </a:lnSpc>
          </a:pPr>
          <a:r>
            <a:rPr lang="en-US"/>
            <a:t>Metrics Used</a:t>
          </a:r>
        </a:p>
      </dgm:t>
    </dgm:pt>
    <dgm:pt modelId="{7B258B09-99F7-4B3E-B8BE-A7C24F1007AA}" type="parTrans" cxnId="{D4C448D1-9655-4B65-AD15-F072F4B844EF}">
      <dgm:prSet/>
      <dgm:spPr/>
      <dgm:t>
        <a:bodyPr/>
        <a:lstStyle/>
        <a:p>
          <a:endParaRPr lang="en-US"/>
        </a:p>
      </dgm:t>
    </dgm:pt>
    <dgm:pt modelId="{5B3998CF-6FA4-4321-BD45-CA4328405626}" type="sibTrans" cxnId="{D4C448D1-9655-4B65-AD15-F072F4B844EF}">
      <dgm:prSet/>
      <dgm:spPr/>
      <dgm:t>
        <a:bodyPr/>
        <a:lstStyle/>
        <a:p>
          <a:endParaRPr lang="en-US"/>
        </a:p>
      </dgm:t>
    </dgm:pt>
    <dgm:pt modelId="{C6282AFB-8171-4286-8C68-DC63F4B7F679}">
      <dgm:prSet/>
      <dgm:spPr/>
      <dgm:t>
        <a:bodyPr/>
        <a:lstStyle/>
        <a:p>
          <a:pPr>
            <a:lnSpc>
              <a:spcPct val="100000"/>
            </a:lnSpc>
          </a:pPr>
          <a:r>
            <a:rPr lang="en-US"/>
            <a:t>Methodology</a:t>
          </a:r>
        </a:p>
      </dgm:t>
    </dgm:pt>
    <dgm:pt modelId="{20C434CB-C052-4133-A38D-A4424964F0F3}" type="parTrans" cxnId="{A67C0882-9764-409E-A5D6-D0F8C1F83B4F}">
      <dgm:prSet/>
      <dgm:spPr/>
      <dgm:t>
        <a:bodyPr/>
        <a:lstStyle/>
        <a:p>
          <a:endParaRPr lang="en-US"/>
        </a:p>
      </dgm:t>
    </dgm:pt>
    <dgm:pt modelId="{9624DA07-B4ED-41B5-A7AC-3CE7514464AD}" type="sibTrans" cxnId="{A67C0882-9764-409E-A5D6-D0F8C1F83B4F}">
      <dgm:prSet/>
      <dgm:spPr/>
      <dgm:t>
        <a:bodyPr/>
        <a:lstStyle/>
        <a:p>
          <a:endParaRPr lang="en-US"/>
        </a:p>
      </dgm:t>
    </dgm:pt>
    <dgm:pt modelId="{CC0740E9-DEF3-43A3-96C2-6F38E481BB87}">
      <dgm:prSet/>
      <dgm:spPr/>
      <dgm:t>
        <a:bodyPr/>
        <a:lstStyle/>
        <a:p>
          <a:pPr>
            <a:lnSpc>
              <a:spcPct val="100000"/>
            </a:lnSpc>
          </a:pPr>
          <a:r>
            <a:rPr lang="en-US"/>
            <a:t>Results</a:t>
          </a:r>
        </a:p>
      </dgm:t>
    </dgm:pt>
    <dgm:pt modelId="{D00D3700-810E-42EE-8817-6BFFDFB5D0B8}" type="parTrans" cxnId="{263A956C-A38B-4023-AE11-96A782D75534}">
      <dgm:prSet/>
      <dgm:spPr/>
      <dgm:t>
        <a:bodyPr/>
        <a:lstStyle/>
        <a:p>
          <a:endParaRPr lang="en-US"/>
        </a:p>
      </dgm:t>
    </dgm:pt>
    <dgm:pt modelId="{CF7A45DE-CBD3-482C-8C1B-DF66675F218B}" type="sibTrans" cxnId="{263A956C-A38B-4023-AE11-96A782D75534}">
      <dgm:prSet/>
      <dgm:spPr/>
      <dgm:t>
        <a:bodyPr/>
        <a:lstStyle/>
        <a:p>
          <a:endParaRPr lang="en-US"/>
        </a:p>
      </dgm:t>
    </dgm:pt>
    <dgm:pt modelId="{82C5AC72-7F07-4923-AFBA-1CACE861EE86}">
      <dgm:prSet/>
      <dgm:spPr/>
      <dgm:t>
        <a:bodyPr/>
        <a:lstStyle/>
        <a:p>
          <a:pPr>
            <a:lnSpc>
              <a:spcPct val="100000"/>
            </a:lnSpc>
          </a:pPr>
          <a:r>
            <a:rPr lang="en-US"/>
            <a:t>Conclusions</a:t>
          </a:r>
        </a:p>
      </dgm:t>
    </dgm:pt>
    <dgm:pt modelId="{76C7FB57-9C71-4E1D-9891-5CC0A3A4B54B}" type="parTrans" cxnId="{4AD46C9B-ECEE-4BE4-91CE-CC18727E32DD}">
      <dgm:prSet/>
      <dgm:spPr/>
      <dgm:t>
        <a:bodyPr/>
        <a:lstStyle/>
        <a:p>
          <a:endParaRPr lang="en-US"/>
        </a:p>
      </dgm:t>
    </dgm:pt>
    <dgm:pt modelId="{176850DE-9336-4E3F-8F60-9A7A28BE8572}" type="sibTrans" cxnId="{4AD46C9B-ECEE-4BE4-91CE-CC18727E32DD}">
      <dgm:prSet/>
      <dgm:spPr/>
      <dgm:t>
        <a:bodyPr/>
        <a:lstStyle/>
        <a:p>
          <a:endParaRPr lang="en-US"/>
        </a:p>
      </dgm:t>
    </dgm:pt>
    <dgm:pt modelId="{113035F1-E89C-477D-9BC5-E59ED3157FFD}">
      <dgm:prSet/>
      <dgm:spPr/>
      <dgm:t>
        <a:bodyPr/>
        <a:lstStyle/>
        <a:p>
          <a:pPr>
            <a:lnSpc>
              <a:spcPct val="100000"/>
            </a:lnSpc>
          </a:pPr>
          <a:r>
            <a:rPr lang="en-US"/>
            <a:t>References</a:t>
          </a:r>
        </a:p>
      </dgm:t>
    </dgm:pt>
    <dgm:pt modelId="{F7AEB0C9-228B-428B-A359-3204E9E9BADB}" type="parTrans" cxnId="{69D8593A-8CC3-4C2C-971D-E903DC608502}">
      <dgm:prSet/>
      <dgm:spPr/>
      <dgm:t>
        <a:bodyPr/>
        <a:lstStyle/>
        <a:p>
          <a:endParaRPr lang="en-US"/>
        </a:p>
      </dgm:t>
    </dgm:pt>
    <dgm:pt modelId="{CC6708D3-EB9D-4B94-B075-CD36B8320B1F}" type="sibTrans" cxnId="{69D8593A-8CC3-4C2C-971D-E903DC608502}">
      <dgm:prSet/>
      <dgm:spPr/>
      <dgm:t>
        <a:bodyPr/>
        <a:lstStyle/>
        <a:p>
          <a:endParaRPr lang="en-US"/>
        </a:p>
      </dgm:t>
    </dgm:pt>
    <dgm:pt modelId="{545B8446-7D1B-44EC-93CA-2E1CADA444B7}" type="pres">
      <dgm:prSet presAssocID="{292DF1F0-E0E7-49E6-87BE-2A079BF29742}" presName="root" presStyleCnt="0">
        <dgm:presLayoutVars>
          <dgm:dir/>
          <dgm:resizeHandles val="exact"/>
        </dgm:presLayoutVars>
      </dgm:prSet>
      <dgm:spPr/>
    </dgm:pt>
    <dgm:pt modelId="{326F8B7C-A486-43E6-9310-BB6AA884FC98}" type="pres">
      <dgm:prSet presAssocID="{A7E89D6E-07EA-4983-A0E8-B7D31E591FC4}" presName="compNode" presStyleCnt="0"/>
      <dgm:spPr/>
    </dgm:pt>
    <dgm:pt modelId="{57DF28DA-18E4-4E18-BA84-EEBBD66DAD2A}" type="pres">
      <dgm:prSet presAssocID="{A7E89D6E-07EA-4983-A0E8-B7D31E591FC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94883ECB-3E94-4422-8883-2F9FFF021068}" type="pres">
      <dgm:prSet presAssocID="{A7E89D6E-07EA-4983-A0E8-B7D31E591FC4}" presName="spaceRect" presStyleCnt="0"/>
      <dgm:spPr/>
    </dgm:pt>
    <dgm:pt modelId="{F41E6B9C-3518-4F88-91B7-916344024004}" type="pres">
      <dgm:prSet presAssocID="{A7E89D6E-07EA-4983-A0E8-B7D31E591FC4}" presName="textRect" presStyleLbl="revTx" presStyleIdx="0" presStyleCnt="8">
        <dgm:presLayoutVars>
          <dgm:chMax val="1"/>
          <dgm:chPref val="1"/>
        </dgm:presLayoutVars>
      </dgm:prSet>
      <dgm:spPr/>
    </dgm:pt>
    <dgm:pt modelId="{869E5B46-D9D5-4BDF-B5AA-45B7EB0943E9}" type="pres">
      <dgm:prSet presAssocID="{D779C5F6-1EFC-4020-B652-CA5A37F1F581}" presName="sibTrans" presStyleCnt="0"/>
      <dgm:spPr/>
    </dgm:pt>
    <dgm:pt modelId="{EACBD83B-F819-4AF6-B38B-4063CE92E776}" type="pres">
      <dgm:prSet presAssocID="{8FC7A2A5-B597-4246-8A4D-2E17A9FF6B00}" presName="compNode" presStyleCnt="0"/>
      <dgm:spPr/>
    </dgm:pt>
    <dgm:pt modelId="{1B2E9050-AABC-4A60-9AC4-D62EF20B873B}" type="pres">
      <dgm:prSet presAssocID="{8FC7A2A5-B597-4246-8A4D-2E17A9FF6B00}"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D899484B-2F2E-451B-B971-D909AB1B62A7}" type="pres">
      <dgm:prSet presAssocID="{8FC7A2A5-B597-4246-8A4D-2E17A9FF6B00}" presName="spaceRect" presStyleCnt="0"/>
      <dgm:spPr/>
    </dgm:pt>
    <dgm:pt modelId="{7CEADE65-645E-42E6-8CEE-6CCBFD4BC928}" type="pres">
      <dgm:prSet presAssocID="{8FC7A2A5-B597-4246-8A4D-2E17A9FF6B00}" presName="textRect" presStyleLbl="revTx" presStyleIdx="1" presStyleCnt="8">
        <dgm:presLayoutVars>
          <dgm:chMax val="1"/>
          <dgm:chPref val="1"/>
        </dgm:presLayoutVars>
      </dgm:prSet>
      <dgm:spPr/>
    </dgm:pt>
    <dgm:pt modelId="{C79E4E89-8AF0-4151-B237-2C67F94CD245}" type="pres">
      <dgm:prSet presAssocID="{AB8EA962-66CB-4C80-9A2B-CD9FDD1CA6A0}" presName="sibTrans" presStyleCnt="0"/>
      <dgm:spPr/>
    </dgm:pt>
    <dgm:pt modelId="{FF947B90-96F8-435B-B3D0-E0FA7FBA86B1}" type="pres">
      <dgm:prSet presAssocID="{09847F3F-D9EB-43AB-B237-18A70033B743}" presName="compNode" presStyleCnt="0"/>
      <dgm:spPr/>
    </dgm:pt>
    <dgm:pt modelId="{6F8180C6-CCB0-4A4C-8FF8-83A7DC4F0B3D}" type="pres">
      <dgm:prSet presAssocID="{09847F3F-D9EB-43AB-B237-18A70033B743}"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E4352329-13A0-4826-89B4-8A43D7411F13}" type="pres">
      <dgm:prSet presAssocID="{09847F3F-D9EB-43AB-B237-18A70033B743}" presName="spaceRect" presStyleCnt="0"/>
      <dgm:spPr/>
    </dgm:pt>
    <dgm:pt modelId="{DDF8DAF3-8B7A-4F59-A0FC-D59299D250BF}" type="pres">
      <dgm:prSet presAssocID="{09847F3F-D9EB-43AB-B237-18A70033B743}" presName="textRect" presStyleLbl="revTx" presStyleIdx="2" presStyleCnt="8">
        <dgm:presLayoutVars>
          <dgm:chMax val="1"/>
          <dgm:chPref val="1"/>
        </dgm:presLayoutVars>
      </dgm:prSet>
      <dgm:spPr/>
    </dgm:pt>
    <dgm:pt modelId="{373D1872-6575-46FC-BE3F-8FE1C65EFE4A}" type="pres">
      <dgm:prSet presAssocID="{5A1E5D81-12D7-4864-A712-A92757E5CCCB}" presName="sibTrans" presStyleCnt="0"/>
      <dgm:spPr/>
    </dgm:pt>
    <dgm:pt modelId="{C038D5FD-C469-4BF9-B93D-8DC32F36491A}" type="pres">
      <dgm:prSet presAssocID="{C413C31F-17E2-4A99-B840-90132A391115}" presName="compNode" presStyleCnt="0"/>
      <dgm:spPr/>
    </dgm:pt>
    <dgm:pt modelId="{250E8C9F-0140-4532-915D-4406EAB236AE}" type="pres">
      <dgm:prSet presAssocID="{C413C31F-17E2-4A99-B840-90132A391115}"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C5F128D1-713A-4A04-BDF6-64A3825C1F09}" type="pres">
      <dgm:prSet presAssocID="{C413C31F-17E2-4A99-B840-90132A391115}" presName="spaceRect" presStyleCnt="0"/>
      <dgm:spPr/>
    </dgm:pt>
    <dgm:pt modelId="{7F110605-669C-4AB4-AE77-F9520D25BA5E}" type="pres">
      <dgm:prSet presAssocID="{C413C31F-17E2-4A99-B840-90132A391115}" presName="textRect" presStyleLbl="revTx" presStyleIdx="3" presStyleCnt="8">
        <dgm:presLayoutVars>
          <dgm:chMax val="1"/>
          <dgm:chPref val="1"/>
        </dgm:presLayoutVars>
      </dgm:prSet>
      <dgm:spPr/>
    </dgm:pt>
    <dgm:pt modelId="{9B787E57-2E74-407C-8DB6-CE363BD8BEE9}" type="pres">
      <dgm:prSet presAssocID="{5B3998CF-6FA4-4321-BD45-CA4328405626}" presName="sibTrans" presStyleCnt="0"/>
      <dgm:spPr/>
    </dgm:pt>
    <dgm:pt modelId="{E323B8E6-B568-43E5-8F3B-46C15AC0F095}" type="pres">
      <dgm:prSet presAssocID="{C6282AFB-8171-4286-8C68-DC63F4B7F679}" presName="compNode" presStyleCnt="0"/>
      <dgm:spPr/>
    </dgm:pt>
    <dgm:pt modelId="{7A32FBA5-173F-4B6C-8765-794F42D1A23B}" type="pres">
      <dgm:prSet presAssocID="{C6282AFB-8171-4286-8C68-DC63F4B7F67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 List"/>
        </a:ext>
      </dgm:extLst>
    </dgm:pt>
    <dgm:pt modelId="{DEC4618F-E748-4810-A2DC-D6013C226907}" type="pres">
      <dgm:prSet presAssocID="{C6282AFB-8171-4286-8C68-DC63F4B7F679}" presName="spaceRect" presStyleCnt="0"/>
      <dgm:spPr/>
    </dgm:pt>
    <dgm:pt modelId="{7F81257B-15FE-47FF-A753-4F28B440FD7B}" type="pres">
      <dgm:prSet presAssocID="{C6282AFB-8171-4286-8C68-DC63F4B7F679}" presName="textRect" presStyleLbl="revTx" presStyleIdx="4" presStyleCnt="8">
        <dgm:presLayoutVars>
          <dgm:chMax val="1"/>
          <dgm:chPref val="1"/>
        </dgm:presLayoutVars>
      </dgm:prSet>
      <dgm:spPr/>
    </dgm:pt>
    <dgm:pt modelId="{6CA3B7D2-1CD1-45C8-884B-14D4BE177610}" type="pres">
      <dgm:prSet presAssocID="{9624DA07-B4ED-41B5-A7AC-3CE7514464AD}" presName="sibTrans" presStyleCnt="0"/>
      <dgm:spPr/>
    </dgm:pt>
    <dgm:pt modelId="{84EBD98B-28EC-4296-A5D4-52275F29234B}" type="pres">
      <dgm:prSet presAssocID="{CC0740E9-DEF3-43A3-96C2-6F38E481BB87}" presName="compNode" presStyleCnt="0"/>
      <dgm:spPr/>
    </dgm:pt>
    <dgm:pt modelId="{E34D1175-29D0-401A-BD67-9EE13CEAEA59}" type="pres">
      <dgm:prSet presAssocID="{CC0740E9-DEF3-43A3-96C2-6F38E481BB8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3605754D-1CF5-486C-BC58-50721B749866}" type="pres">
      <dgm:prSet presAssocID="{CC0740E9-DEF3-43A3-96C2-6F38E481BB87}" presName="spaceRect" presStyleCnt="0"/>
      <dgm:spPr/>
    </dgm:pt>
    <dgm:pt modelId="{770B2C95-F07D-4925-A048-713D082A4B94}" type="pres">
      <dgm:prSet presAssocID="{CC0740E9-DEF3-43A3-96C2-6F38E481BB87}" presName="textRect" presStyleLbl="revTx" presStyleIdx="5" presStyleCnt="8">
        <dgm:presLayoutVars>
          <dgm:chMax val="1"/>
          <dgm:chPref val="1"/>
        </dgm:presLayoutVars>
      </dgm:prSet>
      <dgm:spPr/>
    </dgm:pt>
    <dgm:pt modelId="{A6135651-A41D-4F63-B0FB-C9594081C2DF}" type="pres">
      <dgm:prSet presAssocID="{CF7A45DE-CBD3-482C-8C1B-DF66675F218B}" presName="sibTrans" presStyleCnt="0"/>
      <dgm:spPr/>
    </dgm:pt>
    <dgm:pt modelId="{11548D8A-3B90-4377-9A32-4C8D66084F9F}" type="pres">
      <dgm:prSet presAssocID="{82C5AC72-7F07-4923-AFBA-1CACE861EE86}" presName="compNode" presStyleCnt="0"/>
      <dgm:spPr/>
    </dgm:pt>
    <dgm:pt modelId="{ED9758D5-AF40-4E87-8065-B3DFE18EE535}" type="pres">
      <dgm:prSet presAssocID="{82C5AC72-7F07-4923-AFBA-1CACE861EE86}"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Lightbulb"/>
        </a:ext>
      </dgm:extLst>
    </dgm:pt>
    <dgm:pt modelId="{A2CD83AF-52A0-42B5-BE5E-3E5E851578AC}" type="pres">
      <dgm:prSet presAssocID="{82C5AC72-7F07-4923-AFBA-1CACE861EE86}" presName="spaceRect" presStyleCnt="0"/>
      <dgm:spPr/>
    </dgm:pt>
    <dgm:pt modelId="{65A5DA24-BE70-46D7-844A-26011320CD67}" type="pres">
      <dgm:prSet presAssocID="{82C5AC72-7F07-4923-AFBA-1CACE861EE86}" presName="textRect" presStyleLbl="revTx" presStyleIdx="6" presStyleCnt="8">
        <dgm:presLayoutVars>
          <dgm:chMax val="1"/>
          <dgm:chPref val="1"/>
        </dgm:presLayoutVars>
      </dgm:prSet>
      <dgm:spPr/>
    </dgm:pt>
    <dgm:pt modelId="{53ECFCE0-FA4C-4ADA-8C36-FDB813780905}" type="pres">
      <dgm:prSet presAssocID="{176850DE-9336-4E3F-8F60-9A7A28BE8572}" presName="sibTrans" presStyleCnt="0"/>
      <dgm:spPr/>
    </dgm:pt>
    <dgm:pt modelId="{0DD6B715-0A03-42A3-BCF7-DA1FDF6C9378}" type="pres">
      <dgm:prSet presAssocID="{113035F1-E89C-477D-9BC5-E59ED3157FFD}" presName="compNode" presStyleCnt="0"/>
      <dgm:spPr/>
    </dgm:pt>
    <dgm:pt modelId="{C436F213-17E9-4FEB-BEE7-D6CA60CCD20E}" type="pres">
      <dgm:prSet presAssocID="{113035F1-E89C-477D-9BC5-E59ED3157FFD}"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Books"/>
        </a:ext>
      </dgm:extLst>
    </dgm:pt>
    <dgm:pt modelId="{D34A8906-36A9-4181-B1C8-37A055B5DBA4}" type="pres">
      <dgm:prSet presAssocID="{113035F1-E89C-477D-9BC5-E59ED3157FFD}" presName="spaceRect" presStyleCnt="0"/>
      <dgm:spPr/>
    </dgm:pt>
    <dgm:pt modelId="{9A55B77D-1290-43D2-B6EA-CE668450E0F2}" type="pres">
      <dgm:prSet presAssocID="{113035F1-E89C-477D-9BC5-E59ED3157FFD}" presName="textRect" presStyleLbl="revTx" presStyleIdx="7" presStyleCnt="8">
        <dgm:presLayoutVars>
          <dgm:chMax val="1"/>
          <dgm:chPref val="1"/>
        </dgm:presLayoutVars>
      </dgm:prSet>
      <dgm:spPr/>
    </dgm:pt>
  </dgm:ptLst>
  <dgm:cxnLst>
    <dgm:cxn modelId="{3EE24A33-E9C5-4086-9BE5-210F12F65935}" type="presOf" srcId="{C6282AFB-8171-4286-8C68-DC63F4B7F679}" destId="{7F81257B-15FE-47FF-A753-4F28B440FD7B}" srcOrd="0" destOrd="0" presId="urn:microsoft.com/office/officeart/2018/2/layout/IconLabelList"/>
    <dgm:cxn modelId="{69D8593A-8CC3-4C2C-971D-E903DC608502}" srcId="{292DF1F0-E0E7-49E6-87BE-2A079BF29742}" destId="{113035F1-E89C-477D-9BC5-E59ED3157FFD}" srcOrd="7" destOrd="0" parTransId="{F7AEB0C9-228B-428B-A359-3204E9E9BADB}" sibTransId="{CC6708D3-EB9D-4B94-B075-CD36B8320B1F}"/>
    <dgm:cxn modelId="{1918185B-9A6A-4D9B-83E7-D96F19180CEA}" type="presOf" srcId="{C413C31F-17E2-4A99-B840-90132A391115}" destId="{7F110605-669C-4AB4-AE77-F9520D25BA5E}" srcOrd="0" destOrd="0" presId="urn:microsoft.com/office/officeart/2018/2/layout/IconLabelList"/>
    <dgm:cxn modelId="{2F624E5B-AB04-4A57-8C58-51DC82E584F0}" type="presOf" srcId="{CC0740E9-DEF3-43A3-96C2-6F38E481BB87}" destId="{770B2C95-F07D-4925-A048-713D082A4B94}" srcOrd="0" destOrd="0" presId="urn:microsoft.com/office/officeart/2018/2/layout/IconLabelList"/>
    <dgm:cxn modelId="{ADBEAF48-44C6-4404-B7C6-B4316754B25B}" type="presOf" srcId="{A7E89D6E-07EA-4983-A0E8-B7D31E591FC4}" destId="{F41E6B9C-3518-4F88-91B7-916344024004}" srcOrd="0" destOrd="0" presId="urn:microsoft.com/office/officeart/2018/2/layout/IconLabelList"/>
    <dgm:cxn modelId="{263A956C-A38B-4023-AE11-96A782D75534}" srcId="{292DF1F0-E0E7-49E6-87BE-2A079BF29742}" destId="{CC0740E9-DEF3-43A3-96C2-6F38E481BB87}" srcOrd="5" destOrd="0" parTransId="{D00D3700-810E-42EE-8817-6BFFDFB5D0B8}" sibTransId="{CF7A45DE-CBD3-482C-8C1B-DF66675F218B}"/>
    <dgm:cxn modelId="{1003B654-B72D-41A5-A2DE-269E42FD56F9}" srcId="{292DF1F0-E0E7-49E6-87BE-2A079BF29742}" destId="{A7E89D6E-07EA-4983-A0E8-B7D31E591FC4}" srcOrd="0" destOrd="0" parTransId="{C9362921-0C3B-462D-A5EE-404363BE0D4F}" sibTransId="{D779C5F6-1EFC-4020-B652-CA5A37F1F581}"/>
    <dgm:cxn modelId="{A67C0882-9764-409E-A5D6-D0F8C1F83B4F}" srcId="{292DF1F0-E0E7-49E6-87BE-2A079BF29742}" destId="{C6282AFB-8171-4286-8C68-DC63F4B7F679}" srcOrd="4" destOrd="0" parTransId="{20C434CB-C052-4133-A38D-A4424964F0F3}" sibTransId="{9624DA07-B4ED-41B5-A7AC-3CE7514464AD}"/>
    <dgm:cxn modelId="{4AD46C9B-ECEE-4BE4-91CE-CC18727E32DD}" srcId="{292DF1F0-E0E7-49E6-87BE-2A079BF29742}" destId="{82C5AC72-7F07-4923-AFBA-1CACE861EE86}" srcOrd="6" destOrd="0" parTransId="{76C7FB57-9C71-4E1D-9891-5CC0A3A4B54B}" sibTransId="{176850DE-9336-4E3F-8F60-9A7A28BE8572}"/>
    <dgm:cxn modelId="{8FA7459F-2702-4AAA-B8E5-CAFBCEE4A275}" type="presOf" srcId="{8FC7A2A5-B597-4246-8A4D-2E17A9FF6B00}" destId="{7CEADE65-645E-42E6-8CEE-6CCBFD4BC928}" srcOrd="0" destOrd="0" presId="urn:microsoft.com/office/officeart/2018/2/layout/IconLabelList"/>
    <dgm:cxn modelId="{0332CCCA-A3E2-4711-8FA6-004823D68B95}" type="presOf" srcId="{82C5AC72-7F07-4923-AFBA-1CACE861EE86}" destId="{65A5DA24-BE70-46D7-844A-26011320CD67}" srcOrd="0" destOrd="0" presId="urn:microsoft.com/office/officeart/2018/2/layout/IconLabelList"/>
    <dgm:cxn modelId="{D4C448D1-9655-4B65-AD15-F072F4B844EF}" srcId="{292DF1F0-E0E7-49E6-87BE-2A079BF29742}" destId="{C413C31F-17E2-4A99-B840-90132A391115}" srcOrd="3" destOrd="0" parTransId="{7B258B09-99F7-4B3E-B8BE-A7C24F1007AA}" sibTransId="{5B3998CF-6FA4-4321-BD45-CA4328405626}"/>
    <dgm:cxn modelId="{41C8D1DE-17B4-4A31-85F6-151BBB2428FB}" srcId="{292DF1F0-E0E7-49E6-87BE-2A079BF29742}" destId="{09847F3F-D9EB-43AB-B237-18A70033B743}" srcOrd="2" destOrd="0" parTransId="{E75442AE-8AB7-4E8C-9454-4E71071042E4}" sibTransId="{5A1E5D81-12D7-4864-A712-A92757E5CCCB}"/>
    <dgm:cxn modelId="{97EB75E0-0340-462E-A4F5-2B9A4D9D0FE9}" type="presOf" srcId="{113035F1-E89C-477D-9BC5-E59ED3157FFD}" destId="{9A55B77D-1290-43D2-B6EA-CE668450E0F2}" srcOrd="0" destOrd="0" presId="urn:microsoft.com/office/officeart/2018/2/layout/IconLabelList"/>
    <dgm:cxn modelId="{707696E4-D95B-4B14-8389-B40DF9A6A464}" type="presOf" srcId="{292DF1F0-E0E7-49E6-87BE-2A079BF29742}" destId="{545B8446-7D1B-44EC-93CA-2E1CADA444B7}" srcOrd="0" destOrd="0" presId="urn:microsoft.com/office/officeart/2018/2/layout/IconLabelList"/>
    <dgm:cxn modelId="{C27BF4E4-FDAB-41EF-A768-63D3E42EB18A}" srcId="{292DF1F0-E0E7-49E6-87BE-2A079BF29742}" destId="{8FC7A2A5-B597-4246-8A4D-2E17A9FF6B00}" srcOrd="1" destOrd="0" parTransId="{95DFE495-9A2F-4724-810F-1FD7F8045E2A}" sibTransId="{AB8EA962-66CB-4C80-9A2B-CD9FDD1CA6A0}"/>
    <dgm:cxn modelId="{322F13FD-5799-4D22-A2E2-5BB211A7EA2F}" type="presOf" srcId="{09847F3F-D9EB-43AB-B237-18A70033B743}" destId="{DDF8DAF3-8B7A-4F59-A0FC-D59299D250BF}" srcOrd="0" destOrd="0" presId="urn:microsoft.com/office/officeart/2018/2/layout/IconLabelList"/>
    <dgm:cxn modelId="{C6FA8499-6AAB-4035-A3C8-4562DD8866C8}" type="presParOf" srcId="{545B8446-7D1B-44EC-93CA-2E1CADA444B7}" destId="{326F8B7C-A486-43E6-9310-BB6AA884FC98}" srcOrd="0" destOrd="0" presId="urn:microsoft.com/office/officeart/2018/2/layout/IconLabelList"/>
    <dgm:cxn modelId="{22F4E81F-A159-486D-AEB6-807932876260}" type="presParOf" srcId="{326F8B7C-A486-43E6-9310-BB6AA884FC98}" destId="{57DF28DA-18E4-4E18-BA84-EEBBD66DAD2A}" srcOrd="0" destOrd="0" presId="urn:microsoft.com/office/officeart/2018/2/layout/IconLabelList"/>
    <dgm:cxn modelId="{996F3AAE-593C-4F9E-AE4A-7295F74DBB36}" type="presParOf" srcId="{326F8B7C-A486-43E6-9310-BB6AA884FC98}" destId="{94883ECB-3E94-4422-8883-2F9FFF021068}" srcOrd="1" destOrd="0" presId="urn:microsoft.com/office/officeart/2018/2/layout/IconLabelList"/>
    <dgm:cxn modelId="{CEB8B849-1817-4108-8928-769B54369C26}" type="presParOf" srcId="{326F8B7C-A486-43E6-9310-BB6AA884FC98}" destId="{F41E6B9C-3518-4F88-91B7-916344024004}" srcOrd="2" destOrd="0" presId="urn:microsoft.com/office/officeart/2018/2/layout/IconLabelList"/>
    <dgm:cxn modelId="{846D8441-3C59-4179-80F7-4C384439D9BA}" type="presParOf" srcId="{545B8446-7D1B-44EC-93CA-2E1CADA444B7}" destId="{869E5B46-D9D5-4BDF-B5AA-45B7EB0943E9}" srcOrd="1" destOrd="0" presId="urn:microsoft.com/office/officeart/2018/2/layout/IconLabelList"/>
    <dgm:cxn modelId="{76BA3DD8-8BB6-4423-9923-8FB5FEA498D5}" type="presParOf" srcId="{545B8446-7D1B-44EC-93CA-2E1CADA444B7}" destId="{EACBD83B-F819-4AF6-B38B-4063CE92E776}" srcOrd="2" destOrd="0" presId="urn:microsoft.com/office/officeart/2018/2/layout/IconLabelList"/>
    <dgm:cxn modelId="{CEA6AED3-66D3-4E84-AAE0-381A71706588}" type="presParOf" srcId="{EACBD83B-F819-4AF6-B38B-4063CE92E776}" destId="{1B2E9050-AABC-4A60-9AC4-D62EF20B873B}" srcOrd="0" destOrd="0" presId="urn:microsoft.com/office/officeart/2018/2/layout/IconLabelList"/>
    <dgm:cxn modelId="{E6EF0C59-AA46-4061-9377-324A8F2A68BC}" type="presParOf" srcId="{EACBD83B-F819-4AF6-B38B-4063CE92E776}" destId="{D899484B-2F2E-451B-B971-D909AB1B62A7}" srcOrd="1" destOrd="0" presId="urn:microsoft.com/office/officeart/2018/2/layout/IconLabelList"/>
    <dgm:cxn modelId="{AFD42CE7-5C71-4B31-BDA1-FC89321133BB}" type="presParOf" srcId="{EACBD83B-F819-4AF6-B38B-4063CE92E776}" destId="{7CEADE65-645E-42E6-8CEE-6CCBFD4BC928}" srcOrd="2" destOrd="0" presId="urn:microsoft.com/office/officeart/2018/2/layout/IconLabelList"/>
    <dgm:cxn modelId="{FF884CB1-0D3C-45CD-B810-1B15247D57A2}" type="presParOf" srcId="{545B8446-7D1B-44EC-93CA-2E1CADA444B7}" destId="{C79E4E89-8AF0-4151-B237-2C67F94CD245}" srcOrd="3" destOrd="0" presId="urn:microsoft.com/office/officeart/2018/2/layout/IconLabelList"/>
    <dgm:cxn modelId="{3032C7A6-D7F3-48A7-B8E8-898BE756E0AE}" type="presParOf" srcId="{545B8446-7D1B-44EC-93CA-2E1CADA444B7}" destId="{FF947B90-96F8-435B-B3D0-E0FA7FBA86B1}" srcOrd="4" destOrd="0" presId="urn:microsoft.com/office/officeart/2018/2/layout/IconLabelList"/>
    <dgm:cxn modelId="{F3A36DBC-A524-4DBD-BA87-EC8FEF9C0C79}" type="presParOf" srcId="{FF947B90-96F8-435B-B3D0-E0FA7FBA86B1}" destId="{6F8180C6-CCB0-4A4C-8FF8-83A7DC4F0B3D}" srcOrd="0" destOrd="0" presId="urn:microsoft.com/office/officeart/2018/2/layout/IconLabelList"/>
    <dgm:cxn modelId="{881F0639-5F09-4683-9B37-89C2B34DC132}" type="presParOf" srcId="{FF947B90-96F8-435B-B3D0-E0FA7FBA86B1}" destId="{E4352329-13A0-4826-89B4-8A43D7411F13}" srcOrd="1" destOrd="0" presId="urn:microsoft.com/office/officeart/2018/2/layout/IconLabelList"/>
    <dgm:cxn modelId="{5710385D-7A68-4CA1-91C6-C725A3B719CB}" type="presParOf" srcId="{FF947B90-96F8-435B-B3D0-E0FA7FBA86B1}" destId="{DDF8DAF3-8B7A-4F59-A0FC-D59299D250BF}" srcOrd="2" destOrd="0" presId="urn:microsoft.com/office/officeart/2018/2/layout/IconLabelList"/>
    <dgm:cxn modelId="{7CEC08C6-90D7-4AB7-BB50-7A08472BAC39}" type="presParOf" srcId="{545B8446-7D1B-44EC-93CA-2E1CADA444B7}" destId="{373D1872-6575-46FC-BE3F-8FE1C65EFE4A}" srcOrd="5" destOrd="0" presId="urn:microsoft.com/office/officeart/2018/2/layout/IconLabelList"/>
    <dgm:cxn modelId="{94659EBB-3BD0-45DC-9528-47131441C893}" type="presParOf" srcId="{545B8446-7D1B-44EC-93CA-2E1CADA444B7}" destId="{C038D5FD-C469-4BF9-B93D-8DC32F36491A}" srcOrd="6" destOrd="0" presId="urn:microsoft.com/office/officeart/2018/2/layout/IconLabelList"/>
    <dgm:cxn modelId="{A663D708-C340-456C-9FF4-8B7855980D00}" type="presParOf" srcId="{C038D5FD-C469-4BF9-B93D-8DC32F36491A}" destId="{250E8C9F-0140-4532-915D-4406EAB236AE}" srcOrd="0" destOrd="0" presId="urn:microsoft.com/office/officeart/2018/2/layout/IconLabelList"/>
    <dgm:cxn modelId="{D9E37A6C-5ADD-4108-9A02-684940FF138A}" type="presParOf" srcId="{C038D5FD-C469-4BF9-B93D-8DC32F36491A}" destId="{C5F128D1-713A-4A04-BDF6-64A3825C1F09}" srcOrd="1" destOrd="0" presId="urn:microsoft.com/office/officeart/2018/2/layout/IconLabelList"/>
    <dgm:cxn modelId="{44FBD1E6-0D4B-4B20-B9BD-25930D70383E}" type="presParOf" srcId="{C038D5FD-C469-4BF9-B93D-8DC32F36491A}" destId="{7F110605-669C-4AB4-AE77-F9520D25BA5E}" srcOrd="2" destOrd="0" presId="urn:microsoft.com/office/officeart/2018/2/layout/IconLabelList"/>
    <dgm:cxn modelId="{078CC39F-C50E-4D9F-B35A-DFB7F0F08B4C}" type="presParOf" srcId="{545B8446-7D1B-44EC-93CA-2E1CADA444B7}" destId="{9B787E57-2E74-407C-8DB6-CE363BD8BEE9}" srcOrd="7" destOrd="0" presId="urn:microsoft.com/office/officeart/2018/2/layout/IconLabelList"/>
    <dgm:cxn modelId="{DBC6B016-A39A-48E6-8181-F89535EEE208}" type="presParOf" srcId="{545B8446-7D1B-44EC-93CA-2E1CADA444B7}" destId="{E323B8E6-B568-43E5-8F3B-46C15AC0F095}" srcOrd="8" destOrd="0" presId="urn:microsoft.com/office/officeart/2018/2/layout/IconLabelList"/>
    <dgm:cxn modelId="{77A0BFE0-B3BA-46F8-9635-9B772786B105}" type="presParOf" srcId="{E323B8E6-B568-43E5-8F3B-46C15AC0F095}" destId="{7A32FBA5-173F-4B6C-8765-794F42D1A23B}" srcOrd="0" destOrd="0" presId="urn:microsoft.com/office/officeart/2018/2/layout/IconLabelList"/>
    <dgm:cxn modelId="{27E918B9-3FB1-4747-A044-B904A2375989}" type="presParOf" srcId="{E323B8E6-B568-43E5-8F3B-46C15AC0F095}" destId="{DEC4618F-E748-4810-A2DC-D6013C226907}" srcOrd="1" destOrd="0" presId="urn:microsoft.com/office/officeart/2018/2/layout/IconLabelList"/>
    <dgm:cxn modelId="{6E95B689-B2E2-47EF-80FC-2C8F8CB7E6D4}" type="presParOf" srcId="{E323B8E6-B568-43E5-8F3B-46C15AC0F095}" destId="{7F81257B-15FE-47FF-A753-4F28B440FD7B}" srcOrd="2" destOrd="0" presId="urn:microsoft.com/office/officeart/2018/2/layout/IconLabelList"/>
    <dgm:cxn modelId="{75373F21-B37F-4175-B75F-B3559CCB07EB}" type="presParOf" srcId="{545B8446-7D1B-44EC-93CA-2E1CADA444B7}" destId="{6CA3B7D2-1CD1-45C8-884B-14D4BE177610}" srcOrd="9" destOrd="0" presId="urn:microsoft.com/office/officeart/2018/2/layout/IconLabelList"/>
    <dgm:cxn modelId="{045BA110-B094-4EF3-A707-2340BE3FB9E6}" type="presParOf" srcId="{545B8446-7D1B-44EC-93CA-2E1CADA444B7}" destId="{84EBD98B-28EC-4296-A5D4-52275F29234B}" srcOrd="10" destOrd="0" presId="urn:microsoft.com/office/officeart/2018/2/layout/IconLabelList"/>
    <dgm:cxn modelId="{26FB99EF-07E6-449B-8CCA-53C428877B6B}" type="presParOf" srcId="{84EBD98B-28EC-4296-A5D4-52275F29234B}" destId="{E34D1175-29D0-401A-BD67-9EE13CEAEA59}" srcOrd="0" destOrd="0" presId="urn:microsoft.com/office/officeart/2018/2/layout/IconLabelList"/>
    <dgm:cxn modelId="{4DC70098-148A-4E37-9307-152700EA5D7D}" type="presParOf" srcId="{84EBD98B-28EC-4296-A5D4-52275F29234B}" destId="{3605754D-1CF5-486C-BC58-50721B749866}" srcOrd="1" destOrd="0" presId="urn:microsoft.com/office/officeart/2018/2/layout/IconLabelList"/>
    <dgm:cxn modelId="{F8100ECB-2EE3-4527-A60B-51A2DDC6EC5F}" type="presParOf" srcId="{84EBD98B-28EC-4296-A5D4-52275F29234B}" destId="{770B2C95-F07D-4925-A048-713D082A4B94}" srcOrd="2" destOrd="0" presId="urn:microsoft.com/office/officeart/2018/2/layout/IconLabelList"/>
    <dgm:cxn modelId="{CB6E8785-EB34-42C2-9338-F6B6E90DCF93}" type="presParOf" srcId="{545B8446-7D1B-44EC-93CA-2E1CADA444B7}" destId="{A6135651-A41D-4F63-B0FB-C9594081C2DF}" srcOrd="11" destOrd="0" presId="urn:microsoft.com/office/officeart/2018/2/layout/IconLabelList"/>
    <dgm:cxn modelId="{EA322B32-5939-494B-B225-B2E75B2D0D4A}" type="presParOf" srcId="{545B8446-7D1B-44EC-93CA-2E1CADA444B7}" destId="{11548D8A-3B90-4377-9A32-4C8D66084F9F}" srcOrd="12" destOrd="0" presId="urn:microsoft.com/office/officeart/2018/2/layout/IconLabelList"/>
    <dgm:cxn modelId="{76945BAF-1EFA-4716-9714-51C5CC78006A}" type="presParOf" srcId="{11548D8A-3B90-4377-9A32-4C8D66084F9F}" destId="{ED9758D5-AF40-4E87-8065-B3DFE18EE535}" srcOrd="0" destOrd="0" presId="urn:microsoft.com/office/officeart/2018/2/layout/IconLabelList"/>
    <dgm:cxn modelId="{F20713F2-4F88-4ACE-AB57-4CBE95032D10}" type="presParOf" srcId="{11548D8A-3B90-4377-9A32-4C8D66084F9F}" destId="{A2CD83AF-52A0-42B5-BE5E-3E5E851578AC}" srcOrd="1" destOrd="0" presId="urn:microsoft.com/office/officeart/2018/2/layout/IconLabelList"/>
    <dgm:cxn modelId="{814B4F01-6CA4-4EE9-B522-AAA38C55AD52}" type="presParOf" srcId="{11548D8A-3B90-4377-9A32-4C8D66084F9F}" destId="{65A5DA24-BE70-46D7-844A-26011320CD67}" srcOrd="2" destOrd="0" presId="urn:microsoft.com/office/officeart/2018/2/layout/IconLabelList"/>
    <dgm:cxn modelId="{7213C474-E984-4F48-971B-5C899C179E6E}" type="presParOf" srcId="{545B8446-7D1B-44EC-93CA-2E1CADA444B7}" destId="{53ECFCE0-FA4C-4ADA-8C36-FDB813780905}" srcOrd="13" destOrd="0" presId="urn:microsoft.com/office/officeart/2018/2/layout/IconLabelList"/>
    <dgm:cxn modelId="{5B2C7158-C83F-4AE7-9F78-82C32A21C97A}" type="presParOf" srcId="{545B8446-7D1B-44EC-93CA-2E1CADA444B7}" destId="{0DD6B715-0A03-42A3-BCF7-DA1FDF6C9378}" srcOrd="14" destOrd="0" presId="urn:microsoft.com/office/officeart/2018/2/layout/IconLabelList"/>
    <dgm:cxn modelId="{4D61D188-63E9-4CCC-B5EB-A97DB9C389E3}" type="presParOf" srcId="{0DD6B715-0A03-42A3-BCF7-DA1FDF6C9378}" destId="{C436F213-17E9-4FEB-BEE7-D6CA60CCD20E}" srcOrd="0" destOrd="0" presId="urn:microsoft.com/office/officeart/2018/2/layout/IconLabelList"/>
    <dgm:cxn modelId="{B87FE416-621F-4187-A8E0-163FC4AE36DF}" type="presParOf" srcId="{0DD6B715-0A03-42A3-BCF7-DA1FDF6C9378}" destId="{D34A8906-36A9-4181-B1C8-37A055B5DBA4}" srcOrd="1" destOrd="0" presId="urn:microsoft.com/office/officeart/2018/2/layout/IconLabelList"/>
    <dgm:cxn modelId="{9AAFD779-70B6-4C8B-A86A-D77D7D142F85}" type="presParOf" srcId="{0DD6B715-0A03-42A3-BCF7-DA1FDF6C9378}" destId="{9A55B77D-1290-43D2-B6EA-CE668450E0F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0F8FE5-A66C-4E4A-8633-B672E8E9F6F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6AC016E-5ABB-4B91-A7D1-F251B3966759}">
      <dgm:prSet/>
      <dgm:spPr/>
      <dgm:t>
        <a:bodyPr/>
        <a:lstStyle/>
        <a:p>
          <a:r>
            <a:rPr lang="en-US"/>
            <a:t>WE HAD TO COLLECT DATA FROM VARIOUS AGE GROUPS REGARDING THEIR PREFERENCES FOR PROCESSED FOOD ITEMS AND THE CHOICE OR EXTENT OF CONSUMPTION</a:t>
          </a:r>
        </a:p>
      </dgm:t>
    </dgm:pt>
    <dgm:pt modelId="{83CEB68F-4891-4E8C-AAF9-74308DD63732}" type="parTrans" cxnId="{4CBF33FE-290E-446F-BAAE-FF159F24FE57}">
      <dgm:prSet/>
      <dgm:spPr/>
      <dgm:t>
        <a:bodyPr/>
        <a:lstStyle/>
        <a:p>
          <a:endParaRPr lang="en-US"/>
        </a:p>
      </dgm:t>
    </dgm:pt>
    <dgm:pt modelId="{1C79CE4C-02A6-4DF3-AD3D-AB9453BF5834}" type="sibTrans" cxnId="{4CBF33FE-290E-446F-BAAE-FF159F24FE57}">
      <dgm:prSet/>
      <dgm:spPr/>
      <dgm:t>
        <a:bodyPr/>
        <a:lstStyle/>
        <a:p>
          <a:endParaRPr lang="en-US"/>
        </a:p>
      </dgm:t>
    </dgm:pt>
    <dgm:pt modelId="{ED4661EE-D864-41DF-BF60-90EF70C5EBAE}">
      <dgm:prSet/>
      <dgm:spPr/>
      <dgm:t>
        <a:bodyPr/>
        <a:lstStyle/>
        <a:p>
          <a:r>
            <a:rPr lang="en-IN"/>
            <a:t>WE ALSO DIVIDE THEM ACCORDING TO THEIR AGE GROUP AND GENDER</a:t>
          </a:r>
          <a:endParaRPr lang="en-US"/>
        </a:p>
      </dgm:t>
    </dgm:pt>
    <dgm:pt modelId="{35D05993-8276-4580-B8E0-7B4C9FC5714D}" type="parTrans" cxnId="{52569204-0B48-47B2-9B69-0B7C2BFBF228}">
      <dgm:prSet/>
      <dgm:spPr/>
      <dgm:t>
        <a:bodyPr/>
        <a:lstStyle/>
        <a:p>
          <a:endParaRPr lang="en-US"/>
        </a:p>
      </dgm:t>
    </dgm:pt>
    <dgm:pt modelId="{3D52AA15-1E64-4D7E-949E-DCC8C8F32735}" type="sibTrans" cxnId="{52569204-0B48-47B2-9B69-0B7C2BFBF228}">
      <dgm:prSet/>
      <dgm:spPr/>
      <dgm:t>
        <a:bodyPr/>
        <a:lstStyle/>
        <a:p>
          <a:endParaRPr lang="en-US"/>
        </a:p>
      </dgm:t>
    </dgm:pt>
    <dgm:pt modelId="{FD9D499D-1415-4F4D-94FC-92FEDA0888F5}" type="pres">
      <dgm:prSet presAssocID="{9A0F8FE5-A66C-4E4A-8633-B672E8E9F6F1}" presName="hierChild1" presStyleCnt="0">
        <dgm:presLayoutVars>
          <dgm:chPref val="1"/>
          <dgm:dir/>
          <dgm:animOne val="branch"/>
          <dgm:animLvl val="lvl"/>
          <dgm:resizeHandles/>
        </dgm:presLayoutVars>
      </dgm:prSet>
      <dgm:spPr/>
    </dgm:pt>
    <dgm:pt modelId="{25F20F30-45B4-4CC0-AC4A-A91B23570061}" type="pres">
      <dgm:prSet presAssocID="{46AC016E-5ABB-4B91-A7D1-F251B3966759}" presName="hierRoot1" presStyleCnt="0"/>
      <dgm:spPr/>
    </dgm:pt>
    <dgm:pt modelId="{F5A7776D-37D5-4FFE-A7A9-757A2D0E00D3}" type="pres">
      <dgm:prSet presAssocID="{46AC016E-5ABB-4B91-A7D1-F251B3966759}" presName="composite" presStyleCnt="0"/>
      <dgm:spPr/>
    </dgm:pt>
    <dgm:pt modelId="{8E2895C7-E283-45CE-A9BE-59DD6821B966}" type="pres">
      <dgm:prSet presAssocID="{46AC016E-5ABB-4B91-A7D1-F251B3966759}" presName="background" presStyleLbl="node0" presStyleIdx="0" presStyleCnt="2"/>
      <dgm:spPr/>
    </dgm:pt>
    <dgm:pt modelId="{EBD276EB-5C7F-44BB-B49A-4BBE972F4652}" type="pres">
      <dgm:prSet presAssocID="{46AC016E-5ABB-4B91-A7D1-F251B3966759}" presName="text" presStyleLbl="fgAcc0" presStyleIdx="0" presStyleCnt="2">
        <dgm:presLayoutVars>
          <dgm:chPref val="3"/>
        </dgm:presLayoutVars>
      </dgm:prSet>
      <dgm:spPr/>
    </dgm:pt>
    <dgm:pt modelId="{687D1C2B-674B-4AF8-A86D-721F4A12143E}" type="pres">
      <dgm:prSet presAssocID="{46AC016E-5ABB-4B91-A7D1-F251B3966759}" presName="hierChild2" presStyleCnt="0"/>
      <dgm:spPr/>
    </dgm:pt>
    <dgm:pt modelId="{165F0354-6AA3-4A6E-8875-DE6A9629CE44}" type="pres">
      <dgm:prSet presAssocID="{ED4661EE-D864-41DF-BF60-90EF70C5EBAE}" presName="hierRoot1" presStyleCnt="0"/>
      <dgm:spPr/>
    </dgm:pt>
    <dgm:pt modelId="{F78C195B-0D30-45E2-8FDE-629610F61290}" type="pres">
      <dgm:prSet presAssocID="{ED4661EE-D864-41DF-BF60-90EF70C5EBAE}" presName="composite" presStyleCnt="0"/>
      <dgm:spPr/>
    </dgm:pt>
    <dgm:pt modelId="{6E0C808D-2C57-46D0-B8DC-319241836F31}" type="pres">
      <dgm:prSet presAssocID="{ED4661EE-D864-41DF-BF60-90EF70C5EBAE}" presName="background" presStyleLbl="node0" presStyleIdx="1" presStyleCnt="2"/>
      <dgm:spPr/>
    </dgm:pt>
    <dgm:pt modelId="{ACDF36EC-CA01-4729-8540-58C85C960C13}" type="pres">
      <dgm:prSet presAssocID="{ED4661EE-D864-41DF-BF60-90EF70C5EBAE}" presName="text" presStyleLbl="fgAcc0" presStyleIdx="1" presStyleCnt="2">
        <dgm:presLayoutVars>
          <dgm:chPref val="3"/>
        </dgm:presLayoutVars>
      </dgm:prSet>
      <dgm:spPr/>
    </dgm:pt>
    <dgm:pt modelId="{A24D284D-9172-40B2-8194-B14DE30521E1}" type="pres">
      <dgm:prSet presAssocID="{ED4661EE-D864-41DF-BF60-90EF70C5EBAE}" presName="hierChild2" presStyleCnt="0"/>
      <dgm:spPr/>
    </dgm:pt>
  </dgm:ptLst>
  <dgm:cxnLst>
    <dgm:cxn modelId="{52569204-0B48-47B2-9B69-0B7C2BFBF228}" srcId="{9A0F8FE5-A66C-4E4A-8633-B672E8E9F6F1}" destId="{ED4661EE-D864-41DF-BF60-90EF70C5EBAE}" srcOrd="1" destOrd="0" parTransId="{35D05993-8276-4580-B8E0-7B4C9FC5714D}" sibTransId="{3D52AA15-1E64-4D7E-949E-DCC8C8F32735}"/>
    <dgm:cxn modelId="{D2AE1A62-131A-4E0E-AE06-38F179B684B0}" type="presOf" srcId="{46AC016E-5ABB-4B91-A7D1-F251B3966759}" destId="{EBD276EB-5C7F-44BB-B49A-4BBE972F4652}" srcOrd="0" destOrd="0" presId="urn:microsoft.com/office/officeart/2005/8/layout/hierarchy1"/>
    <dgm:cxn modelId="{C18D33D4-04D4-4547-95FB-959BB431135F}" type="presOf" srcId="{ED4661EE-D864-41DF-BF60-90EF70C5EBAE}" destId="{ACDF36EC-CA01-4729-8540-58C85C960C13}" srcOrd="0" destOrd="0" presId="urn:microsoft.com/office/officeart/2005/8/layout/hierarchy1"/>
    <dgm:cxn modelId="{1D1785DF-FA53-49D7-BB73-207DBEA19B4F}" type="presOf" srcId="{9A0F8FE5-A66C-4E4A-8633-B672E8E9F6F1}" destId="{FD9D499D-1415-4F4D-94FC-92FEDA0888F5}" srcOrd="0" destOrd="0" presId="urn:microsoft.com/office/officeart/2005/8/layout/hierarchy1"/>
    <dgm:cxn modelId="{4CBF33FE-290E-446F-BAAE-FF159F24FE57}" srcId="{9A0F8FE5-A66C-4E4A-8633-B672E8E9F6F1}" destId="{46AC016E-5ABB-4B91-A7D1-F251B3966759}" srcOrd="0" destOrd="0" parTransId="{83CEB68F-4891-4E8C-AAF9-74308DD63732}" sibTransId="{1C79CE4C-02A6-4DF3-AD3D-AB9453BF5834}"/>
    <dgm:cxn modelId="{229CE27B-1C52-4970-92B3-0D3E940C625D}" type="presParOf" srcId="{FD9D499D-1415-4F4D-94FC-92FEDA0888F5}" destId="{25F20F30-45B4-4CC0-AC4A-A91B23570061}" srcOrd="0" destOrd="0" presId="urn:microsoft.com/office/officeart/2005/8/layout/hierarchy1"/>
    <dgm:cxn modelId="{8EE78C79-4FAF-4F36-A4BB-2E93F8022797}" type="presParOf" srcId="{25F20F30-45B4-4CC0-AC4A-A91B23570061}" destId="{F5A7776D-37D5-4FFE-A7A9-757A2D0E00D3}" srcOrd="0" destOrd="0" presId="urn:microsoft.com/office/officeart/2005/8/layout/hierarchy1"/>
    <dgm:cxn modelId="{C531777F-AA8B-4BBD-B180-FD5300B31F47}" type="presParOf" srcId="{F5A7776D-37D5-4FFE-A7A9-757A2D0E00D3}" destId="{8E2895C7-E283-45CE-A9BE-59DD6821B966}" srcOrd="0" destOrd="0" presId="urn:microsoft.com/office/officeart/2005/8/layout/hierarchy1"/>
    <dgm:cxn modelId="{7F01695E-6C95-4082-B71B-AF51D67CA4F6}" type="presParOf" srcId="{F5A7776D-37D5-4FFE-A7A9-757A2D0E00D3}" destId="{EBD276EB-5C7F-44BB-B49A-4BBE972F4652}" srcOrd="1" destOrd="0" presId="urn:microsoft.com/office/officeart/2005/8/layout/hierarchy1"/>
    <dgm:cxn modelId="{436A2AFA-C134-442B-8B71-31826DD5CDC6}" type="presParOf" srcId="{25F20F30-45B4-4CC0-AC4A-A91B23570061}" destId="{687D1C2B-674B-4AF8-A86D-721F4A12143E}" srcOrd="1" destOrd="0" presId="urn:microsoft.com/office/officeart/2005/8/layout/hierarchy1"/>
    <dgm:cxn modelId="{B6E36426-632E-4BD0-A134-861D92FCA429}" type="presParOf" srcId="{FD9D499D-1415-4F4D-94FC-92FEDA0888F5}" destId="{165F0354-6AA3-4A6E-8875-DE6A9629CE44}" srcOrd="1" destOrd="0" presId="urn:microsoft.com/office/officeart/2005/8/layout/hierarchy1"/>
    <dgm:cxn modelId="{98E63224-24E1-4E9A-9B2D-DB7C8E11A07A}" type="presParOf" srcId="{165F0354-6AA3-4A6E-8875-DE6A9629CE44}" destId="{F78C195B-0D30-45E2-8FDE-629610F61290}" srcOrd="0" destOrd="0" presId="urn:microsoft.com/office/officeart/2005/8/layout/hierarchy1"/>
    <dgm:cxn modelId="{21A9E7E7-E9C0-4988-A04F-63396177992C}" type="presParOf" srcId="{F78C195B-0D30-45E2-8FDE-629610F61290}" destId="{6E0C808D-2C57-46D0-B8DC-319241836F31}" srcOrd="0" destOrd="0" presId="urn:microsoft.com/office/officeart/2005/8/layout/hierarchy1"/>
    <dgm:cxn modelId="{4577AF53-0AC1-4EFE-9D4A-F1DB429DD68C}" type="presParOf" srcId="{F78C195B-0D30-45E2-8FDE-629610F61290}" destId="{ACDF36EC-CA01-4729-8540-58C85C960C13}" srcOrd="1" destOrd="0" presId="urn:microsoft.com/office/officeart/2005/8/layout/hierarchy1"/>
    <dgm:cxn modelId="{3BD2BD5D-3BA9-48F6-A416-290E94132F1F}" type="presParOf" srcId="{165F0354-6AA3-4A6E-8875-DE6A9629CE44}" destId="{A24D284D-9172-40B2-8194-B14DE30521E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C749B9-95A1-400A-BFC6-C390626647DF}"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552CD25B-2815-4E4D-9857-64E2FB11A601}">
      <dgm:prSet/>
      <dgm:spPr/>
      <dgm:t>
        <a:bodyPr/>
        <a:lstStyle/>
        <a:p>
          <a:r>
            <a:rPr lang="en-US" b="1"/>
            <a:t>Accuracy</a:t>
          </a:r>
          <a:r>
            <a:rPr lang="en-US"/>
            <a:t>: Both classifiers achieve the same overall accuracy of 0.78.</a:t>
          </a:r>
        </a:p>
      </dgm:t>
    </dgm:pt>
    <dgm:pt modelId="{F7B0A2FD-D110-42D7-BF95-3105DA155499}" type="parTrans" cxnId="{6F2678F3-7E09-4035-A591-C9DDA6461319}">
      <dgm:prSet/>
      <dgm:spPr/>
      <dgm:t>
        <a:bodyPr/>
        <a:lstStyle/>
        <a:p>
          <a:endParaRPr lang="en-US"/>
        </a:p>
      </dgm:t>
    </dgm:pt>
    <dgm:pt modelId="{244310FA-154D-4990-9103-6FF9842528A4}" type="sibTrans" cxnId="{6F2678F3-7E09-4035-A591-C9DDA6461319}">
      <dgm:prSet/>
      <dgm:spPr/>
      <dgm:t>
        <a:bodyPr/>
        <a:lstStyle/>
        <a:p>
          <a:endParaRPr lang="en-US"/>
        </a:p>
      </dgm:t>
    </dgm:pt>
    <dgm:pt modelId="{888BD3A1-9556-4690-9092-2B91176BF51A}">
      <dgm:prSet/>
      <dgm:spPr/>
      <dgm:t>
        <a:bodyPr/>
        <a:lstStyle/>
        <a:p>
          <a:r>
            <a:rPr lang="en-US" b="1"/>
            <a:t>Precision</a:t>
          </a:r>
          <a:r>
            <a:rPr lang="en-US"/>
            <a:t>: Random Forest generally has higher precision for all categories compared to XGBoost, except for "not_healthy" where it's lower. XGBoost achieves the highest precision for "fit_to_consume" but the lowest for "not_healthy".</a:t>
          </a:r>
        </a:p>
      </dgm:t>
    </dgm:pt>
    <dgm:pt modelId="{60D071F2-3CCB-43B5-9312-8C4715020A53}" type="parTrans" cxnId="{999B402A-B6F1-418C-AFE4-E87C33D0F605}">
      <dgm:prSet/>
      <dgm:spPr/>
      <dgm:t>
        <a:bodyPr/>
        <a:lstStyle/>
        <a:p>
          <a:endParaRPr lang="en-US"/>
        </a:p>
      </dgm:t>
    </dgm:pt>
    <dgm:pt modelId="{CD6E4310-EC3C-4B0E-9664-B4E4AE48B087}" type="sibTrans" cxnId="{999B402A-B6F1-418C-AFE4-E87C33D0F605}">
      <dgm:prSet/>
      <dgm:spPr/>
      <dgm:t>
        <a:bodyPr/>
        <a:lstStyle/>
        <a:p>
          <a:endParaRPr lang="en-US"/>
        </a:p>
      </dgm:t>
    </dgm:pt>
    <dgm:pt modelId="{D570FF4B-8D4C-422F-9EB2-01B09403E502}">
      <dgm:prSet/>
      <dgm:spPr/>
      <dgm:t>
        <a:bodyPr/>
        <a:lstStyle/>
        <a:p>
          <a:r>
            <a:rPr lang="en-US" b="1"/>
            <a:t>Recall</a:t>
          </a:r>
          <a:r>
            <a:rPr lang="en-US"/>
            <a:t>: Random Forest has higher recall for "fit_to_consume" while XGBoost performs better for "moderately_healthy". Both classifiers have perfect recall for "not_healthy".</a:t>
          </a:r>
          <a:endParaRPr lang="en-US" dirty="0"/>
        </a:p>
      </dgm:t>
    </dgm:pt>
    <dgm:pt modelId="{07E41C56-81BB-46D3-BBB4-CD95D3A71806}" type="parTrans" cxnId="{9BC5FB5A-1357-40E2-886A-581AE7A64335}">
      <dgm:prSet/>
      <dgm:spPr/>
      <dgm:t>
        <a:bodyPr/>
        <a:lstStyle/>
        <a:p>
          <a:endParaRPr lang="en-US"/>
        </a:p>
      </dgm:t>
    </dgm:pt>
    <dgm:pt modelId="{94A236BB-FF2A-43B5-9D0A-439ABCA39263}" type="sibTrans" cxnId="{9BC5FB5A-1357-40E2-886A-581AE7A64335}">
      <dgm:prSet/>
      <dgm:spPr/>
      <dgm:t>
        <a:bodyPr/>
        <a:lstStyle/>
        <a:p>
          <a:endParaRPr lang="en-US"/>
        </a:p>
      </dgm:t>
    </dgm:pt>
    <dgm:pt modelId="{72FE4460-A653-4A3B-9540-E00FADAB61D0}">
      <dgm:prSet/>
      <dgm:spPr/>
      <dgm:t>
        <a:bodyPr/>
        <a:lstStyle/>
        <a:p>
          <a:r>
            <a:rPr lang="en-US" b="1"/>
            <a:t>F1-score</a:t>
          </a:r>
          <a:r>
            <a:rPr lang="en-US"/>
            <a:t>: XGBoost generally outperforms Random Forest in terms of F1-score, especially for "fit_to_consume" and "moderately_healthy" categories.</a:t>
          </a:r>
          <a:endParaRPr lang="en-US" dirty="0"/>
        </a:p>
      </dgm:t>
    </dgm:pt>
    <dgm:pt modelId="{8AF429DF-AA76-4B2E-B7A2-FE803588B713}" type="parTrans" cxnId="{CA682329-AF5E-4709-8661-268221AB3AE6}">
      <dgm:prSet/>
      <dgm:spPr/>
      <dgm:t>
        <a:bodyPr/>
        <a:lstStyle/>
        <a:p>
          <a:endParaRPr lang="en-US"/>
        </a:p>
      </dgm:t>
    </dgm:pt>
    <dgm:pt modelId="{4DA60C5C-88FF-4989-80D1-13C75850667C}" type="sibTrans" cxnId="{CA682329-AF5E-4709-8661-268221AB3AE6}">
      <dgm:prSet/>
      <dgm:spPr/>
      <dgm:t>
        <a:bodyPr/>
        <a:lstStyle/>
        <a:p>
          <a:endParaRPr lang="en-US"/>
        </a:p>
      </dgm:t>
    </dgm:pt>
    <dgm:pt modelId="{7B2C87CF-CA8F-4D58-9D38-8FB13795DD53}" type="pres">
      <dgm:prSet presAssocID="{25C749B9-95A1-400A-BFC6-C390626647DF}" presName="matrix" presStyleCnt="0">
        <dgm:presLayoutVars>
          <dgm:chMax val="1"/>
          <dgm:dir/>
          <dgm:resizeHandles val="exact"/>
        </dgm:presLayoutVars>
      </dgm:prSet>
      <dgm:spPr/>
    </dgm:pt>
    <dgm:pt modelId="{425C282C-09B1-408C-911D-C15859F808C2}" type="pres">
      <dgm:prSet presAssocID="{25C749B9-95A1-400A-BFC6-C390626647DF}" presName="diamond" presStyleLbl="bgShp" presStyleIdx="0" presStyleCnt="1"/>
      <dgm:spPr/>
    </dgm:pt>
    <dgm:pt modelId="{09320682-5D49-4904-B016-C4D49762581D}" type="pres">
      <dgm:prSet presAssocID="{25C749B9-95A1-400A-BFC6-C390626647DF}" presName="quad1" presStyleLbl="node1" presStyleIdx="0" presStyleCnt="4">
        <dgm:presLayoutVars>
          <dgm:chMax val="0"/>
          <dgm:chPref val="0"/>
          <dgm:bulletEnabled val="1"/>
        </dgm:presLayoutVars>
      </dgm:prSet>
      <dgm:spPr/>
    </dgm:pt>
    <dgm:pt modelId="{A766337B-502A-4944-91FA-166F946B2818}" type="pres">
      <dgm:prSet presAssocID="{25C749B9-95A1-400A-BFC6-C390626647DF}" presName="quad2" presStyleLbl="node1" presStyleIdx="1" presStyleCnt="4">
        <dgm:presLayoutVars>
          <dgm:chMax val="0"/>
          <dgm:chPref val="0"/>
          <dgm:bulletEnabled val="1"/>
        </dgm:presLayoutVars>
      </dgm:prSet>
      <dgm:spPr/>
    </dgm:pt>
    <dgm:pt modelId="{393FFC6A-14ED-4E45-B72C-371AA3AC9BAA}" type="pres">
      <dgm:prSet presAssocID="{25C749B9-95A1-400A-BFC6-C390626647DF}" presName="quad3" presStyleLbl="node1" presStyleIdx="2" presStyleCnt="4">
        <dgm:presLayoutVars>
          <dgm:chMax val="0"/>
          <dgm:chPref val="0"/>
          <dgm:bulletEnabled val="1"/>
        </dgm:presLayoutVars>
      </dgm:prSet>
      <dgm:spPr/>
    </dgm:pt>
    <dgm:pt modelId="{4E1AF7DD-4BE5-40E1-B4F8-4CF0666690EB}" type="pres">
      <dgm:prSet presAssocID="{25C749B9-95A1-400A-BFC6-C390626647DF}" presName="quad4" presStyleLbl="node1" presStyleIdx="3" presStyleCnt="4">
        <dgm:presLayoutVars>
          <dgm:chMax val="0"/>
          <dgm:chPref val="0"/>
          <dgm:bulletEnabled val="1"/>
        </dgm:presLayoutVars>
      </dgm:prSet>
      <dgm:spPr/>
    </dgm:pt>
  </dgm:ptLst>
  <dgm:cxnLst>
    <dgm:cxn modelId="{D658A50D-FD1F-4A7A-82C0-C355389832B9}" type="presOf" srcId="{552CD25B-2815-4E4D-9857-64E2FB11A601}" destId="{09320682-5D49-4904-B016-C4D49762581D}" srcOrd="0" destOrd="0" presId="urn:microsoft.com/office/officeart/2005/8/layout/matrix3"/>
    <dgm:cxn modelId="{CA682329-AF5E-4709-8661-268221AB3AE6}" srcId="{25C749B9-95A1-400A-BFC6-C390626647DF}" destId="{72FE4460-A653-4A3B-9540-E00FADAB61D0}" srcOrd="3" destOrd="0" parTransId="{8AF429DF-AA76-4B2E-B7A2-FE803588B713}" sibTransId="{4DA60C5C-88FF-4989-80D1-13C75850667C}"/>
    <dgm:cxn modelId="{999B402A-B6F1-418C-AFE4-E87C33D0F605}" srcId="{25C749B9-95A1-400A-BFC6-C390626647DF}" destId="{888BD3A1-9556-4690-9092-2B91176BF51A}" srcOrd="1" destOrd="0" parTransId="{60D071F2-3CCB-43B5-9312-8C4715020A53}" sibTransId="{CD6E4310-EC3C-4B0E-9664-B4E4AE48B087}"/>
    <dgm:cxn modelId="{28451B6E-0E24-49B1-9248-7B4EA1EECF32}" type="presOf" srcId="{888BD3A1-9556-4690-9092-2B91176BF51A}" destId="{A766337B-502A-4944-91FA-166F946B2818}" srcOrd="0" destOrd="0" presId="urn:microsoft.com/office/officeart/2005/8/layout/matrix3"/>
    <dgm:cxn modelId="{9BC5FB5A-1357-40E2-886A-581AE7A64335}" srcId="{25C749B9-95A1-400A-BFC6-C390626647DF}" destId="{D570FF4B-8D4C-422F-9EB2-01B09403E502}" srcOrd="2" destOrd="0" parTransId="{07E41C56-81BB-46D3-BBB4-CD95D3A71806}" sibTransId="{94A236BB-FF2A-43B5-9D0A-439ABCA39263}"/>
    <dgm:cxn modelId="{C410A691-B768-4B83-920B-AC1840AE6337}" type="presOf" srcId="{25C749B9-95A1-400A-BFC6-C390626647DF}" destId="{7B2C87CF-CA8F-4D58-9D38-8FB13795DD53}" srcOrd="0" destOrd="0" presId="urn:microsoft.com/office/officeart/2005/8/layout/matrix3"/>
    <dgm:cxn modelId="{52168D94-8499-48E1-B6E0-15F5F755D147}" type="presOf" srcId="{D570FF4B-8D4C-422F-9EB2-01B09403E502}" destId="{393FFC6A-14ED-4E45-B72C-371AA3AC9BAA}" srcOrd="0" destOrd="0" presId="urn:microsoft.com/office/officeart/2005/8/layout/matrix3"/>
    <dgm:cxn modelId="{CCCAE2E9-4525-49BF-B555-0F243FA9820C}" type="presOf" srcId="{72FE4460-A653-4A3B-9540-E00FADAB61D0}" destId="{4E1AF7DD-4BE5-40E1-B4F8-4CF0666690EB}" srcOrd="0" destOrd="0" presId="urn:microsoft.com/office/officeart/2005/8/layout/matrix3"/>
    <dgm:cxn modelId="{6F2678F3-7E09-4035-A591-C9DDA6461319}" srcId="{25C749B9-95A1-400A-BFC6-C390626647DF}" destId="{552CD25B-2815-4E4D-9857-64E2FB11A601}" srcOrd="0" destOrd="0" parTransId="{F7B0A2FD-D110-42D7-BF95-3105DA155499}" sibTransId="{244310FA-154D-4990-9103-6FF9842528A4}"/>
    <dgm:cxn modelId="{3ADC06D8-4D29-4A37-9230-19EFB2055D67}" type="presParOf" srcId="{7B2C87CF-CA8F-4D58-9D38-8FB13795DD53}" destId="{425C282C-09B1-408C-911D-C15859F808C2}" srcOrd="0" destOrd="0" presId="urn:microsoft.com/office/officeart/2005/8/layout/matrix3"/>
    <dgm:cxn modelId="{91D7FF06-6622-4226-8EEE-347FE5D85003}" type="presParOf" srcId="{7B2C87CF-CA8F-4D58-9D38-8FB13795DD53}" destId="{09320682-5D49-4904-B016-C4D49762581D}" srcOrd="1" destOrd="0" presId="urn:microsoft.com/office/officeart/2005/8/layout/matrix3"/>
    <dgm:cxn modelId="{A03F38BA-F63A-4ED1-A54F-92E0AE6B105D}" type="presParOf" srcId="{7B2C87CF-CA8F-4D58-9D38-8FB13795DD53}" destId="{A766337B-502A-4944-91FA-166F946B2818}" srcOrd="2" destOrd="0" presId="urn:microsoft.com/office/officeart/2005/8/layout/matrix3"/>
    <dgm:cxn modelId="{DAF0956E-10B4-4152-9DBB-F1B282302FAC}" type="presParOf" srcId="{7B2C87CF-CA8F-4D58-9D38-8FB13795DD53}" destId="{393FFC6A-14ED-4E45-B72C-371AA3AC9BAA}" srcOrd="3" destOrd="0" presId="urn:microsoft.com/office/officeart/2005/8/layout/matrix3"/>
    <dgm:cxn modelId="{5D70F977-B570-48A9-9415-1785634D6DC4}" type="presParOf" srcId="{7B2C87CF-CA8F-4D58-9D38-8FB13795DD53}" destId="{4E1AF7DD-4BE5-40E1-B4F8-4CF0666690E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F28DA-18E4-4E18-BA84-EEBBD66DAD2A}">
      <dsp:nvSpPr>
        <dsp:cNvPr id="0" name=""/>
        <dsp:cNvSpPr/>
      </dsp:nvSpPr>
      <dsp:spPr>
        <a:xfrm>
          <a:off x="1030729" y="480460"/>
          <a:ext cx="669199" cy="6691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1E6B9C-3518-4F88-91B7-916344024004}">
      <dsp:nvSpPr>
        <dsp:cNvPr id="0" name=""/>
        <dsp:cNvSpPr/>
      </dsp:nvSpPr>
      <dsp:spPr>
        <a:xfrm>
          <a:off x="621774" y="1412894"/>
          <a:ext cx="1487109" cy="5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Problem statement</a:t>
          </a:r>
        </a:p>
      </dsp:txBody>
      <dsp:txXfrm>
        <a:off x="621774" y="1412894"/>
        <a:ext cx="1487109" cy="594843"/>
      </dsp:txXfrm>
    </dsp:sp>
    <dsp:sp modelId="{1B2E9050-AABC-4A60-9AC4-D62EF20B873B}">
      <dsp:nvSpPr>
        <dsp:cNvPr id="0" name=""/>
        <dsp:cNvSpPr/>
      </dsp:nvSpPr>
      <dsp:spPr>
        <a:xfrm>
          <a:off x="2778083" y="480460"/>
          <a:ext cx="669199" cy="669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EADE65-645E-42E6-8CEE-6CCBFD4BC928}">
      <dsp:nvSpPr>
        <dsp:cNvPr id="0" name=""/>
        <dsp:cNvSpPr/>
      </dsp:nvSpPr>
      <dsp:spPr>
        <a:xfrm>
          <a:off x="2369128" y="1412894"/>
          <a:ext cx="1487109" cy="5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Objective and Outcome</a:t>
          </a:r>
        </a:p>
      </dsp:txBody>
      <dsp:txXfrm>
        <a:off x="2369128" y="1412894"/>
        <a:ext cx="1487109" cy="594843"/>
      </dsp:txXfrm>
    </dsp:sp>
    <dsp:sp modelId="{6F8180C6-CCB0-4A4C-8FF8-83A7DC4F0B3D}">
      <dsp:nvSpPr>
        <dsp:cNvPr id="0" name=""/>
        <dsp:cNvSpPr/>
      </dsp:nvSpPr>
      <dsp:spPr>
        <a:xfrm>
          <a:off x="4525436" y="480460"/>
          <a:ext cx="669199" cy="6691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F8DAF3-8B7A-4F59-A0FC-D59299D250BF}">
      <dsp:nvSpPr>
        <dsp:cNvPr id="0" name=""/>
        <dsp:cNvSpPr/>
      </dsp:nvSpPr>
      <dsp:spPr>
        <a:xfrm>
          <a:off x="4116481" y="1412894"/>
          <a:ext cx="1487109" cy="5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Data Collection</a:t>
          </a:r>
        </a:p>
      </dsp:txBody>
      <dsp:txXfrm>
        <a:off x="4116481" y="1412894"/>
        <a:ext cx="1487109" cy="594843"/>
      </dsp:txXfrm>
    </dsp:sp>
    <dsp:sp modelId="{250E8C9F-0140-4532-915D-4406EAB236AE}">
      <dsp:nvSpPr>
        <dsp:cNvPr id="0" name=""/>
        <dsp:cNvSpPr/>
      </dsp:nvSpPr>
      <dsp:spPr>
        <a:xfrm>
          <a:off x="6272790" y="480460"/>
          <a:ext cx="669199" cy="6691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110605-669C-4AB4-AE77-F9520D25BA5E}">
      <dsp:nvSpPr>
        <dsp:cNvPr id="0" name=""/>
        <dsp:cNvSpPr/>
      </dsp:nvSpPr>
      <dsp:spPr>
        <a:xfrm>
          <a:off x="5863835" y="1412894"/>
          <a:ext cx="1487109" cy="5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Metrics Used</a:t>
          </a:r>
        </a:p>
      </dsp:txBody>
      <dsp:txXfrm>
        <a:off x="5863835" y="1412894"/>
        <a:ext cx="1487109" cy="594843"/>
      </dsp:txXfrm>
    </dsp:sp>
    <dsp:sp modelId="{7A32FBA5-173F-4B6C-8765-794F42D1A23B}">
      <dsp:nvSpPr>
        <dsp:cNvPr id="0" name=""/>
        <dsp:cNvSpPr/>
      </dsp:nvSpPr>
      <dsp:spPr>
        <a:xfrm>
          <a:off x="8020143" y="480460"/>
          <a:ext cx="669199" cy="6691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81257B-15FE-47FF-A753-4F28B440FD7B}">
      <dsp:nvSpPr>
        <dsp:cNvPr id="0" name=""/>
        <dsp:cNvSpPr/>
      </dsp:nvSpPr>
      <dsp:spPr>
        <a:xfrm>
          <a:off x="7611188" y="1412894"/>
          <a:ext cx="1487109" cy="5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Methodology</a:t>
          </a:r>
        </a:p>
      </dsp:txBody>
      <dsp:txXfrm>
        <a:off x="7611188" y="1412894"/>
        <a:ext cx="1487109" cy="594843"/>
      </dsp:txXfrm>
    </dsp:sp>
    <dsp:sp modelId="{E34D1175-29D0-401A-BD67-9EE13CEAEA59}">
      <dsp:nvSpPr>
        <dsp:cNvPr id="0" name=""/>
        <dsp:cNvSpPr/>
      </dsp:nvSpPr>
      <dsp:spPr>
        <a:xfrm>
          <a:off x="2778083" y="2379515"/>
          <a:ext cx="669199" cy="66919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0B2C95-F07D-4925-A048-713D082A4B94}">
      <dsp:nvSpPr>
        <dsp:cNvPr id="0" name=""/>
        <dsp:cNvSpPr/>
      </dsp:nvSpPr>
      <dsp:spPr>
        <a:xfrm>
          <a:off x="2369128" y="3311950"/>
          <a:ext cx="1487109" cy="5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Results</a:t>
          </a:r>
        </a:p>
      </dsp:txBody>
      <dsp:txXfrm>
        <a:off x="2369128" y="3311950"/>
        <a:ext cx="1487109" cy="594843"/>
      </dsp:txXfrm>
    </dsp:sp>
    <dsp:sp modelId="{ED9758D5-AF40-4E87-8065-B3DFE18EE535}">
      <dsp:nvSpPr>
        <dsp:cNvPr id="0" name=""/>
        <dsp:cNvSpPr/>
      </dsp:nvSpPr>
      <dsp:spPr>
        <a:xfrm>
          <a:off x="4525436" y="2379515"/>
          <a:ext cx="669199" cy="66919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A5DA24-BE70-46D7-844A-26011320CD67}">
      <dsp:nvSpPr>
        <dsp:cNvPr id="0" name=""/>
        <dsp:cNvSpPr/>
      </dsp:nvSpPr>
      <dsp:spPr>
        <a:xfrm>
          <a:off x="4116481" y="3311950"/>
          <a:ext cx="1487109" cy="5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Conclusions</a:t>
          </a:r>
        </a:p>
      </dsp:txBody>
      <dsp:txXfrm>
        <a:off x="4116481" y="3311950"/>
        <a:ext cx="1487109" cy="594843"/>
      </dsp:txXfrm>
    </dsp:sp>
    <dsp:sp modelId="{C436F213-17E9-4FEB-BEE7-D6CA60CCD20E}">
      <dsp:nvSpPr>
        <dsp:cNvPr id="0" name=""/>
        <dsp:cNvSpPr/>
      </dsp:nvSpPr>
      <dsp:spPr>
        <a:xfrm>
          <a:off x="6272790" y="2379515"/>
          <a:ext cx="669199" cy="66919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55B77D-1290-43D2-B6EA-CE668450E0F2}">
      <dsp:nvSpPr>
        <dsp:cNvPr id="0" name=""/>
        <dsp:cNvSpPr/>
      </dsp:nvSpPr>
      <dsp:spPr>
        <a:xfrm>
          <a:off x="5863835" y="3311950"/>
          <a:ext cx="1487109" cy="594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References</a:t>
          </a:r>
        </a:p>
      </dsp:txBody>
      <dsp:txXfrm>
        <a:off x="5863835" y="3311950"/>
        <a:ext cx="1487109" cy="594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895C7-E283-45CE-A9BE-59DD6821B966}">
      <dsp:nvSpPr>
        <dsp:cNvPr id="0" name=""/>
        <dsp:cNvSpPr/>
      </dsp:nvSpPr>
      <dsp:spPr>
        <a:xfrm>
          <a:off x="1186" y="469226"/>
          <a:ext cx="4164809" cy="26446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D276EB-5C7F-44BB-B49A-4BBE972F4652}">
      <dsp:nvSpPr>
        <dsp:cNvPr id="0" name=""/>
        <dsp:cNvSpPr/>
      </dsp:nvSpPr>
      <dsp:spPr>
        <a:xfrm>
          <a:off x="463943" y="908844"/>
          <a:ext cx="4164809" cy="264465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WE HAD TO COLLECT DATA FROM VARIOUS AGE GROUPS REGARDING THEIR PREFERENCES FOR PROCESSED FOOD ITEMS AND THE CHOICE OR EXTENT OF CONSUMPTION</a:t>
          </a:r>
        </a:p>
      </dsp:txBody>
      <dsp:txXfrm>
        <a:off x="541402" y="986303"/>
        <a:ext cx="4009891" cy="2489736"/>
      </dsp:txXfrm>
    </dsp:sp>
    <dsp:sp modelId="{6E0C808D-2C57-46D0-B8DC-319241836F31}">
      <dsp:nvSpPr>
        <dsp:cNvPr id="0" name=""/>
        <dsp:cNvSpPr/>
      </dsp:nvSpPr>
      <dsp:spPr>
        <a:xfrm>
          <a:off x="5091509" y="469226"/>
          <a:ext cx="4164809" cy="26446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DF36EC-CA01-4729-8540-58C85C960C13}">
      <dsp:nvSpPr>
        <dsp:cNvPr id="0" name=""/>
        <dsp:cNvSpPr/>
      </dsp:nvSpPr>
      <dsp:spPr>
        <a:xfrm>
          <a:off x="5554265" y="908844"/>
          <a:ext cx="4164809" cy="264465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WE ALSO DIVIDE THEM ACCORDING TO THEIR AGE GROUP AND GENDER</a:t>
          </a:r>
          <a:endParaRPr lang="en-US" sz="2600" kern="1200"/>
        </a:p>
      </dsp:txBody>
      <dsp:txXfrm>
        <a:off x="5631724" y="986303"/>
        <a:ext cx="4009891" cy="24897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C282C-09B1-408C-911D-C15859F808C2}">
      <dsp:nvSpPr>
        <dsp:cNvPr id="0" name=""/>
        <dsp:cNvSpPr/>
      </dsp:nvSpPr>
      <dsp:spPr>
        <a:xfrm>
          <a:off x="414338" y="0"/>
          <a:ext cx="6124574" cy="6124574"/>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320682-5D49-4904-B016-C4D49762581D}">
      <dsp:nvSpPr>
        <dsp:cNvPr id="0" name=""/>
        <dsp:cNvSpPr/>
      </dsp:nvSpPr>
      <dsp:spPr>
        <a:xfrm>
          <a:off x="996172" y="581834"/>
          <a:ext cx="2388583" cy="23885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Accuracy</a:t>
          </a:r>
          <a:r>
            <a:rPr lang="en-US" sz="1600" kern="1200"/>
            <a:t>: Both classifiers achieve the same overall accuracy of 0.78.</a:t>
          </a:r>
        </a:p>
      </dsp:txBody>
      <dsp:txXfrm>
        <a:off x="1112773" y="698435"/>
        <a:ext cx="2155381" cy="2155381"/>
      </dsp:txXfrm>
    </dsp:sp>
    <dsp:sp modelId="{A766337B-502A-4944-91FA-166F946B2818}">
      <dsp:nvSpPr>
        <dsp:cNvPr id="0" name=""/>
        <dsp:cNvSpPr/>
      </dsp:nvSpPr>
      <dsp:spPr>
        <a:xfrm>
          <a:off x="3568493" y="581834"/>
          <a:ext cx="2388583" cy="23885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Precision</a:t>
          </a:r>
          <a:r>
            <a:rPr lang="en-US" sz="1600" kern="1200"/>
            <a:t>: Random Forest generally has higher precision for all categories compared to XGBoost, except for "not_healthy" where it's lower. XGBoost achieves the highest precision for "fit_to_consume" but the lowest for "not_healthy".</a:t>
          </a:r>
        </a:p>
      </dsp:txBody>
      <dsp:txXfrm>
        <a:off x="3685094" y="698435"/>
        <a:ext cx="2155381" cy="2155381"/>
      </dsp:txXfrm>
    </dsp:sp>
    <dsp:sp modelId="{393FFC6A-14ED-4E45-B72C-371AA3AC9BAA}">
      <dsp:nvSpPr>
        <dsp:cNvPr id="0" name=""/>
        <dsp:cNvSpPr/>
      </dsp:nvSpPr>
      <dsp:spPr>
        <a:xfrm>
          <a:off x="996172" y="3154155"/>
          <a:ext cx="2388583" cy="23885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Recall</a:t>
          </a:r>
          <a:r>
            <a:rPr lang="en-US" sz="1600" kern="1200"/>
            <a:t>: Random Forest has higher recall for "fit_to_consume" while XGBoost performs better for "moderately_healthy". Both classifiers have perfect recall for "not_healthy".</a:t>
          </a:r>
          <a:endParaRPr lang="en-US" sz="1600" kern="1200" dirty="0"/>
        </a:p>
      </dsp:txBody>
      <dsp:txXfrm>
        <a:off x="1112773" y="3270756"/>
        <a:ext cx="2155381" cy="2155381"/>
      </dsp:txXfrm>
    </dsp:sp>
    <dsp:sp modelId="{4E1AF7DD-4BE5-40E1-B4F8-4CF0666690EB}">
      <dsp:nvSpPr>
        <dsp:cNvPr id="0" name=""/>
        <dsp:cNvSpPr/>
      </dsp:nvSpPr>
      <dsp:spPr>
        <a:xfrm>
          <a:off x="3568493" y="3154155"/>
          <a:ext cx="2388583" cy="238858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a:t>F1-score</a:t>
          </a:r>
          <a:r>
            <a:rPr lang="en-US" sz="1600" kern="1200"/>
            <a:t>: XGBoost generally outperforms Random Forest in terms of F1-score, especially for "fit_to_consume" and "moderately_healthy" categories.</a:t>
          </a:r>
          <a:endParaRPr lang="en-US" sz="1600" kern="1200" dirty="0"/>
        </a:p>
      </dsp:txBody>
      <dsp:txXfrm>
        <a:off x="3685094" y="3270756"/>
        <a:ext cx="2155381" cy="215538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4/15/2024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4/15/2024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237479"/>
          </a:xfrm>
        </p:spPr>
        <p:txBody>
          <a:bodyPr anchor="b">
            <a:normAutofit fontScale="90000"/>
          </a:bodyPr>
          <a:lstStyle/>
          <a:p>
            <a:pPr algn="l"/>
            <a:r>
              <a:rPr lang="en-US" dirty="0">
                <a:solidFill>
                  <a:srgbClr val="FFFFFF"/>
                </a:solidFill>
              </a:rPr>
              <a:t>ML BASED PROCESSED FOOD CLASSIFICATION</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flipV="1">
            <a:off x="4309349" y="5294129"/>
            <a:ext cx="7501650" cy="80304"/>
          </a:xfrm>
        </p:spPr>
        <p:txBody>
          <a:bodyPr anchor="t">
            <a:normAutofit fontScale="25000" lnSpcReduction="20000"/>
          </a:bodyPr>
          <a:lstStyle/>
          <a:p>
            <a:r>
              <a:rPr lang="en-US" dirty="0">
                <a:solidFill>
                  <a:srgbClr val="FFFFFF"/>
                </a:solidFill>
              </a:rPr>
              <a:t>Sit Dolor Amet</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26179DBE-3F06-6B45-1B63-66BBDBF03F49}"/>
              </a:ext>
            </a:extLst>
          </p:cNvPr>
          <p:cNvSpPr txBox="1"/>
          <p:nvPr/>
        </p:nvSpPr>
        <p:spPr>
          <a:xfrm>
            <a:off x="4214649" y="4771834"/>
            <a:ext cx="6927199" cy="646331"/>
          </a:xfrm>
          <a:prstGeom prst="rect">
            <a:avLst/>
          </a:prstGeom>
          <a:noFill/>
        </p:spPr>
        <p:txBody>
          <a:bodyPr wrap="square" rtlCol="0">
            <a:spAutoFit/>
          </a:bodyPr>
          <a:lstStyle/>
          <a:p>
            <a:r>
              <a:rPr lang="en-US" dirty="0">
                <a:solidFill>
                  <a:schemeClr val="bg1"/>
                </a:solidFill>
              </a:rPr>
              <a:t>31136 - SUSHIL KARPE</a:t>
            </a:r>
          </a:p>
          <a:p>
            <a:r>
              <a:rPr lang="en-US" dirty="0">
                <a:solidFill>
                  <a:schemeClr val="bg1"/>
                </a:solidFill>
              </a:rPr>
              <a:t>31141 – LAUKIKA KULKARNI</a:t>
            </a:r>
            <a:endParaRPr lang="en-IN" dirty="0">
              <a:solidFill>
                <a:schemeClr val="bg1"/>
              </a:solidFill>
            </a:endParaRPr>
          </a:p>
        </p:txBody>
      </p: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lex maths formulae on a blackboard">
            <a:extLst>
              <a:ext uri="{FF2B5EF4-FFF2-40B4-BE49-F238E27FC236}">
                <a16:creationId xmlns:a16="http://schemas.microsoft.com/office/drawing/2014/main" id="{3A2EF9BC-51C4-DF1B-F0FD-7B1BE5E92D37}"/>
              </a:ext>
            </a:extLst>
          </p:cNvPr>
          <p:cNvPicPr>
            <a:picLocks noChangeAspect="1"/>
          </p:cNvPicPr>
          <p:nvPr/>
        </p:nvPicPr>
        <p:blipFill rotWithShape="1">
          <a:blip r:embed="rId2"/>
          <a:srcRect t="19950" r="9091" b="1000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A743261D-2A1D-EDD9-E1D8-9223FE733160}"/>
              </a:ext>
            </a:extLst>
          </p:cNvPr>
          <p:cNvSpPr>
            <a:spLocks noGrp="1"/>
          </p:cNvSpPr>
          <p:nvPr>
            <p:ph type="title"/>
          </p:nvPr>
        </p:nvSpPr>
        <p:spPr>
          <a:xfrm>
            <a:off x="1024128" y="0"/>
            <a:ext cx="6066816" cy="1504950"/>
          </a:xfrm>
        </p:spPr>
        <p:txBody>
          <a:bodyPr>
            <a:normAutofit/>
          </a:bodyPr>
          <a:lstStyle/>
          <a:p>
            <a:r>
              <a:rPr lang="en-US" dirty="0">
                <a:solidFill>
                  <a:srgbClr val="000000"/>
                </a:solidFill>
              </a:rPr>
              <a:t>METHODOLOGY:</a:t>
            </a:r>
            <a:endParaRPr lang="en-IN" dirty="0">
              <a:solidFill>
                <a:srgbClr val="000000"/>
              </a:solidFill>
            </a:endParaRPr>
          </a:p>
        </p:txBody>
      </p:sp>
      <p:cxnSp>
        <p:nvCxnSpPr>
          <p:cNvPr id="25" name="Straight Connector 24">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5B46BB-1134-A9F5-85EF-6E5379B771B3}"/>
              </a:ext>
            </a:extLst>
          </p:cNvPr>
          <p:cNvSpPr>
            <a:spLocks noGrp="1"/>
          </p:cNvSpPr>
          <p:nvPr>
            <p:ph idx="1"/>
          </p:nvPr>
        </p:nvSpPr>
        <p:spPr>
          <a:xfrm>
            <a:off x="1024126" y="1057275"/>
            <a:ext cx="6066817" cy="5600700"/>
          </a:xfrm>
        </p:spPr>
        <p:txBody>
          <a:bodyPr>
            <a:normAutofit lnSpcReduction="10000"/>
          </a:bodyPr>
          <a:lstStyle/>
          <a:p>
            <a:pPr>
              <a:buFont typeface="Arial" panose="020B0604020202020204" pitchFamily="34" charset="0"/>
              <a:buChar char="•"/>
            </a:pPr>
            <a:r>
              <a:rPr lang="en-US" dirty="0">
                <a:solidFill>
                  <a:srgbClr val="000000"/>
                </a:solidFill>
              </a:rPr>
              <a:t> We first compare the threshold values given by FSSAI with the threshold values of the products from datasheet according to their serving size</a:t>
            </a:r>
          </a:p>
          <a:p>
            <a:pPr>
              <a:buFont typeface="Arial" panose="020B0604020202020204" pitchFamily="34" charset="0"/>
              <a:buChar char="•"/>
            </a:pPr>
            <a:r>
              <a:rPr lang="en-US" dirty="0">
                <a:solidFill>
                  <a:srgbClr val="000000"/>
                </a:solidFill>
              </a:rPr>
              <a:t> This gives us the metric that the food product is ‘fit to consume’, ‘moderately healthy’ or ‘not healthy’</a:t>
            </a:r>
          </a:p>
          <a:p>
            <a:pPr>
              <a:buFont typeface="Arial" panose="020B0604020202020204" pitchFamily="34" charset="0"/>
              <a:buChar char="•"/>
            </a:pPr>
            <a:r>
              <a:rPr lang="en-US" dirty="0">
                <a:solidFill>
                  <a:srgbClr val="000000"/>
                </a:solidFill>
              </a:rPr>
              <a:t> But running this function every time for each and every product depending on their nutrient content on food labels in real life will take more computation power.</a:t>
            </a:r>
          </a:p>
          <a:p>
            <a:pPr>
              <a:buFont typeface="Arial" panose="020B0604020202020204" pitchFamily="34" charset="0"/>
              <a:buChar char="•"/>
            </a:pPr>
            <a:r>
              <a:rPr lang="en-US" dirty="0">
                <a:solidFill>
                  <a:srgbClr val="000000"/>
                </a:solidFill>
              </a:rPr>
              <a:t> So we develop a ML based predictive model to train on already obtained actual categorization using above approach and achieving optimal accuracy and precision.</a:t>
            </a:r>
          </a:p>
          <a:p>
            <a:pPr>
              <a:buFont typeface="Arial" panose="020B0604020202020204" pitchFamily="34" charset="0"/>
              <a:buChar char="•"/>
            </a:pPr>
            <a:r>
              <a:rPr lang="en-IN" dirty="0">
                <a:solidFill>
                  <a:srgbClr val="000000"/>
                </a:solidFill>
              </a:rPr>
              <a:t>This model then can be used to categorize based on the nutrient content (food nutrients label) the product and still using less computational power</a:t>
            </a:r>
          </a:p>
        </p:txBody>
      </p:sp>
    </p:spTree>
    <p:extLst>
      <p:ext uri="{BB962C8B-B14F-4D97-AF65-F5344CB8AC3E}">
        <p14:creationId xmlns:p14="http://schemas.microsoft.com/office/powerpoint/2010/main" val="2596465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23430B4-C2B6-48DA-A79F-757492AF8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C97CC1-B267-A171-1650-0EDE6CD9484F}"/>
              </a:ext>
            </a:extLst>
          </p:cNvPr>
          <p:cNvSpPr>
            <a:spLocks noGrp="1"/>
          </p:cNvSpPr>
          <p:nvPr>
            <p:ph type="title"/>
          </p:nvPr>
        </p:nvSpPr>
        <p:spPr>
          <a:xfrm>
            <a:off x="1024128" y="0"/>
            <a:ext cx="4389120" cy="1362269"/>
          </a:xfrm>
        </p:spPr>
        <p:txBody>
          <a:bodyPr>
            <a:normAutofit/>
          </a:bodyPr>
          <a:lstStyle/>
          <a:p>
            <a:r>
              <a:rPr lang="en-US" sz="4400" dirty="0"/>
              <a:t>ML Algorithms Used : </a:t>
            </a:r>
            <a:endParaRPr lang="en-IN" sz="4400" dirty="0"/>
          </a:p>
        </p:txBody>
      </p:sp>
      <p:cxnSp>
        <p:nvCxnSpPr>
          <p:cNvPr id="21" name="Straight Connector 20">
            <a:extLst>
              <a:ext uri="{FF2B5EF4-FFF2-40B4-BE49-F238E27FC236}">
                <a16:creationId xmlns:a16="http://schemas.microsoft.com/office/drawing/2014/main" id="{7153BDBF-1B08-496E-BED4-E0DE721A0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2B6D418-D390-C083-79FE-4D48CC7449A8}"/>
              </a:ext>
            </a:extLst>
          </p:cNvPr>
          <p:cNvSpPr>
            <a:spLocks noGrp="1"/>
          </p:cNvSpPr>
          <p:nvPr>
            <p:ph idx="1"/>
          </p:nvPr>
        </p:nvSpPr>
        <p:spPr>
          <a:xfrm>
            <a:off x="923730" y="1063690"/>
            <a:ext cx="5172265" cy="5523722"/>
          </a:xfrm>
        </p:spPr>
        <p:txBody>
          <a:bodyPr>
            <a:normAutofit/>
          </a:bodyPr>
          <a:lstStyle/>
          <a:p>
            <a:r>
              <a:rPr lang="en-US" sz="1800" dirty="0"/>
              <a:t>1. Random Forest Classifier : </a:t>
            </a:r>
          </a:p>
          <a:p>
            <a:r>
              <a:rPr lang="en-US" sz="1800" dirty="0"/>
              <a:t>Step 1: Select random samples from a given data or training set.</a:t>
            </a:r>
          </a:p>
          <a:p>
            <a:endParaRPr lang="en-US" sz="1800" dirty="0"/>
          </a:p>
          <a:p>
            <a:r>
              <a:rPr lang="en-US" sz="1800" dirty="0"/>
              <a:t>Step 2: This algorithm will construct a decision tree for every training data.</a:t>
            </a:r>
          </a:p>
          <a:p>
            <a:endParaRPr lang="en-US" sz="1800" dirty="0"/>
          </a:p>
          <a:p>
            <a:r>
              <a:rPr lang="en-US" sz="1800" dirty="0"/>
              <a:t>Step 3: Voting will take place by averaging the decision tree.</a:t>
            </a:r>
          </a:p>
          <a:p>
            <a:endParaRPr lang="en-US" sz="1800" dirty="0"/>
          </a:p>
          <a:p>
            <a:r>
              <a:rPr lang="en-US" sz="1800" dirty="0"/>
              <a:t>Step 4: Finally, select the most voted prediction result as the final prediction result.</a:t>
            </a:r>
          </a:p>
        </p:txBody>
      </p:sp>
      <p:pic>
        <p:nvPicPr>
          <p:cNvPr id="7" name="Picture 6" descr="A diagram of a tree&#10;&#10;Description automatically generated">
            <a:extLst>
              <a:ext uri="{FF2B5EF4-FFF2-40B4-BE49-F238E27FC236}">
                <a16:creationId xmlns:a16="http://schemas.microsoft.com/office/drawing/2014/main" id="{E94F3371-F66D-9512-0D66-780CEC1F6453}"/>
              </a:ext>
            </a:extLst>
          </p:cNvPr>
          <p:cNvPicPr>
            <a:picLocks noChangeAspect="1"/>
          </p:cNvPicPr>
          <p:nvPr/>
        </p:nvPicPr>
        <p:blipFill>
          <a:blip r:embed="rId2"/>
          <a:stretch>
            <a:fillRect/>
          </a:stretch>
        </p:blipFill>
        <p:spPr>
          <a:xfrm>
            <a:off x="6358125" y="1507736"/>
            <a:ext cx="5756596" cy="3842527"/>
          </a:xfrm>
          <a:prstGeom prst="rect">
            <a:avLst/>
          </a:prstGeom>
        </p:spPr>
      </p:pic>
    </p:spTree>
    <p:extLst>
      <p:ext uri="{BB962C8B-B14F-4D97-AF65-F5344CB8AC3E}">
        <p14:creationId xmlns:p14="http://schemas.microsoft.com/office/powerpoint/2010/main" val="230400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34A8-50E0-162A-3BA2-A7E4C91BA967}"/>
              </a:ext>
            </a:extLst>
          </p:cNvPr>
          <p:cNvSpPr>
            <a:spLocks noGrp="1"/>
          </p:cNvSpPr>
          <p:nvPr>
            <p:ph type="title"/>
          </p:nvPr>
        </p:nvSpPr>
        <p:spPr/>
        <p:txBody>
          <a:bodyPr/>
          <a:lstStyle/>
          <a:p>
            <a:r>
              <a:rPr lang="en-US" dirty="0"/>
              <a:t>Random Forest Pseudocode:</a:t>
            </a:r>
            <a:endParaRPr lang="en-IN" dirty="0"/>
          </a:p>
        </p:txBody>
      </p:sp>
      <p:pic>
        <p:nvPicPr>
          <p:cNvPr id="5" name="Content Placeholder 4">
            <a:extLst>
              <a:ext uri="{FF2B5EF4-FFF2-40B4-BE49-F238E27FC236}">
                <a16:creationId xmlns:a16="http://schemas.microsoft.com/office/drawing/2014/main" id="{C61FD8A5-CC9C-3D0F-5CEA-5C6CF8B3E194}"/>
              </a:ext>
            </a:extLst>
          </p:cNvPr>
          <p:cNvPicPr>
            <a:picLocks noGrp="1" noChangeAspect="1"/>
          </p:cNvPicPr>
          <p:nvPr>
            <p:ph idx="1"/>
          </p:nvPr>
        </p:nvPicPr>
        <p:blipFill>
          <a:blip r:embed="rId2"/>
          <a:stretch>
            <a:fillRect/>
          </a:stretch>
        </p:blipFill>
        <p:spPr>
          <a:xfrm>
            <a:off x="1024128" y="1869277"/>
            <a:ext cx="10586847" cy="4755694"/>
          </a:xfrm>
        </p:spPr>
      </p:pic>
    </p:spTree>
    <p:extLst>
      <p:ext uri="{BB962C8B-B14F-4D97-AF65-F5344CB8AC3E}">
        <p14:creationId xmlns:p14="http://schemas.microsoft.com/office/powerpoint/2010/main" val="2347827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F78592-C63B-18DF-6DB7-DCDCBA41F8BC}"/>
              </a:ext>
            </a:extLst>
          </p:cNvPr>
          <p:cNvSpPr>
            <a:spLocks noGrp="1"/>
          </p:cNvSpPr>
          <p:nvPr>
            <p:ph idx="1"/>
          </p:nvPr>
        </p:nvSpPr>
        <p:spPr>
          <a:xfrm>
            <a:off x="933449" y="298580"/>
            <a:ext cx="10981743" cy="3442995"/>
          </a:xfrm>
        </p:spPr>
        <p:txBody>
          <a:bodyPr>
            <a:normAutofit fontScale="85000" lnSpcReduction="20000"/>
          </a:bodyPr>
          <a:lstStyle/>
          <a:p>
            <a:r>
              <a:rPr lang="en-US" sz="2100" dirty="0"/>
              <a:t>2. </a:t>
            </a:r>
            <a:r>
              <a:rPr lang="en-US" sz="2100" dirty="0" err="1"/>
              <a:t>XGBoost</a:t>
            </a:r>
            <a:r>
              <a:rPr lang="en-US" sz="2100" dirty="0"/>
              <a:t> Algorithms:</a:t>
            </a:r>
          </a:p>
          <a:p>
            <a:pPr>
              <a:buFont typeface="Arial" panose="020B0604020202020204" pitchFamily="34" charset="0"/>
              <a:buChar char="•"/>
            </a:pPr>
            <a:r>
              <a:rPr lang="en-US" sz="2100" b="1" dirty="0"/>
              <a:t>Initialization: </a:t>
            </a:r>
            <a:r>
              <a:rPr lang="en-US" sz="2100" b="1" dirty="0" err="1"/>
              <a:t>XGBoost</a:t>
            </a:r>
            <a:r>
              <a:rPr lang="en-US" sz="2100" b="1" dirty="0"/>
              <a:t> starts by initializing the model with default parameters or user-defined settings.</a:t>
            </a:r>
          </a:p>
          <a:p>
            <a:pPr>
              <a:buFont typeface="Arial" panose="020B0604020202020204" pitchFamily="34" charset="0"/>
              <a:buChar char="•"/>
            </a:pPr>
            <a:r>
              <a:rPr lang="en-US" sz="2100" b="1" dirty="0"/>
              <a:t>Construction of trees: It builds an initial decision tree using a greedy algorithm, where nodes are split to minimize a loss function.</a:t>
            </a:r>
          </a:p>
          <a:p>
            <a:pPr>
              <a:buFont typeface="Arial" panose="020B0604020202020204" pitchFamily="34" charset="0"/>
              <a:buChar char="•"/>
            </a:pPr>
            <a:r>
              <a:rPr lang="en-US" sz="2100" b="1" dirty="0"/>
              <a:t>Gradient computation: The algorithm computes the gradient of the loss function for each instance in the dataset.</a:t>
            </a:r>
          </a:p>
          <a:p>
            <a:pPr>
              <a:buFont typeface="Arial" panose="020B0604020202020204" pitchFamily="34" charset="0"/>
              <a:buChar char="•"/>
            </a:pPr>
            <a:r>
              <a:rPr lang="en-US" sz="2100" b="1" dirty="0"/>
              <a:t>Approximate tree learning: </a:t>
            </a:r>
            <a:r>
              <a:rPr lang="en-US" sz="2100" b="1" dirty="0" err="1"/>
              <a:t>XGBoost</a:t>
            </a:r>
            <a:r>
              <a:rPr lang="en-US" sz="2100" b="1" dirty="0"/>
              <a:t> uses gradient boosting to optimize subsequent trees, where each tree is trained to correct the errors of the previous trees.</a:t>
            </a:r>
          </a:p>
          <a:p>
            <a:pPr>
              <a:buFont typeface="Arial" panose="020B0604020202020204" pitchFamily="34" charset="0"/>
              <a:buChar char="•"/>
            </a:pPr>
            <a:r>
              <a:rPr lang="en-US" sz="2100" b="1" dirty="0"/>
              <a:t>Regularization: Regularization techniques such as pruning and column subsampling are applied to prevent overfitting and improve generalization.</a:t>
            </a:r>
          </a:p>
          <a:p>
            <a:pPr>
              <a:buFont typeface="Arial" panose="020B0604020202020204" pitchFamily="34" charset="0"/>
              <a:buChar char="•"/>
            </a:pPr>
            <a:r>
              <a:rPr lang="en-US" sz="2100" b="1" dirty="0"/>
              <a:t>Prediction: The final model predicts the output by aggregating the predictions of all individual trees, typically using a weighted sum.</a:t>
            </a:r>
            <a:endParaRPr lang="en-IN" sz="2100" dirty="0"/>
          </a:p>
        </p:txBody>
      </p:sp>
      <p:pic>
        <p:nvPicPr>
          <p:cNvPr id="6" name="Picture 5">
            <a:extLst>
              <a:ext uri="{FF2B5EF4-FFF2-40B4-BE49-F238E27FC236}">
                <a16:creationId xmlns:a16="http://schemas.microsoft.com/office/drawing/2014/main" id="{9312FFA5-A7CE-5319-7D92-CEBEC33BD259}"/>
              </a:ext>
            </a:extLst>
          </p:cNvPr>
          <p:cNvPicPr>
            <a:picLocks noChangeAspect="1"/>
          </p:cNvPicPr>
          <p:nvPr/>
        </p:nvPicPr>
        <p:blipFill>
          <a:blip r:embed="rId2"/>
          <a:stretch>
            <a:fillRect/>
          </a:stretch>
        </p:blipFill>
        <p:spPr>
          <a:xfrm>
            <a:off x="2690132" y="4098470"/>
            <a:ext cx="6170521" cy="2460949"/>
          </a:xfrm>
          <a:prstGeom prst="rect">
            <a:avLst/>
          </a:prstGeom>
        </p:spPr>
      </p:pic>
    </p:spTree>
    <p:extLst>
      <p:ext uri="{BB962C8B-B14F-4D97-AF65-F5344CB8AC3E}">
        <p14:creationId xmlns:p14="http://schemas.microsoft.com/office/powerpoint/2010/main" val="532134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29A6-9983-23A2-C11F-73AF4430EFD6}"/>
              </a:ext>
            </a:extLst>
          </p:cNvPr>
          <p:cNvSpPr>
            <a:spLocks noGrp="1"/>
          </p:cNvSpPr>
          <p:nvPr>
            <p:ph type="title"/>
          </p:nvPr>
        </p:nvSpPr>
        <p:spPr/>
        <p:txBody>
          <a:bodyPr/>
          <a:lstStyle/>
          <a:p>
            <a:r>
              <a:rPr lang="en-US" dirty="0" err="1"/>
              <a:t>XGBoost</a:t>
            </a:r>
            <a:r>
              <a:rPr lang="en-US" dirty="0"/>
              <a:t> Algorithm pseudocode:</a:t>
            </a:r>
            <a:endParaRPr lang="en-IN" dirty="0"/>
          </a:p>
        </p:txBody>
      </p:sp>
      <p:pic>
        <p:nvPicPr>
          <p:cNvPr id="5" name="Content Placeholder 4">
            <a:extLst>
              <a:ext uri="{FF2B5EF4-FFF2-40B4-BE49-F238E27FC236}">
                <a16:creationId xmlns:a16="http://schemas.microsoft.com/office/drawing/2014/main" id="{7AB285DC-9783-94AF-7A7C-777B573B763E}"/>
              </a:ext>
            </a:extLst>
          </p:cNvPr>
          <p:cNvPicPr>
            <a:picLocks noGrp="1" noChangeAspect="1"/>
          </p:cNvPicPr>
          <p:nvPr>
            <p:ph idx="1"/>
          </p:nvPr>
        </p:nvPicPr>
        <p:blipFill>
          <a:blip r:embed="rId2"/>
          <a:stretch>
            <a:fillRect/>
          </a:stretch>
        </p:blipFill>
        <p:spPr>
          <a:xfrm>
            <a:off x="1759839" y="1758712"/>
            <a:ext cx="8672322" cy="4892914"/>
          </a:xfrm>
        </p:spPr>
      </p:pic>
    </p:spTree>
    <p:extLst>
      <p:ext uri="{BB962C8B-B14F-4D97-AF65-F5344CB8AC3E}">
        <p14:creationId xmlns:p14="http://schemas.microsoft.com/office/powerpoint/2010/main" val="2784523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0778-B2D3-B360-7A5C-6060A901B988}"/>
              </a:ext>
            </a:extLst>
          </p:cNvPr>
          <p:cNvSpPr>
            <a:spLocks noGrp="1"/>
          </p:cNvSpPr>
          <p:nvPr>
            <p:ph type="title"/>
          </p:nvPr>
        </p:nvSpPr>
        <p:spPr>
          <a:xfrm>
            <a:off x="1024128" y="0"/>
            <a:ext cx="6066818" cy="1343025"/>
          </a:xfrm>
        </p:spPr>
        <p:txBody>
          <a:bodyPr>
            <a:normAutofit/>
          </a:bodyPr>
          <a:lstStyle/>
          <a:p>
            <a:r>
              <a:rPr lang="en-US"/>
              <a:t>RESULT:</a:t>
            </a:r>
            <a:endParaRPr lang="en-IN" dirty="0"/>
          </a:p>
        </p:txBody>
      </p:sp>
      <p:sp>
        <p:nvSpPr>
          <p:cNvPr id="3" name="Content Placeholder 2">
            <a:extLst>
              <a:ext uri="{FF2B5EF4-FFF2-40B4-BE49-F238E27FC236}">
                <a16:creationId xmlns:a16="http://schemas.microsoft.com/office/drawing/2014/main" id="{BE699B4D-81DF-3E96-0D60-C0AB41F7E86B}"/>
              </a:ext>
            </a:extLst>
          </p:cNvPr>
          <p:cNvSpPr>
            <a:spLocks noGrp="1"/>
          </p:cNvSpPr>
          <p:nvPr>
            <p:ph idx="1"/>
          </p:nvPr>
        </p:nvSpPr>
        <p:spPr>
          <a:xfrm>
            <a:off x="952500" y="1104899"/>
            <a:ext cx="6267450" cy="5514975"/>
          </a:xfrm>
        </p:spPr>
        <p:txBody>
          <a:bodyPr>
            <a:normAutofit/>
          </a:bodyPr>
          <a:lstStyle/>
          <a:p>
            <a:r>
              <a:rPr lang="en-US"/>
              <a:t>1. Random Forest Classifier: </a:t>
            </a:r>
            <a:endParaRPr lang="en-IN" dirty="0"/>
          </a:p>
        </p:txBody>
      </p:sp>
      <p:pic>
        <p:nvPicPr>
          <p:cNvPr id="4" name="Picture 3">
            <a:extLst>
              <a:ext uri="{FF2B5EF4-FFF2-40B4-BE49-F238E27FC236}">
                <a16:creationId xmlns:a16="http://schemas.microsoft.com/office/drawing/2014/main" id="{D617145E-7523-C069-5883-F497F638C318}"/>
              </a:ext>
            </a:extLst>
          </p:cNvPr>
          <p:cNvPicPr>
            <a:picLocks noChangeAspect="1"/>
          </p:cNvPicPr>
          <p:nvPr/>
        </p:nvPicPr>
        <p:blipFill>
          <a:blip r:embed="rId2"/>
          <a:stretch>
            <a:fillRect/>
          </a:stretch>
        </p:blipFill>
        <p:spPr>
          <a:xfrm>
            <a:off x="1024015" y="1659410"/>
            <a:ext cx="5857875" cy="2333625"/>
          </a:xfrm>
          <a:prstGeom prst="rect">
            <a:avLst/>
          </a:prstGeom>
        </p:spPr>
      </p:pic>
      <p:pic>
        <p:nvPicPr>
          <p:cNvPr id="12" name="Picture 11">
            <a:extLst>
              <a:ext uri="{FF2B5EF4-FFF2-40B4-BE49-F238E27FC236}">
                <a16:creationId xmlns:a16="http://schemas.microsoft.com/office/drawing/2014/main" id="{B1B4A4BA-34A1-AAF9-C878-DA90AFA3479F}"/>
              </a:ext>
            </a:extLst>
          </p:cNvPr>
          <p:cNvPicPr>
            <a:picLocks noChangeAspect="1"/>
          </p:cNvPicPr>
          <p:nvPr/>
        </p:nvPicPr>
        <p:blipFill>
          <a:blip r:embed="rId3"/>
          <a:stretch>
            <a:fillRect/>
          </a:stretch>
        </p:blipFill>
        <p:spPr>
          <a:xfrm>
            <a:off x="1825528" y="4182049"/>
            <a:ext cx="4254848" cy="2333624"/>
          </a:xfrm>
          <a:prstGeom prst="rect">
            <a:avLst/>
          </a:prstGeom>
        </p:spPr>
      </p:pic>
      <p:pic>
        <p:nvPicPr>
          <p:cNvPr id="14" name="Picture 13">
            <a:extLst>
              <a:ext uri="{FF2B5EF4-FFF2-40B4-BE49-F238E27FC236}">
                <a16:creationId xmlns:a16="http://schemas.microsoft.com/office/drawing/2014/main" id="{3D59B729-22AB-352D-C07D-CDE09FA35BD5}"/>
              </a:ext>
            </a:extLst>
          </p:cNvPr>
          <p:cNvPicPr>
            <a:picLocks noChangeAspect="1"/>
          </p:cNvPicPr>
          <p:nvPr/>
        </p:nvPicPr>
        <p:blipFill>
          <a:blip r:embed="rId4"/>
          <a:stretch>
            <a:fillRect/>
          </a:stretch>
        </p:blipFill>
        <p:spPr>
          <a:xfrm>
            <a:off x="7524524" y="346298"/>
            <a:ext cx="4324576" cy="5896884"/>
          </a:xfrm>
          <a:prstGeom prst="rect">
            <a:avLst/>
          </a:prstGeom>
        </p:spPr>
      </p:pic>
    </p:spTree>
    <p:extLst>
      <p:ext uri="{BB962C8B-B14F-4D97-AF65-F5344CB8AC3E}">
        <p14:creationId xmlns:p14="http://schemas.microsoft.com/office/powerpoint/2010/main" val="306760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6AA77-85DE-81F5-5776-F1F65E1925D3}"/>
              </a:ext>
            </a:extLst>
          </p:cNvPr>
          <p:cNvSpPr>
            <a:spLocks noGrp="1"/>
          </p:cNvSpPr>
          <p:nvPr>
            <p:ph idx="1"/>
          </p:nvPr>
        </p:nvSpPr>
        <p:spPr>
          <a:xfrm>
            <a:off x="1024128" y="522514"/>
            <a:ext cx="9720073" cy="5786846"/>
          </a:xfrm>
        </p:spPr>
        <p:txBody>
          <a:bodyPr/>
          <a:lstStyle/>
          <a:p>
            <a:r>
              <a:rPr lang="en-US" dirty="0"/>
              <a:t>2. </a:t>
            </a:r>
            <a:r>
              <a:rPr lang="en-US" dirty="0" err="1"/>
              <a:t>XGBoost</a:t>
            </a:r>
            <a:r>
              <a:rPr lang="en-US" dirty="0"/>
              <a:t> Algorithm:</a:t>
            </a:r>
          </a:p>
          <a:p>
            <a:endParaRPr lang="en-IN" dirty="0"/>
          </a:p>
        </p:txBody>
      </p:sp>
      <p:pic>
        <p:nvPicPr>
          <p:cNvPr id="7" name="Picture 6">
            <a:extLst>
              <a:ext uri="{FF2B5EF4-FFF2-40B4-BE49-F238E27FC236}">
                <a16:creationId xmlns:a16="http://schemas.microsoft.com/office/drawing/2014/main" id="{23BC4A2D-7F22-C2F4-D839-83D9897576A5}"/>
              </a:ext>
            </a:extLst>
          </p:cNvPr>
          <p:cNvPicPr>
            <a:picLocks noChangeAspect="1"/>
          </p:cNvPicPr>
          <p:nvPr/>
        </p:nvPicPr>
        <p:blipFill>
          <a:blip r:embed="rId2"/>
          <a:stretch>
            <a:fillRect/>
          </a:stretch>
        </p:blipFill>
        <p:spPr>
          <a:xfrm>
            <a:off x="1110994" y="1028158"/>
            <a:ext cx="5138547" cy="2874913"/>
          </a:xfrm>
          <a:prstGeom prst="rect">
            <a:avLst/>
          </a:prstGeom>
        </p:spPr>
      </p:pic>
      <p:pic>
        <p:nvPicPr>
          <p:cNvPr id="9" name="Picture 8">
            <a:extLst>
              <a:ext uri="{FF2B5EF4-FFF2-40B4-BE49-F238E27FC236}">
                <a16:creationId xmlns:a16="http://schemas.microsoft.com/office/drawing/2014/main" id="{CCF2FCB5-964C-2453-7E12-EBD9738A0C8F}"/>
              </a:ext>
            </a:extLst>
          </p:cNvPr>
          <p:cNvPicPr>
            <a:picLocks noChangeAspect="1"/>
          </p:cNvPicPr>
          <p:nvPr/>
        </p:nvPicPr>
        <p:blipFill>
          <a:blip r:embed="rId3"/>
          <a:stretch>
            <a:fillRect/>
          </a:stretch>
        </p:blipFill>
        <p:spPr>
          <a:xfrm>
            <a:off x="2875513" y="4143374"/>
            <a:ext cx="3374028" cy="2406289"/>
          </a:xfrm>
          <a:prstGeom prst="rect">
            <a:avLst/>
          </a:prstGeom>
        </p:spPr>
      </p:pic>
      <p:pic>
        <p:nvPicPr>
          <p:cNvPr id="11" name="Picture 10">
            <a:extLst>
              <a:ext uri="{FF2B5EF4-FFF2-40B4-BE49-F238E27FC236}">
                <a16:creationId xmlns:a16="http://schemas.microsoft.com/office/drawing/2014/main" id="{342A6B3C-5FC4-D8A5-474B-390284DDC7BB}"/>
              </a:ext>
            </a:extLst>
          </p:cNvPr>
          <p:cNvPicPr>
            <a:picLocks noChangeAspect="1"/>
          </p:cNvPicPr>
          <p:nvPr/>
        </p:nvPicPr>
        <p:blipFill>
          <a:blip r:embed="rId4"/>
          <a:stretch>
            <a:fillRect/>
          </a:stretch>
        </p:blipFill>
        <p:spPr>
          <a:xfrm>
            <a:off x="6561129" y="715959"/>
            <a:ext cx="3079594" cy="5833704"/>
          </a:xfrm>
          <a:prstGeom prst="rect">
            <a:avLst/>
          </a:prstGeom>
        </p:spPr>
      </p:pic>
    </p:spTree>
    <p:extLst>
      <p:ext uri="{BB962C8B-B14F-4D97-AF65-F5344CB8AC3E}">
        <p14:creationId xmlns:p14="http://schemas.microsoft.com/office/powerpoint/2010/main" val="192684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BE753E-4156-4486-B269-C34C2220E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9BFE9F-67FE-4BBC-BFED-6AA4C51D0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62039-7F39-0BEF-2BCA-E0E249D74FAA}"/>
              </a:ext>
            </a:extLst>
          </p:cNvPr>
          <p:cNvSpPr>
            <a:spLocks noGrp="1"/>
          </p:cNvSpPr>
          <p:nvPr>
            <p:ph type="title"/>
          </p:nvPr>
        </p:nvSpPr>
        <p:spPr>
          <a:xfrm>
            <a:off x="8187269" y="643467"/>
            <a:ext cx="3415612" cy="5571066"/>
          </a:xfrm>
        </p:spPr>
        <p:txBody>
          <a:bodyPr>
            <a:normAutofit/>
          </a:bodyPr>
          <a:lstStyle/>
          <a:p>
            <a:r>
              <a:rPr lang="en-US">
                <a:solidFill>
                  <a:srgbClr val="FFFFFF"/>
                </a:solidFill>
              </a:rPr>
              <a:t>Comparisons  of Model</a:t>
            </a:r>
            <a:endParaRPr lang="en-IN">
              <a:solidFill>
                <a:srgbClr val="FFFFFF"/>
              </a:solidFill>
            </a:endParaRPr>
          </a:p>
        </p:txBody>
      </p:sp>
      <p:graphicFrame>
        <p:nvGraphicFramePr>
          <p:cNvPr id="5" name="Content Placeholder 2">
            <a:extLst>
              <a:ext uri="{FF2B5EF4-FFF2-40B4-BE49-F238E27FC236}">
                <a16:creationId xmlns:a16="http://schemas.microsoft.com/office/drawing/2014/main" id="{46345BE4-1784-8530-E03E-D47F6EDD028F}"/>
              </a:ext>
            </a:extLst>
          </p:cNvPr>
          <p:cNvGraphicFramePr>
            <a:graphicFrameLocks noGrp="1"/>
          </p:cNvGraphicFramePr>
          <p:nvPr>
            <p:ph idx="1"/>
            <p:extLst>
              <p:ext uri="{D42A27DB-BD31-4B8C-83A1-F6EECF244321}">
                <p14:modId xmlns:p14="http://schemas.microsoft.com/office/powerpoint/2010/main" val="1010250595"/>
              </p:ext>
            </p:extLst>
          </p:nvPr>
        </p:nvGraphicFramePr>
        <p:xfrm>
          <a:off x="276225" y="304801"/>
          <a:ext cx="6953250" cy="6124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531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ze">
            <a:extLst>
              <a:ext uri="{FF2B5EF4-FFF2-40B4-BE49-F238E27FC236}">
                <a16:creationId xmlns:a16="http://schemas.microsoft.com/office/drawing/2014/main" id="{BE4B8F68-69A3-D53D-8A61-177B71BFB8A5}"/>
              </a:ext>
            </a:extLst>
          </p:cNvPr>
          <p:cNvPicPr>
            <a:picLocks noChangeAspect="1"/>
          </p:cNvPicPr>
          <p:nvPr/>
        </p:nvPicPr>
        <p:blipFill rotWithShape="1">
          <a:blip r:embed="rId2">
            <a:alphaModFix amt="2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A973C48C-6F6D-88D1-3C25-89E1B930EAC4}"/>
              </a:ext>
            </a:extLst>
          </p:cNvPr>
          <p:cNvSpPr>
            <a:spLocks noGrp="1"/>
          </p:cNvSpPr>
          <p:nvPr>
            <p:ph type="title"/>
          </p:nvPr>
        </p:nvSpPr>
        <p:spPr>
          <a:xfrm>
            <a:off x="1024128" y="0"/>
            <a:ext cx="9720072" cy="1590675"/>
          </a:xfrm>
        </p:spPr>
        <p:txBody>
          <a:bodyPr>
            <a:normAutofit/>
          </a:bodyPr>
          <a:lstStyle/>
          <a:p>
            <a:r>
              <a:rPr lang="en-US" dirty="0">
                <a:solidFill>
                  <a:srgbClr val="FFFFFF"/>
                </a:solidFill>
              </a:rPr>
              <a:t>Conclusion</a:t>
            </a:r>
            <a:endParaRPr lang="en-IN" dirty="0">
              <a:solidFill>
                <a:srgbClr val="FFFFFF"/>
              </a:solidFill>
            </a:endParaRPr>
          </a:p>
        </p:txBody>
      </p:sp>
      <p:cxnSp>
        <p:nvCxnSpPr>
          <p:cNvPr id="9" name="Straight Connector 8">
            <a:extLst>
              <a:ext uri="{FF2B5EF4-FFF2-40B4-BE49-F238E27FC236}">
                <a16:creationId xmlns:a16="http://schemas.microsoft.com/office/drawing/2014/main" id="{FBC3B7EE-8632-4756-A078-1B3B0DF3B5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9C215826-4C80-DAD2-5C7C-ADB9B31B038A}"/>
              </a:ext>
            </a:extLst>
          </p:cNvPr>
          <p:cNvSpPr>
            <a:spLocks noGrp="1"/>
          </p:cNvSpPr>
          <p:nvPr>
            <p:ph idx="1"/>
          </p:nvPr>
        </p:nvSpPr>
        <p:spPr>
          <a:xfrm>
            <a:off x="1024128" y="1257299"/>
            <a:ext cx="9720073" cy="5286375"/>
          </a:xfrm>
        </p:spPr>
        <p:txBody>
          <a:bodyPr>
            <a:normAutofit/>
          </a:bodyPr>
          <a:lstStyle/>
          <a:p>
            <a:pPr>
              <a:buFont typeface="Arial" panose="020B0604020202020204" pitchFamily="34" charset="0"/>
              <a:buChar char="•"/>
            </a:pPr>
            <a:r>
              <a:rPr lang="en-US" sz="1900" dirty="0">
                <a:solidFill>
                  <a:srgbClr val="FFFFFF"/>
                </a:solidFill>
              </a:rPr>
              <a:t> </a:t>
            </a:r>
            <a:r>
              <a:rPr lang="en-US" sz="2400" dirty="0">
                <a:solidFill>
                  <a:srgbClr val="FFFFFF"/>
                </a:solidFill>
              </a:rPr>
              <a:t>Both Random Forest and </a:t>
            </a:r>
            <a:r>
              <a:rPr lang="en-US" sz="2400" dirty="0" err="1">
                <a:solidFill>
                  <a:srgbClr val="FFFFFF"/>
                </a:solidFill>
              </a:rPr>
              <a:t>XGBoost</a:t>
            </a:r>
            <a:r>
              <a:rPr lang="en-US" sz="2400" dirty="0">
                <a:solidFill>
                  <a:srgbClr val="FFFFFF"/>
                </a:solidFill>
              </a:rPr>
              <a:t> classifiers demonstrated </a:t>
            </a:r>
            <a:r>
              <a:rPr lang="en-US" sz="2400">
                <a:solidFill>
                  <a:srgbClr val="FFFFFF"/>
                </a:solidFill>
              </a:rPr>
              <a:t>categorizing processed </a:t>
            </a:r>
            <a:r>
              <a:rPr lang="en-US" sz="2400" dirty="0">
                <a:solidFill>
                  <a:srgbClr val="FFFFFF"/>
                </a:solidFill>
              </a:rPr>
              <a:t>foods based on their health attributes.</a:t>
            </a:r>
          </a:p>
          <a:p>
            <a:pPr>
              <a:buFont typeface="Arial" panose="020B0604020202020204" pitchFamily="34" charset="0"/>
              <a:buChar char="•"/>
            </a:pPr>
            <a:r>
              <a:rPr lang="en-US" sz="2400" dirty="0">
                <a:solidFill>
                  <a:srgbClr val="FFFFFF"/>
                </a:solidFill>
              </a:rPr>
              <a:t> Random Forest exhibits higher precision, particularly in categorizing foods as "</a:t>
            </a:r>
            <a:r>
              <a:rPr lang="en-US" sz="2400" dirty="0" err="1">
                <a:solidFill>
                  <a:srgbClr val="FFFFFF"/>
                </a:solidFill>
              </a:rPr>
              <a:t>fit_to_consume</a:t>
            </a:r>
            <a:r>
              <a:rPr lang="en-US" sz="2400" dirty="0">
                <a:solidFill>
                  <a:srgbClr val="FFFFFF"/>
                </a:solidFill>
              </a:rPr>
              <a:t>" and "</a:t>
            </a:r>
            <a:r>
              <a:rPr lang="en-US" sz="2400" dirty="0" err="1">
                <a:solidFill>
                  <a:srgbClr val="FFFFFF"/>
                </a:solidFill>
              </a:rPr>
              <a:t>not_healthy</a:t>
            </a:r>
            <a:r>
              <a:rPr lang="en-US" sz="2400" dirty="0">
                <a:solidFill>
                  <a:srgbClr val="FFFFFF"/>
                </a:solidFill>
              </a:rPr>
              <a:t>," while </a:t>
            </a:r>
            <a:r>
              <a:rPr lang="en-US" sz="2400" dirty="0" err="1">
                <a:solidFill>
                  <a:srgbClr val="FFFFFF"/>
                </a:solidFill>
              </a:rPr>
              <a:t>XGBoost</a:t>
            </a:r>
            <a:r>
              <a:rPr lang="en-US" sz="2400" dirty="0">
                <a:solidFill>
                  <a:srgbClr val="FFFFFF"/>
                </a:solidFill>
              </a:rPr>
              <a:t> achieves better overall performance metrics.</a:t>
            </a:r>
          </a:p>
          <a:p>
            <a:pPr>
              <a:buFont typeface="Arial" panose="020B0604020202020204" pitchFamily="34" charset="0"/>
              <a:buChar char="•"/>
            </a:pPr>
            <a:r>
              <a:rPr lang="en-US" sz="2400" dirty="0">
                <a:solidFill>
                  <a:srgbClr val="FFFFFF"/>
                </a:solidFill>
              </a:rPr>
              <a:t> Challenges exist in accurately identifying moderately healthy foods, as indicated by lower precision and recall scores for this category in both models.</a:t>
            </a:r>
          </a:p>
          <a:p>
            <a:pPr>
              <a:buFont typeface="Arial" panose="020B0604020202020204" pitchFamily="34" charset="0"/>
              <a:buChar char="•"/>
            </a:pPr>
            <a:r>
              <a:rPr lang="en-US" sz="2400" dirty="0">
                <a:solidFill>
                  <a:srgbClr val="FFFFFF"/>
                </a:solidFill>
              </a:rPr>
              <a:t> Future implementations could explore a hybrid approach combining the strengths of Random Forest and </a:t>
            </a:r>
            <a:r>
              <a:rPr lang="en-US" sz="2400" dirty="0" err="1">
                <a:solidFill>
                  <a:srgbClr val="FFFFFF"/>
                </a:solidFill>
              </a:rPr>
              <a:t>XGBoost</a:t>
            </a:r>
            <a:r>
              <a:rPr lang="en-US" sz="2400" dirty="0">
                <a:solidFill>
                  <a:srgbClr val="FFFFFF"/>
                </a:solidFill>
              </a:rPr>
              <a:t>, alongside further feature engineering and model optimization techniques.</a:t>
            </a:r>
          </a:p>
          <a:p>
            <a:pPr>
              <a:buFont typeface="Arial" panose="020B0604020202020204" pitchFamily="34" charset="0"/>
              <a:buChar char="•"/>
            </a:pPr>
            <a:r>
              <a:rPr lang="en-US" sz="2400" dirty="0">
                <a:solidFill>
                  <a:srgbClr val="FFFFFF"/>
                </a:solidFill>
              </a:rPr>
              <a:t> Integrating real-time data streams and user feedback could enhance system adaptability and relevance, facilitating informed dietary choices and promoting healthier eating habits among consumers.</a:t>
            </a:r>
            <a:endParaRPr lang="en-IN" sz="2400" dirty="0">
              <a:solidFill>
                <a:srgbClr val="FFFFFF"/>
              </a:solidFill>
            </a:endParaRPr>
          </a:p>
        </p:txBody>
      </p:sp>
    </p:spTree>
    <p:extLst>
      <p:ext uri="{BB962C8B-B14F-4D97-AF65-F5344CB8AC3E}">
        <p14:creationId xmlns:p14="http://schemas.microsoft.com/office/powerpoint/2010/main" val="39966562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B3A0-AC06-2081-FE06-8873450A69F6}"/>
              </a:ext>
            </a:extLst>
          </p:cNvPr>
          <p:cNvSpPr>
            <a:spLocks noGrp="1"/>
          </p:cNvSpPr>
          <p:nvPr>
            <p:ph type="title"/>
          </p:nvPr>
        </p:nvSpPr>
        <p:spPr>
          <a:xfrm>
            <a:off x="1024128" y="0"/>
            <a:ext cx="9720072" cy="1091682"/>
          </a:xfrm>
        </p:spPr>
        <p:txBody>
          <a:bodyPr/>
          <a:lstStyle/>
          <a:p>
            <a:r>
              <a:rPr lang="en-IN" dirty="0"/>
              <a:t>References:</a:t>
            </a:r>
          </a:p>
        </p:txBody>
      </p:sp>
      <p:sp>
        <p:nvSpPr>
          <p:cNvPr id="3" name="Content Placeholder 2">
            <a:extLst>
              <a:ext uri="{FF2B5EF4-FFF2-40B4-BE49-F238E27FC236}">
                <a16:creationId xmlns:a16="http://schemas.microsoft.com/office/drawing/2014/main" id="{48D467E4-7460-A310-A3DA-0C4F7590B850}"/>
              </a:ext>
            </a:extLst>
          </p:cNvPr>
          <p:cNvSpPr>
            <a:spLocks noGrp="1"/>
          </p:cNvSpPr>
          <p:nvPr>
            <p:ph idx="1"/>
          </p:nvPr>
        </p:nvSpPr>
        <p:spPr>
          <a:xfrm>
            <a:off x="1024128" y="1091682"/>
            <a:ext cx="10629807" cy="5217678"/>
          </a:xfrm>
        </p:spPr>
        <p:txBody>
          <a:bodyPr>
            <a:normAutofit lnSpcReduction="10000"/>
          </a:bodyPr>
          <a:lstStyle/>
          <a:p>
            <a:pPr marL="457200" indent="-457200" algn="just">
              <a:buFont typeface="+mj-lt"/>
              <a:buAutoNum type="arabicPeriod"/>
            </a:pPr>
            <a:r>
              <a:rPr lang="it-IT" dirty="0"/>
              <a:t>LM Aiello, R Schifanella, D Quercia, L Del Prete; EPJ Data Science, 2019. </a:t>
            </a:r>
            <a:r>
              <a:rPr lang="en-US" dirty="0"/>
              <a:t>Large-scale and high-resolution analysis of food purchases and health outcomes</a:t>
            </a:r>
          </a:p>
          <a:p>
            <a:pPr marL="457200" indent="-457200" algn="just">
              <a:buFont typeface="+mj-lt"/>
              <a:buAutoNum type="arabicPeriod"/>
            </a:pPr>
            <a:r>
              <a:rPr lang="en-IN" dirty="0"/>
              <a:t>Gitanjali M. Singh , Renata Micha , Shahab </a:t>
            </a:r>
            <a:r>
              <a:rPr lang="en-IN" dirty="0" err="1"/>
              <a:t>Khatibzadeh</a:t>
            </a:r>
            <a:r>
              <a:rPr lang="en-IN" dirty="0"/>
              <a:t>, </a:t>
            </a:r>
            <a:r>
              <a:rPr lang="en-IN" dirty="0" err="1"/>
              <a:t>Peilin</a:t>
            </a:r>
            <a:r>
              <a:rPr lang="en-IN" dirty="0"/>
              <a:t> Shi, Stephen Lim, Kathryn G. Andrews, Rebecca E. </a:t>
            </a:r>
            <a:r>
              <a:rPr lang="en-IN" dirty="0" err="1"/>
              <a:t>Engell</a:t>
            </a:r>
            <a:r>
              <a:rPr lang="en-IN" dirty="0"/>
              <a:t>, Majid </a:t>
            </a:r>
            <a:r>
              <a:rPr lang="en-IN" dirty="0" err="1"/>
              <a:t>Ezzati</a:t>
            </a:r>
            <a:r>
              <a:rPr lang="en-IN" dirty="0"/>
              <a:t>, </a:t>
            </a:r>
            <a:r>
              <a:rPr lang="en-IN" dirty="0" err="1"/>
              <a:t>Dariush</a:t>
            </a:r>
            <a:r>
              <a:rPr lang="en-IN" dirty="0"/>
              <a:t> </a:t>
            </a:r>
            <a:r>
              <a:rPr lang="en-IN" dirty="0" err="1"/>
              <a:t>Mozaffarian</a:t>
            </a:r>
            <a:r>
              <a:rPr lang="en-IN" dirty="0"/>
              <a:t> , Global Burden of Diseases Nutrition and Chronic Diseases Expert Group (</a:t>
            </a:r>
            <a:r>
              <a:rPr lang="en-IN" dirty="0" err="1"/>
              <a:t>NutriCoDE</a:t>
            </a:r>
            <a:r>
              <a:rPr lang="en-IN" dirty="0"/>
              <a:t>); </a:t>
            </a:r>
            <a:r>
              <a:rPr lang="en-US" dirty="0"/>
              <a:t>Global, Regional, and National Consumption of Sugar-Sweetened Beverages, Fruit Juices, and Milk: A Systematic Assessment of Beverage Intake in 187 Countries; Published: August 5, 2015</a:t>
            </a:r>
          </a:p>
          <a:p>
            <a:pPr marL="457200" indent="-457200" algn="just">
              <a:buFont typeface="+mj-lt"/>
              <a:buAutoNum type="arabicPeriod"/>
            </a:pPr>
            <a:r>
              <a:rPr lang="en-IN" dirty="0"/>
              <a:t>Susan E McCann1, James R Marshall, John R </a:t>
            </a:r>
            <a:r>
              <a:rPr lang="en-IN" dirty="0" err="1"/>
              <a:t>Brasure</a:t>
            </a:r>
            <a:r>
              <a:rPr lang="en-IN" dirty="0"/>
              <a:t>, Saxon Graham and Jo L Freudenheim1; </a:t>
            </a:r>
            <a:r>
              <a:rPr lang="en-US" dirty="0"/>
              <a:t>Analysis of patterns of food intake in nutritional epidemiology: food classification in principal components analysis and the subsequent impact on estimates for endometrial cancer; Submitted 4 January 2001: Accepted 6 March 2001</a:t>
            </a:r>
          </a:p>
          <a:p>
            <a:pPr marL="457200" indent="-457200" algn="just">
              <a:buFont typeface="+mj-lt"/>
              <a:buAutoNum type="arabicPeriod"/>
            </a:pPr>
            <a:r>
              <a:rPr lang="en-US" dirty="0"/>
              <a:t>Analyzing the Nutritional Content of Packed Foods using Smart phone Camera/Computer vision and Machine Learning - A Comprehensive review; </a:t>
            </a:r>
            <a:r>
              <a:rPr lang="en-US" dirty="0" err="1"/>
              <a:t>Ms</a:t>
            </a:r>
            <a:r>
              <a:rPr lang="en-US" dirty="0"/>
              <a:t> E </a:t>
            </a:r>
            <a:r>
              <a:rPr lang="en-US" dirty="0" err="1"/>
              <a:t>Anitha</a:t>
            </a:r>
            <a:r>
              <a:rPr lang="en-US" dirty="0"/>
              <a:t>, Dr. A </a:t>
            </a:r>
            <a:r>
              <a:rPr lang="en-US" dirty="0" err="1"/>
              <a:t>Bazila</a:t>
            </a:r>
            <a:r>
              <a:rPr lang="en-US" dirty="0"/>
              <a:t> Banu;</a:t>
            </a:r>
          </a:p>
          <a:p>
            <a:pPr marL="457200" indent="-457200" algn="just">
              <a:buFont typeface="+mj-lt"/>
              <a:buAutoNum type="arabicPeriod"/>
            </a:pPr>
            <a:r>
              <a:rPr lang="en-US" dirty="0"/>
              <a:t>Procedures for Estimating Nutrient Values for Food Composition Databases Sally F. </a:t>
            </a:r>
            <a:r>
              <a:rPr lang="en-US" dirty="0" err="1"/>
              <a:t>Schakel</a:t>
            </a:r>
            <a:r>
              <a:rPr lang="en-US" dirty="0"/>
              <a:t>, I. Marilyn Buzzard, and Susan E. Gebhardt ; Received July 10, 1996</a:t>
            </a:r>
            <a:endParaRPr lang="en-IN" dirty="0"/>
          </a:p>
        </p:txBody>
      </p:sp>
    </p:spTree>
    <p:extLst>
      <p:ext uri="{BB962C8B-B14F-4D97-AF65-F5344CB8AC3E}">
        <p14:creationId xmlns:p14="http://schemas.microsoft.com/office/powerpoint/2010/main" val="174612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1322-3382-4745-94E5-3C3D5DBB9306}"/>
              </a:ext>
            </a:extLst>
          </p:cNvPr>
          <p:cNvSpPr>
            <a:spLocks noGrp="1"/>
          </p:cNvSpPr>
          <p:nvPr>
            <p:ph type="title"/>
          </p:nvPr>
        </p:nvSpPr>
        <p:spPr/>
        <p:txBody>
          <a:bodyPr/>
          <a:lstStyle/>
          <a:p>
            <a:r>
              <a:rPr lang="en-US"/>
              <a:t>Index:</a:t>
            </a:r>
            <a:endParaRPr lang="en-IN" dirty="0"/>
          </a:p>
        </p:txBody>
      </p:sp>
      <p:graphicFrame>
        <p:nvGraphicFramePr>
          <p:cNvPr id="5" name="Content Placeholder 2">
            <a:extLst>
              <a:ext uri="{FF2B5EF4-FFF2-40B4-BE49-F238E27FC236}">
                <a16:creationId xmlns:a16="http://schemas.microsoft.com/office/drawing/2014/main" id="{37A8B361-EE49-6207-DEB0-437461A918AB}"/>
              </a:ext>
            </a:extLst>
          </p:cNvPr>
          <p:cNvGraphicFramePr>
            <a:graphicFrameLocks noGrp="1"/>
          </p:cNvGraphicFramePr>
          <p:nvPr>
            <p:ph idx="1"/>
            <p:extLst>
              <p:ext uri="{D42A27DB-BD31-4B8C-83A1-F6EECF244321}">
                <p14:modId xmlns:p14="http://schemas.microsoft.com/office/powerpoint/2010/main" val="2774944885"/>
              </p:ext>
            </p:extLst>
          </p:nvPr>
        </p:nvGraphicFramePr>
        <p:xfrm>
          <a:off x="1024128" y="1922106"/>
          <a:ext cx="9720073" cy="4387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394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2" name="Straight Connector 21">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97BEA-E60D-2416-C649-8B0481B64BF5}"/>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THANK YOU!!</a:t>
            </a:r>
          </a:p>
        </p:txBody>
      </p:sp>
      <p:cxnSp>
        <p:nvCxnSpPr>
          <p:cNvPr id="19" name="Straight Connector 1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6" name="Graphic 5" descr="Handshake">
            <a:extLst>
              <a:ext uri="{FF2B5EF4-FFF2-40B4-BE49-F238E27FC236}">
                <a16:creationId xmlns:a16="http://schemas.microsoft.com/office/drawing/2014/main" id="{00067252-8EA5-5FB4-8188-38727B9E1B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223420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a:t>Problem Statement : </a:t>
            </a:r>
          </a:p>
        </p:txBody>
      </p:sp>
      <p:sp>
        <p:nvSpPr>
          <p:cNvPr id="15" name="Content Placeholder 3">
            <a:extLst>
              <a:ext uri="{FF2B5EF4-FFF2-40B4-BE49-F238E27FC236}">
                <a16:creationId xmlns:a16="http://schemas.microsoft.com/office/drawing/2014/main" id="{C4C53FA8-0462-4508-6FAD-589DFE0B96AA}"/>
              </a:ext>
            </a:extLst>
          </p:cNvPr>
          <p:cNvSpPr>
            <a:spLocks noGrp="1"/>
          </p:cNvSpPr>
          <p:nvPr>
            <p:ph idx="1"/>
          </p:nvPr>
        </p:nvSpPr>
        <p:spPr>
          <a:xfrm>
            <a:off x="1024128" y="2286000"/>
            <a:ext cx="4754880" cy="4023360"/>
          </a:xfrm>
        </p:spPr>
        <p:txBody>
          <a:bodyPr>
            <a:normAutofit/>
          </a:bodyPr>
          <a:lstStyle/>
          <a:p>
            <a:pPr>
              <a:buFont typeface="Arial" panose="020B0604020202020204" pitchFamily="34" charset="0"/>
              <a:buChar char="•"/>
            </a:pPr>
            <a:r>
              <a:rPr lang="en-US" sz="1700" dirty="0"/>
              <a:t> Using </a:t>
            </a:r>
            <a:r>
              <a:rPr lang="en-US" sz="1700" dirty="0" err="1"/>
              <a:t>Ml</a:t>
            </a:r>
            <a:r>
              <a:rPr lang="en-US" sz="1700" dirty="0"/>
              <a:t> based approach we can easily categorize these processed foods and can know if the food product is fit consume or not. </a:t>
            </a:r>
          </a:p>
          <a:p>
            <a:pPr>
              <a:buFont typeface="Arial" panose="020B0604020202020204" pitchFamily="34" charset="0"/>
              <a:buChar char="•"/>
            </a:pPr>
            <a:r>
              <a:rPr lang="en-US" sz="1700" dirty="0"/>
              <a:t> The </a:t>
            </a:r>
            <a:r>
              <a:rPr lang="en-US" sz="1700" dirty="0" err="1"/>
              <a:t>Ml</a:t>
            </a:r>
            <a:r>
              <a:rPr lang="en-US" sz="1700" dirty="0"/>
              <a:t> based approach should cover large scale and types of processed foods. It must implement classification models that should be able to classify the products based on their nutritional content(food nutrient label). </a:t>
            </a:r>
          </a:p>
          <a:p>
            <a:endParaRPr lang="en-IN" sz="1700" dirty="0"/>
          </a:p>
        </p:txBody>
      </p:sp>
      <p:pic>
        <p:nvPicPr>
          <p:cNvPr id="1026" name="Picture 2" descr="Processed Foods: The Good, the Bad, and the Healthy? | GlobalSpec">
            <a:extLst>
              <a:ext uri="{FF2B5EF4-FFF2-40B4-BE49-F238E27FC236}">
                <a16:creationId xmlns:a16="http://schemas.microsoft.com/office/drawing/2014/main" id="{5FFF8B4D-9D5B-93DC-A85A-E16E4039BA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29" r="2339" b="1"/>
          <a:stretch/>
        </p:blipFill>
        <p:spPr bwMode="auto">
          <a:xfrm>
            <a:off x="6217922" y="2286000"/>
            <a:ext cx="4526278"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7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0BE7-9FB2-96A5-1C34-23FD6CA1CD22}"/>
              </a:ext>
            </a:extLst>
          </p:cNvPr>
          <p:cNvSpPr>
            <a:spLocks noGrp="1"/>
          </p:cNvSpPr>
          <p:nvPr>
            <p:ph type="title"/>
          </p:nvPr>
        </p:nvSpPr>
        <p:spPr>
          <a:xfrm>
            <a:off x="4751272" y="3944237"/>
            <a:ext cx="2689456" cy="758392"/>
          </a:xfrm>
        </p:spPr>
        <p:txBody>
          <a:bodyPr/>
          <a:lstStyle/>
          <a:p>
            <a:r>
              <a:rPr lang="en-US" dirty="0"/>
              <a:t>  Outcome </a:t>
            </a:r>
            <a:endParaRPr lang="en-IN" dirty="0"/>
          </a:p>
        </p:txBody>
      </p:sp>
      <p:sp>
        <p:nvSpPr>
          <p:cNvPr id="3" name="Content Placeholder 2">
            <a:extLst>
              <a:ext uri="{FF2B5EF4-FFF2-40B4-BE49-F238E27FC236}">
                <a16:creationId xmlns:a16="http://schemas.microsoft.com/office/drawing/2014/main" id="{45157EC6-130E-BFB2-3921-89E909D9BE04}"/>
              </a:ext>
            </a:extLst>
          </p:cNvPr>
          <p:cNvSpPr>
            <a:spLocks noGrp="1"/>
          </p:cNvSpPr>
          <p:nvPr>
            <p:ph idx="1"/>
          </p:nvPr>
        </p:nvSpPr>
        <p:spPr>
          <a:xfrm>
            <a:off x="1024126" y="2233101"/>
            <a:ext cx="9720073" cy="895739"/>
          </a:xfrm>
        </p:spPr>
        <p:txBody>
          <a:bodyPr/>
          <a:lstStyle/>
          <a:p>
            <a:r>
              <a:rPr lang="en-US" dirty="0"/>
              <a:t>To implement suitable ML algorithm and models to categorize the processed food items such that we will know if they suitable for our health or not</a:t>
            </a:r>
          </a:p>
          <a:p>
            <a:endParaRPr lang="en-US" dirty="0"/>
          </a:p>
          <a:p>
            <a:endParaRPr lang="en-IN" dirty="0"/>
          </a:p>
        </p:txBody>
      </p:sp>
      <p:sp>
        <p:nvSpPr>
          <p:cNvPr id="4" name="Title 1">
            <a:extLst>
              <a:ext uri="{FF2B5EF4-FFF2-40B4-BE49-F238E27FC236}">
                <a16:creationId xmlns:a16="http://schemas.microsoft.com/office/drawing/2014/main" id="{7ABD47D1-69F9-A000-A010-D58522D315FF}"/>
              </a:ext>
            </a:extLst>
          </p:cNvPr>
          <p:cNvSpPr txBox="1">
            <a:spLocks/>
          </p:cNvSpPr>
          <p:nvPr/>
        </p:nvSpPr>
        <p:spPr>
          <a:xfrm>
            <a:off x="4751272" y="1357688"/>
            <a:ext cx="2689456" cy="758392"/>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a:t> Objective: </a:t>
            </a:r>
            <a:endParaRPr lang="en-IN" dirty="0"/>
          </a:p>
        </p:txBody>
      </p:sp>
      <p:sp>
        <p:nvSpPr>
          <p:cNvPr id="5" name="Content Placeholder 2">
            <a:extLst>
              <a:ext uri="{FF2B5EF4-FFF2-40B4-BE49-F238E27FC236}">
                <a16:creationId xmlns:a16="http://schemas.microsoft.com/office/drawing/2014/main" id="{AE8D7F0F-8985-184E-30D4-FEB92B182BD5}"/>
              </a:ext>
            </a:extLst>
          </p:cNvPr>
          <p:cNvSpPr txBox="1">
            <a:spLocks/>
          </p:cNvSpPr>
          <p:nvPr/>
        </p:nvSpPr>
        <p:spPr>
          <a:xfrm>
            <a:off x="1024127" y="4819650"/>
            <a:ext cx="9720073" cy="89573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By this implementation we will get to know that if the food is fit to consume or not and also the categorization extent of the processed food items</a:t>
            </a:r>
          </a:p>
          <a:p>
            <a:pPr marL="0" indent="0">
              <a:buNone/>
            </a:pPr>
            <a:endParaRPr lang="en-IN" dirty="0"/>
          </a:p>
        </p:txBody>
      </p:sp>
    </p:spTree>
    <p:extLst>
      <p:ext uri="{BB962C8B-B14F-4D97-AF65-F5344CB8AC3E}">
        <p14:creationId xmlns:p14="http://schemas.microsoft.com/office/powerpoint/2010/main" val="244709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0C55-599A-D35B-C84A-4A022718EBF9}"/>
              </a:ext>
            </a:extLst>
          </p:cNvPr>
          <p:cNvSpPr>
            <a:spLocks noGrp="1"/>
          </p:cNvSpPr>
          <p:nvPr>
            <p:ph type="title"/>
          </p:nvPr>
        </p:nvSpPr>
        <p:spPr>
          <a:xfrm>
            <a:off x="1024128" y="585216"/>
            <a:ext cx="9720072" cy="1499616"/>
          </a:xfrm>
        </p:spPr>
        <p:txBody>
          <a:bodyPr>
            <a:normAutofit/>
          </a:bodyPr>
          <a:lstStyle/>
          <a:p>
            <a:r>
              <a:rPr lang="en-US" dirty="0"/>
              <a:t>Data Collection</a:t>
            </a:r>
            <a:endParaRPr lang="en-IN" dirty="0"/>
          </a:p>
        </p:txBody>
      </p:sp>
      <p:graphicFrame>
        <p:nvGraphicFramePr>
          <p:cNvPr id="5" name="Content Placeholder 2">
            <a:extLst>
              <a:ext uri="{FF2B5EF4-FFF2-40B4-BE49-F238E27FC236}">
                <a16:creationId xmlns:a16="http://schemas.microsoft.com/office/drawing/2014/main" id="{188D17C0-DC3F-51CE-340D-F827A2A26755}"/>
              </a:ext>
            </a:extLst>
          </p:cNvPr>
          <p:cNvGraphicFramePr>
            <a:graphicFrameLocks noGrp="1"/>
          </p:cNvGraphicFramePr>
          <p:nvPr>
            <p:ph idx="1"/>
            <p:extLst>
              <p:ext uri="{D42A27DB-BD31-4B8C-83A1-F6EECF244321}">
                <p14:modId xmlns:p14="http://schemas.microsoft.com/office/powerpoint/2010/main" val="164201103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70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urvey&#10;&#10;Description automatically generated">
            <a:extLst>
              <a:ext uri="{FF2B5EF4-FFF2-40B4-BE49-F238E27FC236}">
                <a16:creationId xmlns:a16="http://schemas.microsoft.com/office/drawing/2014/main" id="{07CF0BF5-C934-9648-1E55-116C14EFD786}"/>
              </a:ext>
            </a:extLst>
          </p:cNvPr>
          <p:cNvPicPr>
            <a:picLocks noGrp="1" noChangeAspect="1"/>
          </p:cNvPicPr>
          <p:nvPr>
            <p:ph idx="1"/>
          </p:nvPr>
        </p:nvPicPr>
        <p:blipFill>
          <a:blip r:embed="rId2"/>
          <a:stretch>
            <a:fillRect/>
          </a:stretch>
        </p:blipFill>
        <p:spPr>
          <a:xfrm>
            <a:off x="876059" y="1200151"/>
            <a:ext cx="5010391" cy="4676774"/>
          </a:xfrm>
        </p:spPr>
      </p:pic>
      <p:pic>
        <p:nvPicPr>
          <p:cNvPr id="7" name="Picture 6" descr="A screenshot of a computer&#10;&#10;Description automatically generated">
            <a:extLst>
              <a:ext uri="{FF2B5EF4-FFF2-40B4-BE49-F238E27FC236}">
                <a16:creationId xmlns:a16="http://schemas.microsoft.com/office/drawing/2014/main" id="{3508520F-5474-40EF-D517-5B631C97FA4E}"/>
              </a:ext>
            </a:extLst>
          </p:cNvPr>
          <p:cNvPicPr>
            <a:picLocks noChangeAspect="1"/>
          </p:cNvPicPr>
          <p:nvPr/>
        </p:nvPicPr>
        <p:blipFill>
          <a:blip r:embed="rId3"/>
          <a:stretch>
            <a:fillRect/>
          </a:stretch>
        </p:blipFill>
        <p:spPr>
          <a:xfrm>
            <a:off x="6000509" y="1428576"/>
            <a:ext cx="5563082" cy="4000847"/>
          </a:xfrm>
          <a:prstGeom prst="rect">
            <a:avLst/>
          </a:prstGeom>
        </p:spPr>
      </p:pic>
    </p:spTree>
    <p:extLst>
      <p:ext uri="{BB962C8B-B14F-4D97-AF65-F5344CB8AC3E}">
        <p14:creationId xmlns:p14="http://schemas.microsoft.com/office/powerpoint/2010/main" val="395270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51BDC5-E938-91A4-0B06-1B4223522612}"/>
              </a:ext>
            </a:extLst>
          </p:cNvPr>
          <p:cNvPicPr>
            <a:picLocks noGrp="1" noChangeAspect="1"/>
          </p:cNvPicPr>
          <p:nvPr>
            <p:ph idx="1"/>
          </p:nvPr>
        </p:nvPicPr>
        <p:blipFill>
          <a:blip r:embed="rId2"/>
          <a:stretch>
            <a:fillRect/>
          </a:stretch>
        </p:blipFill>
        <p:spPr>
          <a:xfrm>
            <a:off x="830424" y="830424"/>
            <a:ext cx="10814180" cy="5478301"/>
          </a:xfrm>
        </p:spPr>
      </p:pic>
    </p:spTree>
    <p:extLst>
      <p:ext uri="{BB962C8B-B14F-4D97-AF65-F5344CB8AC3E}">
        <p14:creationId xmlns:p14="http://schemas.microsoft.com/office/powerpoint/2010/main" val="311202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Description automatically generated">
            <a:extLst>
              <a:ext uri="{FF2B5EF4-FFF2-40B4-BE49-F238E27FC236}">
                <a16:creationId xmlns:a16="http://schemas.microsoft.com/office/drawing/2014/main" id="{48B0F33E-CE31-4173-AFA6-F82333285C5F}"/>
              </a:ext>
            </a:extLst>
          </p:cNvPr>
          <p:cNvPicPr>
            <a:picLocks noGrp="1" noChangeAspect="1"/>
          </p:cNvPicPr>
          <p:nvPr>
            <p:ph idx="1"/>
          </p:nvPr>
        </p:nvPicPr>
        <p:blipFill>
          <a:blip r:embed="rId2"/>
          <a:stretch>
            <a:fillRect/>
          </a:stretch>
        </p:blipFill>
        <p:spPr>
          <a:xfrm>
            <a:off x="400050" y="704849"/>
            <a:ext cx="11553825" cy="5438775"/>
          </a:xfrm>
        </p:spPr>
      </p:pic>
    </p:spTree>
    <p:extLst>
      <p:ext uri="{BB962C8B-B14F-4D97-AF65-F5344CB8AC3E}">
        <p14:creationId xmlns:p14="http://schemas.microsoft.com/office/powerpoint/2010/main" val="64654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200B13-C7EA-0F31-6C3D-3537F687611D}"/>
              </a:ext>
            </a:extLst>
          </p:cNvPr>
          <p:cNvSpPr>
            <a:spLocks noGrp="1"/>
          </p:cNvSpPr>
          <p:nvPr>
            <p:ph type="title"/>
          </p:nvPr>
        </p:nvSpPr>
        <p:spPr>
          <a:xfrm>
            <a:off x="310039" y="640080"/>
            <a:ext cx="3429855" cy="5613236"/>
          </a:xfrm>
        </p:spPr>
        <p:txBody>
          <a:bodyPr anchor="ctr">
            <a:normAutofit/>
          </a:bodyPr>
          <a:lstStyle/>
          <a:p>
            <a:r>
              <a:rPr lang="en-US">
                <a:solidFill>
                  <a:srgbClr val="FFFFFF"/>
                </a:solidFill>
              </a:rPr>
              <a:t>METRIC USED:</a:t>
            </a:r>
            <a:endParaRPr lang="en-IN">
              <a:solidFill>
                <a:srgbClr val="FFFFFF"/>
              </a:solidFill>
            </a:endParaRPr>
          </a:p>
        </p:txBody>
      </p:sp>
      <p:sp>
        <p:nvSpPr>
          <p:cNvPr id="8" name="Content Placeholder 2">
            <a:extLst>
              <a:ext uri="{FF2B5EF4-FFF2-40B4-BE49-F238E27FC236}">
                <a16:creationId xmlns:a16="http://schemas.microsoft.com/office/drawing/2014/main" id="{FA861573-F2E5-2E3E-FF65-3EF24DE30160}"/>
              </a:ext>
            </a:extLst>
          </p:cNvPr>
          <p:cNvSpPr>
            <a:spLocks noGrp="1"/>
          </p:cNvSpPr>
          <p:nvPr>
            <p:ph idx="1"/>
          </p:nvPr>
        </p:nvSpPr>
        <p:spPr>
          <a:xfrm>
            <a:off x="4699818" y="640080"/>
            <a:ext cx="7172138" cy="3745107"/>
          </a:xfrm>
        </p:spPr>
        <p:txBody>
          <a:bodyPr>
            <a:normAutofit/>
          </a:bodyPr>
          <a:lstStyle/>
          <a:p>
            <a:endParaRPr lang="en-US" dirty="0"/>
          </a:p>
          <a:p>
            <a:pPr marL="0" indent="0">
              <a:buNone/>
            </a:pPr>
            <a:r>
              <a:rPr lang="en-US" dirty="0"/>
              <a:t>The METRIC which we have used has been </a:t>
            </a:r>
            <a:r>
              <a:rPr lang="en-US" b="0" i="0" dirty="0">
                <a:effectLst/>
                <a:highlight>
                  <a:srgbClr val="FFFFFF"/>
                </a:highlight>
                <a:latin typeface="Arial" panose="020B0604020202020204" pitchFamily="34" charset="0"/>
              </a:rPr>
              <a:t>sourced from the Food Safety and Standards Authority of India (FSSAI) website.</a:t>
            </a:r>
          </a:p>
          <a:p>
            <a:endParaRPr lang="en-US" b="0" i="0" dirty="0">
              <a:effectLst/>
              <a:highlight>
                <a:srgbClr val="FFFFFF"/>
              </a:highlight>
              <a:latin typeface="Arial" panose="020B0604020202020204" pitchFamily="34" charset="0"/>
            </a:endParaRPr>
          </a:p>
          <a:p>
            <a:pPr marL="0" indent="0">
              <a:buNone/>
            </a:pPr>
            <a:r>
              <a:rPr lang="en-US" b="0" i="0" dirty="0">
                <a:effectLst/>
                <a:highlight>
                  <a:srgbClr val="FFFFFF"/>
                </a:highlight>
                <a:latin typeface="Arial" panose="020B0604020202020204" pitchFamily="34" charset="0"/>
              </a:rPr>
              <a:t>They serve as predefined criteria for the classification of food products based on their nutritional attributes. </a:t>
            </a:r>
            <a:endParaRPr lang="en-US" dirty="0">
              <a:highlight>
                <a:srgbClr val="FFFFFF"/>
              </a:highlight>
              <a:latin typeface="Arial" panose="020B0604020202020204" pitchFamily="34" charset="0"/>
            </a:endParaRPr>
          </a:p>
          <a:p>
            <a:endParaRPr lang="en-IN" dirty="0"/>
          </a:p>
        </p:txBody>
      </p:sp>
      <p:pic>
        <p:nvPicPr>
          <p:cNvPr id="7" name="Graphic 6" descr="Gauge">
            <a:extLst>
              <a:ext uri="{FF2B5EF4-FFF2-40B4-BE49-F238E27FC236}">
                <a16:creationId xmlns:a16="http://schemas.microsoft.com/office/drawing/2014/main" id="{CDC33933-1DC0-6829-AF0C-72ABCBA0DB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6904" y="4553084"/>
            <a:ext cx="1685977" cy="1685977"/>
          </a:xfrm>
          <a:prstGeom prst="rect">
            <a:avLst/>
          </a:prstGeom>
        </p:spPr>
      </p:pic>
    </p:spTree>
    <p:extLst>
      <p:ext uri="{BB962C8B-B14F-4D97-AF65-F5344CB8AC3E}">
        <p14:creationId xmlns:p14="http://schemas.microsoft.com/office/powerpoint/2010/main" val="104850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b210b11a-523a-497f-8b57-dabd6a0c35ff" xsi:nil="true"/>
    <_activity xmlns="b210b11a-523a-497f-8b57-dabd6a0c35f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128227E2DE104D921F6B3EAC1D6D8B" ma:contentTypeVersion="14" ma:contentTypeDescription="Create a new document." ma:contentTypeScope="" ma:versionID="bcf9949b9e868ecb285ef3a5ab691f12">
  <xsd:schema xmlns:xsd="http://www.w3.org/2001/XMLSchema" xmlns:xs="http://www.w3.org/2001/XMLSchema" xmlns:p="http://schemas.microsoft.com/office/2006/metadata/properties" xmlns:ns3="b210b11a-523a-497f-8b57-dabd6a0c35ff" xmlns:ns4="9ef72c12-06ec-47fe-ac51-b33fc8a9aa77" targetNamespace="http://schemas.microsoft.com/office/2006/metadata/properties" ma:root="true" ma:fieldsID="b3c6d76f743bfdf17fbd2cafe2162772" ns3:_="" ns4:_="">
    <xsd:import namespace="b210b11a-523a-497f-8b57-dabd6a0c35ff"/>
    <xsd:import namespace="9ef72c12-06ec-47fe-ac51-b33fc8a9aa7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_activity" minOccurs="0"/>
                <xsd:element ref="ns3:MediaServiceObjectDetectorVersions"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10b11a-523a-497f-8b57-dabd6a0c35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f72c12-06ec-47fe-ac51-b33fc8a9aa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purl.org/dc/dcmitype/"/>
    <ds:schemaRef ds:uri="http://schemas.microsoft.com/office/2006/documentManagement/types"/>
    <ds:schemaRef ds:uri="http://schemas.microsoft.com/office/2006/metadata/properties"/>
    <ds:schemaRef ds:uri="http://purl.org/dc/elements/1.1/"/>
    <ds:schemaRef ds:uri="http://purl.org/dc/terms/"/>
    <ds:schemaRef ds:uri="9ef72c12-06ec-47fe-ac51-b33fc8a9aa77"/>
    <ds:schemaRef ds:uri="http://schemas.microsoft.com/office/infopath/2007/PartnerControls"/>
    <ds:schemaRef ds:uri="http://schemas.openxmlformats.org/package/2006/metadata/core-properties"/>
    <ds:schemaRef ds:uri="b210b11a-523a-497f-8b57-dabd6a0c35ff"/>
    <ds:schemaRef ds:uri="http://www.w3.org/XML/1998/namespace"/>
  </ds:schemaRefs>
</ds:datastoreItem>
</file>

<file path=customXml/itemProps3.xml><?xml version="1.0" encoding="utf-8"?>
<ds:datastoreItem xmlns:ds="http://schemas.openxmlformats.org/officeDocument/2006/customXml" ds:itemID="{6A6836A4-673F-4C27-ADF4-4216B79C7E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10b11a-523a-497f-8b57-dabd6a0c35ff"/>
    <ds:schemaRef ds:uri="9ef72c12-06ec-47fe-ac51-b33fc8a9a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151</TotalTime>
  <Words>1076</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Tw Cen MT</vt:lpstr>
      <vt:lpstr>Tw Cen MT Condensed</vt:lpstr>
      <vt:lpstr>Wingdings 3</vt:lpstr>
      <vt:lpstr>Integral</vt:lpstr>
      <vt:lpstr>ML BASED PROCESSED FOOD CLASSIFICATION</vt:lpstr>
      <vt:lpstr>Index:</vt:lpstr>
      <vt:lpstr>Problem Statement : </vt:lpstr>
      <vt:lpstr>  Outcome </vt:lpstr>
      <vt:lpstr>Data Collection</vt:lpstr>
      <vt:lpstr>PowerPoint Presentation</vt:lpstr>
      <vt:lpstr>PowerPoint Presentation</vt:lpstr>
      <vt:lpstr>PowerPoint Presentation</vt:lpstr>
      <vt:lpstr>METRIC USED:</vt:lpstr>
      <vt:lpstr>METHODOLOGY:</vt:lpstr>
      <vt:lpstr>ML Algorithms Used : </vt:lpstr>
      <vt:lpstr>Random Forest Pseudocode:</vt:lpstr>
      <vt:lpstr>PowerPoint Presentation</vt:lpstr>
      <vt:lpstr>XGBoost Algorithm pseudocode:</vt:lpstr>
      <vt:lpstr>RESULT:</vt:lpstr>
      <vt:lpstr>PowerPoint Presentation</vt:lpstr>
      <vt:lpstr>Comparisons  of Model</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 -ML BASED PROCESSED FOOD CLASSIFICATION</dc:title>
  <dc:creator>31136_SUSHIL_23_24</dc:creator>
  <cp:lastModifiedBy>31136_SUSHIL_23_24</cp:lastModifiedBy>
  <cp:revision>3</cp:revision>
  <dcterms:created xsi:type="dcterms:W3CDTF">2024-04-14T08:24:13Z</dcterms:created>
  <dcterms:modified xsi:type="dcterms:W3CDTF">2024-04-15T08:55:43Z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0x0101003D128227E2DE104D921F6B3EAC1D6D8B</vt:lpwstr>
  </property>
</Properties>
</file>