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38"/>
          <a:sy d="100" n="138"/>
        </p:scale>
        <p:origin x="834" y="12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3" Type="http://schemas.microsoft.com/office/2016/11/relationships/changesInfo" Target="changesInfos/changesInfo1.xml" /><Relationship Id="rId32" Type="http://schemas.openxmlformats.org/officeDocument/2006/relationships/tableStyles" Target="tableStyles.xml" /><Relationship Id="rId1" Type="http://schemas.openxmlformats.org/officeDocument/2006/relationships/slideMaster" Target="slideMasters/slideMaster1.xml" /><Relationship Id="rId31" Type="http://schemas.openxmlformats.org/officeDocument/2006/relationships/theme" Target="theme/theme1.xml" /><Relationship Id="rId30" Type="http://schemas.openxmlformats.org/officeDocument/2006/relationships/viewProps" Target="viewProps.xml" /><Relationship Id="rId2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11/13/2024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size calculation</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 High-level Overview</a:t>
            </a:r>
            <a:br/>
            <a:br/>
            <a:r>
              <a:rPr/>
              <a:t>Márton Kiss MD</a:t>
            </a:r>
          </a:p>
        </p:txBody>
      </p:sp>
      <p:sp>
        <p:nvSpPr>
          <p:cNvPr id="4" name="Date Placeholder 3"/>
          <p:cNvSpPr>
            <a:spLocks noGrp="1"/>
          </p:cNvSpPr>
          <p:nvPr>
            <p:ph idx="10" sz="half" type="dt"/>
          </p:nvPr>
        </p:nvSpPr>
        <p:spPr/>
        <p:txBody>
          <a:bodyPr/>
          <a:lstStyle/>
          <a:p>
            <a:pPr lvl="0" indent="0" marL="0">
              <a:buNone/>
            </a:pPr>
            <a:r>
              <a:rPr/>
              <a:t>Invalid Date</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Mathematical Foundations - Z-Score Approach</a:t>
            </a:r>
          </a:p>
        </p:txBody>
      </p:sp>
      <p:sp>
        <p:nvSpPr>
          <p:cNvPr id="3" name="Content Placeholder 2"/>
          <p:cNvSpPr>
            <a:spLocks noGrp="1"/>
          </p:cNvSpPr>
          <p:nvPr>
            <p:ph idx="1"/>
          </p:nvPr>
        </p:nvSpPr>
        <p:spPr/>
        <p:txBody>
          <a:bodyPr/>
          <a:lstStyle/>
          <a:p>
            <a:pPr lvl="0" indent="0" marL="0">
              <a:spcBef>
                <a:spcPts val="3000"/>
              </a:spcBef>
              <a:buNone/>
            </a:pPr>
            <a:r>
              <a:rPr b="1"/>
              <a:t>Understanding Z-Scores</a:t>
            </a:r>
          </a:p>
          <a:p>
            <a:pPr lvl="0"/>
            <a:r>
              <a:rPr b="1"/>
              <a:t>Definition</a:t>
            </a:r>
            <a:r>
              <a:rPr/>
              <a:t>: A Z-score indicates how many standard deviations an element is from the mean.</a:t>
            </a:r>
          </a:p>
          <a:p>
            <a:pPr lvl="0"/>
            <a:r>
              <a:rPr b="1"/>
              <a:t>Application</a:t>
            </a:r>
            <a:r>
              <a:rPr/>
              <a:t>: Used in hypothesis testing to determine probabilities under the normal distribution.</a:t>
            </a:r>
          </a:p>
          <a:p>
            <a:pPr lvl="0" indent="0" marL="0">
              <a:spcBef>
                <a:spcPts val="3000"/>
              </a:spcBef>
              <a:buNone/>
            </a:pPr>
            <a:r>
              <a:rPr b="1"/>
              <a:t>Sample Size Formula for Comparing Two Means</a:t>
            </a:r>
          </a:p>
          <a:p>
            <a:pPr lvl="0" indent="0" marL="0">
              <a:buNone/>
            </a:pPr>
            <a:r>
              <a:rPr/>
              <a:t>[ n = (  )^2 ]</a:t>
            </a:r>
          </a:p>
          <a:p>
            <a:pPr lvl="0" indent="0" marL="0">
              <a:buNone/>
            </a:pPr>
            <a:r>
              <a:rPr/>
              <a:t>Where:</a:t>
            </a:r>
          </a:p>
          <a:p>
            <a:pPr lvl="0"/>
            <a:r>
              <a:rPr/>
              <a:t>( n ): Sample size per group</a:t>
            </a:r>
          </a:p>
          <a:p>
            <a:pPr lvl="0"/>
            <a:r>
              <a:rPr/>
              <a:t>( Z_{1-/2} ): Z-score for the desired significance level (e.g., 1.96 for α = 0.05)</a:t>
            </a:r>
          </a:p>
          <a:p>
            <a:pPr lvl="0"/>
            <a:r>
              <a:rPr/>
              <a:t>( Z_{1-} ): Z-score for the desired power (e.g., 0.84 for 80% power)</a:t>
            </a:r>
          </a:p>
          <a:p>
            <a:pPr lvl="0"/>
            <a:r>
              <a:rPr/>
              <a:t>( ): Expected effect size (mean difference)</a:t>
            </a:r>
          </a:p>
          <a:p>
            <a:pPr lvl="0"/>
            <a:r>
              <a:rPr/>
              <a:t>( ): Standard deviation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Noncentral t-Distribution</a:t>
            </a:r>
          </a:p>
        </p:txBody>
      </p:sp>
      <p:sp>
        <p:nvSpPr>
          <p:cNvPr id="3" name="Content Placeholder 2"/>
          <p:cNvSpPr>
            <a:spLocks noGrp="1"/>
          </p:cNvSpPr>
          <p:nvPr>
            <p:ph idx="1"/>
          </p:nvPr>
        </p:nvSpPr>
        <p:spPr/>
        <p:txBody>
          <a:bodyPr/>
          <a:lstStyle/>
          <a:p>
            <a:pPr lvl="0" indent="0" marL="0">
              <a:spcBef>
                <a:spcPts val="3000"/>
              </a:spcBef>
              <a:buNone/>
            </a:pPr>
            <a:r>
              <a:rPr b="1"/>
              <a:t>When to Use</a:t>
            </a:r>
          </a:p>
          <a:p>
            <a:pPr lvl="0"/>
            <a:r>
              <a:rPr/>
              <a:t>Appropriate for small sample sizes when the population variance is unknown.</a:t>
            </a:r>
          </a:p>
          <a:p>
            <a:pPr lvl="0"/>
            <a:r>
              <a:rPr/>
              <a:t>Adjusts for the additional uncertainty compared to the normal distribution.</a:t>
            </a:r>
          </a:p>
          <a:p>
            <a:pPr lvl="0" indent="0" marL="0">
              <a:spcBef>
                <a:spcPts val="3000"/>
              </a:spcBef>
              <a:buNone/>
            </a:pPr>
            <a:r>
              <a:rPr b="1"/>
              <a:t>Impact on Sample Size</a:t>
            </a:r>
          </a:p>
          <a:p>
            <a:pPr lvl="0"/>
            <a:r>
              <a:rPr b="1"/>
              <a:t>Effect on Calculations</a:t>
            </a:r>
            <a:r>
              <a:rPr/>
              <a:t>:</a:t>
            </a:r>
          </a:p>
          <a:p>
            <a:pPr lvl="1"/>
            <a:r>
              <a:rPr/>
              <a:t>Results in a slightly larger sample size compared to using the normal distribution.</a:t>
            </a:r>
          </a:p>
          <a:p>
            <a:pPr lvl="0"/>
            <a:r>
              <a:rPr b="1"/>
              <a:t>Practical Implications</a:t>
            </a:r>
            <a:r>
              <a:rPr/>
              <a:t>:</a:t>
            </a:r>
          </a:p>
          <a:p>
            <a:pPr lvl="1"/>
            <a:r>
              <a:rPr/>
              <a:t>Difference is often minimal (±2 participants per group).</a:t>
            </a:r>
          </a:p>
          <a:p>
            <a:pPr lvl="1"/>
            <a:r>
              <a:rPr/>
              <a:t>Becomes negligible with larger sample sizes.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Accounting for Dropouts</a:t>
            </a:r>
          </a:p>
        </p:txBody>
      </p:sp>
      <p:sp>
        <p:nvSpPr>
          <p:cNvPr id="3" name="Content Placeholder 2"/>
          <p:cNvSpPr>
            <a:spLocks noGrp="1"/>
          </p:cNvSpPr>
          <p:nvPr>
            <p:ph idx="1"/>
          </p:nvPr>
        </p:nvSpPr>
        <p:spPr/>
        <p:txBody>
          <a:bodyPr/>
          <a:lstStyle/>
          <a:p>
            <a:pPr lvl="0" indent="0" marL="0">
              <a:spcBef>
                <a:spcPts val="3000"/>
              </a:spcBef>
              <a:buNone/>
            </a:pPr>
            <a:r>
              <a:rPr b="1"/>
              <a:t>Importance</a:t>
            </a:r>
          </a:p>
          <a:p>
            <a:pPr lvl="0"/>
            <a:r>
              <a:rPr/>
              <a:t>Ensuring sufficient power despite participant attrition.</a:t>
            </a:r>
          </a:p>
          <a:p>
            <a:pPr lvl="0"/>
            <a:r>
              <a:rPr/>
              <a:t>Failure to account for dropouts can lead to underpowered studies.</a:t>
            </a:r>
          </a:p>
          <a:p>
            <a:pPr lvl="0" indent="0" marL="0">
              <a:spcBef>
                <a:spcPts val="3000"/>
              </a:spcBef>
              <a:buNone/>
            </a:pPr>
            <a:r>
              <a:rPr b="1"/>
              <a:t>Adjusting Sample Size</a:t>
            </a:r>
          </a:p>
          <a:p>
            <a:pPr lvl="0" indent="0" marL="0">
              <a:buNone/>
            </a:pPr>
            <a:r>
              <a:rPr/>
              <a:t>[ n_{} =  ]</a:t>
            </a:r>
          </a:p>
          <a:p>
            <a:pPr lvl="0"/>
            <a:r>
              <a:rPr b="1"/>
              <a:t>Example</a:t>
            </a:r>
            <a:r>
              <a:rPr/>
              <a:t>:</a:t>
            </a:r>
          </a:p>
          <a:p>
            <a:pPr lvl="1"/>
            <a:r>
              <a:rPr/>
              <a:t>Calculated ( n = 100 ) per group.</a:t>
            </a:r>
          </a:p>
          <a:p>
            <a:pPr lvl="1"/>
            <a:r>
              <a:rPr/>
              <a:t>Expected dropout rate = 10%.</a:t>
            </a:r>
          </a:p>
          <a:p>
            <a:pPr lvl="1"/>
            <a:r>
              <a:rPr/>
              <a:t>Adjusted sample size: ( n_{} =   ) per group.</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Size as an Estimate</a:t>
            </a:r>
          </a:p>
        </p:txBody>
      </p:sp>
      <p:sp>
        <p:nvSpPr>
          <p:cNvPr id="3" name="Content Placeholder 2"/>
          <p:cNvSpPr>
            <a:spLocks noGrp="1"/>
          </p:cNvSpPr>
          <p:nvPr>
            <p:ph idx="1"/>
          </p:nvPr>
        </p:nvSpPr>
        <p:spPr/>
        <p:txBody>
          <a:bodyPr/>
          <a:lstStyle/>
          <a:p>
            <a:pPr lvl="0"/>
            <a:r>
              <a:rPr b="1"/>
              <a:t>Uncertainty in Parameters</a:t>
            </a:r>
            <a:r>
              <a:rPr/>
              <a:t>:</a:t>
            </a:r>
          </a:p>
          <a:p>
            <a:pPr lvl="1"/>
            <a:r>
              <a:rPr/>
              <a:t>Estimates are based on assumptions and available data.</a:t>
            </a:r>
          </a:p>
          <a:p>
            <a:pPr lvl="0"/>
            <a:r>
              <a:rPr b="1"/>
              <a:t>Flexibility</a:t>
            </a:r>
            <a:r>
              <a:rPr/>
              <a:t>:</a:t>
            </a:r>
          </a:p>
          <a:p>
            <a:pPr lvl="1"/>
            <a:r>
              <a:rPr/>
              <a:t>Be prepared to adjust the sample size as new information becomes available.</a:t>
            </a:r>
          </a:p>
          <a:p>
            <a:pPr lvl="0"/>
            <a:r>
              <a:rPr b="1"/>
              <a:t>Conclusion</a:t>
            </a:r>
            <a:r>
              <a:rPr/>
              <a:t>:</a:t>
            </a:r>
          </a:p>
          <a:p>
            <a:pPr lvl="1"/>
            <a:r>
              <a:rPr/>
              <a:t>The calculated sample size is a guideline, not an exact requirement.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Inverse Approach to Sample Size Estimation</a:t>
            </a:r>
          </a:p>
        </p:txBody>
      </p:sp>
      <p:sp>
        <p:nvSpPr>
          <p:cNvPr id="3" name="Content Placeholder 2"/>
          <p:cNvSpPr>
            <a:spLocks noGrp="1"/>
          </p:cNvSpPr>
          <p:nvPr>
            <p:ph idx="1"/>
          </p:nvPr>
        </p:nvSpPr>
        <p:spPr/>
        <p:txBody>
          <a:bodyPr/>
          <a:lstStyle/>
          <a:p>
            <a:pPr lvl="0" indent="0" marL="0">
              <a:spcBef>
                <a:spcPts val="3000"/>
              </a:spcBef>
              <a:buNone/>
            </a:pPr>
            <a:r>
              <a:rPr b="1"/>
              <a:t>Concept</a:t>
            </a:r>
          </a:p>
          <a:p>
            <a:pPr lvl="0"/>
            <a:r>
              <a:rPr/>
              <a:t>Determine the detectable effect size given a fixed sample size.</a:t>
            </a:r>
          </a:p>
          <a:p>
            <a:pPr lvl="0"/>
            <a:r>
              <a:rPr/>
              <a:t>Useful when resources or feasible participant numbers are limited.</a:t>
            </a:r>
          </a:p>
          <a:p>
            <a:pPr lvl="0" indent="0" marL="0">
              <a:spcBef>
                <a:spcPts val="3000"/>
              </a:spcBef>
              <a:buNone/>
            </a:pPr>
            <a:r>
              <a:rPr b="1"/>
              <a:t>Application</a:t>
            </a:r>
          </a:p>
          <a:p>
            <a:pPr lvl="0"/>
            <a:r>
              <a:rPr b="1"/>
              <a:t>Resource Constraints</a:t>
            </a:r>
            <a:r>
              <a:rPr/>
              <a:t>:</a:t>
            </a:r>
          </a:p>
          <a:p>
            <a:pPr lvl="1"/>
            <a:r>
              <a:rPr/>
              <a:t>Budget, time, or population limitations.</a:t>
            </a:r>
          </a:p>
          <a:p>
            <a:pPr lvl="0"/>
            <a:r>
              <a:rPr b="1"/>
              <a:t>Strategic Planning</a:t>
            </a:r>
            <a:r>
              <a:rPr/>
              <a:t>:</a:t>
            </a:r>
          </a:p>
          <a:p>
            <a:pPr lvl="1"/>
            <a:r>
              <a:rPr/>
              <a:t>Helps in setting realistic objectives.</a:t>
            </a:r>
          </a:p>
          <a:p>
            <a:pPr lvl="1"/>
            <a:r>
              <a:rPr/>
              <a:t>Aligns expectations with what is achievable.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Trade-Offs Between Sample Size and Effect Size</a:t>
            </a:r>
          </a:p>
        </p:txBody>
      </p:sp>
      <p:sp>
        <p:nvSpPr>
          <p:cNvPr id="3" name="Content Placeholder 2"/>
          <p:cNvSpPr>
            <a:spLocks noGrp="1"/>
          </p:cNvSpPr>
          <p:nvPr>
            <p:ph idx="1"/>
          </p:nvPr>
        </p:nvSpPr>
        <p:spPr/>
        <p:txBody>
          <a:bodyPr/>
          <a:lstStyle/>
          <a:p>
            <a:pPr lvl="0"/>
            <a:r>
              <a:rPr b="1"/>
              <a:t>Larger Sample Sizes</a:t>
            </a:r>
            <a:r>
              <a:rPr/>
              <a:t>:</a:t>
            </a:r>
          </a:p>
          <a:p>
            <a:pPr lvl="1"/>
            <a:r>
              <a:rPr/>
              <a:t>Detect smaller effect sizes.</a:t>
            </a:r>
          </a:p>
          <a:p>
            <a:pPr lvl="1"/>
            <a:r>
              <a:rPr/>
              <a:t>Require more resources.</a:t>
            </a:r>
          </a:p>
          <a:p>
            <a:pPr lvl="0"/>
            <a:r>
              <a:rPr b="1"/>
              <a:t>Smaller Sample Sizes</a:t>
            </a:r>
            <a:r>
              <a:rPr/>
              <a:t>:</a:t>
            </a:r>
          </a:p>
          <a:p>
            <a:pPr lvl="1"/>
            <a:r>
              <a:rPr/>
              <a:t>Detect only larger effect sizes.</a:t>
            </a:r>
          </a:p>
          <a:p>
            <a:pPr lvl="1"/>
            <a:r>
              <a:rPr/>
              <a:t>May miss clinically meaningful differences.</a:t>
            </a:r>
          </a:p>
          <a:p>
            <a:pPr lvl="0" indent="0" marL="0">
              <a:spcBef>
                <a:spcPts val="3000"/>
              </a:spcBef>
              <a:buNone/>
            </a:pPr>
            <a:r>
              <a:rPr b="1"/>
              <a:t>Decision-Making</a:t>
            </a:r>
          </a:p>
          <a:p>
            <a:pPr lvl="0"/>
            <a:r>
              <a:rPr b="1"/>
              <a:t>Clinical Significance</a:t>
            </a:r>
            <a:r>
              <a:rPr/>
              <a:t>:</a:t>
            </a:r>
          </a:p>
          <a:p>
            <a:pPr lvl="1"/>
            <a:r>
              <a:rPr/>
              <a:t>Is the detectable effect size meaningful in practice?</a:t>
            </a:r>
          </a:p>
          <a:p>
            <a:pPr lvl="0"/>
            <a:r>
              <a:rPr b="1"/>
              <a:t>Feasibility</a:t>
            </a:r>
            <a:r>
              <a:rPr/>
              <a:t>:</a:t>
            </a:r>
          </a:p>
          <a:p>
            <a:pPr lvl="1"/>
            <a:r>
              <a:rPr/>
              <a:t>Are the required resources available?</a:t>
            </a:r>
          </a:p>
          <a:p>
            <a:pPr lvl="0"/>
            <a:r>
              <a:rPr b="1"/>
              <a:t>Balancing Act</a:t>
            </a:r>
            <a:r>
              <a:rPr/>
              <a:t>:</a:t>
            </a:r>
          </a:p>
          <a:p>
            <a:pPr lvl="1"/>
            <a:r>
              <a:rPr/>
              <a:t>Optimize the study design within practical constraints.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Special Considerations for Binary Outcomes</a:t>
            </a:r>
          </a:p>
        </p:txBody>
      </p:sp>
      <p:sp>
        <p:nvSpPr>
          <p:cNvPr id="3" name="Content Placeholder 2"/>
          <p:cNvSpPr>
            <a:spLocks noGrp="1"/>
          </p:cNvSpPr>
          <p:nvPr>
            <p:ph idx="1"/>
          </p:nvPr>
        </p:nvSpPr>
        <p:spPr/>
        <p:txBody>
          <a:bodyPr/>
          <a:lstStyle/>
          <a:p>
            <a:pPr lvl="0" indent="0" marL="0">
              <a:spcBef>
                <a:spcPts val="3000"/>
              </a:spcBef>
              <a:buNone/>
            </a:pPr>
            <a:r>
              <a:rPr b="1"/>
              <a:t>Normal Approximation of the Binomial Distribution</a:t>
            </a:r>
          </a:p>
          <a:p>
            <a:pPr lvl="0"/>
            <a:r>
              <a:rPr b="1"/>
              <a:t>Applicability</a:t>
            </a:r>
            <a:r>
              <a:rPr/>
              <a:t>:</a:t>
            </a:r>
          </a:p>
          <a:p>
            <a:pPr lvl="1"/>
            <a:r>
              <a:rPr/>
              <a:t>Valid when sample sizes are large, and probabilities are not near 0 or 1.</a:t>
            </a:r>
          </a:p>
          <a:p>
            <a:pPr lvl="0"/>
            <a:r>
              <a:rPr b="1"/>
              <a:t>Benefit</a:t>
            </a:r>
            <a:r>
              <a:rPr/>
              <a:t>:</a:t>
            </a:r>
          </a:p>
          <a:p>
            <a:pPr lvl="1"/>
            <a:r>
              <a:rPr/>
              <a:t>Simplifies calculations using Z-scores.</a:t>
            </a:r>
          </a:p>
          <a:p>
            <a:pPr lvl="0" indent="0" marL="0">
              <a:spcBef>
                <a:spcPts val="3000"/>
              </a:spcBef>
              <a:buNone/>
            </a:pPr>
            <a:r>
              <a:rPr b="1"/>
              <a:t>Sample Size Formula for Proportions</a:t>
            </a:r>
          </a:p>
          <a:p>
            <a:pPr lvl="0" indent="0" marL="0">
              <a:buNone/>
            </a:pPr>
            <a:r>
              <a:rPr/>
              <a:t>[ n =  ]</a:t>
            </a:r>
          </a:p>
          <a:p>
            <a:pPr lvl="0" indent="0" marL="0">
              <a:buNone/>
            </a:pPr>
            <a:r>
              <a:rPr/>
              <a:t>Where:</a:t>
            </a:r>
          </a:p>
          <a:p>
            <a:pPr lvl="0"/>
            <a:r>
              <a:rPr/>
              <a:t>( p =  )</a:t>
            </a:r>
          </a:p>
          <a:p>
            <a:pPr lvl="0"/>
            <a:r>
              <a:rPr/>
              <a:t>( p_1, p_2 ): Proportions in control and treatment groups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Crossover Trials</a:t>
            </a:r>
          </a:p>
        </p:txBody>
      </p:sp>
      <p:sp>
        <p:nvSpPr>
          <p:cNvPr id="3" name="Content Placeholder 2"/>
          <p:cNvSpPr>
            <a:spLocks noGrp="1"/>
          </p:cNvSpPr>
          <p:nvPr>
            <p:ph idx="1"/>
          </p:nvPr>
        </p:nvSpPr>
        <p:spPr/>
        <p:txBody>
          <a:bodyPr/>
          <a:lstStyle/>
          <a:p>
            <a:pPr lvl="0" indent="0" marL="0">
              <a:spcBef>
                <a:spcPts val="3000"/>
              </a:spcBef>
              <a:buNone/>
            </a:pPr>
            <a:r>
              <a:rPr b="1"/>
              <a:t>Definition</a:t>
            </a:r>
          </a:p>
          <a:p>
            <a:pPr lvl="0"/>
            <a:r>
              <a:rPr/>
              <a:t>Participants receive multiple interventions sequentially.</a:t>
            </a:r>
          </a:p>
          <a:p>
            <a:pPr lvl="0"/>
            <a:r>
              <a:rPr/>
              <a:t>Each participant acts as their own control.</a:t>
            </a:r>
          </a:p>
          <a:p>
            <a:pPr lvl="0" indent="0" marL="0">
              <a:spcBef>
                <a:spcPts val="3000"/>
              </a:spcBef>
              <a:buNone/>
            </a:pPr>
            <a:r>
              <a:rPr b="1"/>
              <a:t>Advantages and Challenges</a:t>
            </a:r>
          </a:p>
          <a:p>
            <a:pPr lvl="0"/>
            <a:r>
              <a:rPr b="1"/>
              <a:t>Advantages</a:t>
            </a:r>
            <a:r>
              <a:rPr/>
              <a:t>:</a:t>
            </a:r>
          </a:p>
          <a:p>
            <a:pPr lvl="1"/>
            <a:r>
              <a:rPr/>
              <a:t>Increased statistical efficiency.</a:t>
            </a:r>
          </a:p>
          <a:p>
            <a:pPr lvl="1"/>
            <a:r>
              <a:rPr/>
              <a:t>Reduced sample size requirements.</a:t>
            </a:r>
          </a:p>
          <a:p>
            <a:pPr lvl="0"/>
            <a:r>
              <a:rPr b="1"/>
              <a:t>Challenges</a:t>
            </a:r>
            <a:r>
              <a:rPr/>
              <a:t>:</a:t>
            </a:r>
          </a:p>
          <a:p>
            <a:pPr lvl="1"/>
            <a:r>
              <a:rPr/>
              <a:t>Potential for carryover effects.</a:t>
            </a:r>
          </a:p>
          <a:p>
            <a:pPr lvl="1"/>
            <a:r>
              <a:rPr/>
              <a:t>Requires careful planning of washout periods.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Adaptive Trial Designs</a:t>
            </a:r>
          </a:p>
        </p:txBody>
      </p:sp>
      <p:sp>
        <p:nvSpPr>
          <p:cNvPr id="3" name="Content Placeholder 2"/>
          <p:cNvSpPr>
            <a:spLocks noGrp="1"/>
          </p:cNvSpPr>
          <p:nvPr>
            <p:ph idx="1"/>
          </p:nvPr>
        </p:nvSpPr>
        <p:spPr/>
        <p:txBody>
          <a:bodyPr/>
          <a:lstStyle/>
          <a:p>
            <a:pPr lvl="0" indent="0" marL="0">
              <a:spcBef>
                <a:spcPts val="3000"/>
              </a:spcBef>
              <a:buNone/>
            </a:pPr>
            <a:r>
              <a:rPr b="1"/>
              <a:t>Overview</a:t>
            </a:r>
          </a:p>
          <a:p>
            <a:pPr lvl="0"/>
            <a:r>
              <a:rPr b="1"/>
              <a:t>Definition</a:t>
            </a:r>
            <a:r>
              <a:rPr/>
              <a:t>: Trials that allow for modifications based on interim data.</a:t>
            </a:r>
          </a:p>
          <a:p>
            <a:pPr lvl="0"/>
            <a:r>
              <a:rPr b="1"/>
              <a:t>Types of Adaptations</a:t>
            </a:r>
            <a:r>
              <a:rPr/>
              <a:t>:</a:t>
            </a:r>
          </a:p>
          <a:p>
            <a:pPr lvl="1"/>
            <a:r>
              <a:rPr/>
              <a:t>Sample size re-estimation.</a:t>
            </a:r>
          </a:p>
          <a:p>
            <a:pPr lvl="1"/>
            <a:r>
              <a:rPr/>
              <a:t>Dropping or adding treatment arms.</a:t>
            </a:r>
          </a:p>
          <a:p>
            <a:pPr lvl="0" indent="0" marL="0">
              <a:spcBef>
                <a:spcPts val="3000"/>
              </a:spcBef>
              <a:buNone/>
            </a:pPr>
            <a:r>
              <a:rPr b="1"/>
              <a:t>Benefits and Considerations</a:t>
            </a:r>
          </a:p>
          <a:p>
            <a:pPr lvl="0"/>
            <a:r>
              <a:rPr b="1"/>
              <a:t>Benefits</a:t>
            </a:r>
            <a:r>
              <a:rPr/>
              <a:t>:</a:t>
            </a:r>
          </a:p>
          <a:p>
            <a:pPr lvl="1"/>
            <a:r>
              <a:rPr/>
              <a:t>Flexibility to respond to data.</a:t>
            </a:r>
          </a:p>
          <a:p>
            <a:pPr lvl="1"/>
            <a:r>
              <a:rPr/>
              <a:t>Potential for increased efficiency.</a:t>
            </a:r>
          </a:p>
          <a:p>
            <a:pPr lvl="0"/>
            <a:r>
              <a:rPr b="1"/>
              <a:t>Considerations</a:t>
            </a:r>
            <a:r>
              <a:rPr/>
              <a:t>:</a:t>
            </a:r>
          </a:p>
          <a:p>
            <a:pPr lvl="1"/>
            <a:r>
              <a:rPr/>
              <a:t>Must maintain trial integrity.</a:t>
            </a:r>
          </a:p>
          <a:p>
            <a:pPr lvl="1"/>
            <a:r>
              <a:rPr/>
              <a:t>Requires pre-specification and appropriate statistical methods.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Considerations in Sample Size Estimation</a:t>
            </a:r>
          </a:p>
        </p:txBody>
      </p:sp>
      <p:sp>
        <p:nvSpPr>
          <p:cNvPr id="3" name="Content Placeholder 2"/>
          <p:cNvSpPr>
            <a:spLocks noGrp="1"/>
          </p:cNvSpPr>
          <p:nvPr>
            <p:ph idx="1"/>
          </p:nvPr>
        </p:nvSpPr>
        <p:spPr/>
        <p:txBody>
          <a:bodyPr/>
          <a:lstStyle/>
          <a:p>
            <a:pPr lvl="0"/>
            <a:r>
              <a:rPr b="1"/>
              <a:t>Collaboration</a:t>
            </a:r>
            <a:r>
              <a:rPr/>
              <a:t>:</a:t>
            </a:r>
          </a:p>
          <a:p>
            <a:pPr lvl="1"/>
            <a:r>
              <a:rPr/>
              <a:t>Involve statisticians early.</a:t>
            </a:r>
          </a:p>
          <a:p>
            <a:pPr lvl="0"/>
            <a:r>
              <a:rPr b="1"/>
              <a:t>Software Tools</a:t>
            </a:r>
            <a:r>
              <a:rPr/>
              <a:t>:</a:t>
            </a:r>
          </a:p>
          <a:p>
            <a:pPr lvl="1"/>
            <a:r>
              <a:rPr/>
              <a:t>Use R packages like </a:t>
            </a:r>
            <a:r>
              <a:rPr>
                <a:latin typeface="Courier"/>
              </a:rPr>
              <a:t>pwr</a:t>
            </a:r>
            <a:r>
              <a:rPr/>
              <a:t> for calculations.</a:t>
            </a:r>
          </a:p>
          <a:p>
            <a:pPr lvl="0"/>
            <a:r>
              <a:rPr b="1"/>
              <a:t>Continuous Evaluation</a:t>
            </a:r>
            <a:r>
              <a:rPr/>
              <a:t>:</a:t>
            </a:r>
          </a:p>
          <a:p>
            <a:pPr lvl="1"/>
            <a:r>
              <a:rPr/>
              <a:t>Reassess assumptions as new data emerge.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This presentation provides a high-level overview of sample size calculation in clinical trials. We will discuss the key concepts and considerations for estimating the sample size for clinical trials. The goal of this presentation however is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Sample Size Calculations</a:t>
            </a:r>
          </a:p>
        </p:txBody>
      </p:sp>
      <p:sp>
        <p:nvSpPr>
          <p:cNvPr id="3" name="Content Placeholder 2"/>
          <p:cNvSpPr>
            <a:spLocks noGrp="1"/>
          </p:cNvSpPr>
          <p:nvPr>
            <p:ph idx="1"/>
          </p:nvPr>
        </p:nvSpPr>
        <p:spPr/>
        <p:txBody>
          <a:bodyPr/>
          <a:lstStyle/>
          <a:p>
            <a:pPr lvl="0" indent="0" marL="0">
              <a:spcBef>
                <a:spcPts val="3000"/>
              </a:spcBef>
              <a:buNone/>
            </a:pPr>
            <a:r>
              <a:rPr b="1"/>
              <a:t>Example 1: Comparing Two Means</a:t>
            </a:r>
          </a:p>
          <a:p>
            <a:pPr lvl="0"/>
            <a:r>
              <a:rPr b="1"/>
              <a:t>Objective</a:t>
            </a:r>
            <a:r>
              <a:rPr/>
              <a:t>: Detect a mean difference of 5 units.</a:t>
            </a:r>
          </a:p>
          <a:p>
            <a:pPr lvl="0"/>
            <a:r>
              <a:rPr b="1"/>
              <a:t>Parameters</a:t>
            </a:r>
            <a:r>
              <a:rPr/>
              <a:t>:</a:t>
            </a:r>
          </a:p>
          <a:p>
            <a:pPr lvl="1"/>
            <a:r>
              <a:rPr/>
              <a:t>( = 15 ) units</a:t>
            </a:r>
          </a:p>
          <a:p>
            <a:pPr lvl="1"/>
            <a:r>
              <a:rPr/>
              <a:t>( = 0.05 )</a:t>
            </a:r>
          </a:p>
          <a:p>
            <a:pPr lvl="1"/>
            <a:r>
              <a:rPr/>
              <a:t>Power = 80%</a:t>
            </a:r>
          </a:p>
          <a:p>
            <a:pPr lvl="0"/>
            <a:r>
              <a:rPr b="1"/>
              <a:t>Calculation</a:t>
            </a:r>
            <a:r>
              <a:rPr/>
              <a:t>:</a:t>
            </a:r>
          </a:p>
          <a:p>
            <a:pPr lvl="0" indent="0" marL="0">
              <a:buNone/>
            </a:pPr>
            <a:r>
              <a:rPr/>
              <a:t>[ n = (  )^2 = (  )^2  ]</a:t>
            </a:r>
          </a:p>
          <a:p>
            <a:pPr lvl="0"/>
            <a:r>
              <a:rPr b="1"/>
              <a:t>Result</a:t>
            </a:r>
            <a:r>
              <a:rPr/>
              <a:t>: Approximately 71 participants per group.</a:t>
            </a:r>
          </a:p>
          <a:p>
            <a:pPr lvl="0" indent="0" marL="0">
              <a:spcBef>
                <a:spcPts val="3000"/>
              </a:spcBef>
              <a:buNone/>
            </a:pPr>
            <a:r>
              <a:rPr b="1"/>
              <a:t>Example 2: Comparing Two Proportions</a:t>
            </a:r>
          </a:p>
          <a:p>
            <a:pPr lvl="0"/>
            <a:r>
              <a:rPr b="1"/>
              <a:t>Objective</a:t>
            </a:r>
            <a:r>
              <a:rPr/>
              <a:t>: Detect a difference from 40% to 60%.</a:t>
            </a:r>
          </a:p>
          <a:p>
            <a:pPr lvl="0"/>
            <a:r>
              <a:rPr b="1"/>
              <a:t>Parameters</a:t>
            </a:r>
            <a:r>
              <a:rPr/>
              <a:t>:</a:t>
            </a:r>
          </a:p>
          <a:p>
            <a:pPr lvl="1"/>
            <a:r>
              <a:rPr/>
              <a:t>( p_1 = 0.40 ), ( p_2 = 0.60 )</a:t>
            </a:r>
          </a:p>
          <a:p>
            <a:pPr lvl="1"/>
            <a:r>
              <a:rPr/>
              <a:t>( = 0.05 )</a:t>
            </a:r>
          </a:p>
          <a:p>
            <a:pPr lvl="1"/>
            <a:r>
              <a:rPr/>
              <a:t>Power = 80%</a:t>
            </a:r>
          </a:p>
          <a:p>
            <a:pPr lvl="0"/>
            <a:r>
              <a:rPr b="1"/>
              <a:t>Calculation</a:t>
            </a:r>
            <a:r>
              <a:rPr/>
              <a:t>: Use the sample size formula for proportions.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Takeaways</a:t>
            </a:r>
          </a:p>
        </p:txBody>
      </p:sp>
      <p:sp>
        <p:nvSpPr>
          <p:cNvPr id="3" name="Content Placeholder 2"/>
          <p:cNvSpPr>
            <a:spLocks noGrp="1"/>
          </p:cNvSpPr>
          <p:nvPr>
            <p:ph idx="1"/>
          </p:nvPr>
        </p:nvSpPr>
        <p:spPr/>
        <p:txBody>
          <a:bodyPr/>
          <a:lstStyle/>
          <a:p>
            <a:pPr lvl="0"/>
            <a:r>
              <a:rPr b="1"/>
              <a:t>Critical Role of Sample Size</a:t>
            </a:r>
            <a:r>
              <a:rPr/>
              <a:t>: Essential for valid and credible results.</a:t>
            </a:r>
          </a:p>
          <a:p>
            <a:pPr lvl="0"/>
            <a:r>
              <a:rPr b="1"/>
              <a:t>Interplay of Factors</a:t>
            </a:r>
            <a:r>
              <a:rPr/>
              <a:t>: Effect size, variability, power, significance level, and dropouts.</a:t>
            </a:r>
          </a:p>
          <a:p>
            <a:pPr lvl="0"/>
            <a:r>
              <a:rPr b="1"/>
              <a:t>Estimates and Assumptions</a:t>
            </a:r>
            <a:r>
              <a:rPr/>
              <a:t>: Recognize uncertainties in parameters.</a:t>
            </a:r>
          </a:p>
          <a:p>
            <a:pPr lvl="0"/>
            <a:r>
              <a:rPr b="1"/>
              <a:t>Special Designs</a:t>
            </a:r>
            <a:r>
              <a:rPr/>
              <a:t>: Crossover and adaptive trials require specific considerations.</a:t>
            </a:r>
          </a:p>
          <a:p>
            <a:pPr lvl="0"/>
            <a:r>
              <a:rPr b="1"/>
              <a:t>Collaboration and Planning</a:t>
            </a:r>
            <a:r>
              <a:rPr/>
              <a:t>: Engage with experts and use appropriate tools.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Sample size estimation balances scientific objectives with practical constraints. By carefully considering various factors and employing rigorous methods, researchers can design studies that are both efficient and effective.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Questions and Discussion</a:t>
            </a:r>
          </a:p>
        </p:txBody>
      </p:sp>
      <p:sp>
        <p:nvSpPr>
          <p:cNvPr id="3" name="Content Placeholder 2"/>
          <p:cNvSpPr>
            <a:spLocks noGrp="1"/>
          </p:cNvSpPr>
          <p:nvPr>
            <p:ph idx="1"/>
          </p:nvPr>
        </p:nvSpPr>
        <p:spPr/>
        <p:txBody>
          <a:bodyPr/>
          <a:lstStyle/>
          <a:p>
            <a:pPr lvl="0" indent="0" marL="0">
              <a:buNone/>
            </a:pPr>
            <a:r>
              <a:rPr/>
              <a:t>We welcome any questions or comments you may have. Thank you for your attention.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Appendix A: R Code Examples</a:t>
            </a:r>
          </a:p>
        </p:txBody>
      </p:sp>
      <p:sp>
        <p:nvSpPr>
          <p:cNvPr id="3" name="Content Placeholder 2"/>
          <p:cNvSpPr>
            <a:spLocks noGrp="1"/>
          </p:cNvSpPr>
          <p:nvPr>
            <p:ph idx="1"/>
          </p:nvPr>
        </p:nvSpPr>
        <p:spPr/>
        <p:txBody>
          <a:bodyPr/>
          <a:lstStyle/>
          <a:p>
            <a:pPr lvl="0" indent="0" marL="0">
              <a:spcBef>
                <a:spcPts val="3000"/>
              </a:spcBef>
              <a:buNone/>
            </a:pPr>
            <a:r>
              <a:rPr b="1"/>
              <a:t>Sample Size Calculation for Comparing Two Means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Install and load the pwr package</a:t>
            </a:r>
          </a:p>
        </p:txBody>
      </p:sp>
      <p:sp>
        <p:nvSpPr>
          <p:cNvPr id="3" name="Content Placeholder 2"/>
          <p:cNvSpPr>
            <a:spLocks noGrp="1"/>
          </p:cNvSpPr>
          <p:nvPr>
            <p:ph idx="1"/>
          </p:nvPr>
        </p:nvSpPr>
        <p:spPr/>
        <p:txBody>
          <a:bodyPr/>
          <a:lstStyle/>
          <a:p>
            <a:pPr lvl="0" indent="0" marL="0">
              <a:buNone/>
            </a:pPr>
            <a:r>
              <a:rPr/>
              <a:t>if (!requireNamespace(“pwr”, quietly = TRUE)) { install.packages(“pwr”) } library(pwr)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Parameters</a:t>
            </a:r>
          </a:p>
        </p:txBody>
      </p:sp>
      <p:sp>
        <p:nvSpPr>
          <p:cNvPr id="3" name="Content Placeholder 2"/>
          <p:cNvSpPr>
            <a:spLocks noGrp="1"/>
          </p:cNvSpPr>
          <p:nvPr>
            <p:ph idx="1"/>
          </p:nvPr>
        </p:nvSpPr>
        <p:spPr/>
        <p:txBody>
          <a:bodyPr/>
          <a:lstStyle/>
          <a:p>
            <a:pPr lvl="0" indent="0" marL="0">
              <a:buNone/>
            </a:pPr>
            <a:r>
              <a:rPr/>
              <a:t>effect_size &lt;- 5 / 15 # Effect size (Cohen’s d) power &lt;- 0.8 # Desired power (80%) sig_level &lt;- 0.05 # Significance level (alpha)</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Size Calculation</a:t>
            </a:r>
          </a:p>
        </p:txBody>
      </p:sp>
      <p:sp>
        <p:nvSpPr>
          <p:cNvPr id="3" name="Content Placeholder 2"/>
          <p:cNvSpPr>
            <a:spLocks noGrp="1"/>
          </p:cNvSpPr>
          <p:nvPr>
            <p:ph idx="1"/>
          </p:nvPr>
        </p:nvSpPr>
        <p:spPr/>
        <p:txBody>
          <a:bodyPr/>
          <a:lstStyle/>
          <a:p>
            <a:pPr lvl="0" indent="0" marL="0">
              <a:buNone/>
            </a:pPr>
            <a:r>
              <a:rPr/>
              <a:t>result &lt;- pwr.t.test(d = effect_size, power = power, sig.level = sig_level, type = “two.sample”, alternative = “two.sided”)</a:t>
            </a:r>
          </a:p>
          <a:p>
            <a:pPr lvl="0" indent="0" marL="0">
              <a:buNone/>
            </a:pPr>
            <a:r>
              <a:rPr/>
              <a:t>print(result)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the Primary Endpoint</a:t>
            </a:r>
          </a:p>
        </p:txBody>
      </p:sp>
      <p:sp>
        <p:nvSpPr>
          <p:cNvPr id="3" name="Content Placeholder 2"/>
          <p:cNvSpPr>
            <a:spLocks noGrp="1"/>
          </p:cNvSpPr>
          <p:nvPr>
            <p:ph idx="1"/>
          </p:nvPr>
        </p:nvSpPr>
        <p:spPr/>
        <p:txBody>
          <a:bodyPr/>
          <a:lstStyle/>
          <a:p>
            <a:pPr lvl="0" indent="0" marL="0">
              <a:spcBef>
                <a:spcPts val="3000"/>
              </a:spcBef>
              <a:buNone/>
            </a:pPr>
            <a:r>
              <a:rPr b="1"/>
              <a:t>What is a Primary Endpoint?</a:t>
            </a:r>
          </a:p>
          <a:p>
            <a:pPr lvl="0"/>
            <a:r>
              <a:rPr/>
              <a:t>The most crucial outcome measure in a clinical trial, serving as the basis for evaluating the effectiveness of an intervention.</a:t>
            </a:r>
          </a:p>
          <a:p>
            <a:pPr lvl="0"/>
            <a:r>
              <a:rPr/>
              <a:t>Predefined before the study begins and reflects the primary objective of the trial.</a:t>
            </a:r>
          </a:p>
          <a:p>
            <a:pPr lvl="0"/>
            <a:r>
              <a:rPr/>
              <a:t>Determines when and if the trial can be considered a success.</a:t>
            </a:r>
          </a:p>
          <a:p>
            <a:pPr lvl="0" indent="0" marL="0">
              <a:spcBef>
                <a:spcPts val="3000"/>
              </a:spcBef>
              <a:buNone/>
            </a:pPr>
            <a:r>
              <a:rPr b="1"/>
              <a:t>Flexibility in Endpoint Selection</a:t>
            </a:r>
          </a:p>
          <a:p>
            <a:pPr lvl="0"/>
            <a:r>
              <a:rPr b="1"/>
              <a:t>Exploratory vs. Confirmatory Trials</a:t>
            </a:r>
            <a:r>
              <a:rPr/>
              <a:t>: Trials exist on a spectrum from exploratory to confirmatory.</a:t>
            </a:r>
          </a:p>
          <a:p>
            <a:pPr lvl="1"/>
            <a:r>
              <a:rPr b="1"/>
              <a:t>Exploratory Trials</a:t>
            </a:r>
            <a:r>
              <a:rPr/>
              <a:t>: Aim to generate hypotheses or gather preliminary data.</a:t>
            </a:r>
          </a:p>
          <a:p>
            <a:pPr lvl="1"/>
            <a:r>
              <a:rPr b="1"/>
              <a:t>Confirmatory Trials</a:t>
            </a:r>
            <a:r>
              <a:rPr/>
              <a:t>: Designed to provide robust evidence supporting the efficacy and safety of an intervention.</a:t>
            </a:r>
          </a:p>
          <a:p>
            <a:pPr lvl="0"/>
            <a:r>
              <a:rPr/>
              <a:t>The distinction is not always clear-cut; many studies have elements of both.</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Exploratory-Confirmatory Spectrum</a:t>
            </a:r>
          </a:p>
        </p:txBody>
      </p:sp>
      <p:sp>
        <p:nvSpPr>
          <p:cNvPr id="3" name="Content Placeholder 2"/>
          <p:cNvSpPr>
            <a:spLocks noGrp="1"/>
          </p:cNvSpPr>
          <p:nvPr>
            <p:ph idx="1"/>
          </p:nvPr>
        </p:nvSpPr>
        <p:spPr/>
        <p:txBody>
          <a:bodyPr/>
          <a:lstStyle/>
          <a:p>
            <a:pPr lvl="0"/>
            <a:r>
              <a:rPr b="1"/>
              <a:t>Exploratory Studies</a:t>
            </a:r>
            <a:r>
              <a:rPr/>
              <a:t>:</a:t>
            </a:r>
          </a:p>
          <a:p>
            <a:pPr lvl="1"/>
            <a:r>
              <a:rPr/>
              <a:t>Hypothesis-generating</a:t>
            </a:r>
          </a:p>
          <a:p>
            <a:pPr lvl="1"/>
            <a:r>
              <a:rPr/>
              <a:t>Flexible design and endpoints</a:t>
            </a:r>
          </a:p>
          <a:p>
            <a:pPr lvl="1"/>
            <a:r>
              <a:rPr/>
              <a:t>Smaller sample sizes</a:t>
            </a:r>
          </a:p>
          <a:p>
            <a:pPr lvl="0"/>
            <a:r>
              <a:rPr b="1"/>
              <a:t>Confirmatory Studies</a:t>
            </a:r>
            <a:r>
              <a:rPr/>
              <a:t>:</a:t>
            </a:r>
          </a:p>
          <a:p>
            <a:pPr lvl="1"/>
            <a:r>
              <a:rPr/>
              <a:t>Hypothesis-testing</a:t>
            </a:r>
          </a:p>
          <a:p>
            <a:pPr lvl="1"/>
            <a:r>
              <a:rPr/>
              <a:t>Rigid design with predefined endpoints</a:t>
            </a:r>
          </a:p>
          <a:p>
            <a:pPr lvl="1"/>
            <a:r>
              <a:rPr/>
              <a:t>Larger sample sizes</a:t>
            </a:r>
          </a:p>
          <a:p>
            <a:pPr lvl="0"/>
            <a:r>
              <a:rPr b="1"/>
              <a:t>Spectrum</a:t>
            </a:r>
            <a:r>
              <a:rPr/>
              <a:t>: Trials can have varying degrees of exploratory and confirmatory characteristics.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Study Design Overview</a:t>
            </a:r>
          </a:p>
        </p:txBody>
      </p:sp>
      <p:sp>
        <p:nvSpPr>
          <p:cNvPr id="3" name="Content Placeholder 2"/>
          <p:cNvSpPr>
            <a:spLocks noGrp="1"/>
          </p:cNvSpPr>
          <p:nvPr>
            <p:ph idx="1"/>
          </p:nvPr>
        </p:nvSpPr>
        <p:spPr/>
        <p:txBody>
          <a:bodyPr/>
          <a:lstStyle/>
          <a:p>
            <a:pPr lvl="0" indent="0" marL="0">
              <a:spcBef>
                <a:spcPts val="3000"/>
              </a:spcBef>
              <a:buNone/>
            </a:pPr>
            <a:r>
              <a:rPr b="1"/>
              <a:t>Parallel Design</a:t>
            </a:r>
          </a:p>
          <a:p>
            <a:pPr lvl="0"/>
            <a:r>
              <a:rPr/>
              <a:t>Participants are randomly assigned to one of two or more groups (arms).</a:t>
            </a:r>
          </a:p>
          <a:p>
            <a:pPr lvl="0"/>
            <a:r>
              <a:rPr/>
              <a:t>Each group receives a different intervention (e.g., new treatment vs. placebo or standard care).</a:t>
            </a:r>
          </a:p>
          <a:p>
            <a:pPr lvl="0"/>
            <a:r>
              <a:rPr/>
              <a:t>Outcomes are compared between groups at specified time points.</a:t>
            </a:r>
          </a:p>
          <a:p>
            <a:pPr lvl="0" indent="0" marL="0">
              <a:spcBef>
                <a:spcPts val="3000"/>
              </a:spcBef>
              <a:buNone/>
            </a:pPr>
            <a:r>
              <a:rPr b="1"/>
              <a:t>Patient Journey in a Parallel Design Trial</a:t>
            </a:r>
          </a:p>
          <a:p>
            <a:pPr lvl="0"/>
            <a:r>
              <a:rPr b="1"/>
              <a:t>Enrollment</a:t>
            </a:r>
            <a:r>
              <a:rPr/>
              <a:t>: Informed consent and eligibility screening.</a:t>
            </a:r>
          </a:p>
          <a:p>
            <a:pPr lvl="0"/>
            <a:r>
              <a:rPr b="1"/>
              <a:t>Randomization</a:t>
            </a:r>
            <a:r>
              <a:rPr/>
              <a:t>: Assignment to treatment or control group.</a:t>
            </a:r>
          </a:p>
          <a:p>
            <a:pPr lvl="0"/>
            <a:r>
              <a:rPr b="1"/>
              <a:t>Intervention Period</a:t>
            </a:r>
            <a:r>
              <a:rPr/>
              <a:t>: Administration of assigned intervention.</a:t>
            </a:r>
          </a:p>
          <a:p>
            <a:pPr lvl="0"/>
            <a:r>
              <a:rPr b="1"/>
              <a:t>Follow-Up Assessments</a:t>
            </a:r>
            <a:r>
              <a:rPr/>
              <a:t>: Scheduled evaluations for efficacy and safety.</a:t>
            </a:r>
          </a:p>
          <a:p>
            <a:pPr lvl="0"/>
            <a:r>
              <a:rPr b="1"/>
              <a:t>Completion or Withdrawal</a:t>
            </a:r>
            <a:r>
              <a:rPr/>
              <a:t>: End of participation or early exit from the study.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Regulatory Guidance - ICH E9</a:t>
            </a:r>
          </a:p>
        </p:txBody>
      </p:sp>
      <p:sp>
        <p:nvSpPr>
          <p:cNvPr id="3" name="Content Placeholder 2"/>
          <p:cNvSpPr>
            <a:spLocks noGrp="1"/>
          </p:cNvSpPr>
          <p:nvPr>
            <p:ph idx="1"/>
          </p:nvPr>
        </p:nvSpPr>
        <p:spPr/>
        <p:txBody>
          <a:bodyPr/>
          <a:lstStyle/>
          <a:p>
            <a:pPr lvl="0" indent="0" marL="0">
              <a:spcBef>
                <a:spcPts val="3000"/>
              </a:spcBef>
              <a:buNone/>
            </a:pPr>
            <a:r>
              <a:rPr b="1"/>
              <a:t>International Council for Harmonisation (ICH) E9</a:t>
            </a:r>
          </a:p>
          <a:p>
            <a:pPr lvl="0"/>
            <a:r>
              <a:rPr b="1"/>
              <a:t>Title</a:t>
            </a:r>
            <a:r>
              <a:rPr/>
              <a:t>: </a:t>
            </a:r>
            <a:r>
              <a:rPr i="1"/>
              <a:t>Statistical Principles for Clinical Trials</a:t>
            </a:r>
          </a:p>
          <a:p>
            <a:pPr lvl="0"/>
            <a:r>
              <a:rPr/>
              <a:t>Provides comprehensive guidelines on the statistical considerations in clinical trial design and analysis.</a:t>
            </a:r>
          </a:p>
          <a:p>
            <a:pPr lvl="0"/>
            <a:r>
              <a:rPr/>
              <a:t>Emphasizes the importance of:</a:t>
            </a:r>
          </a:p>
          <a:p>
            <a:pPr lvl="1"/>
            <a:r>
              <a:rPr/>
              <a:t>Clear objectives and hypotheses.</a:t>
            </a:r>
          </a:p>
          <a:p>
            <a:pPr lvl="1"/>
            <a:r>
              <a:rPr/>
              <a:t>Appropriate statistical methodologies.</a:t>
            </a:r>
          </a:p>
          <a:p>
            <a:pPr lvl="1"/>
            <a:r>
              <a:rPr/>
              <a:t>Rigorous data analysis and interpretation.</a:t>
            </a:r>
          </a:p>
          <a:p>
            <a:pPr lvl="0" indent="0" marL="0">
              <a:spcBef>
                <a:spcPts val="3000"/>
              </a:spcBef>
              <a:buNone/>
            </a:pPr>
            <a:r>
              <a:rPr b="1"/>
              <a:t>Key Aspects of ICH E9</a:t>
            </a:r>
          </a:p>
          <a:p>
            <a:pPr lvl="0"/>
            <a:r>
              <a:rPr b="1"/>
              <a:t>Design Considerations</a:t>
            </a:r>
            <a:r>
              <a:rPr/>
              <a:t>:</a:t>
            </a:r>
          </a:p>
          <a:p>
            <a:pPr lvl="1"/>
            <a:r>
              <a:rPr/>
              <a:t>Importance of randomization and blinding.</a:t>
            </a:r>
          </a:p>
          <a:p>
            <a:pPr lvl="1"/>
            <a:r>
              <a:rPr/>
              <a:t>Selection of appropriate endpoints and estimands.</a:t>
            </a:r>
          </a:p>
          <a:p>
            <a:pPr lvl="0"/>
            <a:r>
              <a:rPr b="1"/>
              <a:t>Statistical Analysis</a:t>
            </a:r>
            <a:r>
              <a:rPr/>
              <a:t>:</a:t>
            </a:r>
          </a:p>
          <a:p>
            <a:pPr lvl="1"/>
            <a:r>
              <a:rPr/>
              <a:t>Pre-specification of analysis plans.</a:t>
            </a:r>
          </a:p>
          <a:p>
            <a:pPr lvl="1"/>
            <a:r>
              <a:rPr/>
              <a:t>Handling of missing data.</a:t>
            </a:r>
          </a:p>
          <a:p>
            <a:pPr lvl="0"/>
            <a:r>
              <a:rPr b="1"/>
              <a:t>Interpretation of Results</a:t>
            </a:r>
            <a:r>
              <a:rPr/>
              <a:t>:</a:t>
            </a:r>
          </a:p>
          <a:p>
            <a:pPr lvl="1"/>
            <a:r>
              <a:rPr/>
              <a:t>Distinguishing statistical significance from clinical relevance.</a:t>
            </a:r>
          </a:p>
          <a:p>
            <a:pPr lvl="1"/>
            <a:r>
              <a:rPr/>
              <a:t>Reporting and transparency.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Power and Significance</a:t>
            </a:r>
          </a:p>
        </p:txBody>
      </p:sp>
      <p:sp>
        <p:nvSpPr>
          <p:cNvPr id="3" name="Content Placeholder 2"/>
          <p:cNvSpPr>
            <a:spLocks noGrp="1"/>
          </p:cNvSpPr>
          <p:nvPr>
            <p:ph idx="1"/>
          </p:nvPr>
        </p:nvSpPr>
        <p:spPr/>
        <p:txBody>
          <a:bodyPr/>
          <a:lstStyle/>
          <a:p>
            <a:pPr lvl="0" indent="0" marL="0">
              <a:spcBef>
                <a:spcPts val="3000"/>
              </a:spcBef>
              <a:buNone/>
            </a:pPr>
            <a:r>
              <a:rPr b="1"/>
              <a:t>Understanding Statistical Power</a:t>
            </a:r>
          </a:p>
          <a:p>
            <a:pPr lvl="0"/>
            <a:r>
              <a:rPr b="1"/>
              <a:t>Definition</a:t>
            </a:r>
            <a:r>
              <a:rPr/>
              <a:t>: The probability that a study will detect a true effect if it exists (1 - β).</a:t>
            </a:r>
          </a:p>
          <a:p>
            <a:pPr lvl="0"/>
            <a:r>
              <a:rPr b="1"/>
              <a:t>Desired Levels</a:t>
            </a:r>
            <a:r>
              <a:rPr/>
              <a:t>: Commonly set at 80% or 90%.</a:t>
            </a:r>
          </a:p>
          <a:p>
            <a:pPr lvl="0"/>
            <a:r>
              <a:rPr b="1"/>
              <a:t>Type II Error (β)</a:t>
            </a:r>
            <a:r>
              <a:rPr/>
              <a:t>: Risk of a false negative, failing to detect a true effect.</a:t>
            </a:r>
          </a:p>
          <a:p>
            <a:pPr lvl="0" indent="0" marL="0">
              <a:spcBef>
                <a:spcPts val="3000"/>
              </a:spcBef>
              <a:buNone/>
            </a:pPr>
            <a:r>
              <a:rPr b="1"/>
              <a:t>Significance Level (α)</a:t>
            </a:r>
          </a:p>
          <a:p>
            <a:pPr lvl="0"/>
            <a:r>
              <a:rPr b="1"/>
              <a:t>Definition</a:t>
            </a:r>
            <a:r>
              <a:rPr/>
              <a:t>: The probability of rejecting the null hypothesis when it is true (Type I error).</a:t>
            </a:r>
          </a:p>
          <a:p>
            <a:pPr lvl="0"/>
            <a:r>
              <a:rPr b="1"/>
              <a:t>Common Threshold</a:t>
            </a:r>
            <a:r>
              <a:rPr/>
              <a:t>: Typically set at 0.05.</a:t>
            </a:r>
          </a:p>
          <a:p>
            <a:pPr lvl="0"/>
            <a:r>
              <a:rPr b="1"/>
              <a:t>Type I Error</a:t>
            </a:r>
            <a:r>
              <a:rPr/>
              <a:t>: Risk of a false positive.</a:t>
            </a:r>
          </a:p>
          <a:p>
            <a:pPr lvl="0" indent="0" marL="0">
              <a:spcBef>
                <a:spcPts val="3000"/>
              </a:spcBef>
              <a:buNone/>
            </a:pPr>
            <a:r>
              <a:rPr b="1"/>
              <a:t>Balancing α and β</a:t>
            </a:r>
          </a:p>
          <a:p>
            <a:pPr lvl="0"/>
            <a:r>
              <a:rPr b="1"/>
              <a:t>Trade-Offs</a:t>
            </a:r>
            <a:r>
              <a:rPr/>
              <a:t>:</a:t>
            </a:r>
          </a:p>
          <a:p>
            <a:pPr lvl="1"/>
            <a:r>
              <a:rPr/>
              <a:t>Lowering α reduces the chance of a Type I error but may increase the required sample size.</a:t>
            </a:r>
          </a:p>
          <a:p>
            <a:pPr lvl="1"/>
            <a:r>
              <a:rPr/>
              <a:t>Increasing power (reducing β) increases the likelihood of detecting true effects but may require more participants.</a:t>
            </a:r>
          </a:p>
          <a:p>
            <a:pPr lvl="0"/>
            <a:r>
              <a:rPr b="1"/>
              <a:t>Optimal Balance</a:t>
            </a:r>
            <a:r>
              <a:rPr/>
              <a:t>: Depends on the study context and the consequences of errors.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Parameters Influencing Sample Size</a:t>
            </a:r>
          </a:p>
        </p:txBody>
      </p:sp>
      <p:sp>
        <p:nvSpPr>
          <p:cNvPr id="3" name="Content Placeholder 2"/>
          <p:cNvSpPr>
            <a:spLocks noGrp="1"/>
          </p:cNvSpPr>
          <p:nvPr>
            <p:ph idx="1"/>
          </p:nvPr>
        </p:nvSpPr>
        <p:spPr/>
        <p:txBody>
          <a:bodyPr/>
          <a:lstStyle/>
          <a:p>
            <a:pPr lvl="0"/>
            <a:r>
              <a:rPr b="1"/>
              <a:t>Effect Size (δ)</a:t>
            </a:r>
            <a:r>
              <a:rPr/>
              <a:t>: The expected difference between intervention and control groups.</a:t>
            </a:r>
          </a:p>
          <a:p>
            <a:pPr lvl="0"/>
            <a:r>
              <a:rPr b="1"/>
              <a:t>Variability (σ)</a:t>
            </a:r>
            <a:r>
              <a:rPr/>
              <a:t>: The standard deviation of the outcome measure.</a:t>
            </a:r>
          </a:p>
          <a:p>
            <a:pPr lvl="0"/>
            <a:r>
              <a:rPr b="1"/>
              <a:t>Significance Level (α)</a:t>
            </a:r>
            <a:r>
              <a:rPr/>
              <a:t>: The threshold for statistical significance.</a:t>
            </a:r>
          </a:p>
          <a:p>
            <a:pPr lvl="0"/>
            <a:r>
              <a:rPr b="1"/>
              <a:t>Power (1 - β)</a:t>
            </a:r>
            <a:r>
              <a:rPr/>
              <a:t>: The desired probability of detecting an effect.</a:t>
            </a:r>
          </a:p>
          <a:p>
            <a:pPr lvl="0"/>
            <a:r>
              <a:rPr b="1"/>
              <a:t>Dropout Rates</a:t>
            </a:r>
            <a:r>
              <a:rPr/>
              <a:t>: The anticipated proportion of participants who will not complete the study.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Estimating Effect Size and Variability</a:t>
            </a:r>
          </a:p>
        </p:txBody>
      </p:sp>
      <p:sp>
        <p:nvSpPr>
          <p:cNvPr id="3" name="Content Placeholder 2"/>
          <p:cNvSpPr>
            <a:spLocks noGrp="1"/>
          </p:cNvSpPr>
          <p:nvPr>
            <p:ph idx="1"/>
          </p:nvPr>
        </p:nvSpPr>
        <p:spPr/>
        <p:txBody>
          <a:bodyPr/>
          <a:lstStyle/>
          <a:p>
            <a:pPr lvl="0" indent="0" marL="0">
              <a:spcBef>
                <a:spcPts val="3000"/>
              </a:spcBef>
              <a:buNone/>
            </a:pPr>
            <a:r>
              <a:rPr b="1"/>
              <a:t>Sources of Estimates</a:t>
            </a:r>
          </a:p>
          <a:p>
            <a:pPr lvl="0"/>
            <a:r>
              <a:rPr b="1"/>
              <a:t>Previous Studies</a:t>
            </a:r>
            <a:r>
              <a:rPr/>
              <a:t>: Published research and meta-analyses.</a:t>
            </a:r>
          </a:p>
          <a:p>
            <a:pPr lvl="0"/>
            <a:r>
              <a:rPr b="1"/>
              <a:t>Pilot Studies</a:t>
            </a:r>
            <a:r>
              <a:rPr/>
              <a:t>: Preliminary data collection to inform estimates.</a:t>
            </a:r>
          </a:p>
          <a:p>
            <a:pPr lvl="0"/>
            <a:r>
              <a:rPr b="1"/>
              <a:t>Expert Opinion</a:t>
            </a:r>
            <a:r>
              <a:rPr/>
              <a:t>: Insights from clinicians and researchers.</a:t>
            </a:r>
          </a:p>
          <a:p>
            <a:pPr lvl="0" indent="0" marL="0">
              <a:spcBef>
                <a:spcPts val="3000"/>
              </a:spcBef>
              <a:buNone/>
            </a:pPr>
            <a:r>
              <a:rPr b="1"/>
              <a:t>Challenges and Strategies</a:t>
            </a:r>
          </a:p>
          <a:p>
            <a:pPr lvl="0"/>
            <a:r>
              <a:rPr b="1"/>
              <a:t>Uncertainty in Estimates</a:t>
            </a:r>
            <a:r>
              <a:rPr/>
              <a:t>:</a:t>
            </a:r>
          </a:p>
          <a:p>
            <a:pPr lvl="1"/>
            <a:r>
              <a:rPr/>
              <a:t>Effect sizes and variability are often based on limited data.</a:t>
            </a:r>
          </a:p>
          <a:p>
            <a:pPr lvl="0"/>
            <a:r>
              <a:rPr b="1"/>
              <a:t>Conservative Approaches</a:t>
            </a:r>
            <a:r>
              <a:rPr/>
              <a:t>:</a:t>
            </a:r>
          </a:p>
          <a:p>
            <a:pPr lvl="1"/>
            <a:r>
              <a:rPr/>
              <a:t>Using smaller expected effect sizes or larger variability to ensure adequate power.</a:t>
            </a:r>
          </a:p>
          <a:p>
            <a:pPr lvl="0"/>
            <a:r>
              <a:rPr b="1"/>
              <a:t>Sensitivity Analyses</a:t>
            </a:r>
            <a:r>
              <a:rPr/>
              <a:t>:</a:t>
            </a:r>
          </a:p>
          <a:p>
            <a:pPr lvl="1"/>
            <a:r>
              <a:rPr/>
              <a:t>Assessing how changes in assumptions affect sample size requirements.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Words>
  <Application>Microsoft Office PowerPoint</Application>
  <PresentationFormat>On-screen Show (16:9)</PresentationFormat>
  <Paragraphs>5</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Sample size calculation</vt:lpstr>
      <vt:lpstr>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size calculation</dc:title>
  <dc:creator>Márton Kiss MD</dc:creator>
  <cp:keywords/>
  <dcterms:created xsi:type="dcterms:W3CDTF">2024-11-13T08:26:35Z</dcterms:created>
  <dcterms:modified xsi:type="dcterms:W3CDTF">2024-11-13T08:26:35Z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Invalid Date</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A High-level Overview</vt:lpwstr>
  </property>
  <property fmtid="{D5CDD505-2E9C-101B-9397-08002B2CF9AE}" pid="12" name="toc-title">
    <vt:lpwstr>Table of contents</vt:lpwstr>
  </property>
</Properties>
</file>