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5" Type="http://schemas.openxmlformats.org/officeDocument/2006/relationships/viewProps" Target="viewProps.xml" /><Relationship Id="rId4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Size Estimation in Clinical Trials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Comprehensive Guide to Designing Effective Studies</a:t>
            </a:r>
            <a:br/>
            <a:br/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Presentation Date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Power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Understanding Statistical Power</a:t>
            </a:r>
          </a:p>
          <a:p>
            <a:pPr lvl="0"/>
            <a:r>
              <a:rPr b="1"/>
              <a:t>Definition</a:t>
            </a:r>
            <a:r>
              <a:rPr/>
              <a:t>: The probability that a study will detect a true effect if it exists (1 - β).</a:t>
            </a:r>
          </a:p>
          <a:p>
            <a:pPr lvl="0"/>
            <a:r>
              <a:rPr b="1"/>
              <a:t>Desired Levels</a:t>
            </a:r>
            <a:r>
              <a:rPr/>
              <a:t>: Commonly set at 80% or 90%.</a:t>
            </a:r>
          </a:p>
          <a:p>
            <a:pPr lvl="0"/>
            <a:r>
              <a:rPr b="1"/>
              <a:t>Type II Error (β)</a:t>
            </a:r>
            <a:r>
              <a:rPr/>
              <a:t>: Risk of a false negative, failing to detect a true effect.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Significance Level (α)</a:t>
            </a:r>
          </a:p>
          <a:p>
            <a:pPr lvl="0"/>
            <a:r>
              <a:rPr b="1"/>
              <a:t>Definition</a:t>
            </a:r>
            <a:r>
              <a:rPr/>
              <a:t>: The probability of rejecting the null hypothesis when it is true (Type I error).</a:t>
            </a:r>
          </a:p>
          <a:p>
            <a:pPr lvl="0"/>
            <a:r>
              <a:rPr b="1"/>
              <a:t>Common Threshold</a:t>
            </a:r>
            <a:r>
              <a:rPr/>
              <a:t>: Typically set at 0.05.</a:t>
            </a:r>
          </a:p>
          <a:p>
            <a:pPr lvl="0"/>
            <a:r>
              <a:rPr b="1"/>
              <a:t>Type I Error</a:t>
            </a:r>
            <a:r>
              <a:rPr/>
              <a:t>: Risk of a false positive.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Balancing α and β</a:t>
            </a:r>
          </a:p>
          <a:p>
            <a:pPr lvl="0"/>
            <a:r>
              <a:rPr b="1"/>
              <a:t>Trade-Offs</a:t>
            </a:r>
            <a:r>
              <a:rPr/>
              <a:t>:</a:t>
            </a:r>
          </a:p>
          <a:p>
            <a:pPr lvl="1"/>
            <a:r>
              <a:rPr/>
              <a:t>Lowering α reduces the chance of a Type I error but may increase the required sample size.</a:t>
            </a:r>
          </a:p>
          <a:p>
            <a:pPr lvl="1"/>
            <a:r>
              <a:rPr/>
              <a:t>Increasing power (reducing β) increases the likelihood of detecting true effects but may require more participants.</a:t>
            </a:r>
          </a:p>
          <a:p>
            <a:pPr lvl="0"/>
            <a:r>
              <a:rPr b="1"/>
              <a:t>Optimal Balance</a:t>
            </a:r>
            <a:r>
              <a:rPr/>
              <a:t>: Depends on the study context and the consequences of errors.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Parameters Influencing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Effect Size (δ)</a:t>
            </a:r>
            <a:r>
              <a:rPr/>
              <a:t>: The expected difference between intervention and control groups.</a:t>
            </a:r>
          </a:p>
          <a:p>
            <a:pPr lvl="0"/>
            <a:r>
              <a:rPr b="1"/>
              <a:t>Variability (σ)</a:t>
            </a:r>
            <a:r>
              <a:rPr/>
              <a:t>: The standard deviation of the outcome measure.</a:t>
            </a:r>
          </a:p>
          <a:p>
            <a:pPr lvl="0"/>
            <a:r>
              <a:rPr b="1"/>
              <a:t>Significance Level (α)</a:t>
            </a:r>
            <a:r>
              <a:rPr/>
              <a:t>: The threshold for statistical significance.</a:t>
            </a:r>
          </a:p>
          <a:p>
            <a:pPr lvl="0"/>
            <a:r>
              <a:rPr b="1"/>
              <a:t>Power (1 - β)</a:t>
            </a:r>
            <a:r>
              <a:rPr/>
              <a:t>: The desired probability of detecting an effect.</a:t>
            </a:r>
          </a:p>
          <a:p>
            <a:pPr lvl="0"/>
            <a:r>
              <a:rPr b="1"/>
              <a:t>Dropout Rates</a:t>
            </a:r>
            <a:r>
              <a:rPr/>
              <a:t>: The anticipated proportion of participants who will not complete the study.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Effect Size and Variability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Sources of Estimates</a:t>
            </a:r>
          </a:p>
          <a:p>
            <a:pPr lvl="0"/>
            <a:r>
              <a:rPr b="1"/>
              <a:t>Previous Studies</a:t>
            </a:r>
            <a:r>
              <a:rPr/>
              <a:t>: Published research and meta-analyses.</a:t>
            </a:r>
          </a:p>
          <a:p>
            <a:pPr lvl="0"/>
            <a:r>
              <a:rPr b="1"/>
              <a:t>Pilot Studies</a:t>
            </a:r>
            <a:r>
              <a:rPr/>
              <a:t>: Preliminary data collection to inform estimates.</a:t>
            </a:r>
          </a:p>
          <a:p>
            <a:pPr lvl="0"/>
            <a:r>
              <a:rPr b="1"/>
              <a:t>Expert Opinion</a:t>
            </a:r>
            <a:r>
              <a:rPr/>
              <a:t>: Insights from clinicians and researchers.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Challenges and Strategies</a:t>
            </a:r>
          </a:p>
          <a:p>
            <a:pPr lvl="0"/>
            <a:r>
              <a:rPr b="1"/>
              <a:t>Uncertainty in Estimates</a:t>
            </a:r>
            <a:r>
              <a:rPr/>
              <a:t>:</a:t>
            </a:r>
          </a:p>
          <a:p>
            <a:pPr lvl="1"/>
            <a:r>
              <a:rPr/>
              <a:t>Effect sizes and variability are often based on limited data.</a:t>
            </a:r>
          </a:p>
          <a:p>
            <a:pPr lvl="0"/>
            <a:r>
              <a:rPr b="1"/>
              <a:t>Conservative Approaches</a:t>
            </a:r>
            <a:r>
              <a:rPr/>
              <a:t>:</a:t>
            </a:r>
          </a:p>
          <a:p>
            <a:pPr lvl="1"/>
            <a:r>
              <a:rPr/>
              <a:t>Using smaller expected effect sizes or larger variability to ensure adequate power.</a:t>
            </a:r>
          </a:p>
          <a:p>
            <a:pPr lvl="0"/>
            <a:r>
              <a:rPr b="1"/>
              <a:t>Sensitivity Analyses</a:t>
            </a:r>
            <a:r>
              <a:rPr/>
              <a:t>:</a:t>
            </a:r>
          </a:p>
          <a:p>
            <a:pPr lvl="1"/>
            <a:r>
              <a:rPr/>
              <a:t>Assessing how changes in assumptions affect sample size requirements.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Mathematical Foundations - Z-Score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Understanding Z-Scores</a:t>
            </a:r>
          </a:p>
          <a:p>
            <a:pPr lvl="0"/>
            <a:r>
              <a:rPr b="1"/>
              <a:t>Definition</a:t>
            </a:r>
            <a:r>
              <a:rPr/>
              <a:t>: A Z-score indicates how many standard deviations an element is from the mean.</a:t>
            </a:r>
          </a:p>
          <a:p>
            <a:pPr lvl="0"/>
            <a:r>
              <a:rPr b="1"/>
              <a:t>Application</a:t>
            </a:r>
            <a:r>
              <a:rPr/>
              <a:t>: Used in hypothesis testing to determine probabilities under the normal distribution.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Size Formula for Comparing Two Means</a:t>
            </a:r>
          </a:p>
          <a:p>
            <a:pPr lvl="0" indent="0" marL="0">
              <a:buNone/>
            </a:pPr>
            <a:r>
              <a:rPr/>
              <a:t>[ n = (  )^2 ]</a:t>
            </a:r>
          </a:p>
          <a:p>
            <a:pPr lvl="0" indent="0" marL="0">
              <a:buNone/>
            </a:pPr>
            <a:r>
              <a:rPr/>
              <a:t>Where:</a:t>
            </a:r>
          </a:p>
          <a:p>
            <a:pPr lvl="0"/>
            <a:r>
              <a:rPr/>
              <a:t>( n ): Sample size per group</a:t>
            </a:r>
          </a:p>
          <a:p>
            <a:pPr lvl="0"/>
            <a:r>
              <a:rPr/>
              <a:t>( Z_{1-/2} ): Z-score for the desired significance level (e.g., 1.96 for α = 0.05)</a:t>
            </a:r>
          </a:p>
          <a:p>
            <a:pPr lvl="0"/>
            <a:r>
              <a:rPr/>
              <a:t>( Z_{1-} ): Z-score for the desired power (e.g., 0.84 for 80% power)</a:t>
            </a:r>
          </a:p>
          <a:p>
            <a:pPr lvl="0"/>
            <a:r>
              <a:rPr/>
              <a:t>( ): Expected effect size (mean difference)</a:t>
            </a:r>
          </a:p>
          <a:p>
            <a:pPr lvl="0"/>
            <a:r>
              <a:rPr/>
              <a:t>( ): Standard deviation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Noncentral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When to Use</a:t>
            </a:r>
          </a:p>
          <a:p>
            <a:pPr lvl="0"/>
            <a:r>
              <a:rPr/>
              <a:t>Appropriate for small sample sizes when the population variance is unknown.</a:t>
            </a:r>
          </a:p>
          <a:p>
            <a:pPr lvl="0"/>
            <a:r>
              <a:rPr/>
              <a:t>Adjusts for the additional uncertainty compared to the normal distribution.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Impact on Sample Size</a:t>
            </a:r>
          </a:p>
          <a:p>
            <a:pPr lvl="0"/>
            <a:r>
              <a:rPr b="1"/>
              <a:t>Effect on Calculations</a:t>
            </a:r>
            <a:r>
              <a:rPr/>
              <a:t>:</a:t>
            </a:r>
          </a:p>
          <a:p>
            <a:pPr lvl="1"/>
            <a:r>
              <a:rPr/>
              <a:t>Results in a slightly larger sample size compared to using the normal distribution.</a:t>
            </a:r>
          </a:p>
          <a:p>
            <a:pPr lvl="0"/>
            <a:r>
              <a:rPr b="1"/>
              <a:t>Practical Implications</a:t>
            </a:r>
            <a:r>
              <a:rPr/>
              <a:t>:</a:t>
            </a:r>
          </a:p>
          <a:p>
            <a:pPr lvl="1"/>
            <a:r>
              <a:rPr/>
              <a:t>Difference is often minimal (±2 participants per group).</a:t>
            </a:r>
          </a:p>
          <a:p>
            <a:pPr lvl="1"/>
            <a:r>
              <a:rPr/>
              <a:t>Becomes negligible with larger sample sizes.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Clinical trials are essential for advancing medical knowledge and improving patient care. Determining the appropriate sample size is a critical aspect of trial design. An adequately powered study can detect meaningful effects, while an underpowered study may fail to identify significant findings, wasting resources and time.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Accounting for Dropouts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Importance</a:t>
            </a:r>
          </a:p>
          <a:p>
            <a:pPr lvl="0"/>
            <a:r>
              <a:rPr/>
              <a:t>Ensuring sufficient power despite participant attrition.</a:t>
            </a:r>
          </a:p>
          <a:p>
            <a:pPr lvl="0"/>
            <a:r>
              <a:rPr/>
              <a:t>Failure to account for dropouts can lead to underpowered studies.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Adjusting Sample Size</a:t>
            </a:r>
          </a:p>
          <a:p>
            <a:pPr lvl="0" indent="0" marL="0">
              <a:buNone/>
            </a:pPr>
            <a:r>
              <a:rPr/>
              <a:t>[ n_{} =  ]</a:t>
            </a:r>
          </a:p>
          <a:p>
            <a:pPr lvl="0"/>
            <a:r>
              <a:rPr b="1"/>
              <a:t>Example</a:t>
            </a:r>
            <a:r>
              <a:rPr/>
              <a:t>:</a:t>
            </a:r>
          </a:p>
          <a:p>
            <a:pPr lvl="1"/>
            <a:r>
              <a:rPr/>
              <a:t>Calculated ( n = 100 ) per group.</a:t>
            </a:r>
          </a:p>
          <a:p>
            <a:pPr lvl="1"/>
            <a:r>
              <a:rPr/>
              <a:t>Expected dropout rate = 10%.</a:t>
            </a:r>
          </a:p>
          <a:p>
            <a:pPr lvl="1"/>
            <a:r>
              <a:rPr/>
              <a:t>Adjusted sample size: ( n_{} =   ) per group.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Size as an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Uncertainty in Parameters</a:t>
            </a:r>
            <a:r>
              <a:rPr/>
              <a:t>:</a:t>
            </a:r>
          </a:p>
          <a:p>
            <a:pPr lvl="1"/>
            <a:r>
              <a:rPr/>
              <a:t>Estimates are based on assumptions and available data.</a:t>
            </a:r>
          </a:p>
          <a:p>
            <a:pPr lvl="0"/>
            <a:r>
              <a:rPr b="1"/>
              <a:t>Flexibility</a:t>
            </a:r>
            <a:r>
              <a:rPr/>
              <a:t>:</a:t>
            </a:r>
          </a:p>
          <a:p>
            <a:pPr lvl="1"/>
            <a:r>
              <a:rPr/>
              <a:t>Be prepared to adjust the sample size as new information becomes available.</a:t>
            </a:r>
          </a:p>
          <a:p>
            <a:pPr lvl="0"/>
            <a:r>
              <a:rPr b="1"/>
              <a:t>Conclusion</a:t>
            </a:r>
            <a:r>
              <a:rPr/>
              <a:t>:</a:t>
            </a:r>
          </a:p>
          <a:p>
            <a:pPr lvl="1"/>
            <a:r>
              <a:rPr/>
              <a:t>The calculated sample size is a guideline, not an exact requirement.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Inverse Approach to Sample Size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Concept</a:t>
            </a:r>
          </a:p>
          <a:p>
            <a:pPr lvl="0"/>
            <a:r>
              <a:rPr/>
              <a:t>Determine the detectable effect size given a fixed sample size.</a:t>
            </a:r>
          </a:p>
          <a:p>
            <a:pPr lvl="0"/>
            <a:r>
              <a:rPr/>
              <a:t>Useful when resources or feasible participant numbers are limited.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</a:t>
            </a:r>
          </a:p>
          <a:p>
            <a:pPr lvl="0"/>
            <a:r>
              <a:rPr b="1"/>
              <a:t>Resource Constraints</a:t>
            </a:r>
            <a:r>
              <a:rPr/>
              <a:t>:</a:t>
            </a:r>
          </a:p>
          <a:p>
            <a:pPr lvl="1"/>
            <a:r>
              <a:rPr/>
              <a:t>Budget, time, or population limitations.</a:t>
            </a:r>
          </a:p>
          <a:p>
            <a:pPr lvl="0"/>
            <a:r>
              <a:rPr b="1"/>
              <a:t>Strategic Planning</a:t>
            </a:r>
            <a:r>
              <a:rPr/>
              <a:t>:</a:t>
            </a:r>
          </a:p>
          <a:p>
            <a:pPr lvl="1"/>
            <a:r>
              <a:rPr/>
              <a:t>Helps in setting realistic objectives.</a:t>
            </a:r>
          </a:p>
          <a:p>
            <a:pPr lvl="1"/>
            <a:r>
              <a:rPr/>
              <a:t>Aligns expectations with what is achievable.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Trade-Offs Between Sample Size and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Larger Sample Sizes</a:t>
            </a:r>
            <a:r>
              <a:rPr/>
              <a:t>:</a:t>
            </a:r>
          </a:p>
          <a:p>
            <a:pPr lvl="1"/>
            <a:r>
              <a:rPr/>
              <a:t>Detect smaller effect sizes.</a:t>
            </a:r>
          </a:p>
          <a:p>
            <a:pPr lvl="1"/>
            <a:r>
              <a:rPr/>
              <a:t>Require more resources.</a:t>
            </a:r>
          </a:p>
          <a:p>
            <a:pPr lvl="0"/>
            <a:r>
              <a:rPr b="1"/>
              <a:t>Smaller Sample Sizes</a:t>
            </a:r>
            <a:r>
              <a:rPr/>
              <a:t>:</a:t>
            </a:r>
          </a:p>
          <a:p>
            <a:pPr lvl="1"/>
            <a:r>
              <a:rPr/>
              <a:t>Detect only larger effect sizes.</a:t>
            </a:r>
          </a:p>
          <a:p>
            <a:pPr lvl="1"/>
            <a:r>
              <a:rPr/>
              <a:t>May miss clinically meaningful differences.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Decision-Making</a:t>
            </a:r>
          </a:p>
          <a:p>
            <a:pPr lvl="0"/>
            <a:r>
              <a:rPr b="1"/>
              <a:t>Clinical Significance</a:t>
            </a:r>
            <a:r>
              <a:rPr/>
              <a:t>:</a:t>
            </a:r>
          </a:p>
          <a:p>
            <a:pPr lvl="1"/>
            <a:r>
              <a:rPr/>
              <a:t>Is the detectable effect size meaningful in practice?</a:t>
            </a:r>
          </a:p>
          <a:p>
            <a:pPr lvl="0"/>
            <a:r>
              <a:rPr b="1"/>
              <a:t>Feasibility</a:t>
            </a:r>
            <a:r>
              <a:rPr/>
              <a:t>:</a:t>
            </a:r>
          </a:p>
          <a:p>
            <a:pPr lvl="1"/>
            <a:r>
              <a:rPr/>
              <a:t>Are the required resources available?</a:t>
            </a:r>
          </a:p>
          <a:p>
            <a:pPr lvl="0"/>
            <a:r>
              <a:rPr b="1"/>
              <a:t>Balancing Act</a:t>
            </a:r>
            <a:r>
              <a:rPr/>
              <a:t>:</a:t>
            </a:r>
          </a:p>
          <a:p>
            <a:pPr lvl="1"/>
            <a:r>
              <a:rPr/>
              <a:t>Optimize the study design within practical constraints.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Special Considerations for Binary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Normal Approximation of the Binomial Distribution</a:t>
            </a:r>
          </a:p>
          <a:p>
            <a:pPr lvl="0"/>
            <a:r>
              <a:rPr b="1"/>
              <a:t>Applicability</a:t>
            </a:r>
            <a:r>
              <a:rPr/>
              <a:t>:</a:t>
            </a:r>
          </a:p>
          <a:p>
            <a:pPr lvl="1"/>
            <a:r>
              <a:rPr/>
              <a:t>Valid when sample sizes are large, and probabilities are not near 0 or 1.</a:t>
            </a:r>
          </a:p>
          <a:p>
            <a:pPr lvl="0"/>
            <a:r>
              <a:rPr b="1"/>
              <a:t>Benefit</a:t>
            </a:r>
            <a:r>
              <a:rPr/>
              <a:t>:</a:t>
            </a:r>
          </a:p>
          <a:p>
            <a:pPr lvl="1"/>
            <a:r>
              <a:rPr/>
              <a:t>Simplifies calculations using Z-scores.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Size Formula for Proportions</a:t>
            </a:r>
          </a:p>
          <a:p>
            <a:pPr lvl="0" indent="0" marL="0">
              <a:buNone/>
            </a:pPr>
            <a:r>
              <a:rPr/>
              <a:t>[ n =  ]</a:t>
            </a:r>
          </a:p>
          <a:p>
            <a:pPr lvl="0" indent="0" marL="0">
              <a:buNone/>
            </a:pPr>
            <a:r>
              <a:rPr/>
              <a:t>Where:</a:t>
            </a:r>
          </a:p>
          <a:p>
            <a:pPr lvl="0"/>
            <a:r>
              <a:rPr/>
              <a:t>( p =  )</a:t>
            </a:r>
          </a:p>
          <a:p>
            <a:pPr lvl="0"/>
            <a:r>
              <a:rPr/>
              <a:t>( p_1, p_2 ): Proportions in control and treatment groups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Crossover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Definition</a:t>
            </a:r>
          </a:p>
          <a:p>
            <a:pPr lvl="0"/>
            <a:r>
              <a:rPr/>
              <a:t>Participants receive multiple interventions sequentially.</a:t>
            </a:r>
          </a:p>
          <a:p>
            <a:pPr lvl="0"/>
            <a:r>
              <a:rPr/>
              <a:t>Each participant acts as their own control.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the Primary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a Primary Endpoint?</a:t>
            </a:r>
          </a:p>
          <a:p>
            <a:pPr lvl="0"/>
            <a:r>
              <a:rPr/>
              <a:t>The most crucial outcome measure in a clinical trial, serving as the basis for evaluating the effectiveness of an intervention.</a:t>
            </a:r>
          </a:p>
          <a:p>
            <a:pPr lvl="0"/>
            <a:r>
              <a:rPr/>
              <a:t>Predefined before the study begins and reflects the primary objective of the trial.</a:t>
            </a:r>
          </a:p>
          <a:p>
            <a:pPr lvl="0"/>
            <a:r>
              <a:rPr/>
              <a:t>Determines when and if the trial can be considered a success.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Advantages and Challenges</a:t>
            </a:r>
          </a:p>
          <a:p>
            <a:pPr lvl="0"/>
            <a:r>
              <a:rPr b="1"/>
              <a:t>Advantages</a:t>
            </a:r>
            <a:r>
              <a:rPr/>
              <a:t>:</a:t>
            </a:r>
          </a:p>
          <a:p>
            <a:pPr lvl="1"/>
            <a:r>
              <a:rPr/>
              <a:t>Increased statistical efficiency.</a:t>
            </a:r>
          </a:p>
          <a:p>
            <a:pPr lvl="1"/>
            <a:r>
              <a:rPr/>
              <a:t>Reduced sample size requirements.</a:t>
            </a:r>
          </a:p>
          <a:p>
            <a:pPr lvl="0"/>
            <a:r>
              <a:rPr b="1"/>
              <a:t>Challenges</a:t>
            </a:r>
            <a:r>
              <a:rPr/>
              <a:t>:</a:t>
            </a:r>
          </a:p>
          <a:p>
            <a:pPr lvl="1"/>
            <a:r>
              <a:rPr/>
              <a:t>Potential for carryover effects.</a:t>
            </a:r>
          </a:p>
          <a:p>
            <a:pPr lvl="1"/>
            <a:r>
              <a:rPr/>
              <a:t>Requires careful planning of washout periods.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Adaptive Trial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 b="1"/>
              <a:t>Definition</a:t>
            </a:r>
            <a:r>
              <a:rPr/>
              <a:t>: Trials that allow for modifications based on interim data.</a:t>
            </a:r>
          </a:p>
          <a:p>
            <a:pPr lvl="0"/>
            <a:r>
              <a:rPr b="1"/>
              <a:t>Types of Adaptations</a:t>
            </a:r>
            <a:r>
              <a:rPr/>
              <a:t>:</a:t>
            </a:r>
          </a:p>
          <a:p>
            <a:pPr lvl="1"/>
            <a:r>
              <a:rPr/>
              <a:t>Sample size re-estimation.</a:t>
            </a:r>
          </a:p>
          <a:p>
            <a:pPr lvl="1"/>
            <a:r>
              <a:rPr/>
              <a:t>Dropping or adding treatment arms.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Benefits and Considerations</a:t>
            </a:r>
          </a:p>
          <a:p>
            <a:pPr lvl="0"/>
            <a:r>
              <a:rPr b="1"/>
              <a:t>Benefits</a:t>
            </a:r>
            <a:r>
              <a:rPr/>
              <a:t>:</a:t>
            </a:r>
          </a:p>
          <a:p>
            <a:pPr lvl="1"/>
            <a:r>
              <a:rPr/>
              <a:t>Flexibility to respond to data.</a:t>
            </a:r>
          </a:p>
          <a:p>
            <a:pPr lvl="1"/>
            <a:r>
              <a:rPr/>
              <a:t>Potential for increased efficiency.</a:t>
            </a:r>
          </a:p>
          <a:p>
            <a:pPr lvl="0"/>
            <a:r>
              <a:rPr b="1"/>
              <a:t>Considerations</a:t>
            </a:r>
            <a:r>
              <a:rPr/>
              <a:t>:</a:t>
            </a:r>
          </a:p>
          <a:p>
            <a:pPr lvl="1"/>
            <a:r>
              <a:rPr/>
              <a:t>Must maintain trial integrity.</a:t>
            </a:r>
          </a:p>
          <a:p>
            <a:pPr lvl="1"/>
            <a:r>
              <a:rPr/>
              <a:t>Requires pre-specification and appropriate statistical methods.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Practical Considerations in Sample Size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Collaboration</a:t>
            </a:r>
            <a:r>
              <a:rPr/>
              <a:t>:</a:t>
            </a:r>
          </a:p>
          <a:p>
            <a:pPr lvl="1"/>
            <a:r>
              <a:rPr/>
              <a:t>Involve statisticians early.</a:t>
            </a:r>
          </a:p>
          <a:p>
            <a:pPr lvl="0"/>
            <a:r>
              <a:rPr b="1"/>
              <a:t>Software Tools</a:t>
            </a:r>
            <a:r>
              <a:rPr/>
              <a:t>:</a:t>
            </a:r>
          </a:p>
          <a:p>
            <a:pPr lvl="1"/>
            <a:r>
              <a:rPr/>
              <a:t>Use R packages like </a:t>
            </a:r>
            <a:r>
              <a:rPr>
                <a:latin typeface="Courier"/>
              </a:rPr>
              <a:t>pwr</a:t>
            </a:r>
            <a:r>
              <a:rPr/>
              <a:t> for calculations.</a:t>
            </a:r>
          </a:p>
          <a:p>
            <a:pPr lvl="0"/>
            <a:r>
              <a:rPr b="1"/>
              <a:t>Continuous Evaluation</a:t>
            </a:r>
            <a:r>
              <a:rPr/>
              <a:t>:</a:t>
            </a:r>
          </a:p>
          <a:p>
            <a:pPr lvl="1"/>
            <a:r>
              <a:rPr/>
              <a:t>Reassess assumptions as new data emerge.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of Sample Size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1: Comparing Two Means</a:t>
            </a:r>
          </a:p>
          <a:p>
            <a:pPr lvl="0"/>
            <a:r>
              <a:rPr b="1"/>
              <a:t>Objective</a:t>
            </a:r>
            <a:r>
              <a:rPr/>
              <a:t>: Detect a mean difference of 5 units.</a:t>
            </a:r>
          </a:p>
          <a:p>
            <a:pPr lvl="0"/>
            <a:r>
              <a:rPr b="1"/>
              <a:t>Parameters</a:t>
            </a:r>
            <a:r>
              <a:rPr/>
              <a:t>:</a:t>
            </a:r>
          </a:p>
          <a:p>
            <a:pPr lvl="1"/>
            <a:r>
              <a:rPr/>
              <a:t>( = 15 ) units</a:t>
            </a:r>
          </a:p>
          <a:p>
            <a:pPr lvl="1"/>
            <a:r>
              <a:rPr/>
              <a:t>( = 0.05 )</a:t>
            </a:r>
          </a:p>
          <a:p>
            <a:pPr lvl="1"/>
            <a:r>
              <a:rPr/>
              <a:t>Power = 80%</a:t>
            </a:r>
          </a:p>
          <a:p>
            <a:pPr lvl="0"/>
            <a:r>
              <a:rPr b="1"/>
              <a:t>Calculation</a:t>
            </a:r>
            <a:r>
              <a:rPr/>
              <a:t>:</a:t>
            </a:r>
          </a:p>
          <a:p>
            <a:pPr lvl="0" indent="0" marL="0">
              <a:buNone/>
            </a:pPr>
            <a:r>
              <a:rPr/>
              <a:t>[ n = (  )^2 = (  )^2  ]</a:t>
            </a:r>
          </a:p>
          <a:p>
            <a:pPr lvl="0"/>
            <a:r>
              <a:rPr b="1"/>
              <a:t>Result</a:t>
            </a:r>
            <a:r>
              <a:rPr/>
              <a:t>: Approximately 71 participants per group.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2: Comparing Two Proportions</a:t>
            </a:r>
          </a:p>
          <a:p>
            <a:pPr lvl="0"/>
            <a:r>
              <a:rPr b="1"/>
              <a:t>Objective</a:t>
            </a:r>
            <a:r>
              <a:rPr/>
              <a:t>: Detect a difference from 40% to 60%.</a:t>
            </a:r>
          </a:p>
          <a:p>
            <a:pPr lvl="0"/>
            <a:r>
              <a:rPr b="1"/>
              <a:t>Parameters</a:t>
            </a:r>
            <a:r>
              <a:rPr/>
              <a:t>:</a:t>
            </a:r>
          </a:p>
          <a:p>
            <a:pPr lvl="1"/>
            <a:r>
              <a:rPr/>
              <a:t>( p_1 = 0.40 ), ( p_2 = 0.60 )</a:t>
            </a:r>
          </a:p>
          <a:p>
            <a:pPr lvl="1"/>
            <a:r>
              <a:rPr/>
              <a:t>( = 0.05 )</a:t>
            </a:r>
          </a:p>
          <a:p>
            <a:pPr lvl="1"/>
            <a:r>
              <a:rPr/>
              <a:t>Power = 80%</a:t>
            </a:r>
          </a:p>
          <a:p>
            <a:pPr lvl="0"/>
            <a:r>
              <a:rPr b="1"/>
              <a:t>Calculation</a:t>
            </a:r>
            <a:r>
              <a:rPr/>
              <a:t>: Use the sample size formula for proportions.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Critical Role of Sample Size</a:t>
            </a:r>
            <a:r>
              <a:rPr/>
              <a:t>: Essential for valid and credible results.</a:t>
            </a:r>
          </a:p>
          <a:p>
            <a:pPr lvl="0"/>
            <a:r>
              <a:rPr b="1"/>
              <a:t>Interplay of Factors</a:t>
            </a:r>
            <a:r>
              <a:rPr/>
              <a:t>: Effect size, variability, power, significance level, and dropouts.</a:t>
            </a:r>
          </a:p>
          <a:p>
            <a:pPr lvl="0"/>
            <a:r>
              <a:rPr b="1"/>
              <a:t>Estimates and Assumptions</a:t>
            </a:r>
            <a:r>
              <a:rPr/>
              <a:t>: Recognize uncertainties in parameters.</a:t>
            </a:r>
          </a:p>
          <a:p>
            <a:pPr lvl="0"/>
            <a:r>
              <a:rPr b="1"/>
              <a:t>Special Designs</a:t>
            </a:r>
            <a:r>
              <a:rPr/>
              <a:t>: Crossover and adaptive trials require specific considerations.</a:t>
            </a:r>
          </a:p>
          <a:p>
            <a:pPr lvl="0"/>
            <a:r>
              <a:rPr b="1"/>
              <a:t>Collaboration and Planning</a:t>
            </a:r>
            <a:r>
              <a:rPr/>
              <a:t>: Engage with experts and use appropriate tools.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size estimation balances scientific objectives with practical constraints. By carefully considering various factors and employing rigorous methods, researchers can design studies that are both efficient and effective.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welcome any questions or comments you may have. Thank you for your attention.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 A: R Code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Size Calculation for Comparing Two Means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Flexibility in Endpoint Selection</a:t>
            </a:r>
          </a:p>
          <a:p>
            <a:pPr lvl="0"/>
            <a:r>
              <a:rPr b="1"/>
              <a:t>Exploratory vs. Confirmatory Trials</a:t>
            </a:r>
            <a:r>
              <a:rPr/>
              <a:t>: Trials exist on a spectrum from exploratory to confirmatory.</a:t>
            </a:r>
          </a:p>
          <a:p>
            <a:pPr lvl="1"/>
            <a:r>
              <a:rPr b="1"/>
              <a:t>Exploratory Trials</a:t>
            </a:r>
            <a:r>
              <a:rPr/>
              <a:t>: Aim to generate hypotheses or gather preliminary data.</a:t>
            </a:r>
          </a:p>
          <a:p>
            <a:pPr lvl="1"/>
            <a:r>
              <a:rPr b="1"/>
              <a:t>Confirmatory Trials</a:t>
            </a:r>
            <a:r>
              <a:rPr/>
              <a:t>: Designed to provide robust evidence supporting the efficacy and safety of an intervention.</a:t>
            </a:r>
          </a:p>
          <a:p>
            <a:pPr lvl="0"/>
            <a:r>
              <a:rPr/>
              <a:t>The distinction is not always clear-cut; many studies have elements of both.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and load the pwr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(!requireNamespace(“pwr”, quietly = TRUE)) { install.packages(“pwr”) } library(pwr)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effect_size &lt;- 5 / 15 # Effect size (Cohen’s d) power &lt;- 0.8 # Desired power (80%) sig_level &lt;- 0.05 # Significance level (alpha)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Size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 &lt;- pwr.t.test(d = effect_size, power = power, sig.level = sig_level, type = “two.sample”, alternative = “two.sided”)</a:t>
            </a:r>
          </a:p>
          <a:p>
            <a:pPr lvl="0" indent="0" marL="0">
              <a:buNone/>
            </a:pPr>
            <a:r>
              <a:rPr/>
              <a:t>print(result)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Exploratory-Confirmatory Spectrum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Exploratory Studies</a:t>
            </a:r>
            <a:r>
              <a:rPr/>
              <a:t>:</a:t>
            </a:r>
          </a:p>
          <a:p>
            <a:pPr lvl="1"/>
            <a:r>
              <a:rPr/>
              <a:t>Hypothesis-generating</a:t>
            </a:r>
          </a:p>
          <a:p>
            <a:pPr lvl="1"/>
            <a:r>
              <a:rPr/>
              <a:t>Flexible design and endpoints</a:t>
            </a:r>
          </a:p>
          <a:p>
            <a:pPr lvl="1"/>
            <a:r>
              <a:rPr/>
              <a:t>Smaller sample sizes</a:t>
            </a:r>
          </a:p>
          <a:p>
            <a:pPr lvl="0"/>
            <a:r>
              <a:rPr b="1"/>
              <a:t>Confirmatory Studies</a:t>
            </a:r>
            <a:r>
              <a:rPr/>
              <a:t>:</a:t>
            </a:r>
          </a:p>
          <a:p>
            <a:pPr lvl="1"/>
            <a:r>
              <a:rPr/>
              <a:t>Hypothesis-testing</a:t>
            </a:r>
          </a:p>
          <a:p>
            <a:pPr lvl="1"/>
            <a:r>
              <a:rPr/>
              <a:t>Rigid design with predefined endpoints</a:t>
            </a:r>
          </a:p>
          <a:p>
            <a:pPr lvl="1"/>
            <a:r>
              <a:rPr/>
              <a:t>Larger sample sizes</a:t>
            </a:r>
          </a:p>
          <a:p>
            <a:pPr lvl="0"/>
            <a:r>
              <a:rPr b="1"/>
              <a:t>Spectrum</a:t>
            </a:r>
            <a:r>
              <a:rPr/>
              <a:t>: Trials can have varying degrees of exploratory and confirmatory characteristics.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Study 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Parallel Design</a:t>
            </a:r>
          </a:p>
          <a:p>
            <a:pPr lvl="0"/>
            <a:r>
              <a:rPr/>
              <a:t>Participants are randomly assigned to one of two or more groups (arms).</a:t>
            </a:r>
          </a:p>
          <a:p>
            <a:pPr lvl="0"/>
            <a:r>
              <a:rPr/>
              <a:t>Each group receives a different intervention (e.g., new treatment vs. placebo or standard care).</a:t>
            </a:r>
          </a:p>
          <a:p>
            <a:pPr lvl="0"/>
            <a:r>
              <a:rPr/>
              <a:t>Outcomes are compared between groups at specified time points.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Patient Journey in a Parallel Design Trial</a:t>
            </a:r>
          </a:p>
          <a:p>
            <a:pPr lvl="0"/>
            <a:r>
              <a:rPr b="1"/>
              <a:t>Enrollment</a:t>
            </a:r>
            <a:r>
              <a:rPr/>
              <a:t>: Informed consent and eligibility screening.</a:t>
            </a:r>
          </a:p>
          <a:p>
            <a:pPr lvl="0"/>
            <a:r>
              <a:rPr b="1"/>
              <a:t>Randomization</a:t>
            </a:r>
            <a:r>
              <a:rPr/>
              <a:t>: Assignment to treatment or control group.</a:t>
            </a:r>
          </a:p>
          <a:p>
            <a:pPr lvl="0"/>
            <a:r>
              <a:rPr b="1"/>
              <a:t>Intervention Period</a:t>
            </a:r>
            <a:r>
              <a:rPr/>
              <a:t>: Administration of assigned intervention.</a:t>
            </a:r>
          </a:p>
          <a:p>
            <a:pPr lvl="0"/>
            <a:r>
              <a:rPr b="1"/>
              <a:t>Follow-Up Assessments</a:t>
            </a:r>
            <a:r>
              <a:rPr/>
              <a:t>: Scheduled evaluations for efficacy and safety.</a:t>
            </a:r>
          </a:p>
          <a:p>
            <a:pPr lvl="0"/>
            <a:r>
              <a:rPr b="1"/>
              <a:t>Completion or Withdrawal</a:t>
            </a:r>
            <a:r>
              <a:rPr/>
              <a:t>: End of participation or early exit from the study.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Regulatory Guidance - ICH E9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International Council for Harmonisation (ICH) E9</a:t>
            </a:r>
          </a:p>
          <a:p>
            <a:pPr lvl="0"/>
            <a:r>
              <a:rPr b="1"/>
              <a:t>Title</a:t>
            </a:r>
            <a:r>
              <a:rPr/>
              <a:t>: </a:t>
            </a:r>
            <a:r>
              <a:rPr i="1"/>
              <a:t>Statistical Principles for Clinical Trials</a:t>
            </a:r>
          </a:p>
          <a:p>
            <a:pPr lvl="0"/>
            <a:r>
              <a:rPr/>
              <a:t>Provides comprehensive guidelines on the statistical considerations in clinical trial design and analysis.</a:t>
            </a:r>
          </a:p>
          <a:p>
            <a:pPr lvl="0"/>
            <a:r>
              <a:rPr/>
              <a:t>Emphasizes the importance of:</a:t>
            </a:r>
          </a:p>
          <a:p>
            <a:pPr lvl="1"/>
            <a:r>
              <a:rPr/>
              <a:t>Clear objectives and hypotheses.</a:t>
            </a:r>
          </a:p>
          <a:p>
            <a:pPr lvl="1"/>
            <a:r>
              <a:rPr/>
              <a:t>Appropriate statistical methodologies.</a:t>
            </a:r>
          </a:p>
          <a:p>
            <a:pPr lvl="1"/>
            <a:r>
              <a:rPr/>
              <a:t>Rigorous data analysis and interpretation.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Aspects of ICH E9</a:t>
            </a:r>
          </a:p>
          <a:p>
            <a:pPr lvl="0"/>
            <a:r>
              <a:rPr b="1"/>
              <a:t>Design Considerations</a:t>
            </a:r>
            <a:r>
              <a:rPr/>
              <a:t>:</a:t>
            </a:r>
          </a:p>
          <a:p>
            <a:pPr lvl="1"/>
            <a:r>
              <a:rPr/>
              <a:t>Importance of randomization and blinding.</a:t>
            </a:r>
          </a:p>
          <a:p>
            <a:pPr lvl="1"/>
            <a:r>
              <a:rPr/>
              <a:t>Selection of appropriate endpoints and estimands.</a:t>
            </a:r>
          </a:p>
          <a:p>
            <a:pPr lvl="0"/>
            <a:r>
              <a:rPr b="1"/>
              <a:t>Statistical Analysis</a:t>
            </a:r>
            <a:r>
              <a:rPr/>
              <a:t>:</a:t>
            </a:r>
          </a:p>
          <a:p>
            <a:pPr lvl="1"/>
            <a:r>
              <a:rPr/>
              <a:t>Pre-specification of analysis plans.</a:t>
            </a:r>
          </a:p>
          <a:p>
            <a:pPr lvl="1"/>
            <a:r>
              <a:rPr/>
              <a:t>Handling of missing data.</a:t>
            </a:r>
          </a:p>
          <a:p>
            <a:pPr lvl="0"/>
            <a:r>
              <a:rPr b="1"/>
              <a:t>Interpretation of Results</a:t>
            </a:r>
            <a:r>
              <a:rPr/>
              <a:t>:</a:t>
            </a:r>
          </a:p>
          <a:p>
            <a:pPr lvl="1"/>
            <a:r>
              <a:rPr/>
              <a:t>Distinguishing statistical significance from clinical relevance.</a:t>
            </a:r>
          </a:p>
          <a:p>
            <a:pPr lvl="1"/>
            <a:r>
              <a:rPr/>
              <a:t>Reporting and transparency.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Size Estimation in Clinical Trials</dc:title>
  <dc:creator>Your Name</dc:creator>
  <cp:keywords/>
  <dcterms:created xsi:type="dcterms:W3CDTF">2024-11-13T07:47:57Z</dcterms:created>
  <dcterms:modified xsi:type="dcterms:W3CDTF">2024-11-13T07:47:57Z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Presentation Date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output">
    <vt:lpwstr/>
  </property>
  <property fmtid="{D5CDD505-2E9C-101B-9397-08002B2CF9AE}" pid="12" name="subtitle">
    <vt:lpwstr>A Comprehensive Guide to Designing Effective Studies</vt:lpwstr>
  </property>
  <property fmtid="{D5CDD505-2E9C-101B-9397-08002B2CF9AE}" pid="13" name="toc-title">
    <vt:lpwstr>Table of contents</vt:lpwstr>
  </property>
</Properties>
</file>