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0" r:id="rId2"/>
    <p:sldMasterId id="2147483707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60" r:id="rId6"/>
    <p:sldId id="288" r:id="rId7"/>
    <p:sldId id="289" r:id="rId8"/>
    <p:sldId id="290" r:id="rId9"/>
    <p:sldId id="302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E"/>
    <a:srgbClr val="E7E6E6"/>
    <a:srgbClr val="807F80"/>
    <a:srgbClr val="A5A6A6"/>
    <a:srgbClr val="585858"/>
    <a:srgbClr val="AAAAAA"/>
    <a:srgbClr val="929292"/>
    <a:srgbClr val="FFFF00"/>
    <a:srgbClr val="F1F2F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AE14B-8A70-4BDB-A5E8-66ED5BE04136}" v="14" dt="2022-03-02T00:56:58.893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9"/>
    <p:restoredTop sz="96959"/>
  </p:normalViewPr>
  <p:slideViewPr>
    <p:cSldViewPr snapToGrid="0" snapToObjects="1" showGuides="1">
      <p:cViewPr varScale="1">
        <p:scale>
          <a:sx n="111" d="100"/>
          <a:sy n="111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gnius Rinkevicius" userId="ccb3e797b84f56ff" providerId="LiveId" clId="{314AE14B-8A70-4BDB-A5E8-66ED5BE04136}"/>
    <pc:docChg chg="undo custSel addSld modSld">
      <pc:chgData name="Ugnius Rinkevicius" userId="ccb3e797b84f56ff" providerId="LiveId" clId="{314AE14B-8A70-4BDB-A5E8-66ED5BE04136}" dt="2022-03-02T00:56:50.409" v="234"/>
      <pc:docMkLst>
        <pc:docMk/>
      </pc:docMkLst>
      <pc:sldChg chg="addSp delSp modSp mod">
        <pc:chgData name="Ugnius Rinkevicius" userId="ccb3e797b84f56ff" providerId="LiveId" clId="{314AE14B-8A70-4BDB-A5E8-66ED5BE04136}" dt="2022-03-02T00:44:52.187" v="43" actId="1076"/>
        <pc:sldMkLst>
          <pc:docMk/>
          <pc:sldMk cId="1450518961" sldId="260"/>
        </pc:sldMkLst>
        <pc:spChg chg="mod">
          <ac:chgData name="Ugnius Rinkevicius" userId="ccb3e797b84f56ff" providerId="LiveId" clId="{314AE14B-8A70-4BDB-A5E8-66ED5BE04136}" dt="2022-03-02T00:43:30.924" v="34" actId="1076"/>
          <ac:spMkLst>
            <pc:docMk/>
            <pc:sldMk cId="1450518961" sldId="260"/>
            <ac:spMk id="7" creationId="{272DBFE9-D011-7F4E-B35C-016A4CD995E2}"/>
          </ac:spMkLst>
        </pc:spChg>
        <pc:spChg chg="add del mod">
          <ac:chgData name="Ugnius Rinkevicius" userId="ccb3e797b84f56ff" providerId="LiveId" clId="{314AE14B-8A70-4BDB-A5E8-66ED5BE04136}" dt="2022-03-02T00:41:31.016" v="29" actId="21"/>
          <ac:spMkLst>
            <pc:docMk/>
            <pc:sldMk cId="1450518961" sldId="260"/>
            <ac:spMk id="10" creationId="{7B14804C-0460-4EF8-A4AC-87379C4A2534}"/>
          </ac:spMkLst>
        </pc:spChg>
        <pc:picChg chg="add mod">
          <ac:chgData name="Ugnius Rinkevicius" userId="ccb3e797b84f56ff" providerId="LiveId" clId="{314AE14B-8A70-4BDB-A5E8-66ED5BE04136}" dt="2022-03-02T00:43:52.076" v="37" actId="1076"/>
          <ac:picMkLst>
            <pc:docMk/>
            <pc:sldMk cId="1450518961" sldId="260"/>
            <ac:picMk id="12" creationId="{03447B92-298B-4265-8F2E-79DFEB7DB021}"/>
          </ac:picMkLst>
        </pc:picChg>
        <pc:picChg chg="add mod">
          <ac:chgData name="Ugnius Rinkevicius" userId="ccb3e797b84f56ff" providerId="LiveId" clId="{314AE14B-8A70-4BDB-A5E8-66ED5BE04136}" dt="2022-03-02T00:44:52.187" v="43" actId="1076"/>
          <ac:picMkLst>
            <pc:docMk/>
            <pc:sldMk cId="1450518961" sldId="260"/>
            <ac:picMk id="14" creationId="{394799DB-67FB-459A-80EE-3BADA76E58AC}"/>
          </ac:picMkLst>
        </pc:picChg>
        <pc:picChg chg="add del mod">
          <ac:chgData name="Ugnius Rinkevicius" userId="ccb3e797b84f56ff" providerId="LiveId" clId="{314AE14B-8A70-4BDB-A5E8-66ED5BE04136}" dt="2022-03-02T00:38:46.032" v="2" actId="478"/>
          <ac:picMkLst>
            <pc:docMk/>
            <pc:sldMk cId="1450518961" sldId="260"/>
            <ac:picMk id="1026" creationId="{40F366C7-11FA-4B52-8F6D-BF9C5650F3E6}"/>
          </ac:picMkLst>
        </pc:picChg>
      </pc:sldChg>
      <pc:sldChg chg="modSp mod">
        <pc:chgData name="Ugnius Rinkevicius" userId="ccb3e797b84f56ff" providerId="LiveId" clId="{314AE14B-8A70-4BDB-A5E8-66ED5BE04136}" dt="2022-03-02T00:41:09.360" v="7" actId="1076"/>
        <pc:sldMkLst>
          <pc:docMk/>
          <pc:sldMk cId="2288810638" sldId="296"/>
        </pc:sldMkLst>
        <pc:spChg chg="mod">
          <ac:chgData name="Ugnius Rinkevicius" userId="ccb3e797b84f56ff" providerId="LiveId" clId="{314AE14B-8A70-4BDB-A5E8-66ED5BE04136}" dt="2022-03-02T00:41:09.360" v="7" actId="1076"/>
          <ac:spMkLst>
            <pc:docMk/>
            <pc:sldMk cId="2288810638" sldId="296"/>
            <ac:spMk id="6" creationId="{A2786E81-5228-4CB5-AB71-05B7D25E870C}"/>
          </ac:spMkLst>
        </pc:spChg>
      </pc:sldChg>
      <pc:sldChg chg="delSp modSp new mod">
        <pc:chgData name="Ugnius Rinkevicius" userId="ccb3e797b84f56ff" providerId="LiveId" clId="{314AE14B-8A70-4BDB-A5E8-66ED5BE04136}" dt="2022-03-02T00:49:19.695" v="183" actId="1076"/>
        <pc:sldMkLst>
          <pc:docMk/>
          <pc:sldMk cId="4164052229" sldId="300"/>
        </pc:sldMkLst>
        <pc:spChg chg="mod">
          <ac:chgData name="Ugnius Rinkevicius" userId="ccb3e797b84f56ff" providerId="LiveId" clId="{314AE14B-8A70-4BDB-A5E8-66ED5BE04136}" dt="2022-03-02T00:45:15.487" v="56" actId="20577"/>
          <ac:spMkLst>
            <pc:docMk/>
            <pc:sldMk cId="4164052229" sldId="300"/>
            <ac:spMk id="2" creationId="{74EA7D19-B6E0-4A4A-8A7A-865B622221D6}"/>
          </ac:spMkLst>
        </pc:spChg>
        <pc:spChg chg="del">
          <ac:chgData name="Ugnius Rinkevicius" userId="ccb3e797b84f56ff" providerId="LiveId" clId="{314AE14B-8A70-4BDB-A5E8-66ED5BE04136}" dt="2022-03-02T00:46:18.998" v="60" actId="21"/>
          <ac:spMkLst>
            <pc:docMk/>
            <pc:sldMk cId="4164052229" sldId="300"/>
            <ac:spMk id="3" creationId="{36D0E7A0-ECD8-4EF0-9085-F195068BEAC5}"/>
          </ac:spMkLst>
        </pc:spChg>
        <pc:spChg chg="mod">
          <ac:chgData name="Ugnius Rinkevicius" userId="ccb3e797b84f56ff" providerId="LiveId" clId="{314AE14B-8A70-4BDB-A5E8-66ED5BE04136}" dt="2022-03-02T00:49:19.695" v="183" actId="1076"/>
          <ac:spMkLst>
            <pc:docMk/>
            <pc:sldMk cId="4164052229" sldId="300"/>
            <ac:spMk id="4" creationId="{7F529454-F2DB-4D56-9C16-8A5A6E9B29E6}"/>
          </ac:spMkLst>
        </pc:spChg>
      </pc:sldChg>
      <pc:sldChg chg="delSp modSp new mod">
        <pc:chgData name="Ugnius Rinkevicius" userId="ccb3e797b84f56ff" providerId="LiveId" clId="{314AE14B-8A70-4BDB-A5E8-66ED5BE04136}" dt="2022-03-02T00:56:50.409" v="234"/>
        <pc:sldMkLst>
          <pc:docMk/>
          <pc:sldMk cId="3649340413" sldId="301"/>
        </pc:sldMkLst>
        <pc:spChg chg="mod">
          <ac:chgData name="Ugnius Rinkevicius" userId="ccb3e797b84f56ff" providerId="LiveId" clId="{314AE14B-8A70-4BDB-A5E8-66ED5BE04136}" dt="2022-03-02T00:49:40.148" v="203" actId="20577"/>
          <ac:spMkLst>
            <pc:docMk/>
            <pc:sldMk cId="3649340413" sldId="301"/>
            <ac:spMk id="2" creationId="{49B5A303-7DA5-4E83-BAA5-B893EF89182E}"/>
          </ac:spMkLst>
        </pc:spChg>
        <pc:spChg chg="del">
          <ac:chgData name="Ugnius Rinkevicius" userId="ccb3e797b84f56ff" providerId="LiveId" clId="{314AE14B-8A70-4BDB-A5E8-66ED5BE04136}" dt="2022-03-02T00:51:56.712" v="210" actId="21"/>
          <ac:spMkLst>
            <pc:docMk/>
            <pc:sldMk cId="3649340413" sldId="301"/>
            <ac:spMk id="3" creationId="{0EF7013D-C199-497E-9B23-EB9E26271A4B}"/>
          </ac:spMkLst>
        </pc:spChg>
        <pc:spChg chg="mod">
          <ac:chgData name="Ugnius Rinkevicius" userId="ccb3e797b84f56ff" providerId="LiveId" clId="{314AE14B-8A70-4BDB-A5E8-66ED5BE04136}" dt="2022-03-02T00:56:50.409" v="234"/>
          <ac:spMkLst>
            <pc:docMk/>
            <pc:sldMk cId="3649340413" sldId="301"/>
            <ac:spMk id="4" creationId="{C81A0524-2C72-496A-9259-1687158FA00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141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4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44" r:id="rId2"/>
    <p:sldLayoutId id="2147483745" r:id="rId3"/>
    <p:sldLayoutId id="2147483712" r:id="rId4"/>
    <p:sldLayoutId id="2147483714" r:id="rId5"/>
    <p:sldLayoutId id="2147483715" r:id="rId6"/>
    <p:sldLayoutId id="2147483716" r:id="rId7"/>
    <p:sldLayoutId id="2147483723" r:id="rId8"/>
    <p:sldLayoutId id="2147483737" r:id="rId9"/>
    <p:sldLayoutId id="2147483738" r:id="rId10"/>
    <p:sldLayoutId id="2147483717" r:id="rId11"/>
    <p:sldLayoutId id="2147483718" r:id="rId12"/>
    <p:sldLayoutId id="2147483719" r:id="rId13"/>
    <p:sldLayoutId id="2147483720" r:id="rId14"/>
    <p:sldLayoutId id="2147483677" r:id="rId15"/>
    <p:sldLayoutId id="2147483739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berta.ca/uncontrolled-intersections.aspx" TargetMode="External"/><Relationship Id="rId2" Type="http://schemas.openxmlformats.org/officeDocument/2006/relationships/hyperlink" Target="https://automokyklos.lt/ket/keliu-eismo-taisykles/vaziavimas-per-sankryzas?fbclid=IwAR1XPim2rkvxQ0fZwPUTi_mvh0nq51gxkjdWzxNCt_QE82JWBTawxOfX250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ontariotraffictickets.com/careless-driving-tickets/careless-driving-defini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gi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emf"/><Relationship Id="rId7" Type="http://schemas.openxmlformats.org/officeDocument/2006/relationships/image" Target="../media/image2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3388A-EE5E-F84E-96EC-2F74F012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D94D4E1-C06D-704D-A98C-46703D721A44}"/>
              </a:ext>
            </a:extLst>
          </p:cNvPr>
          <p:cNvSpPr txBox="1">
            <a:spLocks/>
          </p:cNvSpPr>
          <p:nvPr/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Akad</a:t>
            </a:r>
            <a:r>
              <a:rPr lang="lt-LT" dirty="0" err="1">
                <a:solidFill>
                  <a:schemeClr val="tx1"/>
                </a:solidFill>
              </a:rPr>
              <a:t>eminė</a:t>
            </a:r>
            <a:r>
              <a:rPr lang="lt-LT" dirty="0">
                <a:solidFill>
                  <a:schemeClr val="tx1"/>
                </a:solidFill>
              </a:rPr>
              <a:t> grupė: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lt-LT" dirty="0">
                <a:solidFill>
                  <a:schemeClr val="tx1"/>
                </a:solidFill>
              </a:rPr>
              <a:t>IFF </a:t>
            </a:r>
            <a:r>
              <a:rPr lang="en-US" dirty="0">
                <a:solidFill>
                  <a:schemeClr val="tx1"/>
                </a:solidFill>
              </a:rPr>
              <a:t>1/9</a:t>
            </a:r>
            <a:r>
              <a:rPr lang="lt-LT" dirty="0">
                <a:solidFill>
                  <a:schemeClr val="tx1"/>
                </a:solidFill>
              </a:rPr>
              <a:t>.</a:t>
            </a:r>
          </a:p>
          <a:p>
            <a:r>
              <a:rPr lang="lt-LT" dirty="0">
                <a:solidFill>
                  <a:schemeClr val="tx1"/>
                </a:solidFill>
              </a:rPr>
              <a:t>Autoriai: Martynas Kuliešius, Ugnius Rinkevičius, Vilius Žekonis.</a:t>
            </a:r>
          </a:p>
          <a:p>
            <a:r>
              <a:rPr lang="lt-LT" dirty="0">
                <a:solidFill>
                  <a:schemeClr val="tx1"/>
                </a:solidFill>
              </a:rPr>
              <a:t>Vadovas: Doc. Vytautas Stankus.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F43B101-836F-7849-B640-6B542DBC814C}"/>
              </a:ext>
            </a:extLst>
          </p:cNvPr>
          <p:cNvSpPr txBox="1">
            <a:spLocks/>
          </p:cNvSpPr>
          <p:nvPr/>
        </p:nvSpPr>
        <p:spPr>
          <a:xfrm>
            <a:off x="632355" y="1212421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Išgelbėk draugą – probleminė užduotis.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EE182-6452-884A-B8BC-F4D51548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BF6A53A-64ED-D24E-9605-263180428E60}"/>
              </a:ext>
            </a:extLst>
          </p:cNvPr>
          <p:cNvSpPr txBox="1">
            <a:spLocks/>
          </p:cNvSpPr>
          <p:nvPr/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935D9-B675-2A4C-BC04-3CF96A0029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5E0F2-68F2-B243-8DB3-90B38C236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7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3FECB6-2696-41F3-ACAB-0EAC65DF1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Problemin</a:t>
            </a:r>
            <a:r>
              <a:rPr lang="lt-LT" dirty="0"/>
              <a:t>ė užduotis. </a:t>
            </a:r>
            <a:r>
              <a:rPr lang="en-US" dirty="0"/>
              <a:t>3.</a:t>
            </a:r>
            <a:endParaRPr lang="pl-PL" dirty="0"/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B43B7BA-36FA-497F-BA0D-84232BE5221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3723" y="3153149"/>
                <a:ext cx="9828212" cy="1312460"/>
              </a:xfrm>
            </p:spPr>
            <p:txBody>
              <a:bodyPr/>
              <a:lstStyle/>
              <a:p>
                <a:pPr marL="342900" marR="0" lvl="0" indent="-34290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l-PL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l-PL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lt-L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(</m:t>
                            </m:r>
                            <m:r>
                              <a:rPr lang="lt-L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𝑉</m:t>
                            </m:r>
                            <m:r>
                              <a:rPr lang="lt-L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1)</m:t>
                            </m:r>
                          </m:e>
                          <m:sup>
                            <m:r>
                              <a:rPr lang="lt-L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lt-L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pl-PL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lt-L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(</m:t>
                            </m:r>
                            <m:r>
                              <a:rPr lang="lt-L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𝑉</m:t>
                            </m:r>
                            <m:r>
                              <a:rPr lang="lt-L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2)</m:t>
                            </m:r>
                          </m:e>
                          <m:sup>
                            <m:r>
                              <a:rPr lang="lt-L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lt-LT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=2</m:t>
                    </m:r>
                    <m:r>
                      <a:rPr lang="lt-LT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𝑉</m:t>
                    </m:r>
                    <m:r>
                      <a:rPr lang="lt-LT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</m:t>
                    </m:r>
                  </m:oMath>
                </a14:m>
                <a:endParaRPr lang="en-US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342900" marR="0" lvl="0" indent="-34290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𝑉</m:t>
                    </m:r>
                    <m:r>
                      <a:rPr lang="lt-LT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=32</m:t>
                    </m:r>
                    <m:f>
                      <m:fPr>
                        <m:ctrlPr>
                          <a:rPr lang="pl-PL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lt-L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𝑚</m:t>
                        </m:r>
                      </m:num>
                      <m:den>
                        <m:r>
                          <a:rPr lang="lt-L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den>
                    </m:f>
                    <m:r>
                      <a:rPr lang="lt-LT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</m:t>
                    </m:r>
                  </m:oMath>
                </a14:m>
                <a:endParaRPr lang="pl-PL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pl-PL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B43B7BA-36FA-497F-BA0D-84232BE52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3723" y="3153149"/>
                <a:ext cx="9828212" cy="13124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66377-63C4-4BCF-8CB9-8508F91653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723" y="1819701"/>
            <a:ext cx="8213674" cy="1312460"/>
          </a:xfrm>
        </p:spPr>
        <p:txBody>
          <a:bodyPr/>
          <a:lstStyle/>
          <a:p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Jeigu automobilis ir sunkvežimis būtų tos pačios masės, koks būtų sunkvežimio pasisukimo </a:t>
            </a: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kampas po avarijos.</a:t>
            </a:r>
            <a:endParaRPr lang="pl-PL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l-PL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555D9EC-904A-45B1-9827-5AD4FD058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82" y="2475931"/>
            <a:ext cx="3077595" cy="3387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750560-BA07-4495-9F7D-AAE3BB440222}"/>
                  </a:ext>
                </a:extLst>
              </p:cNvPr>
              <p:cNvSpPr txBox="1"/>
              <p:nvPr/>
            </p:nvSpPr>
            <p:spPr>
              <a:xfrm>
                <a:off x="641645" y="4561089"/>
                <a:ext cx="4185347" cy="1622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l-PL" sz="240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lt-LT" sz="24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cos</m:t>
                        </m:r>
                      </m:fName>
                      <m:e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𝜃</m:t>
                        </m:r>
                      </m:e>
                    </m:func>
                    <m:r>
                      <a:rPr lang="lt-LT" sz="24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pl-PL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lt-LT" sz="24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v</m:t>
                        </m:r>
                        <m:r>
                          <a:rPr lang="lt-LT" sz="24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lt-LT" sz="24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v</m:t>
                        </m:r>
                      </m:den>
                    </m:f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pl-PL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20</m:t>
                        </m:r>
                      </m:num>
                      <m:den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</m:t>
                    </m:r>
                  </m:oMath>
                </a14:m>
                <a:endParaRPr lang="en-US" sz="2400" b="0" i="1" dirty="0">
                  <a:solidFill>
                    <a:schemeClr val="bg2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342900" marR="0" lvl="0" indent="-34290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=51,3°;</m:t>
                    </m:r>
                  </m:oMath>
                </a14:m>
                <a:endParaRPr lang="pl-PL" sz="24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pl-PL" sz="2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750560-BA07-4495-9F7D-AAE3BB440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45" y="4561089"/>
                <a:ext cx="4185347" cy="1622880"/>
              </a:xfrm>
              <a:prstGeom prst="rect">
                <a:avLst/>
              </a:prstGeom>
              <a:blipFill>
                <a:blip r:embed="rId4"/>
                <a:stretch>
                  <a:fillRect l="-218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20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040E2B-783B-4B4F-965A-D42E4F6E48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Problemin</a:t>
            </a:r>
            <a:r>
              <a:rPr lang="lt-LT" dirty="0"/>
              <a:t>ė užduotis. </a:t>
            </a:r>
            <a:r>
              <a:rPr lang="en-US" dirty="0"/>
              <a:t>4.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5838F-725D-4A6E-8DC0-5E533B09F5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930" y="1853704"/>
            <a:ext cx="9828212" cy="1019347"/>
          </a:xfrm>
        </p:spPr>
        <p:txBody>
          <a:bodyPr/>
          <a:lstStyle/>
          <a:p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Kokiu greičiu turėjo važiuoti sunkvežimis, kad būtų galima išvengti abiejų transporto priemonių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susidūrimo?</a:t>
            </a:r>
            <a:endParaRPr lang="pl-PL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l-PL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621A8FD-25DC-4095-8D85-D8AD7E68A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370" y="2251240"/>
            <a:ext cx="2933700" cy="32289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3BD96A2-FEE2-4CE7-B266-4FE886D2AB7C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641645" y="2699305"/>
            <a:ext cx="599288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Kad išspręsti problemą, reikia sunkvežimio pločio ir automobilio ilgio ir po kiek laiko susidūrimas įvyks. (x ašis);</a:t>
            </a:r>
            <a:endParaRPr lang="en-US" altLang="pl-PL" sz="1800" dirty="0">
              <a:solidFill>
                <a:schemeClr val="bg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Automobilio ilgis, </a:t>
            </a:r>
            <a:r>
              <a:rPr kumimoji="0" lang="lt-LT" altLang="pl-PL" sz="18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l=2 m;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Sunkvežimio plotis, </a:t>
            </a:r>
            <a:r>
              <a:rPr kumimoji="0" lang="lt-LT" altLang="pl-PL" sz="18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p=1,5 m;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 kiek laiko susidūrė, </a:t>
            </a:r>
            <a:r>
              <a:rPr kumimoji="0" lang="lt-LT" altLang="pl-PL" sz="18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t=1s;</a:t>
            </a:r>
            <a:endParaRPr kumimoji="0" lang="lt-LT" altLang="pl-PL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854160-1BD0-4FFE-9500-CB2E3396D240}"/>
                  </a:ext>
                </a:extLst>
              </p:cNvPr>
              <p:cNvSpPr txBox="1"/>
              <p:nvPr/>
            </p:nvSpPr>
            <p:spPr>
              <a:xfrm>
                <a:off x="503830" y="4176633"/>
                <a:ext cx="5592170" cy="2152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340" marR="0" indent="18034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𝑣</m:t>
                      </m:r>
                      <m:sSup>
                        <m:sSupPr>
                          <m:ctrlPr>
                            <a:rPr lang="pl-PL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lt-LT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lt-LT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lt-LT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lt-LT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3,5</m:t>
                          </m:r>
                        </m:num>
                        <m:den>
                          <m:r>
                            <a:rPr lang="lt-LT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1,14</m:t>
                          </m:r>
                        </m:den>
                      </m:f>
                      <m:r>
                        <a:rPr lang="lt-LT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=3,07</m:t>
                      </m:r>
                      <m:f>
                        <m:fPr>
                          <m:ctrlPr>
                            <a:rPr lang="pl-PL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lt-LT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lt-LT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𝑠</m:t>
                          </m:r>
                        </m:den>
                      </m:f>
                      <m:r>
                        <a:rPr lang="lt-LT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;</m:t>
                      </m:r>
                    </m:oMath>
                  </m:oMathPara>
                </a14:m>
                <a:endParaRPr lang="pl-PL" sz="24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71450" marR="0" indent="17145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𝑣</m:t>
                      </m:r>
                      <m:sSup>
                        <m:sSupPr>
                          <m:ctrlPr>
                            <a:rPr lang="pl-PL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lt-LT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lt-LT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′′</m:t>
                          </m:r>
                        </m:sup>
                      </m:sSup>
                      <m:r>
                        <a:rPr lang="lt-LT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lt-LT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𝑣𝑠</m:t>
                      </m:r>
                      <m:r>
                        <a:rPr lang="lt-LT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r>
                        <a:rPr lang="lt-LT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𝑣</m:t>
                      </m:r>
                      <m:sSup>
                        <m:sSupPr>
                          <m:ctrlPr>
                            <a:rPr lang="pl-PL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lt-LT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lt-LT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lt-LT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=20−3,07=15,93</m:t>
                      </m:r>
                      <m:f>
                        <m:fPr>
                          <m:ctrlPr>
                            <a:rPr lang="pl-PL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lt-LT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lt-LT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𝑠</m:t>
                          </m:r>
                        </m:den>
                      </m:f>
                      <m:r>
                        <a:rPr lang="lt-LT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;</m:t>
                      </m:r>
                    </m:oMath>
                  </m:oMathPara>
                </a14:m>
                <a:endParaRPr lang="pl-PL" sz="24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854160-1BD0-4FFE-9500-CB2E3396D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30" y="4176633"/>
                <a:ext cx="5592170" cy="2152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31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6EC8A1-3E71-451C-8F91-2EBDB950A7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Problemin</a:t>
            </a:r>
            <a:r>
              <a:rPr lang="lt-LT" dirty="0"/>
              <a:t>ė užduotis. </a:t>
            </a:r>
            <a:r>
              <a:rPr lang="en-US" dirty="0"/>
              <a:t>5.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1C114C4-BB1B-46C4-9C25-FA0E1F89833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39931" y="2232825"/>
                <a:ext cx="7726148" cy="1019347"/>
              </a:xfrm>
            </p:spPr>
            <p:txBody>
              <a:bodyPr/>
              <a:lstStyle/>
              <a:p>
                <a:r>
                  <a:rPr lang="lt-LT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Kojos ir gipso bendrą sunkio jėgą w1 turite paskaičiuoti patys. Nustatykite sunkio jėgos </a:t>
                </a:r>
                <a14:m>
                  <m:oMath xmlns:m="http://schemas.openxmlformats.org/officeDocument/2006/math">
                    <m:r>
                      <a:rPr lang="lt-LT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𝑤</m:t>
                    </m:r>
                  </m:oMath>
                </a14:m>
                <a:r>
                  <a:rPr lang="lt-LT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 kryptį ir dydį. Koks turi būti </a:t>
                </a:r>
                <a:r>
                  <a:rPr lang="lt-LT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sym typeface="Symbol" panose="05050102010706020507" pitchFamily="18" charset="2"/>
                  </a:rPr>
                  <a:t></a:t>
                </a:r>
                <a:r>
                  <a:rPr lang="lt-LT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kampas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:r>
                  <a:rPr lang="lt-LT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kad nebūtų jokios bendros atstojamosios jėgos kojos šlauniai kartu su gipsu? </a:t>
                </a:r>
                <a:endParaRPr lang="pl-PL" sz="2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1C114C4-BB1B-46C4-9C25-FA0E1F898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39931" y="2232825"/>
                <a:ext cx="7726148" cy="1019347"/>
              </a:xfrm>
              <a:blipFill>
                <a:blip r:embed="rId2"/>
                <a:stretch>
                  <a:fillRect l="-1263" t="-67665" b="-143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64E739-2EB0-4F72-99E8-E330037B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83" y="1851248"/>
            <a:ext cx="3411629" cy="201952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2786E81-5228-4CB5-AB71-05B7D25E870C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2837035" y="3340685"/>
            <a:ext cx="41573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Kojos diametras, </a:t>
            </a:r>
            <a:r>
              <a:rPr kumimoji="0" lang="lt-LT" altLang="pl-PL" sz="18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mbria Math" panose="020405030504060302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d=15 cm</a:t>
            </a:r>
            <a:r>
              <a:rPr kumimoji="0" lang="lt-LT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;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Kojos ilgis, </a:t>
            </a:r>
            <a:r>
              <a:rPr kumimoji="0" lang="lt-LT" altLang="pl-PL" sz="18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mbria Math" panose="020405030504060302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h=80 cm;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Žmogaus masė, </a:t>
            </a:r>
            <a:r>
              <a:rPr kumimoji="0" lang="lt-LT" altLang="pl-PL" sz="18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mbria Math" panose="020405030504060302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m(žmogaus)=80 kg;</a:t>
            </a:r>
            <a:r>
              <a:rPr kumimoji="0" lang="lt-LT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pl-PL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Žmogaus kojos masė, </a:t>
            </a:r>
            <a:r>
              <a:rPr kumimoji="0" lang="lt-LT" altLang="pl-PL" sz="18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mbria Math" panose="020405030504060302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m(kojos)=14 kg;</a:t>
            </a:r>
            <a:endParaRPr kumimoji="0" lang="lt-LT" altLang="pl-PL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2E916A-07B2-4BF2-81C4-848D5559F5EF}"/>
                  </a:ext>
                </a:extLst>
              </p:cNvPr>
              <p:cNvSpPr txBox="1"/>
              <p:nvPr/>
            </p:nvSpPr>
            <p:spPr>
              <a:xfrm>
                <a:off x="386377" y="4468406"/>
                <a:ext cx="4302012" cy="2724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lv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𝜛</m:t>
                      </m:r>
                      <m:r>
                        <a:rPr lang="lt-LT" i="1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1=</m:t>
                      </m:r>
                      <m:d>
                        <m:dPr>
                          <m:ctrlPr>
                            <a:rPr lang="pl-PL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</m:ctrlPr>
                        </m:dPr>
                        <m:e>
                          <m:r>
                            <a:rPr lang="lt-LT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  <m:t>𝑚</m:t>
                          </m:r>
                          <m:d>
                            <m:dPr>
                              <m:ctrlPr>
                                <a:rPr lang="pl-PL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</a:rPr>
                                <m:t>𝑔𝑖𝑝𝑠𝑜</m:t>
                              </m:r>
                            </m:e>
                          </m:d>
                          <m:r>
                            <a:rPr lang="lt-LT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  <m:t>+</m:t>
                          </m:r>
                          <m:r>
                            <a:rPr lang="lt-LT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  <m:t>𝑚</m:t>
                          </m:r>
                          <m:d>
                            <m:dPr>
                              <m:ctrlPr>
                                <a:rPr lang="pl-PL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</a:rPr>
                                <m:t>𝑘𝑜𝑗𝑜𝑠</m:t>
                              </m:r>
                            </m:e>
                          </m:d>
                        </m:e>
                      </m:d>
                      <m:r>
                        <a:rPr lang="lt-LT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×</m:t>
                      </m:r>
                      <m:r>
                        <a:rPr lang="lt-LT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𝑔</m:t>
                      </m:r>
                      <m:r>
                        <a:rPr lang="lt-LT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;</m:t>
                      </m:r>
                    </m:oMath>
                  </m:oMathPara>
                </a14:m>
                <a:endParaRPr lang="en-US" i="1" dirty="0">
                  <a:solidFill>
                    <a:schemeClr val="bg2"/>
                  </a:solidFill>
                  <a:effectLst/>
                  <a:latin typeface="Cambria Math" panose="02040503050406030204" pitchFamily="18" charset="0"/>
                  <a:ea typeface="Malgun Gothic" panose="020B0503020000020004" pitchFamily="34" charset="-127"/>
                </a:endParaRPr>
              </a:p>
              <a:p>
                <a:pPr marR="0" lv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𝜛</m:t>
                      </m:r>
                      <m:r>
                        <a:rPr lang="lt-LT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1=</m:t>
                      </m:r>
                      <m:d>
                        <m:dPr>
                          <m:ctrlPr>
                            <a:rPr lang="pl-PL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</m:ctrlPr>
                        </m:dPr>
                        <m:e>
                          <m:r>
                            <a:rPr lang="lt-LT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  <m:t>9.24+14</m:t>
                          </m:r>
                        </m:e>
                      </m:d>
                      <m:r>
                        <a:rPr lang="lt-LT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×9.8=227.7</m:t>
                      </m:r>
                      <m:r>
                        <a:rPr lang="lt-LT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𝑁</m:t>
                      </m:r>
                      <m:r>
                        <a:rPr lang="lt-LT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;</m:t>
                      </m:r>
                    </m:oMath>
                  </m:oMathPara>
                </a14:m>
                <a:endParaRPr lang="en-US" i="1" dirty="0">
                  <a:solidFill>
                    <a:schemeClr val="bg2"/>
                  </a:solidFill>
                  <a:effectLst/>
                  <a:latin typeface="Cambria Math" panose="02040503050406030204" pitchFamily="18" charset="0"/>
                  <a:ea typeface="Malgun Gothic" panose="020B0503020000020004" pitchFamily="34" charset="-127"/>
                </a:endParaRPr>
              </a:p>
              <a:p>
                <a:pPr marR="0" lv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lt-LT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𝜛</m:t>
                    </m:r>
                    <m:r>
                      <a:rPr lang="lt-LT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2= </m:t>
                    </m:r>
                    <m:f>
                      <m:fPr>
                        <m:ctrlPr>
                          <a:rPr lang="pl-PL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a:rPr lang="lt-LT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𝜛</m:t>
                        </m:r>
                        <m:r>
                          <a:rPr lang="lt-LT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1−110×</m:t>
                        </m:r>
                        <m:r>
                          <a:rPr lang="lt-LT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𝑐𝑜𝑠</m:t>
                        </m:r>
                        <m:r>
                          <a:rPr lang="lt-LT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40°</m:t>
                        </m:r>
                      </m:num>
                      <m:den>
                        <m:r>
                          <a:rPr lang="lt-LT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𝑐𝑜𝑠</m:t>
                        </m:r>
                        <m:r>
                          <a:rPr lang="lt-LT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40°</m:t>
                        </m:r>
                      </m:den>
                    </m:f>
                  </m:oMath>
                </a14:m>
                <a:r>
                  <a:rPr lang="lt-LT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;</a:t>
                </a:r>
                <a:endParaRPr 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  <a:p>
                <a:pPr marL="0" marR="0" indent="18034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𝜛</m:t>
                      </m:r>
                      <m:r>
                        <a:rPr lang="lt-LT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2= </m:t>
                      </m:r>
                      <m:f>
                        <m:fPr>
                          <m:ctrlPr>
                            <a:rPr lang="pl-PL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</m:ctrlPr>
                        </m:fPr>
                        <m:num>
                          <m:r>
                            <a:rPr lang="lt-LT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  <m:t>227.7−110×</m:t>
                          </m:r>
                          <m:r>
                            <a:rPr lang="lt-LT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  <m:t>𝑐𝑜𝑠</m:t>
                          </m:r>
                          <m:r>
                            <a:rPr lang="lt-LT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  <m:t>40°</m:t>
                          </m:r>
                        </m:num>
                        <m:den>
                          <m:r>
                            <a:rPr lang="lt-LT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  <m:t>𝑐𝑜𝑠</m:t>
                          </m:r>
                          <m:r>
                            <a:rPr lang="lt-LT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  <m:t>40°</m:t>
                          </m:r>
                        </m:den>
                      </m:f>
                      <m:r>
                        <a:rPr lang="lt-LT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=187.25</m:t>
                      </m:r>
                      <m:r>
                        <a:rPr lang="lt-LT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𝑁</m:t>
                      </m:r>
                      <m:r>
                        <a:rPr lang="lt-LT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;</m:t>
                      </m:r>
                    </m:oMath>
                  </m:oMathPara>
                </a14:m>
                <a:endParaRPr lang="pl-PL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8034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pl-PL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2E916A-07B2-4BF2-81C4-848D5559F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7" y="4468406"/>
                <a:ext cx="4302012" cy="2724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20DD74-72E8-4A55-B373-C49EB7FE16DA}"/>
                  </a:ext>
                </a:extLst>
              </p:cNvPr>
              <p:cNvSpPr txBox="1"/>
              <p:nvPr/>
            </p:nvSpPr>
            <p:spPr>
              <a:xfrm>
                <a:off x="5143056" y="4892884"/>
                <a:ext cx="65012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lt-LT" sz="18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𝐹</m:t>
                    </m:r>
                    <m:r>
                      <a:rPr lang="lt-LT" sz="18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=−</m:t>
                    </m:r>
                    <m:r>
                      <a:rPr lang="lt-LT" sz="18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𝜛</m:t>
                    </m:r>
                    <m:r>
                      <a:rPr lang="lt-LT" sz="18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2+</m:t>
                    </m:r>
                    <m:r>
                      <a:rPr lang="lt-LT" sz="18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𝜛</m:t>
                    </m:r>
                    <m:r>
                      <a:rPr lang="lt-LT" sz="18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1×</m:t>
                    </m:r>
                    <m:r>
                      <a:rPr lang="lt-LT" sz="18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𝑐𝑜𝑠</m:t>
                    </m:r>
                    <m:r>
                      <a:rPr lang="lt-LT" sz="18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40°+110×</m:t>
                    </m:r>
                    <m:r>
                      <a:rPr lang="lt-LT" sz="18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𝑐𝑜𝑠</m:t>
                    </m:r>
                    <m:r>
                      <a:rPr lang="lt-LT" sz="18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40°</m:t>
                    </m:r>
                  </m:oMath>
                </a14:m>
                <a:r>
                  <a:rPr lang="lt-LT" sz="18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;</a:t>
                </a:r>
                <a:endParaRPr 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  <a:p>
                <a:pPr marR="0" lv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lt-LT" sz="18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𝐹</m:t>
                    </m:r>
                    <m:r>
                      <a:rPr lang="lt-LT" sz="18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=−187.25+227.7×</m:t>
                    </m:r>
                    <m:r>
                      <a:rPr lang="lt-LT" sz="18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𝑐𝑜𝑠</m:t>
                    </m:r>
                    <m:r>
                      <a:rPr lang="lt-LT" sz="18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40°+110×</m:t>
                    </m:r>
                    <m:r>
                      <a:rPr lang="lt-LT" sz="18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𝑐𝑜𝑠</m:t>
                    </m:r>
                    <m:r>
                      <a:rPr lang="lt-LT" sz="18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40°=71.44</m:t>
                    </m:r>
                    <m:r>
                      <a:rPr lang="lt-LT" sz="18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𝑁</m:t>
                    </m:r>
                  </m:oMath>
                </a14:m>
                <a:r>
                  <a:rPr lang="lt-LT" sz="18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;</a:t>
                </a:r>
                <a:endParaRPr lang="pl-PL" sz="18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pl-PL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20DD74-72E8-4A55-B373-C49EB7FE1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56" y="4892884"/>
                <a:ext cx="6501254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81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40ADD-5EF8-4619-ACA2-9DF5EDCA4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Problemin</a:t>
            </a:r>
            <a:r>
              <a:rPr lang="lt-LT" dirty="0"/>
              <a:t>ė užduotis. </a:t>
            </a:r>
            <a:r>
              <a:rPr lang="en-US" dirty="0"/>
              <a:t>6.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F21DB57-51B4-437E-99B0-75E9EE57E273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9930" y="4396543"/>
                <a:ext cx="9828212" cy="1860720"/>
              </a:xfrm>
            </p:spPr>
            <p:txBody>
              <a:bodyPr/>
              <a:lstStyle/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l-PL" sz="2000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𝑇</m:t>
                        </m:r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1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+</m:t>
                    </m:r>
                    <m:acc>
                      <m:accPr>
                        <m:chr m:val="⃗"/>
                        <m:ctrlPr>
                          <a:rPr lang="pl-PL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𝑇</m:t>
                        </m:r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2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acc>
                      <m:accPr>
                        <m:chr m:val="⃗"/>
                        <m:ctrlPr>
                          <a:rPr lang="pl-PL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𝑇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acc>
                      <m:accPr>
                        <m:chr m:val="⃗"/>
                        <m:ctrlPr>
                          <a:rPr lang="pl-PL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18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÷2=</m:t>
                    </m:r>
                    <m:acc>
                      <m:accPr>
                        <m:chr m:val="⃗"/>
                        <m:ctrlPr>
                          <a:rPr lang="pl-PL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9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+</m:t>
                    </m:r>
                    <m:acc>
                      <m:accPr>
                        <m:chr m:val="⃗"/>
                        <m:ctrlPr>
                          <a:rPr lang="pl-PL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9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;</m:t>
                    </m:r>
                  </m:oMath>
                </a14:m>
                <a:endParaRPr lang="pl-PL" sz="2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l-PL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𝑇𝑥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acc>
                      <m:accPr>
                        <m:chr m:val="⃗"/>
                        <m:ctrlPr>
                          <a:rPr lang="pl-PL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𝑇</m:t>
                        </m:r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1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×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𝑐𝑜𝑠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14°−</m:t>
                    </m:r>
                    <m:acc>
                      <m:accPr>
                        <m:chr m:val="⃗"/>
                        <m:ctrlPr>
                          <a:rPr lang="pl-PL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𝑇</m:t>
                        </m:r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2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×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𝑐𝑜𝑠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14°=0;</m:t>
                    </m:r>
                  </m:oMath>
                </a14:m>
                <a:endParaRPr lang="pl-PL" sz="2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l-PL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𝑇𝑦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acc>
                      <m:accPr>
                        <m:chr m:val="⃗"/>
                        <m:ctrlPr>
                          <a:rPr lang="pl-PL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−</m:t>
                        </m:r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𝑇</m:t>
                        </m:r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1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×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𝑠𝑖𝑛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14°−</m:t>
                    </m:r>
                    <m:acc>
                      <m:accPr>
                        <m:chr m:val="⃗"/>
                        <m:ctrlPr>
                          <a:rPr lang="pl-PL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𝑇</m:t>
                        </m:r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2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×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𝑠𝑖𝑛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14°=</m:t>
                    </m:r>
                    <m:acc>
                      <m:accPr>
                        <m:chr m:val="⃗"/>
                        <m:ctrlPr>
                          <a:rPr lang="pl-PL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−9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×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𝑠𝑖𝑛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14°−</m:t>
                    </m:r>
                    <m:acc>
                      <m:accPr>
                        <m:chr m:val="⃗"/>
                        <m:ctrlPr>
                          <a:rPr lang="pl-PL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accPr>
                      <m:e>
                        <m:r>
                          <a:rPr lang="lt-LT" sz="20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9</m:t>
                        </m:r>
                      </m:e>
                    </m:acc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×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𝑠𝑖𝑛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14°=−4,355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𝑁</m:t>
                    </m:r>
                    <m:r>
                      <a:rPr lang="lt-LT" sz="20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;</m:t>
                    </m:r>
                  </m:oMath>
                </a14:m>
                <a:endParaRPr lang="pl-PL" sz="2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  <a:p>
                <a:endParaRPr lang="pl-PL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F21DB57-51B4-437E-99B0-75E9EE57E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9930" y="4396543"/>
                <a:ext cx="9828212" cy="1860720"/>
              </a:xfrm>
              <a:blipFill>
                <a:blip r:embed="rId2"/>
                <a:stretch>
                  <a:fillRect l="-6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8112C-CBE5-4482-B1E5-2A537D6047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930" y="1860645"/>
            <a:ext cx="7480488" cy="1019347"/>
          </a:xfrm>
        </p:spPr>
        <p:txBody>
          <a:bodyPr/>
          <a:lstStyle/>
          <a:p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Koks atstojamosios jėgos dydis turės įtakos dantų kabės vielai, kai vielos tempimo  jėga 18 N?</a:t>
            </a:r>
            <a:endParaRPr lang="pl-PL" sz="2400" dirty="0"/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BBAA7EDF-C734-4C72-8C85-573F1647A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63" y="1925333"/>
            <a:ext cx="3165307" cy="31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0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C5348C-C54C-4626-8434-7DE69B2BE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Problemin</a:t>
            </a:r>
            <a:r>
              <a:rPr lang="lt-LT" dirty="0"/>
              <a:t>ė užduotis. </a:t>
            </a:r>
            <a:r>
              <a:rPr lang="en-US" dirty="0"/>
              <a:t>7.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1EDC1-B61F-48A6-A22C-8BB32A001C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930" y="1723151"/>
            <a:ext cx="7398601" cy="1019347"/>
          </a:xfrm>
        </p:spPr>
        <p:txBody>
          <a:bodyPr/>
          <a:lstStyle/>
          <a:p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Nustatykite virvės, laikančios sugipsuotą koją, įtempimo jėgą. Kokia yra traukos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jėga veikianti koją?</a:t>
            </a:r>
            <a:endParaRPr lang="pl-PL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095252-092F-44CB-90C0-D381C99C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531" y="1723151"/>
            <a:ext cx="3800241" cy="239235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7EDB4DA-30B5-47AF-BEB0-EDA4EB43C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31" y="4261634"/>
            <a:ext cx="3057099" cy="249389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B71D85-5784-4251-A353-D2CCFFB4F2C5}"/>
                  </a:ext>
                </a:extLst>
              </p:cNvPr>
              <p:cNvSpPr txBox="1"/>
              <p:nvPr/>
            </p:nvSpPr>
            <p:spPr>
              <a:xfrm>
                <a:off x="641645" y="3044915"/>
                <a:ext cx="6093724" cy="3016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𝐹𝑦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𝐺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×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𝑠𝑖𝑛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70°=0</m:t>
                    </m:r>
                  </m:oMath>
                </a14:m>
                <a:r>
                  <a:rPr lang="lt-LT" sz="24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;</a:t>
                </a:r>
                <a:endParaRPr 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𝐹𝑥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𝑃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𝐺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×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𝑐𝑜𝑠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70°=0;</m:t>
                    </m:r>
                  </m:oMath>
                </a14:m>
                <a:endParaRPr lang="pl-PL" sz="24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𝐺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į=</m:t>
                    </m:r>
                    <m:f>
                      <m:fPr>
                        <m:ctrlPr>
                          <a:rPr lang="pl-PL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𝑃</m:t>
                        </m:r>
                      </m:num>
                      <m:den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𝑐𝑜𝑠</m:t>
                        </m:r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70°</m:t>
                        </m:r>
                      </m:den>
                    </m:f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f>
                      <m:fPr>
                        <m:ctrlPr>
                          <a:rPr lang="pl-PL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78.4</m:t>
                        </m:r>
                      </m:num>
                      <m:den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𝑐𝑜𝑠</m:t>
                        </m:r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70°</m:t>
                        </m:r>
                      </m:den>
                    </m:f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=229,2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𝑁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;</m:t>
                    </m:r>
                  </m:oMath>
                </a14:m>
                <a:endParaRPr lang="pl-PL" sz="24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𝐹𝑦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𝑃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×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𝑠𝑖𝑛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70°=229.2×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𝑠𝑖𝑛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70°=215,4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𝑁</m:t>
                    </m:r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;</m:t>
                    </m:r>
                  </m:oMath>
                </a14:m>
                <a:endParaRPr lang="pl-PL" sz="24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B71D85-5784-4251-A353-D2CCFFB4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45" y="3044915"/>
                <a:ext cx="6093724" cy="3016467"/>
              </a:xfrm>
              <a:prstGeom prst="rect">
                <a:avLst/>
              </a:prstGeom>
              <a:blipFill>
                <a:blip r:embed="rId4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94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22BAEC-F1A2-4FF4-853D-95EE8DC10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Problemin</a:t>
            </a:r>
            <a:r>
              <a:rPr lang="lt-LT" dirty="0"/>
              <a:t>ė užduotis. </a:t>
            </a:r>
            <a:r>
              <a:rPr lang="en-US" dirty="0"/>
              <a:t>8.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8C7745-C71C-467C-8943-5A63FF025D59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3723" y="3163385"/>
                <a:ext cx="9828212" cy="1860720"/>
              </a:xfrm>
            </p:spPr>
            <p:txBody>
              <a:bodyPr/>
              <a:lstStyle/>
              <a:p>
                <a:pPr marL="342900" marR="0" lvl="0" indent="-34290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000" i="1" smtClean="0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𝑃𝑣</m:t>
                    </m:r>
                    <m:r>
                      <a:rPr lang="lt-LT" sz="2000" i="1" smtClean="0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=80×9,8=784</m:t>
                    </m:r>
                    <m:r>
                      <a:rPr lang="lt-LT" sz="2000" i="1" smtClean="0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𝑁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;</m:t>
                    </m:r>
                  </m:oMath>
                </a14:m>
                <a:endParaRPr lang="en-US" sz="2000" b="0" i="1" dirty="0">
                  <a:effectLst/>
                  <a:latin typeface="Cambria Math" panose="02040503050406030204" pitchFamily="18" charset="0"/>
                  <a:ea typeface="Malgun Gothic" panose="020B0503020000020004" pitchFamily="34" charset="-127"/>
                </a:endParaRPr>
              </a:p>
              <a:p>
                <a:pPr marL="342900" marR="0" lvl="0" indent="-34290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𝑃𝑘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a:rPr lang="lt-LT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𝑃𝑣</m:t>
                        </m:r>
                      </m:num>
                      <m:den>
                        <m:r>
                          <a:rPr lang="lt-LT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2</m:t>
                        </m:r>
                      </m:den>
                    </m:f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a:rPr lang="lt-LT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784</m:t>
                        </m:r>
                      </m:num>
                      <m:den>
                        <m:r>
                          <a:rPr lang="lt-LT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2</m:t>
                        </m:r>
                      </m:den>
                    </m:f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=392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𝑁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;</m:t>
                    </m:r>
                  </m:oMath>
                </a14:m>
                <a:endParaRPr lang="pl-PL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42900" marR="0" lvl="0" indent="-34290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𝑃𝑟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a:rPr lang="lt-LT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𝑃𝑣</m:t>
                        </m:r>
                      </m:num>
                      <m:den>
                        <m:r>
                          <a:rPr lang="lt-LT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4</m:t>
                        </m:r>
                      </m:den>
                    </m:f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a:rPr lang="lt-LT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784</m:t>
                        </m:r>
                      </m:num>
                      <m:den>
                        <m:r>
                          <a:rPr lang="lt-LT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4</m:t>
                        </m:r>
                      </m:den>
                    </m:f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=196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𝑁</m:t>
                    </m:r>
                  </m:oMath>
                </a14:m>
                <a:r>
                  <a:rPr lang="lt-LT" sz="2000" dirty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;</a:t>
                </a:r>
                <a:endParaRPr lang="pl-PL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42900" marR="0" lvl="0" indent="-34290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𝐹𝑝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𝑃𝑟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×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𝑐𝑜𝑠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𝛼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=181,73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𝑁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;</m:t>
                    </m:r>
                  </m:oMath>
                </a14:m>
                <a:endParaRPr lang="pl-PL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42900" marR="0" lvl="0" indent="-34290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𝐹𝑡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𝑃𝑟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−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𝐹𝑝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=14,27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𝑁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;</m:t>
                    </m:r>
                  </m:oMath>
                </a14:m>
                <a:endParaRPr lang="pl-PL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42900" marR="0" lvl="0" indent="-34290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𝜇</m:t>
                    </m:r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 </m:t>
                    </m:r>
                    <m:f>
                      <m:fPr>
                        <m:ctrlPr>
                          <a:rPr lang="pl-PL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a:rPr lang="lt-LT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𝐹𝑡</m:t>
                        </m:r>
                      </m:num>
                      <m:den>
                        <m:r>
                          <a:rPr lang="lt-LT" sz="20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𝑃𝑟</m:t>
                        </m:r>
                      </m:den>
                    </m:f>
                    <m:r>
                      <a:rPr lang="lt-LT" sz="20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=1,08</m:t>
                    </m:r>
                  </m:oMath>
                </a14:m>
                <a:endParaRPr lang="pl-PL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8C7745-C71C-467C-8943-5A63FF025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3723" y="3163385"/>
                <a:ext cx="9828212" cy="1860720"/>
              </a:xfrm>
              <a:blipFill>
                <a:blip r:embed="rId2"/>
                <a:stretch>
                  <a:fillRect l="-620" t="-1639" b="-609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0F9F4-18EB-4ED3-BF3F-4B45A18795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723" y="1846997"/>
            <a:ext cx="7558581" cy="1019347"/>
          </a:xfrm>
        </p:spPr>
        <p:txBody>
          <a:bodyPr/>
          <a:lstStyle/>
          <a:p>
            <a:b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Nustatykite mažiausią trinties koeficientą tarp ramento lazdos galo ir žemės. Nustatykite kiekvieno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ramento spaudimo jėgas žmogaus pažastyje. </a:t>
            </a:r>
            <a:endParaRPr lang="pl-PL" sz="2400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41506D3-246F-41A0-AFAD-A3D32B1AF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967" y="1814898"/>
            <a:ext cx="3242310" cy="42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5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EA7D19-B6E0-4A4A-8A7A-865B622221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lt-LT" dirty="0" err="1"/>
              <a:t>švados</a:t>
            </a:r>
            <a:r>
              <a:rPr lang="lt-LT" dirty="0"/>
              <a:t>.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29454-F2DB-4D56-9C16-8A5A6E9B29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45" y="4685731"/>
            <a:ext cx="9828212" cy="1019347"/>
          </a:xfrm>
        </p:spPr>
        <p:txBody>
          <a:bodyPr/>
          <a:lstStyle/>
          <a:p>
            <a:r>
              <a:rPr lang="lt-LT" sz="2400" dirty="0">
                <a:effectLst/>
                <a:latin typeface="Arial" panose="020B0604020202020204" pitchFamily="34" charset="0"/>
              </a:rPr>
              <a:t>Kadangi kūnai juda su pagreičiais ir kreivai, tad negalėtume naudoti tiesiaeigio tolygaus skaičiavimo, bet, kadangi problema suformuluota būtent taip, mes neturėjome galimybės išmokti netolygaus judėjimo praktinėje užduotyje.</a:t>
            </a:r>
          </a:p>
          <a:p>
            <a:br>
              <a:rPr lang="lt-LT" sz="2400" dirty="0"/>
            </a:br>
            <a:r>
              <a:rPr lang="lt-LT" sz="2400" dirty="0"/>
              <a:t>N</a:t>
            </a:r>
            <a:r>
              <a:rPr lang="lt-LT" sz="2400" dirty="0">
                <a:effectLst/>
                <a:latin typeface="Arial" panose="020B0604020202020204" pitchFamily="34" charset="0"/>
              </a:rPr>
              <a:t>ors ir nebuvo duota pilna informacija, kas sudarė problemų, įgijome praktinių žinių, kaip naudotis laboratoriniais prietaisais, patobulintas komandinis darbas,</a:t>
            </a:r>
            <a:br>
              <a:rPr lang="lt-LT" sz="2400" dirty="0"/>
            </a:br>
            <a:r>
              <a:rPr lang="lt-LT" sz="2400" dirty="0"/>
              <a:t>Sužinojome daugiau apie mus supantį pasaulį</a:t>
            </a:r>
            <a:r>
              <a:rPr lang="lt-LT" sz="2400" dirty="0">
                <a:effectLst/>
                <a:latin typeface="Arial" panose="020B0604020202020204" pitchFamily="34" charset="0"/>
              </a:rPr>
              <a:t>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16405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B5A303-7DA5-4E83-BAA5-B893EF8918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Naudota literatūra.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A0524-2C72-496A-9259-1687158FA0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45" y="4634553"/>
            <a:ext cx="9828212" cy="101934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pl-PL" dirty="0">
                <a:effectLst/>
                <a:latin typeface="Arial" panose="020B0604020202020204" pitchFamily="34" charset="0"/>
                <a:hlinkClick r:id="rId2"/>
              </a:rPr>
              <a:t>https://automokyklos.lt/ket/keliu-eismo-taisykles/vaziavimas-per-sankryzas?fbclid=IwAR1XPim2rkvxQ0fZwPUTi_mvh0nq51gxkjdWzxNCt_QE82JWBTawxOfX250</a:t>
            </a:r>
            <a:endParaRPr lang="lt-LT" dirty="0"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lt-LT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NORTHRIP, </a:t>
            </a:r>
            <a:r>
              <a:rPr lang="lt-LT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</a:t>
            </a:r>
            <a:r>
              <a:rPr lang="lt-LT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W., Gene A. LOGAN, </a:t>
            </a:r>
            <a:r>
              <a:rPr lang="lt-LT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Wayne</a:t>
            </a:r>
            <a:r>
              <a:rPr lang="lt-LT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C. </a:t>
            </a:r>
            <a:r>
              <a:rPr lang="lt-LT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McKINNEY</a:t>
            </a:r>
            <a:r>
              <a:rPr lang="lt-LT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lt-LT" i="1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lt-LT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t-LT" i="1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lt-LT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t-LT" i="1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sport</a:t>
            </a:r>
            <a:r>
              <a:rPr lang="lt-LT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t-LT" i="1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motion</a:t>
            </a:r>
            <a:r>
              <a:rPr lang="lt-LT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lt-LT" i="1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anatomic</a:t>
            </a:r>
            <a:r>
              <a:rPr lang="lt-LT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t-LT" i="1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lt-LT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t-LT" i="1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biomechanic</a:t>
            </a:r>
            <a:r>
              <a:rPr lang="lt-LT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lt-LT" i="1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perspectives</a:t>
            </a:r>
            <a:r>
              <a:rPr lang="lt-LT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3rd </a:t>
            </a:r>
            <a:r>
              <a:rPr lang="lt-LT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</a:t>
            </a:r>
            <a:r>
              <a:rPr lang="lt-LT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lt-LT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Dubuque</a:t>
            </a:r>
            <a:r>
              <a:rPr lang="lt-LT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lt-LT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Iowa</a:t>
            </a:r>
            <a:r>
              <a:rPr lang="lt-LT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W.C. </a:t>
            </a:r>
            <a:r>
              <a:rPr lang="lt-LT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Brown</a:t>
            </a:r>
            <a:r>
              <a:rPr lang="lt-LT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1983. </a:t>
            </a:r>
            <a:endParaRPr lang="en-US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https://www.alberta.ca/uncontrolled-intersections.aspx</a:t>
            </a:r>
            <a:endParaRPr lang="en-US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https://www.ontariotraffictickets.com/careless-driving-tickets/careless-driving-definition/</a:t>
            </a:r>
            <a:endParaRPr lang="pl-PL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4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9072D4-1620-E84B-874C-91088151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78D5CDE-EE26-4348-B09D-C90DC0AC6CAF}"/>
              </a:ext>
            </a:extLst>
          </p:cNvPr>
          <p:cNvSpPr txBox="1">
            <a:spLocks/>
          </p:cNvSpPr>
          <p:nvPr/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t-LT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 – dėl per didelio greičio įvykusi avarij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lt-LT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dėl kurios keturi žmonės važiavę mašinoje patyrė sunkius sužalojimus.</a:t>
            </a:r>
          </a:p>
          <a:p>
            <a:pPr marL="0" indent="0">
              <a:buNone/>
            </a:pPr>
            <a:br>
              <a:rPr lang="lt-LT" dirty="0">
                <a:solidFill>
                  <a:schemeClr val="tx1"/>
                </a:solidFill>
              </a:rPr>
            </a:br>
            <a:r>
              <a:rPr lang="lt-LT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Draugas A kojos traumą. Draugas B apatinio žandikaulio sužalojimus. Draugas C kojos traumą</a:t>
            </a:r>
            <a:r>
              <a:rPr lang="lt-LT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Pateiktas uždavinys yra tiesiogiai susij</a:t>
            </a:r>
            <a:r>
              <a:rPr lang="lt-LT" dirty="0">
                <a:solidFill>
                  <a:schemeClr val="tx1"/>
                </a:solidFill>
              </a:rPr>
              <a:t>ęs </a:t>
            </a:r>
            <a:r>
              <a:rPr lang="pl-PL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 mechanikos, statikos ir kinematikos temomis</a:t>
            </a:r>
            <a:r>
              <a:rPr lang="lt-LT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lt-LT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96E5C24-BC6D-AE4C-B1DB-B4259391BFCF}"/>
              </a:ext>
            </a:extLst>
          </p:cNvPr>
          <p:cNvSpPr txBox="1">
            <a:spLocks/>
          </p:cNvSpPr>
          <p:nvPr/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Įvadas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68BDD-AB53-DF4E-A88F-96488FBA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B85795B-A405-1343-9A10-FBEB3F7BED44}"/>
              </a:ext>
            </a:extLst>
          </p:cNvPr>
          <p:cNvSpPr txBox="1">
            <a:spLocks/>
          </p:cNvSpPr>
          <p:nvPr/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BFD8B21-52CF-FB47-A8E6-5D1FCFFBA475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2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8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641644" y="564651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lt-LT" b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Problemos sprendimo būdų ir metodų apžvalga</a:t>
            </a:r>
            <a:endParaRPr lang="pl-PL" b="1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F8CBB-B9EC-7B48-B010-FC64512FB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43E6A559-B543-F947-8668-EF0343600029}"/>
              </a:ext>
            </a:extLst>
          </p:cNvPr>
          <p:cNvSpPr txBox="1">
            <a:spLocks/>
          </p:cNvSpPr>
          <p:nvPr/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dirty="0">
              <a:solidFill>
                <a:schemeClr val="tx1"/>
              </a:solidFill>
            </a:endParaRP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272DBFE9-D011-7F4E-B35C-016A4CD995E2}"/>
              </a:ext>
            </a:extLst>
          </p:cNvPr>
          <p:cNvSpPr txBox="1">
            <a:spLocks/>
          </p:cNvSpPr>
          <p:nvPr/>
        </p:nvSpPr>
        <p:spPr>
          <a:xfrm>
            <a:off x="446982" y="2072754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Mūsų nuomone ši avarija įvyko dėl vairuotojo neapdairumo, neatsargaus vairavimo bei </a:t>
            </a:r>
            <a:r>
              <a:rPr lang="lt-LT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keli</a:t>
            </a:r>
            <a:r>
              <a:rPr lang="lt-LT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eismo taisyklių nesilaikymo, kurios būtent ir buvo sukurtos tam, kad mažintų tokias avarijas. </a:t>
            </a:r>
            <a:endParaRPr lang="lt-LT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3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03447B92-298B-4265-8F2E-79DFEB7DB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124" y="2828925"/>
            <a:ext cx="4724400" cy="4029075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394799DB-67FB-459A-80EE-3BADA76E5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747" y="3429000"/>
            <a:ext cx="4912995" cy="33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641644" y="564651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Taikomi dėsniai.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F8CBB-B9EC-7B48-B010-FC64512FB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43E6A559-B543-F947-8668-EF0343600029}"/>
              </a:ext>
            </a:extLst>
          </p:cNvPr>
          <p:cNvSpPr txBox="1">
            <a:spLocks/>
          </p:cNvSpPr>
          <p:nvPr/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dirty="0">
              <a:solidFill>
                <a:schemeClr val="tx1"/>
              </a:solidFill>
            </a:endParaRP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272DBFE9-D011-7F4E-B35C-016A4CD995E2}"/>
              </a:ext>
            </a:extLst>
          </p:cNvPr>
          <p:cNvSpPr txBox="1">
            <a:spLocks/>
          </p:cNvSpPr>
          <p:nvPr/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>
                <a:solidFill>
                  <a:schemeClr val="tx1"/>
                </a:solidFill>
              </a:rPr>
              <a:t>Pirmas Niutono dėsnis</a:t>
            </a:r>
          </a:p>
          <a:p>
            <a:r>
              <a:rPr lang="lt-LT" dirty="0">
                <a:solidFill>
                  <a:schemeClr val="tx1"/>
                </a:solidFill>
              </a:rPr>
              <a:t>Antras Niutono dėsnis</a:t>
            </a:r>
          </a:p>
          <a:p>
            <a:r>
              <a:rPr lang="lt-LT" dirty="0">
                <a:solidFill>
                  <a:schemeClr val="tx1"/>
                </a:solidFill>
              </a:rPr>
              <a:t>Trečias Niutono dėsnis</a:t>
            </a:r>
          </a:p>
          <a:p>
            <a:r>
              <a:rPr lang="lt-LT">
                <a:solidFill>
                  <a:schemeClr val="tx1"/>
                </a:solidFill>
              </a:rPr>
              <a:t>Energijos tvermės dėsnis</a:t>
            </a:r>
            <a:endParaRPr lang="lt-LT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4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6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641644" y="564651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Laboratorinis darbas.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F8CBB-B9EC-7B48-B010-FC64512FB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272DBFE9-D011-7F4E-B35C-016A4CD995E2}"/>
              </a:ext>
            </a:extLst>
          </p:cNvPr>
          <p:cNvSpPr txBox="1">
            <a:spLocks/>
          </p:cNvSpPr>
          <p:nvPr/>
        </p:nvSpPr>
        <p:spPr>
          <a:xfrm>
            <a:off x="-1875190" y="1137547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lt-LT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Tolygus tiesiaeigis judėjimas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5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9B0D780-C566-4BF3-8F9C-AF78848D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27" y="2376070"/>
            <a:ext cx="93315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Naudotos priemonės: Liniuotė, žaislinė mašinėlė, kampu pastatytas paviršius, stovas, du fotometrai, laikmatis Tyrimo metodas: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buvo naudojama I ir II Niutono dėsniai, kelio priklausomybės nuo laiko lygtis. </a:t>
            </a:r>
            <a:endParaRPr kumimoji="0" lang="lt-LT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C4220EE-D551-4E12-B754-D92C08A7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27" y="3007409"/>
            <a:ext cx="98058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Šis laboratorinis darbas aprašo judėjimo priklausomybę nuo laiko, kaip nuo paviršiaus posvyrio kampo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priklauso trinties koeficientas, o tai tiesiogiai naudojama praktikoje stebint automobilio kelią, apskaičiuojant j o tolimesnius judesius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31F82C-F848-4627-8515-9338E4BDAF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4" y="3690224"/>
            <a:ext cx="4518963" cy="52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2CE6AB-556C-49F9-BB9F-825CA3EA7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76" y="3698398"/>
            <a:ext cx="4045721" cy="228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43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641644" y="564651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Laboratorinis darbas.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F8CBB-B9EC-7B48-B010-FC64512FB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43E6A559-B543-F947-8668-EF0343600029}"/>
              </a:ext>
            </a:extLst>
          </p:cNvPr>
          <p:cNvSpPr txBox="1">
            <a:spLocks/>
          </p:cNvSpPr>
          <p:nvPr/>
        </p:nvSpPr>
        <p:spPr>
          <a:xfrm>
            <a:off x="639930" y="2928347"/>
            <a:ext cx="9828212" cy="330699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>
                <a:solidFill>
                  <a:schemeClr val="tx1"/>
                </a:solidFill>
              </a:rPr>
              <a:t>Atliktas laboratorinis darbas mums suteikė žinių apie </a:t>
            </a:r>
            <a:r>
              <a:rPr lang="lt-LT">
                <a:solidFill>
                  <a:schemeClr val="tx1"/>
                </a:solidFill>
              </a:rPr>
              <a:t>kampinio greičio ir pagreičio skaičiavimą tam tikrais laiko momentais </a:t>
            </a:r>
            <a:endParaRPr lang="lt-LT" dirty="0">
              <a:solidFill>
                <a:schemeClr val="tx1"/>
              </a:solidFill>
            </a:endParaRP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272DBFE9-D011-7F4E-B35C-016A4CD995E2}"/>
              </a:ext>
            </a:extLst>
          </p:cNvPr>
          <p:cNvSpPr txBox="1">
            <a:spLocks/>
          </p:cNvSpPr>
          <p:nvPr/>
        </p:nvSpPr>
        <p:spPr>
          <a:xfrm>
            <a:off x="592839" y="1074287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b="0" i="0" dirty="0">
                <a:solidFill>
                  <a:srgbClr val="DCDDDE"/>
                </a:solidFill>
                <a:effectLst/>
                <a:latin typeface="Whitney"/>
              </a:rPr>
              <a:t>Kietojo kūno sukamojo judėjimo dinamikos pagrindinio dėsnio tikrinimas</a:t>
            </a:r>
            <a:endParaRPr lang="lt-LT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6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1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641644" y="564651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Laboratorinis darbas.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F8CBB-B9EC-7B48-B010-FC64512FB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7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124D95-C2A2-434A-B58B-2993D2432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45" y="2018134"/>
            <a:ext cx="6164598" cy="748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499F4F-D977-4E67-8781-F0D63E1BA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44" y="3007163"/>
            <a:ext cx="4375335" cy="8436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0B2ABA-17DF-41F8-BE50-88DE557E0DBE}"/>
              </a:ext>
            </a:extLst>
          </p:cNvPr>
          <p:cNvSpPr txBox="1"/>
          <p:nvPr/>
        </p:nvSpPr>
        <p:spPr>
          <a:xfrm>
            <a:off x="641644" y="1571624"/>
            <a:ext cx="881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Atlikti</a:t>
            </a:r>
            <a:r>
              <a:rPr lang="en-US" dirty="0"/>
              <a:t> </a:t>
            </a:r>
            <a:r>
              <a:rPr lang="en-US" dirty="0" err="1"/>
              <a:t>skai</a:t>
            </a:r>
            <a:r>
              <a:rPr lang="lt-LT" dirty="0"/>
              <a:t>čiavimai ir sukurti grafikai: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30DF95-7210-4616-82F4-B9864D8D14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44" y="4091077"/>
            <a:ext cx="3840673" cy="22767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F82B74C-F2D0-47A7-BD2C-62A932BD77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1539" y="3751596"/>
            <a:ext cx="4208351" cy="25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1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AC74C3-EAF3-4E7A-84C5-C81CEB896B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Probleminė užduotis. </a:t>
            </a:r>
            <a:r>
              <a:rPr lang="en-US" dirty="0"/>
              <a:t>1.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9E5C66-FDAC-480C-8815-BC743BC59ADE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-1404499" y="4585223"/>
                <a:ext cx="9828212" cy="186072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𝑣𝑓</m:t>
                      </m:r>
                      <m:r>
                        <a:rPr lang="lt-LT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∆</m:t>
                          </m:r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𝑝</m:t>
                          </m:r>
                        </m:num>
                        <m:den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𝑚𝐴</m:t>
                          </m:r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𝑚𝐵</m:t>
                          </m:r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den>
                      </m:f>
                      <m:r>
                        <a:rPr lang="lt-L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67603,6</m:t>
                          </m:r>
                        </m:num>
                        <m:den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(1820+2500)</m:t>
                          </m:r>
                        </m:den>
                      </m:f>
                      <m:r>
                        <a:rPr lang="lt-L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=15,6</m:t>
                      </m:r>
                      <m:f>
                        <m:fPr>
                          <m:ctrlPr>
                            <a:rPr lang="pl-PL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𝑠</m:t>
                          </m:r>
                        </m:den>
                      </m:f>
                      <m:r>
                        <a:rPr lang="lt-L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;</m:t>
                      </m:r>
                    </m:oMath>
                  </m:oMathPara>
                </a14:m>
                <a:endParaRPr lang="pl-PL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pl-PL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9E5C66-FDAC-480C-8815-BC743BC59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-1404499" y="4585223"/>
                <a:ext cx="9828212" cy="18607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95032-0BC1-49B3-9AE7-578727EE07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723" y="1146093"/>
            <a:ext cx="9828212" cy="1019347"/>
          </a:xfrm>
        </p:spPr>
        <p:txBody>
          <a:bodyPr/>
          <a:lstStyle/>
          <a:p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Suraskite avarijos metu abiejų automobilių kryptį ir greitį </a:t>
            </a:r>
            <a:r>
              <a:rPr lang="lt-LT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vf</a:t>
            </a: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pl-PL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8D7DD0-3603-44F6-86D0-BA450390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099" y="1814512"/>
            <a:ext cx="2933700" cy="3228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036D6E-0132-4A4E-BCE6-6586FEEAC05F}"/>
                  </a:ext>
                </a:extLst>
              </p:cNvPr>
              <p:cNvSpPr txBox="1"/>
              <p:nvPr/>
            </p:nvSpPr>
            <p:spPr>
              <a:xfrm>
                <a:off x="462745" y="2688452"/>
                <a:ext cx="6093724" cy="1042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∆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𝑝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l-PL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l-PL" sz="24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</m:ctrlPr>
                          </m:sSupPr>
                          <m:e>
                            <m:r>
                              <a:rPr lang="lt-LT" sz="24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𝑝𝐴</m:t>
                            </m:r>
                          </m:e>
                          <m:sup>
                            <m:r>
                              <a:rPr lang="lt-LT" sz="24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2</m:t>
                            </m:r>
                          </m:sup>
                        </m:sSup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+</m:t>
                        </m:r>
                        <m:sSup>
                          <m:sSupPr>
                            <m:ctrlPr>
                              <a:rPr lang="pl-PL" sz="24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</m:ctrlPr>
                          </m:sSupPr>
                          <m:e>
                            <m:r>
                              <a:rPr lang="lt-LT" sz="24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𝑝𝐵</m:t>
                            </m:r>
                          </m:e>
                          <m:sup>
                            <m:r>
                              <a:rPr lang="lt-LT" sz="2400" i="1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lt-LT" sz="24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;</a:t>
                </a:r>
                <a:endParaRPr lang="en-US" sz="24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∆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𝑝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=(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𝑚𝐴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+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𝑚𝐵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)×</m:t>
                    </m:r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𝑣𝑓</m:t>
                    </m:r>
                  </m:oMath>
                </a14:m>
                <a:r>
                  <a:rPr lang="lt-LT" sz="24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;</a:t>
                </a:r>
                <a:endParaRPr lang="pl-PL" sz="24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036D6E-0132-4A4E-BCE6-6586FEEAC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45" y="2688452"/>
                <a:ext cx="6093724" cy="1042017"/>
              </a:xfrm>
              <a:prstGeom prst="rect">
                <a:avLst/>
              </a:prstGeom>
              <a:blipFill>
                <a:blip r:embed="rId4"/>
                <a:stretch>
                  <a:fillRect l="-1500" b="-1286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A9D3776-9031-436F-8CC4-76C1A53578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9" y="2334037"/>
            <a:ext cx="201168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3CFDE5-4C48-46EF-B365-6B2E80E98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Problemin</a:t>
            </a:r>
            <a:r>
              <a:rPr lang="lt-LT" dirty="0"/>
              <a:t>ė užduotis. </a:t>
            </a:r>
            <a:r>
              <a:rPr lang="en-US" dirty="0"/>
              <a:t>2.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D85D38-53C4-455D-B6A8-348A07F25064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2474796" y="4757278"/>
                <a:ext cx="3621203" cy="1860720"/>
              </a:xfrm>
            </p:spPr>
            <p:txBody>
              <a:bodyPr/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l-PL" sz="2400" i="1" smtClean="0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lt-LT" sz="2400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  <m:t>tan</m:t>
                          </m:r>
                        </m:fName>
                        <m:e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  <m:t>𝜃</m:t>
                          </m:r>
                        </m:e>
                      </m:func>
                      <m:r>
                        <a:rPr lang="lt-LT" sz="24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</m:ctrlPr>
                        </m:fPr>
                        <m:num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  <m:t>50000</m:t>
                          </m:r>
                        </m:num>
                        <m:den>
                          <m:r>
                            <a:rPr lang="lt-LT" sz="24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</a:rPr>
                            <m:t>45500</m:t>
                          </m:r>
                        </m:den>
                      </m:f>
                      <m:r>
                        <a:rPr lang="lt-LT" sz="24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</a:rPr>
                        <m:t>=1,098;</m:t>
                      </m:r>
                    </m:oMath>
                  </m:oMathPara>
                </a14:m>
                <a:endParaRPr lang="pl-PL" sz="24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  <a:p>
                <a:pPr marL="18034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lt-LT" sz="24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𝑎𝑟𝑐𝑡𝑔</m:t>
                    </m:r>
                    <m:r>
                      <a:rPr lang="lt-LT" sz="24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 </m:t>
                    </m:r>
                    <m:r>
                      <a:rPr lang="lt-LT" sz="24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𝜃</m:t>
                    </m:r>
                    <m:r>
                      <a:rPr lang="lt-LT" sz="24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=47.7°</m:t>
                    </m:r>
                  </m:oMath>
                </a14:m>
                <a:r>
                  <a:rPr lang="lt-LT" sz="2400" dirty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;</a:t>
                </a:r>
                <a:endParaRPr lang="pl-PL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/>
                <a:endParaRPr lang="pl-PL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D85D38-53C4-455D-B6A8-348A07F25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2474796" y="4757278"/>
                <a:ext cx="3621203" cy="18607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D9D1A-2DD3-4532-98B1-1AE4BD33EE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0825" y="1586477"/>
            <a:ext cx="7940719" cy="1568355"/>
          </a:xfrm>
        </p:spPr>
        <p:txBody>
          <a:bodyPr/>
          <a:lstStyle/>
          <a:p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Apskaičiuokite kokiu </a:t>
            </a: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lt-L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kampu pasisuko sunkvežimis po avarijos .</a:t>
            </a:r>
            <a:endParaRPr lang="pl-PL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l-PL" sz="2400" dirty="0"/>
          </a:p>
        </p:txBody>
      </p:sp>
      <p:pic>
        <p:nvPicPr>
          <p:cNvPr id="5" name="Picture 4" descr="Shape, rectangle, square&#10;&#10;Description automatically generated">
            <a:extLst>
              <a:ext uri="{FF2B5EF4-FFF2-40B4-BE49-F238E27FC236}">
                <a16:creationId xmlns:a16="http://schemas.microsoft.com/office/drawing/2014/main" id="{6592AA77-5AD6-4750-93A9-544AF35D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000" y="1804078"/>
            <a:ext cx="3276600" cy="2533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7236FD-CE58-426E-B628-133E67F1CEA3}"/>
                  </a:ext>
                </a:extLst>
              </p:cNvPr>
              <p:cNvSpPr txBox="1"/>
              <p:nvPr/>
            </p:nvSpPr>
            <p:spPr>
              <a:xfrm>
                <a:off x="710825" y="2895132"/>
                <a:ext cx="6093724" cy="1333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𝑚</m:t>
                    </m:r>
                    <m:d>
                      <m:dPr>
                        <m:ctrlPr>
                          <a:rPr lang="pl-PL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dPr>
                      <m:e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𝐴</m:t>
                        </m:r>
                      </m:e>
                    </m:d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×</m:t>
                    </m:r>
                    <m:sSub>
                      <m:sSubPr>
                        <m:ctrlPr>
                          <a:rPr lang="pl-PL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sSubPr>
                      <m:e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𝑉</m:t>
                        </m:r>
                      </m:e>
                      <m:sub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1</m:t>
                        </m:r>
                      </m:sub>
                    </m:sSub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</a:rPr>
                      <m:t>=45500 </m:t>
                    </m:r>
                    <m:f>
                      <m:fPr>
                        <m:ctrlPr>
                          <a:rPr lang="pl-PL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</m:ctrlPr>
                      </m:fPr>
                      <m:num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𝑘𝑔</m:t>
                        </m:r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×</m:t>
                        </m:r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𝑚</m:t>
                        </m:r>
                      </m:num>
                      <m:den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𝑠</m:t>
                        </m:r>
                      </m:den>
                    </m:f>
                  </m:oMath>
                </a14:m>
                <a:r>
                  <a:rPr lang="lt-LT" sz="24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;</a:t>
                </a:r>
                <a:endParaRPr lang="en-US" sz="24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t-LT" sz="24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d>
                      <m:dPr>
                        <m:ctrlPr>
                          <a:rPr lang="pl-PL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𝐵</m:t>
                        </m:r>
                      </m:e>
                    </m:d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×</m:t>
                    </m:r>
                    <m:sSub>
                      <m:sSubPr>
                        <m:ctrlPr>
                          <a:rPr lang="pl-PL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lt-LT" sz="2400" i="1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=50000 </m:t>
                    </m:r>
                    <m:f>
                      <m:fPr>
                        <m:ctrlPr>
                          <a:rPr lang="pl-PL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𝑘𝑔</m:t>
                        </m:r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×</m:t>
                        </m:r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𝑚</m:t>
                        </m:r>
                      </m:num>
                      <m:den>
                        <m:r>
                          <a:rPr lang="lt-LT" sz="2400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lt-LT" sz="2400" dirty="0">
                    <a:solidFill>
                      <a:schemeClr val="bg2"/>
                    </a:solidFill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rPr>
                  <a:t>;</a:t>
                </a:r>
                <a:endParaRPr lang="pl-PL" sz="24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7236FD-CE58-426E-B628-133E67F1C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25" y="2895132"/>
                <a:ext cx="6093724" cy="1333314"/>
              </a:xfrm>
              <a:prstGeom prst="rect">
                <a:avLst/>
              </a:prstGeom>
              <a:blipFill>
                <a:blip r:embed="rId4"/>
                <a:stretch>
                  <a:fillRect b="-319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41393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1015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 Math</vt:lpstr>
      <vt:lpstr>Inter Medium</vt:lpstr>
      <vt:lpstr>Inter Semi Bold</vt:lpstr>
      <vt:lpstr>Times New Roman</vt:lpstr>
      <vt:lpstr>Whitney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Martynas Kuliešius</cp:lastModifiedBy>
  <cp:revision>110</cp:revision>
  <dcterms:created xsi:type="dcterms:W3CDTF">2020-12-23T08:59:48Z</dcterms:created>
  <dcterms:modified xsi:type="dcterms:W3CDTF">2022-03-02T01:44:31Z</dcterms:modified>
</cp:coreProperties>
</file>