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1" r:id="rId9"/>
    <p:sldId id="270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6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2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1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977048"/>
            <a:ext cx="7213600" cy="2960980"/>
          </a:xfrm>
        </p:spPr>
        <p:txBody>
          <a:bodyPr anchor="b">
            <a:normAutofit/>
          </a:bodyPr>
          <a:lstStyle/>
          <a:p>
            <a:pPr algn="l"/>
            <a:r>
              <a:rPr lang="es-ES" sz="5700" dirty="0">
                <a:solidFill>
                  <a:srgbClr val="FFFFFF"/>
                </a:solidFill>
              </a:rPr>
              <a:t>Análisis del Rendimiento Académico en Estudiantes de Secundaria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199" y="4960137"/>
            <a:ext cx="7213600" cy="1333087"/>
          </a:xfrm>
        </p:spPr>
        <p:txBody>
          <a:bodyPr anchor="t">
            <a:normAutofit/>
          </a:bodyPr>
          <a:lstStyle/>
          <a:p>
            <a:r>
              <a:rPr lang="es-ES" sz="1700" dirty="0" err="1"/>
              <a:t>Insights</a:t>
            </a:r>
            <a:r>
              <a:rPr lang="es-ES" sz="1700" dirty="0"/>
              <a:t> a partir de un análisis de más de 2000 estudiantes</a:t>
            </a:r>
          </a:p>
          <a:p>
            <a:endParaRPr lang="es-ES" sz="1700" dirty="0"/>
          </a:p>
          <a:p>
            <a:pPr algn="r"/>
            <a:r>
              <a:rPr lang="es-ES" sz="1700" dirty="0"/>
              <a:t>Maria Eugenia Guardia</a:t>
            </a:r>
          </a:p>
          <a:p>
            <a:pPr algn="r"/>
            <a:r>
              <a:rPr lang="es-ES" sz="1700" dirty="0"/>
              <a:t>Comisión 61605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CONCLusiones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 lnSpcReduction="10000"/>
          </a:bodyPr>
          <a:lstStyle/>
          <a:p>
            <a:r>
              <a:rPr lang="es-ES" b="1" dirty="0"/>
              <a:t>Apoyo Parental y GPA:</a:t>
            </a:r>
            <a:r>
              <a:rPr lang="es-ES" dirty="0"/>
              <a:t> Influye positivamente en el rendimiento académico, pero no es un factor decisivo. Hábitos de estudio y características individuales tienen mayor peso.</a:t>
            </a:r>
          </a:p>
          <a:p>
            <a:endParaRPr lang="es-ES" dirty="0"/>
          </a:p>
          <a:p>
            <a:r>
              <a:rPr lang="es-ES" b="1" dirty="0"/>
              <a:t>Actividades Extracurriculares y GPA:</a:t>
            </a:r>
            <a:r>
              <a:rPr lang="es-ES" dirty="0"/>
              <a:t> Relación débil. Participar en música muestra un GPA ligeramente superior, pero las actividades no garantizan mejoras sustanciales.</a:t>
            </a:r>
          </a:p>
          <a:p>
            <a:endParaRPr lang="es-ES" dirty="0"/>
          </a:p>
          <a:p>
            <a:r>
              <a:rPr lang="es-ES" b="1" dirty="0"/>
              <a:t>Nivel Educativo de los Padres y Ausencias:</a:t>
            </a:r>
            <a:r>
              <a:rPr lang="es-ES" dirty="0"/>
              <a:t> Correlación negativa moderada. Padres con mayor educación tienen hijos con menos ausencias, pero otros factores externos también son relevantes.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s-ES" b="0" i="0" dirty="0">
                <a:effectLst/>
                <a:latin typeface="system-ui"/>
              </a:rPr>
              <a:t>Crear un modelo predictivo que permita clasificar a los estudiantes en diferentes categorías de desempeño académico (</a:t>
            </a:r>
            <a:r>
              <a:rPr lang="es-ES" b="0" i="0" dirty="0" err="1">
                <a:effectLst/>
                <a:latin typeface="system-ui"/>
              </a:rPr>
              <a:t>GradeClass</a:t>
            </a:r>
            <a:r>
              <a:rPr lang="es-ES" b="0" i="0" dirty="0">
                <a:effectLst/>
                <a:latin typeface="system-ui"/>
              </a:rPr>
              <a:t>: A, B, C, D, F) utilizando  variables del dataset, como características demográficas, hábitos de estudio, apoyo parental, participación extracurricular y ausencias.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HIPótesis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 fontScale="92500" lnSpcReduction="10000"/>
          </a:bodyPr>
          <a:lstStyle/>
          <a:p>
            <a:r>
              <a:rPr lang="es-ES" b="1" i="1" dirty="0">
                <a:effectLst/>
                <a:latin typeface="system-ui"/>
              </a:rPr>
              <a:t>Hipótesis de correlación:</a:t>
            </a:r>
            <a:r>
              <a:rPr lang="es-ES" b="0" i="0" dirty="0">
                <a:effectLst/>
                <a:latin typeface="system-ui"/>
              </a:rPr>
              <a:t> Existe una correlación positiva entre el nivel de apoyo parental percibido por los estudiantes y su GPA en secundaria.</a:t>
            </a:r>
          </a:p>
          <a:p>
            <a:endParaRPr lang="es-ES" b="0" i="0" dirty="0">
              <a:effectLst/>
              <a:latin typeface="system-ui"/>
            </a:endParaRPr>
          </a:p>
          <a:p>
            <a:r>
              <a:rPr lang="es-ES" b="1" i="1" dirty="0">
                <a:effectLst/>
                <a:latin typeface="system-ui"/>
              </a:rPr>
              <a:t>Hipótesis de regresión:</a:t>
            </a:r>
            <a:r>
              <a:rPr lang="es-ES" b="0" i="0" dirty="0">
                <a:effectLst/>
                <a:latin typeface="system-ui"/>
              </a:rPr>
              <a:t> El GPA de un estudiante puede predecirse a partir de la participación en actividades extracurriculares, donde se espera que un mayor nivel de participación resulte en un GPA más alto.</a:t>
            </a:r>
          </a:p>
          <a:p>
            <a:endParaRPr lang="es-ES" b="0" i="0" dirty="0">
              <a:effectLst/>
              <a:latin typeface="system-ui"/>
            </a:endParaRPr>
          </a:p>
          <a:p>
            <a:r>
              <a:rPr lang="es-ES" b="1" i="1" dirty="0">
                <a:effectLst/>
                <a:latin typeface="system-ui"/>
              </a:rPr>
              <a:t>Hipótesis de correlación:</a:t>
            </a:r>
            <a:r>
              <a:rPr lang="es-ES" b="0" i="0" dirty="0">
                <a:effectLst/>
                <a:latin typeface="system-ui"/>
              </a:rPr>
              <a:t> Existe una correlación negativa entre el nivel educativo de los padres y la cantidad de ausencias de los estudiantes, donde un mayor nivel educativo de los padres se asocia con un menor número de faltas escolares.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39" y="804333"/>
            <a:ext cx="2639961" cy="5249334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ExploracióN y Pre-</a:t>
            </a:r>
            <a:r>
              <a:rPr lang="en-US" sz="3700" dirty="0" err="1">
                <a:solidFill>
                  <a:srgbClr val="FFFFFF"/>
                </a:solidFill>
              </a:rPr>
              <a:t>procesamiento</a:t>
            </a:r>
            <a:r>
              <a:rPr lang="en-US" sz="3700" dirty="0">
                <a:solidFill>
                  <a:srgbClr val="FFFFFF"/>
                </a:solidFill>
              </a:rPr>
              <a:t> 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algn="just"/>
            <a:r>
              <a:rPr b="1" dirty="0"/>
              <a:t>Variables dependiente: </a:t>
            </a:r>
            <a:r>
              <a:rPr dirty="0"/>
              <a:t>GPA.</a:t>
            </a:r>
          </a:p>
          <a:p>
            <a:r>
              <a:rPr b="1" dirty="0"/>
              <a:t>Variables independientes: </a:t>
            </a:r>
            <a:r>
              <a:rPr dirty="0"/>
              <a:t>Apoyo parental, participación extracurricular, nivel educativo de los padres.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remueve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Student ID</a:t>
            </a:r>
          </a:p>
          <a:p>
            <a:r>
              <a:rPr lang="es-ES" dirty="0"/>
              <a:t>Se identificaron </a:t>
            </a:r>
            <a:r>
              <a:rPr lang="es-ES" dirty="0" err="1"/>
              <a:t>outliers</a:t>
            </a:r>
            <a:r>
              <a:rPr lang="es-ES" dirty="0"/>
              <a:t> en las variables categóricas: </a:t>
            </a:r>
            <a:r>
              <a:rPr lang="es-ES" dirty="0" err="1"/>
              <a:t>ParentalEducation</a:t>
            </a:r>
            <a:r>
              <a:rPr lang="es-ES" dirty="0"/>
              <a:t>, Music y </a:t>
            </a:r>
            <a:r>
              <a:rPr lang="es-ES" dirty="0" err="1"/>
              <a:t>Volunteering</a:t>
            </a:r>
            <a:r>
              <a:rPr lang="es-ES" dirty="0"/>
              <a:t>. No se eliminaron ya que todos los valores dentro de las categorías son validos y no representan extremos numéricos.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B2902-F194-211F-D3A2-49AEFF45C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66DF91-5628-CA2B-8832-FC431F4E3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72F44-4CAE-1BB5-3FB9-3F6D9D28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F0B00-0A9B-E248-6F7D-A9241B88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ExploracióN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A2D0-582E-2494-80B0-7E33C074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 b="1" dirty="0"/>
              <a:t>An</a:t>
            </a:r>
            <a:r>
              <a:rPr lang="es-ES" b="1" i="0" dirty="0">
                <a:effectLst/>
                <a:latin typeface="system-ui"/>
              </a:rPr>
              <a:t>á</a:t>
            </a:r>
            <a:r>
              <a:rPr lang="en-US" b="1" dirty="0"/>
              <a:t>lisis Univariado:</a:t>
            </a:r>
          </a:p>
          <a:p>
            <a:r>
              <a:rPr lang="en-US" b="1" dirty="0"/>
              <a:t>Número de Estudiantes por Actividad Extracurricular. </a:t>
            </a:r>
            <a:r>
              <a:rPr lang="en-US" dirty="0"/>
              <a:t>Gráfico de barras que </a:t>
            </a:r>
            <a:r>
              <a:rPr lang="es-ES" dirty="0"/>
              <a:t>analiza una sola variable categórica (participación en actividades extracurriculares).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Distribución de las Faltas por Nivel Educativo de los Padres.</a:t>
            </a:r>
            <a:r>
              <a:rPr lang="es-ES" dirty="0"/>
              <a:t> Histograma que examina la distribución de una variable numérica (faltas) en diferentes categorías (nivel educativo).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2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3057C-88F6-A171-2C6C-D493DC15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AE1220-E351-9BEA-83CC-7208781BC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17360-23EE-D5F0-CB91-E4E6FD51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A07DE-528A-F589-828C-E785F64A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ExploracióN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C9C9-9B03-201F-F5AA-84ACFDF7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 b="1" dirty="0"/>
              <a:t>An</a:t>
            </a:r>
            <a:r>
              <a:rPr lang="es-ES" b="1" i="0" dirty="0">
                <a:effectLst/>
                <a:latin typeface="system-ui"/>
              </a:rPr>
              <a:t>á</a:t>
            </a:r>
            <a:r>
              <a:rPr lang="en-US" b="1" dirty="0"/>
              <a:t>lisis </a:t>
            </a:r>
            <a:r>
              <a:rPr lang="en-US" b="1" dirty="0" err="1"/>
              <a:t>Bivariado</a:t>
            </a:r>
            <a:r>
              <a:rPr lang="en-US" b="1" dirty="0"/>
              <a:t>:</a:t>
            </a:r>
          </a:p>
          <a:p>
            <a:r>
              <a:rPr lang="en-US" b="1" dirty="0"/>
              <a:t>Relación entre GPA y </a:t>
            </a:r>
            <a:r>
              <a:rPr lang="en-US" b="1" dirty="0" err="1"/>
              <a:t>faltas</a:t>
            </a:r>
            <a:r>
              <a:rPr lang="en-US" b="1" dirty="0"/>
              <a:t>. </a:t>
            </a:r>
            <a:r>
              <a:rPr lang="en-US" dirty="0"/>
              <a:t>Gráfico de puntos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Distribución del GPA según el Nivel de Apoyo Parental.</a:t>
            </a:r>
            <a:r>
              <a:rPr lang="es-ES" dirty="0"/>
              <a:t> </a:t>
            </a:r>
            <a:r>
              <a:rPr lang="es-ES" dirty="0" err="1"/>
              <a:t>Boxplot</a:t>
            </a:r>
            <a:r>
              <a:rPr lang="es-ES" dirty="0"/>
              <a:t> donde </a:t>
            </a:r>
            <a:r>
              <a:rPr lang="es-ES" b="0" i="0" dirty="0">
                <a:effectLst/>
                <a:latin typeface="system-ui"/>
              </a:rPr>
              <a:t>Se puede apreciar que la mediana del GPA tiende a aumentar con niveles más altos de apoyo parental, lo que sugiere que un mayor apoyo parental está asociado con un mejor rendimiento académico.</a:t>
            </a:r>
          </a:p>
          <a:p>
            <a:endParaRPr lang="es-ES" dirty="0">
              <a:latin typeface="system-ui"/>
            </a:endParaRPr>
          </a:p>
          <a:p>
            <a:r>
              <a:rPr lang="es-ES" b="1" dirty="0">
                <a:latin typeface="system-ui"/>
              </a:rPr>
              <a:t>Media del GPA por actividad extracurricular: </a:t>
            </a:r>
            <a:r>
              <a:rPr lang="es-ES" dirty="0">
                <a:latin typeface="system-ui"/>
              </a:rPr>
              <a:t>Gr</a:t>
            </a:r>
            <a:r>
              <a:rPr lang="en-US" dirty="0"/>
              <a:t>á</a:t>
            </a:r>
            <a:r>
              <a:rPr lang="es-ES" dirty="0">
                <a:latin typeface="system-ui"/>
              </a:rPr>
              <a:t>fico de líneas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CD6A73-ABE9-74E4-3857-0300DAB6F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2F9C08-ED00-1270-B6DF-C87E10D5F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3909B-1860-9C59-AB6F-69C16E47F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6E758-3051-4F5D-A7E9-70C418F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ExploracióN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3111-ECFF-B96F-F15C-FE6C967ED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 b="1" dirty="0"/>
              <a:t>An</a:t>
            </a:r>
            <a:r>
              <a:rPr lang="es-ES" b="1" i="0" dirty="0">
                <a:effectLst/>
                <a:latin typeface="system-ui"/>
              </a:rPr>
              <a:t>á</a:t>
            </a:r>
            <a:r>
              <a:rPr lang="en-US" b="1" dirty="0"/>
              <a:t>lisis </a:t>
            </a:r>
            <a:r>
              <a:rPr lang="en-US" b="1" dirty="0" err="1"/>
              <a:t>Multivariado</a:t>
            </a:r>
            <a:r>
              <a:rPr lang="en-US" b="1" dirty="0"/>
              <a:t>:</a:t>
            </a:r>
          </a:p>
          <a:p>
            <a:r>
              <a:rPr lang="en-US" b="1" dirty="0"/>
              <a:t>Relación entre GPA, </a:t>
            </a:r>
            <a:r>
              <a:rPr lang="en-US" b="1" dirty="0" err="1"/>
              <a:t>faltas</a:t>
            </a:r>
            <a:r>
              <a:rPr lang="en-US" b="1" dirty="0"/>
              <a:t> y nivel educativo de los padres. </a:t>
            </a:r>
            <a:r>
              <a:rPr lang="en-US" dirty="0"/>
              <a:t>Gráfico de puntos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Mapa de Calor de Correlación de Pearson.</a:t>
            </a:r>
            <a:r>
              <a:rPr lang="es-ES" dirty="0"/>
              <a:t> </a:t>
            </a:r>
            <a:r>
              <a:rPr lang="en-US" b="0" i="0" dirty="0" err="1">
                <a:effectLst/>
                <a:latin typeface="system-ui"/>
              </a:rPr>
              <a:t>Examina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relaciones</a:t>
            </a:r>
            <a:r>
              <a:rPr lang="en-US" b="0" i="0" dirty="0">
                <a:effectLst/>
                <a:latin typeface="system-ui"/>
              </a:rPr>
              <a:t> entre </a:t>
            </a:r>
            <a:r>
              <a:rPr lang="en-US" b="0" i="0" dirty="0" err="1">
                <a:effectLst/>
                <a:latin typeface="system-ui"/>
              </a:rPr>
              <a:t>múltiples</a:t>
            </a:r>
            <a:r>
              <a:rPr lang="en-US" b="0" i="0" dirty="0">
                <a:effectLst/>
                <a:latin typeface="system-ui"/>
              </a:rPr>
              <a:t> variables para </a:t>
            </a:r>
            <a:r>
              <a:rPr lang="en-US" b="0" i="0" dirty="0" err="1">
                <a:effectLst/>
                <a:latin typeface="system-ui"/>
              </a:rPr>
              <a:t>identificar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correlaciones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significativas</a:t>
            </a:r>
            <a:r>
              <a:rPr lang="en-US" b="0" i="0" dirty="0">
                <a:effectLst/>
                <a:latin typeface="system-ui"/>
              </a:rPr>
              <a:t> entre </a:t>
            </a:r>
            <a:r>
              <a:rPr lang="en-US" b="0" i="0" dirty="0" err="1">
                <a:effectLst/>
                <a:latin typeface="system-ui"/>
              </a:rPr>
              <a:t>ellas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6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 sz="3700" dirty="0" err="1">
                <a:solidFill>
                  <a:srgbClr val="FFFFFF"/>
                </a:solidFill>
              </a:rPr>
              <a:t>Analisis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Descriptivo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 fontScale="85000" lnSpcReduction="10000"/>
          </a:bodyPr>
          <a:lstStyle/>
          <a:p>
            <a:r>
              <a:rPr lang="es-ES" dirty="0">
                <a:latin typeface="system-ui"/>
              </a:rPr>
              <a:t>Los estudiantes tienen una edad promedio de 16 años y una distribución de género equilibrada. </a:t>
            </a:r>
          </a:p>
          <a:p>
            <a:r>
              <a:rPr lang="es-ES" dirty="0">
                <a:latin typeface="system-ui"/>
              </a:rPr>
              <a:t>En cuanto al contexto familiar, el nivel educativo promedio de los padres es intermedio (1.75 en una escala de 0 a 4), con una mediana de 2, mientras que el apoyo parental también se considera moderado, con un promedio de 2.12.</a:t>
            </a:r>
          </a:p>
          <a:p>
            <a:r>
              <a:rPr lang="es-ES" dirty="0">
                <a:latin typeface="system-ui"/>
              </a:rPr>
              <a:t>La asistencia muestra una irregularidad significativa, con un promedio de 14.54 días de ausencias y un rango de 0 a 29 días. </a:t>
            </a:r>
          </a:p>
          <a:p>
            <a:r>
              <a:rPr lang="es-ES" dirty="0">
                <a:latin typeface="system-ui"/>
              </a:rPr>
              <a:t>Aproximadamente el 38% de los estudiantes participan en alguna actividad extracurricular, siendo deportes (30%), música (20%) y voluntariado (15.7%) las principales áreas de participación. </a:t>
            </a:r>
          </a:p>
          <a:p>
            <a:r>
              <a:rPr lang="es-ES" dirty="0">
                <a:latin typeface="system-ui"/>
              </a:rPr>
              <a:t>El GPA promedio es de 1.91 (en una escala de 0 a 4), con una alta variabilidad (desviación estándar de 0.92), y la mediana en la clasificación académica (</a:t>
            </a:r>
            <a:r>
              <a:rPr lang="es-ES" dirty="0" err="1">
                <a:latin typeface="system-ui"/>
              </a:rPr>
              <a:t>GradeClass</a:t>
            </a:r>
            <a:r>
              <a:rPr lang="es-ES" dirty="0">
                <a:latin typeface="system-ui"/>
              </a:rPr>
              <a:t>) es 4 (F), lo que refleja un rendimiento bajo para muchos estudiantes.</a:t>
            </a:r>
            <a:endParaRPr dirty="0">
              <a:latin typeface="system-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02965-7A4E-9ACC-159D-0FD310F7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59248E-0257-E1ED-5348-79F559C80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8C486-FBDD-0238-C193-D316780CD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275F-F603-97DD-3F23-51735022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2B00-8832-9CD4-FB80-8254A678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s-ES" b="1" dirty="0"/>
              <a:t>Creación de la variable Apoyo al Estudiante. </a:t>
            </a:r>
            <a:r>
              <a:rPr lang="es-ES" dirty="0"/>
              <a:t>Permite un análisis más profundo de las dinámicas entre apoyo familiar y participación en tutorías, ayudando a optimizar modelos predictivos y a generar recomendaciones más precisas para mejorar el rendimiento académico.</a:t>
            </a:r>
          </a:p>
          <a:p>
            <a:endParaRPr lang="es-ES" dirty="0"/>
          </a:p>
          <a:p>
            <a:r>
              <a:rPr lang="es-ES" b="1" dirty="0"/>
              <a:t>Categorización del GPA.</a:t>
            </a:r>
            <a:r>
              <a:rPr lang="es-ES" dirty="0"/>
              <a:t> Permite simplificar, interpretar y actuar sobre los datos de manera más efectiva, beneficiando tanto a los analistas como a los responsables de tomar decisiones educativas.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96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</TotalTime>
  <Words>758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system-ui</vt:lpstr>
      <vt:lpstr>Tw Cen MT</vt:lpstr>
      <vt:lpstr>Tw Cen MT Condensed</vt:lpstr>
      <vt:lpstr>Wingdings 3</vt:lpstr>
      <vt:lpstr>Integral</vt:lpstr>
      <vt:lpstr>Análisis del Rendimiento Académico en Estudiantes de Secundaria</vt:lpstr>
      <vt:lpstr>OBJETIVO</vt:lpstr>
      <vt:lpstr>HIPótesis</vt:lpstr>
      <vt:lpstr>ExploracióN y Pre-procesamiento  DE DATOS</vt:lpstr>
      <vt:lpstr>ExploracióN DE DATOS</vt:lpstr>
      <vt:lpstr>ExploracióN DE DATOS</vt:lpstr>
      <vt:lpstr>ExploracióN DE DATOS</vt:lpstr>
      <vt:lpstr>Analisis Descriptivo</vt:lpstr>
      <vt:lpstr>Feature engineering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Maria Guardia</dc:creator>
  <cp:keywords/>
  <dc:description>generated using python-pptx</dc:description>
  <cp:lastModifiedBy>Maria Guardia</cp:lastModifiedBy>
  <cp:revision>4</cp:revision>
  <dcterms:created xsi:type="dcterms:W3CDTF">2013-01-27T09:14:16Z</dcterms:created>
  <dcterms:modified xsi:type="dcterms:W3CDTF">2024-12-07T14:31:53Z</dcterms:modified>
  <cp:category/>
</cp:coreProperties>
</file>