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9" r:id="rId4"/>
    <p:sldId id="261" r:id="rId5"/>
    <p:sldId id="270" r:id="rId6"/>
    <p:sldId id="260" r:id="rId7"/>
    <p:sldId id="271" r:id="rId8"/>
    <p:sldId id="274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3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977048"/>
            <a:ext cx="7213600" cy="2960980"/>
          </a:xfrm>
        </p:spPr>
        <p:txBody>
          <a:bodyPr anchor="b">
            <a:normAutofit/>
          </a:bodyPr>
          <a:lstStyle/>
          <a:p>
            <a:pPr algn="l"/>
            <a:r>
              <a:rPr lang="es-ES" sz="5700" dirty="0">
                <a:solidFill>
                  <a:srgbClr val="FFFFFF"/>
                </a:solidFill>
              </a:rPr>
              <a:t>Análisis del Rendimiento Académico en Estudiantes de Secundaria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199" y="4960137"/>
            <a:ext cx="7213600" cy="1333087"/>
          </a:xfrm>
        </p:spPr>
        <p:txBody>
          <a:bodyPr anchor="t">
            <a:normAutofit/>
          </a:bodyPr>
          <a:lstStyle/>
          <a:p>
            <a:r>
              <a:rPr lang="es-ES" b="1" dirty="0"/>
              <a:t>Propósito:</a:t>
            </a:r>
            <a:r>
              <a:rPr lang="es-ES" dirty="0"/>
              <a:t> Proveer información basada en datos para mejorar la toma de decisiones en políticas educativas.</a:t>
            </a:r>
          </a:p>
          <a:p>
            <a:endParaRPr lang="es-ES" dirty="0"/>
          </a:p>
          <a:p>
            <a:pPr algn="r"/>
            <a:r>
              <a:rPr lang="es-ES" sz="1400" dirty="0"/>
              <a:t>Maria Eugenia Guardia</a:t>
            </a:r>
          </a:p>
          <a:p>
            <a:pPr algn="r"/>
            <a:r>
              <a:rPr lang="es-ES" sz="1400" dirty="0"/>
              <a:t>Comisión 61605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B0DC5-3E26-867C-5129-E2EECD351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F299C-1680-769A-E5CD-A4A9FC4FF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7B2DE-A61E-BF6B-99AF-340C8A1D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2DDC4-4E2F-8B8D-A894-A7DFF67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Selecci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modelos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154D-B4A1-C737-F186-E3A69C2F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70000" lnSpcReduction="20000"/>
          </a:bodyPr>
          <a:lstStyle/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b="1" dirty="0" err="1"/>
              <a:t>Precisi</a:t>
            </a:r>
            <a:r>
              <a:rPr lang="en-US" sz="2000" b="1" dirty="0"/>
              <a:t>ó</a:t>
            </a:r>
            <a:r>
              <a:rPr lang="es-ES" b="1" dirty="0"/>
              <a:t>n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Forest tiene una precisión ligeramente mayor lo que sugiere que clasifica correctamente un poco mas de ejemplos.</a:t>
            </a:r>
          </a:p>
          <a:p>
            <a:pPr marL="0" indent="0" algn="just">
              <a:buNone/>
            </a:pPr>
            <a:r>
              <a:rPr lang="en-US" b="1" dirty="0"/>
              <a:t>AUC - ROC</a:t>
            </a:r>
            <a:r>
              <a:rPr lang="es-ES" dirty="0"/>
              <a:t>: </a:t>
            </a:r>
            <a:r>
              <a:rPr lang="es-ES" dirty="0" err="1"/>
              <a:t>XGBoost</a:t>
            </a:r>
            <a:r>
              <a:rPr lang="es-ES" dirty="0"/>
              <a:t> tiene un AUC ligeramente mejor lo que sugiere que separa mejor las clases.</a:t>
            </a:r>
          </a:p>
          <a:p>
            <a:pPr marL="0" indent="0" algn="just">
              <a:buNone/>
            </a:pPr>
            <a:r>
              <a:rPr lang="en-US" b="1" dirty="0"/>
              <a:t>MSE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Forest tiene un MSE mas bajo, lo que indica que sus predicciones están mas cerca de los valores reales.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sz="2400" b="1" dirty="0" err="1"/>
              <a:t>Random</a:t>
            </a:r>
            <a:r>
              <a:rPr lang="es-ES" sz="2400" b="1" dirty="0"/>
              <a:t> Forest es el modelo recomendado para predecir el rendimiento académico debido a su alta precisión y menor error.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F96B-A464-8A0F-977B-72AE2B483F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308" y="804333"/>
            <a:ext cx="4675480" cy="15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198A8-D4AF-44A4-029B-8ECCA445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022FFF-4F2D-A470-BD57-E88E274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7A22F-A773-9066-7F1A-280A38D6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D42A-BF9E-18D7-DD7C-6A4BC0CA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CONCLusi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54C6-E668-569B-B0C2-5006FA24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ES" sz="1700" b="1" i="1" dirty="0">
                <a:effectLst/>
                <a:latin typeface="system-ui"/>
              </a:rPr>
              <a:t>Se logró una solución efectiva para analizar la relación entre el apoyo parental, la participación en actividades extracurriculares y el nivel educativo de los padres con el rendimiento académico</a:t>
            </a:r>
            <a:r>
              <a:rPr lang="es-ES" sz="1700" b="0" i="0" dirty="0">
                <a:effectLst/>
                <a:latin typeface="system-ui"/>
              </a:rPr>
              <a:t>. </a:t>
            </a:r>
          </a:p>
          <a:p>
            <a:pPr algn="just"/>
            <a:r>
              <a:rPr lang="es-ES" sz="1700" b="0" i="0" dirty="0">
                <a:effectLst/>
                <a:latin typeface="system-ui"/>
              </a:rPr>
              <a:t>Sin embargo, el modelo aún tiene margen de mejora, ya que las correlaciones encontradas son parciales y el éxito académico es un fenómeno multifactorial. Para optimizar el modelo, sería beneficioso incluir más variables contextuales, como el nivel socioeconómico y la motivación estudiantil.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284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OBJETIVO 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 err="1">
                <a:solidFill>
                  <a:srgbClr val="FFFFFF"/>
                </a:solidFill>
              </a:rPr>
              <a:t>problema</a:t>
            </a:r>
            <a:r>
              <a:rPr lang="en-US" sz="2000" dirty="0">
                <a:solidFill>
                  <a:srgbClr val="FFFFFF"/>
                </a:solidFill>
              </a:rPr>
              <a:t> a resolver)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Crear un modelo predictivo que permita identificar los factores socioeducativos más influyentes en el rendimiento académico de los estudiantes de secundaria. </a:t>
            </a:r>
          </a:p>
          <a:p>
            <a:pPr algn="just"/>
            <a:r>
              <a:rPr lang="es-ES" dirty="0"/>
              <a:t>A través del análisis de datos, el modelo buscará predecir el GPA de los estudiantes en función del ausentismo, el apoyo parental, la participación en actividades extracurriculares y el nivel educativo de los padres.</a:t>
            </a:r>
            <a:endParaRPr lang="es-ES" b="0" i="0" dirty="0">
              <a:effectLst/>
              <a:latin typeface="system-ui"/>
            </a:endParaRPr>
          </a:p>
          <a:p>
            <a:r>
              <a:rPr lang="es-ES" b="1" dirty="0">
                <a:latin typeface="system-ui"/>
              </a:rPr>
              <a:t>Impacto: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  </a:t>
            </a:r>
            <a:r>
              <a:rPr lang="es-ES" sz="1800" dirty="0">
                <a:latin typeface="system-ui"/>
              </a:rPr>
              <a:t>Mejora de políticas educativas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>
                <a:latin typeface="system-ui"/>
              </a:rPr>
              <a:t>  Desarrollo de programas de intervención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>
                <a:latin typeface="system-ui"/>
              </a:rPr>
              <a:t>  Optimización de recursos educativos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39" y="804333"/>
            <a:ext cx="2639961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ExploracióN y Pre-</a:t>
            </a:r>
            <a:r>
              <a:rPr lang="en-US" sz="3700" dirty="0" err="1">
                <a:solidFill>
                  <a:srgbClr val="FFFFFF"/>
                </a:solidFill>
              </a:rPr>
              <a:t>procesamiento</a:t>
            </a:r>
            <a:r>
              <a:rPr lang="en-US" sz="3700" dirty="0">
                <a:solidFill>
                  <a:srgbClr val="FFFFFF"/>
                </a:solidFill>
              </a:rPr>
              <a:t> 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b="1" dirty="0"/>
              <a:t>Variables dependiente: </a:t>
            </a:r>
            <a:r>
              <a:rPr dirty="0"/>
              <a:t>GPA.</a:t>
            </a:r>
          </a:p>
          <a:p>
            <a:pPr algn="just"/>
            <a:r>
              <a:rPr b="1" dirty="0"/>
              <a:t>Variables independientes: </a:t>
            </a:r>
            <a:r>
              <a:rPr dirty="0"/>
              <a:t>Apoyo parental, participación extracurricular, nivel educativo de los padres.</a:t>
            </a:r>
            <a:endParaRPr lang="en-US" dirty="0"/>
          </a:p>
          <a:p>
            <a:pPr algn="just"/>
            <a:r>
              <a:rPr lang="en-US" dirty="0"/>
              <a:t>No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remueve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Student ID</a:t>
            </a:r>
          </a:p>
          <a:p>
            <a:pPr algn="just"/>
            <a:r>
              <a:rPr lang="es-ES" dirty="0"/>
              <a:t>Se identificaron </a:t>
            </a:r>
            <a:r>
              <a:rPr lang="es-ES" dirty="0" err="1"/>
              <a:t>outliers</a:t>
            </a:r>
            <a:r>
              <a:rPr lang="es-ES" dirty="0"/>
              <a:t> en las variables categóricas: </a:t>
            </a:r>
            <a:r>
              <a:rPr lang="es-ES" dirty="0" err="1"/>
              <a:t>ParentalEducation</a:t>
            </a:r>
            <a:r>
              <a:rPr lang="es-ES" dirty="0"/>
              <a:t>, Music y </a:t>
            </a:r>
            <a:r>
              <a:rPr lang="es-ES" dirty="0" err="1"/>
              <a:t>Volunteering</a:t>
            </a:r>
            <a:r>
              <a:rPr lang="es-ES" dirty="0"/>
              <a:t>. No se eliminaron ya que todos los valores dentro de las categorías son validos y no representan extremos numéricos.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 err="1">
                <a:solidFill>
                  <a:srgbClr val="FFFFFF"/>
                </a:solidFill>
              </a:rPr>
              <a:t>Analisis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Descriptivo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85000" lnSpcReduction="10000"/>
          </a:bodyPr>
          <a:lstStyle/>
          <a:p>
            <a:pPr algn="just"/>
            <a:r>
              <a:rPr lang="es-ES" dirty="0">
                <a:latin typeface="system-ui"/>
              </a:rPr>
              <a:t>Los estudiantes tienen una edad promedio de 16 años y una distribución de género equilibrada. </a:t>
            </a:r>
          </a:p>
          <a:p>
            <a:pPr algn="just"/>
            <a:r>
              <a:rPr lang="es-ES" dirty="0">
                <a:latin typeface="system-ui"/>
              </a:rPr>
              <a:t>En cuanto al contexto familiar, el nivel educativo promedio de los padres es intermedio (1.75 en una escala de 0 a 4), con una mediana de 2, mientras que el apoyo parental también se considera moderado, con un promedio de 2.12.</a:t>
            </a:r>
          </a:p>
          <a:p>
            <a:pPr algn="just"/>
            <a:r>
              <a:rPr lang="es-ES" dirty="0">
                <a:latin typeface="system-ui"/>
              </a:rPr>
              <a:t>La asistencia muestra una irregularidad significativa, con un promedio de 14.54 días de ausencias y un rango de 0 a 29 días. </a:t>
            </a:r>
          </a:p>
          <a:p>
            <a:pPr algn="just"/>
            <a:r>
              <a:rPr lang="es-ES" dirty="0">
                <a:latin typeface="system-ui"/>
              </a:rPr>
              <a:t>Aproximadamente el 38% de los estudiantes participan en alguna actividad extracurricular, siendo deportes (30%), música (20%) y voluntariado (15.7%) las principales áreas de participación. </a:t>
            </a:r>
          </a:p>
          <a:p>
            <a:pPr algn="just"/>
            <a:r>
              <a:rPr lang="es-ES" dirty="0">
                <a:latin typeface="system-ui"/>
              </a:rPr>
              <a:t>El GPA promedio es de 1.91 (en una escala de 0 a 4), con una alta variabilidad (desviación estándar de 0.92), y la mediana en la clasificación académica (</a:t>
            </a:r>
            <a:r>
              <a:rPr lang="es-ES" dirty="0" err="1">
                <a:latin typeface="system-ui"/>
              </a:rPr>
              <a:t>GradeClass</a:t>
            </a:r>
            <a:r>
              <a:rPr lang="es-ES" dirty="0">
                <a:latin typeface="system-ui"/>
              </a:rPr>
              <a:t>) es 4 (F), lo que refleja un rendimiento bajo para muchos estudiantes.</a:t>
            </a:r>
            <a:endParaRPr dirty="0">
              <a:latin typeface="system-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02965-7A4E-9ACC-159D-0FD310F7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59248E-0257-E1ED-5348-79F559C80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8C486-FBDD-0238-C193-D316780CD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275F-F603-97DD-3F23-51735022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Ingenieria de </a:t>
            </a:r>
            <a:r>
              <a:rPr lang="en-US" sz="3700" dirty="0" err="1">
                <a:solidFill>
                  <a:srgbClr val="FFFFFF"/>
                </a:solidFill>
              </a:rPr>
              <a:t>atributos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B00-8832-9CD4-FB80-8254A67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ES" b="1" dirty="0"/>
              <a:t>Creación de la variable Apoyo al Estudiante. </a:t>
            </a:r>
            <a:r>
              <a:rPr lang="es-ES" dirty="0"/>
              <a:t>Permite un análisis más profundo de las dinámicas entre apoyo familiar y participación en tutorías, ayudando a optimizar modelos predictivos y a generar recomendaciones más precisas para mejorar el rendimiento académico.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Categorización del GPA.</a:t>
            </a:r>
            <a:r>
              <a:rPr lang="es-ES" dirty="0"/>
              <a:t> Permite simplificar, interpretar y actuar sobre los datos de manera más efectiva, beneficiando tanto a los analistas como a los responsables de tomar decisiones educativas.</a:t>
            </a:r>
          </a:p>
          <a:p>
            <a:pPr algn="just"/>
            <a:r>
              <a:rPr lang="es-ES" b="1" dirty="0" err="1"/>
              <a:t>Encoding</a:t>
            </a:r>
            <a:r>
              <a:rPr lang="es-ES" b="1" dirty="0"/>
              <a:t> a la variable </a:t>
            </a:r>
            <a:r>
              <a:rPr lang="es-ES" b="1" dirty="0" err="1"/>
              <a:t>ParentalEducation</a:t>
            </a:r>
            <a:r>
              <a:rPr lang="es-ES" b="1" dirty="0"/>
              <a:t> </a:t>
            </a:r>
            <a:r>
              <a:rPr lang="es-ES" dirty="0"/>
              <a:t>para facilitar su uso en los modelos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Entrenamiento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y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testeo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1" dirty="0" err="1"/>
              <a:t>Random</a:t>
            </a:r>
            <a:r>
              <a:rPr lang="es-ES" b="1" dirty="0"/>
              <a:t> Forest:</a:t>
            </a:r>
            <a:r>
              <a:rPr lang="es-ES" dirty="0"/>
              <a:t> Precisión: 92.20%</a:t>
            </a:r>
          </a:p>
          <a:p>
            <a:endParaRPr lang="es-ES" dirty="0"/>
          </a:p>
          <a:p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Precisión: 91.78%</a:t>
            </a:r>
          </a:p>
          <a:p>
            <a:endParaRPr lang="es-ES" dirty="0"/>
          </a:p>
          <a:p>
            <a:r>
              <a:rPr lang="es-ES" b="1" dirty="0"/>
              <a:t>KNN:</a:t>
            </a:r>
            <a:r>
              <a:rPr lang="es-ES" dirty="0"/>
              <a:t> Precisión: 77.02%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8C5EC-2A10-D7CE-5C6D-635321217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A0811D-9C83-F5CE-28D6-7BAD53BCB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357D9-E58E-07C6-FB23-DB78439B0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8059-3DA8-D94F-ACC4-76C5F529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Optimizaci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5BBF-F212-AD19-7CC7-DC3FFE3E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668594"/>
            <a:ext cx="4610377" cy="5385073"/>
          </a:xfrm>
        </p:spPr>
        <p:txBody>
          <a:bodyPr anchor="ctr">
            <a:normAutofit/>
          </a:bodyPr>
          <a:lstStyle/>
          <a:p>
            <a:r>
              <a:rPr lang="es-ES" b="1" dirty="0" err="1"/>
              <a:t>Random</a:t>
            </a:r>
            <a:r>
              <a:rPr lang="es-ES" b="1" dirty="0"/>
              <a:t> Forest:</a:t>
            </a:r>
            <a:r>
              <a:rPr lang="es-ES" dirty="0"/>
              <a:t> </a:t>
            </a:r>
          </a:p>
          <a:p>
            <a:pPr algn="just"/>
            <a:r>
              <a:rPr lang="es-ES" sz="1700" dirty="0"/>
              <a:t>Tiene muchos </a:t>
            </a:r>
            <a:r>
              <a:rPr lang="es-ES" sz="1700" dirty="0" err="1"/>
              <a:t>hiperparametros</a:t>
            </a:r>
            <a:r>
              <a:rPr lang="es-ES" sz="1700" dirty="0"/>
              <a:t>, puede mejorar eficiencia y evitar sobreajuste</a:t>
            </a:r>
          </a:p>
          <a:p>
            <a:pPr algn="just"/>
            <a:endParaRPr lang="es-ES" sz="800" dirty="0"/>
          </a:p>
          <a:p>
            <a:pPr marL="173736" lvl="1" indent="0" algn="just">
              <a:buNone/>
            </a:pPr>
            <a:r>
              <a:rPr lang="es-ES" sz="1500" b="1" dirty="0" err="1"/>
              <a:t>n_estimators</a:t>
            </a:r>
            <a:r>
              <a:rPr lang="es-ES" sz="1500" b="1" dirty="0"/>
              <a:t>: </a:t>
            </a:r>
            <a:r>
              <a:rPr lang="es-ES" sz="1500" dirty="0"/>
              <a:t>Se probaron valores entre 50 y 500 para encontrar un balance entre precisión y tiempo de entrenamiento.</a:t>
            </a:r>
          </a:p>
          <a:p>
            <a:pPr marL="173736" lvl="1" indent="0" algn="just">
              <a:buNone/>
            </a:pPr>
            <a:r>
              <a:rPr lang="es-ES" sz="1500" b="1" dirty="0" err="1"/>
              <a:t>max_depth</a:t>
            </a:r>
            <a:r>
              <a:rPr lang="es-ES" sz="1500" b="1" dirty="0"/>
              <a:t>: </a:t>
            </a:r>
            <a:r>
              <a:rPr lang="es-ES" sz="1500" dirty="0"/>
              <a:t>Se seleccionaron valores entre 10 y 30, además de </a:t>
            </a:r>
            <a:r>
              <a:rPr lang="es-ES" sz="1500" dirty="0" err="1"/>
              <a:t>None</a:t>
            </a:r>
            <a:r>
              <a:rPr lang="es-ES" sz="1500" dirty="0"/>
              <a:t> (sin límite), para evaluar el equilibrio entre la capacidad del modelo para capturar relaciones complejas y el riesgo de sobreajuste..</a:t>
            </a:r>
          </a:p>
          <a:p>
            <a:pPr marL="173736" lvl="1" indent="0" algn="just">
              <a:buNone/>
            </a:pPr>
            <a:r>
              <a:rPr lang="es-ES" sz="1500" b="1" dirty="0" err="1"/>
              <a:t>min_samples_split</a:t>
            </a:r>
            <a:r>
              <a:rPr lang="es-ES" sz="1500" b="1" dirty="0"/>
              <a:t> y </a:t>
            </a:r>
            <a:r>
              <a:rPr lang="es-ES" sz="1500" b="1" dirty="0" err="1"/>
              <a:t>min_samples_leaf</a:t>
            </a:r>
            <a:r>
              <a:rPr lang="es-ES" sz="1500" b="1" dirty="0"/>
              <a:t>: </a:t>
            </a:r>
            <a:r>
              <a:rPr lang="es-ES" sz="1500" dirty="0"/>
              <a:t>Regulan el número mínimo de muestras necesarias para dividir un nodo o para que un nodo hoja sea válido, lo que ayuda a evitar el sobreajuste en </a:t>
            </a:r>
            <a:r>
              <a:rPr lang="es-ES" sz="1500" dirty="0" err="1"/>
              <a:t>datasets</a:t>
            </a:r>
            <a:r>
              <a:rPr lang="es-ES" sz="1500" dirty="0"/>
              <a:t> pequeños.</a:t>
            </a:r>
          </a:p>
          <a:p>
            <a:pPr marL="173736" lvl="1" indent="0" algn="just">
              <a:buNone/>
            </a:pPr>
            <a:r>
              <a:rPr lang="es-ES" sz="1500" b="1" dirty="0" err="1"/>
              <a:t>bootstrap</a:t>
            </a:r>
            <a:r>
              <a:rPr lang="es-ES" sz="1500" b="1" dirty="0"/>
              <a:t>: </a:t>
            </a:r>
            <a:r>
              <a:rPr lang="es-ES" sz="1500" dirty="0"/>
              <a:t>Método de muestreo que permite mejorar la generalización.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5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CB958-6189-29CD-B07B-4F38CDD3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04F31D-F9EB-2FC5-C65B-DE573B37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05982-72AC-5686-1D47-44BCF60FD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6145C-04F4-CB1B-FC3E-AD877143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Optimizaci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F372-44AA-8346-E571-698ED874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b="1" dirty="0"/>
          </a:p>
          <a:p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sz="1700" dirty="0"/>
              <a:t>Es muy dependiente de </a:t>
            </a:r>
            <a:r>
              <a:rPr lang="es-ES" sz="1700" dirty="0" err="1"/>
              <a:t>hiperparametros</a:t>
            </a:r>
            <a:r>
              <a:rPr lang="es-ES" sz="1700" dirty="0"/>
              <a:t>, optimizarlo puede mejorar precisión y velocidad</a:t>
            </a:r>
          </a:p>
          <a:p>
            <a:endParaRPr lang="es-ES" sz="1700" dirty="0"/>
          </a:p>
          <a:p>
            <a:pPr marL="173736" lvl="1" indent="0">
              <a:buNone/>
            </a:pPr>
            <a:r>
              <a:rPr lang="es-ES" sz="1200" b="1" i="0" dirty="0" err="1">
                <a:effectLst/>
                <a:latin typeface="system-ui"/>
              </a:rPr>
              <a:t>learning_rate</a:t>
            </a:r>
            <a:r>
              <a:rPr lang="es-ES" sz="1200" b="0" i="0" dirty="0">
                <a:effectLst/>
                <a:latin typeface="system-ui"/>
              </a:rPr>
              <a:t>: Define la velocidad de aprendizaje, con valores pequeños (0.01 a 0.3) para evitar ajustes bruscos y mejorar la convergencia.</a:t>
            </a:r>
          </a:p>
          <a:p>
            <a:pPr marL="173736" lvl="1" indent="0">
              <a:buNone/>
            </a:pPr>
            <a:r>
              <a:rPr lang="es-ES" sz="1200" b="1" i="0" dirty="0" err="1">
                <a:effectLst/>
                <a:latin typeface="system-ui"/>
              </a:rPr>
              <a:t>n_estimators</a:t>
            </a:r>
            <a:r>
              <a:rPr lang="es-ES" sz="1200" b="0" i="0" dirty="0">
                <a:effectLst/>
                <a:latin typeface="system-ui"/>
              </a:rPr>
              <a:t>: Número de árboles en el ensamble. Se probaron hasta 500 para lograr un equilibrio entre precisión y complejidad.</a:t>
            </a:r>
          </a:p>
          <a:p>
            <a:pPr marL="173736" lvl="1" indent="0">
              <a:buNone/>
            </a:pPr>
            <a:r>
              <a:rPr lang="es-ES" sz="1200" b="1" i="0" dirty="0" err="1">
                <a:effectLst/>
                <a:latin typeface="system-ui"/>
              </a:rPr>
              <a:t>max_depth</a:t>
            </a:r>
            <a:r>
              <a:rPr lang="es-ES" sz="1200" b="0" i="0" dirty="0">
                <a:effectLst/>
                <a:latin typeface="system-ui"/>
              </a:rPr>
              <a:t>: Se mantuvo en un rango de 3 a 10 para controlar la complejidad de cada árbol.</a:t>
            </a:r>
          </a:p>
          <a:p>
            <a:pPr marL="173736" lvl="1" indent="0">
              <a:buNone/>
            </a:pPr>
            <a:r>
              <a:rPr lang="es-ES" sz="1200" b="1" i="0" dirty="0" err="1">
                <a:effectLst/>
                <a:latin typeface="system-ui"/>
              </a:rPr>
              <a:t>subsample</a:t>
            </a:r>
            <a:r>
              <a:rPr lang="es-ES" sz="1200" b="0" i="0" dirty="0">
                <a:effectLst/>
                <a:latin typeface="system-ui"/>
              </a:rPr>
              <a:t> y </a:t>
            </a:r>
            <a:r>
              <a:rPr lang="es-ES" sz="1200" b="1" i="0" dirty="0" err="1">
                <a:effectLst/>
                <a:latin typeface="system-ui"/>
              </a:rPr>
              <a:t>colsample_bytree</a:t>
            </a:r>
            <a:r>
              <a:rPr lang="es-ES" sz="1200" b="0" i="0" dirty="0">
                <a:effectLst/>
                <a:latin typeface="system-ui"/>
              </a:rPr>
              <a:t>: Controlan la cantidad de datos y características utilizadas en cada árbol, lo que reduce la varianza y mejora la generalización.</a:t>
            </a:r>
          </a:p>
          <a:p>
            <a:pPr marL="173736" lvl="1" indent="0">
              <a:buNone/>
            </a:pPr>
            <a:r>
              <a:rPr lang="es-ES" sz="1200" b="1" i="0" dirty="0">
                <a:effectLst/>
                <a:latin typeface="system-ui"/>
              </a:rPr>
              <a:t>gamma</a:t>
            </a:r>
            <a:r>
              <a:rPr lang="es-ES" sz="1200" b="0" i="0" dirty="0">
                <a:effectLst/>
                <a:latin typeface="system-ui"/>
              </a:rPr>
              <a:t>: Agrega regularización para reducir la </a:t>
            </a:r>
            <a:r>
              <a:rPr lang="es-ES" sz="1200" b="0" i="0" dirty="0" err="1">
                <a:effectLst/>
                <a:latin typeface="system-ui"/>
              </a:rPr>
              <a:t>sobre-segmentación</a:t>
            </a:r>
            <a:r>
              <a:rPr lang="es-ES" sz="1200" b="0" i="0" dirty="0">
                <a:effectLst/>
                <a:latin typeface="system-ui"/>
              </a:rPr>
              <a:t> de nodos irrelevantes.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24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4EB14-45F5-37C3-D16E-B1A94040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D3720-A23E-A9F0-1982-F40D33CA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208DC-1C6B-A96E-21CE-211F6C0B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16C59-8F17-2DBB-3E96-A5C777D1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Optimizaci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BECD3F-794D-ABF1-EF8F-E9B48623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8764" y="1799684"/>
            <a:ext cx="5042371" cy="32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566</TotalTime>
  <Words>893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system-ui</vt:lpstr>
      <vt:lpstr>Tw Cen MT</vt:lpstr>
      <vt:lpstr>Tw Cen MT Condensed</vt:lpstr>
      <vt:lpstr>Wingdings 3</vt:lpstr>
      <vt:lpstr>Integral</vt:lpstr>
      <vt:lpstr>Análisis del Rendimiento Académico en Estudiantes de Secundaria</vt:lpstr>
      <vt:lpstr>OBJETIVO (problema a resolver)</vt:lpstr>
      <vt:lpstr>ExploracióN y Pre-procesamiento  DE DATOS</vt:lpstr>
      <vt:lpstr>Analisis Descriptivo</vt:lpstr>
      <vt:lpstr>Ingenieria de atributos</vt:lpstr>
      <vt:lpstr>Entrenamiento  y  testeo</vt:lpstr>
      <vt:lpstr>Optimización</vt:lpstr>
      <vt:lpstr>Optimización</vt:lpstr>
      <vt:lpstr>Optimización</vt:lpstr>
      <vt:lpstr>Selección de modelos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 Guardia</dc:creator>
  <cp:keywords/>
  <dc:description>generated using python-pptx</dc:description>
  <cp:lastModifiedBy>Maria Guardia</cp:lastModifiedBy>
  <cp:revision>8</cp:revision>
  <dcterms:created xsi:type="dcterms:W3CDTF">2013-01-27T09:14:16Z</dcterms:created>
  <dcterms:modified xsi:type="dcterms:W3CDTF">2025-02-06T00:30:11Z</dcterms:modified>
  <cp:category/>
</cp:coreProperties>
</file>