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1" r:id="rId20"/>
    <p:sldId id="332" r:id="rId21"/>
    <p:sldId id="333" r:id="rId22"/>
    <p:sldId id="334" r:id="rId23"/>
    <p:sldId id="274" r:id="rId24"/>
    <p:sldId id="275" r:id="rId25"/>
    <p:sldId id="276" r:id="rId26"/>
    <p:sldId id="277" r:id="rId27"/>
    <p:sldId id="278" r:id="rId28"/>
    <p:sldId id="279" r:id="rId29"/>
    <p:sldId id="280" r:id="rId30"/>
    <p:sldId id="335" r:id="rId31"/>
    <p:sldId id="336" r:id="rId32"/>
    <p:sldId id="337" r:id="rId33"/>
    <p:sldId id="338" r:id="rId34"/>
    <p:sldId id="339" r:id="rId35"/>
    <p:sldId id="340" r:id="rId36"/>
    <p:sldId id="341" r:id="rId37"/>
    <p:sldId id="342"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293" r:id="rId88"/>
    <p:sldId id="294" r:id="rId89"/>
    <p:sldId id="295" r:id="rId90"/>
    <p:sldId id="296" r:id="rId91"/>
    <p:sldId id="297" r:id="rId92"/>
    <p:sldId id="298" r:id="rId93"/>
    <p:sldId id="299" r:id="rId94"/>
    <p:sldId id="300" r:id="rId95"/>
    <p:sldId id="301" r:id="rId96"/>
    <p:sldId id="302" r:id="rId97"/>
    <p:sldId id="303" r:id="rId98"/>
    <p:sldId id="304" r:id="rId99"/>
    <p:sldId id="305" r:id="rId100"/>
    <p:sldId id="306" r:id="rId101"/>
    <p:sldId id="307" r:id="rId102"/>
    <p:sldId id="308" r:id="rId103"/>
    <p:sldId id="309" r:id="rId104"/>
    <p:sldId id="310" r:id="rId105"/>
    <p:sldId id="311" r:id="rId106"/>
    <p:sldId id="312" r:id="rId107"/>
    <p:sldId id="313" r:id="rId108"/>
    <p:sldId id="314" r:id="rId109"/>
    <p:sldId id="315" r:id="rId110"/>
    <p:sldId id="316" r:id="rId111"/>
    <p:sldId id="366" r:id="rId112"/>
    <p:sldId id="367" r:id="rId113"/>
    <p:sldId id="368" r:id="rId114"/>
    <p:sldId id="369" r:id="rId115"/>
    <p:sldId id="370" r:id="rId116"/>
    <p:sldId id="371" r:id="rId117"/>
    <p:sldId id="372" r:id="rId118"/>
    <p:sldId id="373" r:id="rId119"/>
    <p:sldId id="317" r:id="rId120"/>
    <p:sldId id="319" r:id="rId121"/>
    <p:sldId id="320" r:id="rId122"/>
    <p:sldId id="321" r:id="rId123"/>
    <p:sldId id="322" r:id="rId124"/>
    <p:sldId id="323" r:id="rId125"/>
    <p:sldId id="324" r:id="rId126"/>
    <p:sldId id="325" r:id="rId127"/>
    <p:sldId id="326" r:id="rId128"/>
    <p:sldId id="327" r:id="rId129"/>
    <p:sldId id="328" r:id="rId130"/>
    <p:sldId id="32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90" y="-3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23-02-22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2ED9-F744-43C7-B344-A5E304524B76}" type="datetimeFigureOut">
              <a:rPr lang="en-US" smtClean="0"/>
              <a:pPr/>
              <a:t>23-02-22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D89C-3AAA-48D0-A910-23CD56C1502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realpython.com/python-strings/" TargetMode="Externa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cket-programming-pyth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docs.python-requests.org/en/mast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searchsqlserver.techtarget.com/definition/BLOB" TargetMode="External"/><Relationship Id="rId2" Type="http://schemas.openxmlformats.org/officeDocument/2006/relationships/hyperlink" Target="https://searchdatamanagement.techtarget.com/definition/data" TargetMode="External"/><Relationship Id="rId1" Type="http://schemas.openxmlformats.org/officeDocument/2006/relationships/slideLayout" Target="../slideLayouts/slideLayout7.xml"/><Relationship Id="rId5" Type="http://schemas.openxmlformats.org/officeDocument/2006/relationships/hyperlink" Target="https://whatis.techtarget.com/definition/Internet" TargetMode="External"/><Relationship Id="rId4" Type="http://schemas.openxmlformats.org/officeDocument/2006/relationships/hyperlink" Target="https://www.techtarget.com/searchnetworking/definition/local-area-network-LA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myaccount.google.com/lesssecureapp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datacamp.com/community/tutorials/gui-tkinter-python?utm_source=adwords_ppc&amp;utm_medium=cpc&amp;utm_campaignid=14989519638&amp;utm_adgroupid=127836677279&amp;utm_device=c&amp;utm_keyword=&amp;utm_matchtype=&amp;utm_network=g&amp;utm_adpostion=&amp;utm_creative=332602034364&amp;utm_targetid=aud-392016246653:dsa-429603003980&amp;utm_loc_interest_ms=&amp;utm_loc_physical_ms=1007759&amp;gclid=EAIaIQobChMI8Luvleej9AIVmH8rCh3UoAIsEAAYASAAEgLY8fD_BwE"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PROGRAMMING IN PYTHON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381000"/>
          <a:ext cx="8534400" cy="6108560"/>
        </p:xfrm>
        <a:graphic>
          <a:graphicData uri="http://schemas.openxmlformats.org/drawingml/2006/table">
            <a:tbl>
              <a:tblPr/>
              <a:tblGrid>
                <a:gridCol w="894080"/>
                <a:gridCol w="2032000"/>
                <a:gridCol w="5608320"/>
              </a:tblGrid>
              <a:tr h="1217918">
                <a:tc>
                  <a:txBody>
                    <a:bodyPr/>
                    <a:lstStyle/>
                    <a:p>
                      <a:pPr fontAlgn="t"/>
                      <a:r>
                        <a:rPr lang="en-US" sz="2400" dirty="0"/>
                        <a:t>FTP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ftplib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implements the client side of the FTP protocol. You can use this to write Python programs that perform a variety of automated FTP jobs, such as mirroring other FTP servers.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1773">
                <a:tc>
                  <a:txBody>
                    <a:bodyPr/>
                    <a:lstStyle/>
                    <a:p>
                      <a:pPr fontAlgn="t"/>
                      <a:r>
                        <a:rPr lang="en-US" sz="2400" dirty="0"/>
                        <a:t>POP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poplib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a class, POP3, which encapsulates a connection to a POP3 server to read messages from a email server</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IMAP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imaplib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three classes, IMAP4, IMAP4_SSL and IMAP4_stream, which encapsulate a connection to an IMAP4 server to read emails.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SMTP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smtplib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The smtplib module defines an SMTP client session object that can be used to send mail to any Internet machine with an SMTP listner deamon.</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5262979"/>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top = Tk()  </a:t>
            </a:r>
          </a:p>
          <a:p>
            <a:r>
              <a:rPr lang="en-US" sz="2400" dirty="0" smtClean="0"/>
              <a:t>top.geometry("400x250")  </a:t>
            </a:r>
          </a:p>
          <a:p>
            <a:r>
              <a:rPr lang="en-US" sz="2400" dirty="0" smtClean="0"/>
              <a:t>name = Label(top, text = "Name").place(x = 30,y = 50)  </a:t>
            </a:r>
          </a:p>
          <a:p>
            <a:r>
              <a:rPr lang="en-US" sz="2400" dirty="0" smtClean="0"/>
              <a:t>email = Label(top, text = "Email").place(x = 30, y = 90)  </a:t>
            </a:r>
          </a:p>
          <a:p>
            <a:r>
              <a:rPr lang="en-US" sz="2400" dirty="0" smtClean="0"/>
              <a:t>password = Label(top, text = "Password").place(x = 30, y = 130)  </a:t>
            </a:r>
          </a:p>
          <a:p>
            <a:r>
              <a:rPr lang="en-US" sz="2400" dirty="0" smtClean="0"/>
              <a:t>e1 = Entry(top).place(x = 80, y = 50)  </a:t>
            </a:r>
          </a:p>
          <a:p>
            <a:r>
              <a:rPr lang="en-US" sz="2400" dirty="0" smtClean="0"/>
              <a:t>e2 = Entry(top).place(x = 80, y = 90)  </a:t>
            </a:r>
          </a:p>
          <a:p>
            <a:r>
              <a:rPr lang="en-US" sz="2400" dirty="0" smtClean="0"/>
              <a:t>e3 = Entry(top).place(x = 95, y = 130)  </a:t>
            </a:r>
          </a:p>
          <a:p>
            <a:r>
              <a:rPr lang="en-US" sz="2400" dirty="0" smtClean="0"/>
              <a:t>top.mainloop()  </a:t>
            </a:r>
            <a:endParaRPr 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ython Tkinter"/>
          <p:cNvPicPr>
            <a:picLocks noChangeAspect="1" noChangeArrowheads="1"/>
          </p:cNvPicPr>
          <p:nvPr/>
        </p:nvPicPr>
        <p:blipFill>
          <a:blip r:embed="rId2"/>
          <a:srcRect/>
          <a:stretch>
            <a:fillRect/>
          </a:stretch>
        </p:blipFill>
        <p:spPr bwMode="auto">
          <a:xfrm>
            <a:off x="2438400" y="1937650"/>
            <a:ext cx="4419600" cy="3177275"/>
          </a:xfrm>
          <a:prstGeom prst="rect">
            <a:avLst/>
          </a:prstGeom>
          <a:noFill/>
        </p:spPr>
      </p:pic>
      <p:sp>
        <p:nvSpPr>
          <p:cNvPr id="3" name="TextBox 2"/>
          <p:cNvSpPr txBox="1"/>
          <p:nvPr/>
        </p:nvSpPr>
        <p:spPr>
          <a:xfrm>
            <a:off x="762000" y="381000"/>
            <a:ext cx="18288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246757"/>
            <a:ext cx="8839200" cy="60016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Text and Images With Label Widgets</a:t>
            </a:r>
          </a:p>
          <a:p>
            <a:r>
              <a:rPr lang="en-US" sz="2400" b="1" dirty="0" smtClean="0"/>
              <a:t>Label</a:t>
            </a:r>
            <a:r>
              <a:rPr lang="en-US" sz="2400" dirty="0" smtClean="0"/>
              <a:t> widgets are used to </a:t>
            </a:r>
            <a:r>
              <a:rPr lang="en-US" sz="2400" b="1" dirty="0" smtClean="0"/>
              <a:t>display text or images</a:t>
            </a:r>
            <a:r>
              <a:rPr lang="en-US" sz="2400" dirty="0" smtClean="0"/>
              <a:t>. The text displayed by a Label widget can’t be edited by the user. It’s for display purposes only. you can create a Label widget by instantiating the Label class and passing a </a:t>
            </a:r>
            <a:r>
              <a:rPr lang="en-US" sz="2400" dirty="0" smtClean="0">
                <a:hlinkClick r:id="rId2"/>
              </a:rPr>
              <a:t>string</a:t>
            </a:r>
            <a:r>
              <a:rPr lang="en-US" sz="2400" dirty="0" smtClean="0"/>
              <a:t> to the text parameter:</a:t>
            </a:r>
          </a:p>
          <a:p>
            <a:endParaRPr lang="en-US" sz="2400" dirty="0" smtClean="0"/>
          </a:p>
          <a:p>
            <a:r>
              <a:rPr lang="en-US" sz="2400" dirty="0" smtClean="0"/>
              <a:t>label = tk.Label(text="Hello, Tkinter")</a:t>
            </a:r>
          </a:p>
          <a:p>
            <a:endParaRPr lang="en-US" sz="2400" dirty="0" smtClean="0"/>
          </a:p>
          <a:p>
            <a:r>
              <a:rPr lang="en-US" sz="2400" dirty="0" smtClean="0"/>
              <a:t>You can control Label text and background colors using the foreground and background parameters:</a:t>
            </a:r>
          </a:p>
          <a:p>
            <a:r>
              <a:rPr lang="en-US" sz="2400" dirty="0" smtClean="0"/>
              <a:t>label = tk.Label( text="Hello, Tkinter", </a:t>
            </a:r>
          </a:p>
          <a:p>
            <a:r>
              <a:rPr lang="en-US" sz="2400" dirty="0" smtClean="0"/>
              <a:t>	foreground="white", 	# Set the text color to white 	background="black" 	# Set the background color to black )</a:t>
            </a:r>
          </a:p>
          <a:p>
            <a:r>
              <a:rPr lang="en-US" sz="2400" dirty="0" smtClean="0"/>
              <a:t>There are numerous valid color names, including:</a:t>
            </a:r>
          </a:p>
          <a:p>
            <a:r>
              <a:rPr lang="en-US" sz="2400" dirty="0" smtClean="0"/>
              <a:t>"red“	"orange“	"yellow“	"green“	"blue"</a:t>
            </a:r>
          </a:p>
          <a:p>
            <a:r>
              <a:rPr lang="en-US" sz="2400" dirty="0" smtClean="0"/>
              <a:t>"purple”</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52400" y="181213"/>
            <a:ext cx="8915400" cy="738663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You can also specify a color using </a:t>
            </a:r>
            <a:r>
              <a:rPr kumimoji="0" lang="en-US" sz="2400" b="0" i="0" u="none" strike="noStrike" cap="none" normalizeH="0" baseline="0" dirty="0" smtClean="0">
                <a:ln>
                  <a:noFill/>
                </a:ln>
                <a:effectLst/>
                <a:cs typeface="Arial" pitchFamily="34" charset="0"/>
              </a:rPr>
              <a:t>hexadecimal RGB values: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"Hello, Tkinter"</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background</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"#34A2FE"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r>
              <a:rPr lang="en-US" sz="2400" dirty="0" smtClean="0"/>
              <a:t>If you don’t feel like typing out foreground and background all the time, then you can use the shorthand fg and bg parameters to set the foreground and background colors:</a:t>
            </a:r>
          </a:p>
          <a:p>
            <a:r>
              <a:rPr lang="en-US" sz="2400" dirty="0" smtClean="0"/>
              <a:t>label = tk.Label(text="Hello, Tkinter", fg="white", bg="black")</a:t>
            </a:r>
          </a:p>
          <a:p>
            <a:r>
              <a:rPr lang="en-US" sz="2400" b="1" dirty="0" smtClean="0"/>
              <a:t>Example:</a:t>
            </a:r>
          </a:p>
          <a:p>
            <a:r>
              <a:rPr lang="en-US" sz="2400" dirty="0" smtClean="0"/>
              <a:t>import tkinter as tk</a:t>
            </a:r>
          </a:p>
          <a:p>
            <a:r>
              <a:rPr lang="en-US" sz="2400" dirty="0" smtClean="0"/>
              <a:t>label = tk.Label(</a:t>
            </a:r>
          </a:p>
          <a:p>
            <a:r>
              <a:rPr lang="en-US" sz="2400" dirty="0" smtClean="0"/>
              <a:t>    text="Hello, Tkinter",</a:t>
            </a:r>
          </a:p>
          <a:p>
            <a:r>
              <a:rPr lang="en-US" sz="2400" dirty="0" smtClean="0"/>
              <a:t>    fg="white",</a:t>
            </a:r>
          </a:p>
          <a:p>
            <a:r>
              <a:rPr lang="en-US" sz="2400" dirty="0" smtClean="0"/>
              <a:t>    bg="black",</a:t>
            </a:r>
          </a:p>
          <a:p>
            <a:r>
              <a:rPr lang="en-US" sz="2400" dirty="0" smtClean="0"/>
              <a:t>    width=10,</a:t>
            </a:r>
          </a:p>
          <a:p>
            <a:r>
              <a:rPr lang="en-US" sz="2400" dirty="0" smtClean="0"/>
              <a:t>    height=10</a:t>
            </a:r>
          </a:p>
          <a:p>
            <a:r>
              <a:rPr lang="en-US" sz="2400" dirty="0" smtClean="0"/>
              <a:t>)</a:t>
            </a:r>
          </a:p>
          <a:p>
            <a:r>
              <a:rPr lang="en-US" sz="2400" dirty="0" smtClean="0"/>
              <a:t>label.pack()</a:t>
            </a:r>
          </a:p>
          <a:p>
            <a:endParaRPr 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381000"/>
            <a:ext cx="8153400"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Clickable Buttons With Button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Button</a:t>
            </a:r>
            <a:r>
              <a:rPr kumimoji="0" lang="en-US" sz="2400" b="0" i="0" u="none" strike="noStrike" cap="none" normalizeH="0" baseline="0" dirty="0" smtClean="0">
                <a:ln>
                  <a:noFill/>
                </a:ln>
                <a:solidFill>
                  <a:srgbClr val="222222"/>
                </a:solidFill>
                <a:effectLst/>
                <a:cs typeface="Arial" pitchFamily="34" charset="0"/>
              </a:rPr>
              <a:t> widgets are used to display </a:t>
            </a:r>
            <a:r>
              <a:rPr kumimoji="0" lang="en-US" sz="2400" b="1" i="0" u="none" strike="noStrike" cap="none" normalizeH="0" baseline="0" dirty="0" smtClean="0">
                <a:ln>
                  <a:noFill/>
                </a:ln>
                <a:solidFill>
                  <a:srgbClr val="222222"/>
                </a:solidFill>
                <a:effectLst/>
                <a:cs typeface="Arial" pitchFamily="34" charset="0"/>
              </a:rPr>
              <a:t>clickable buttons</a:t>
            </a:r>
            <a:r>
              <a:rPr kumimoji="0" lang="en-US" sz="2400" b="0" i="0" u="none" strike="noStrike" cap="none" normalizeH="0" baseline="0" dirty="0" smtClean="0">
                <a:ln>
                  <a:noFill/>
                </a:ln>
                <a:solidFill>
                  <a:srgbClr val="222222"/>
                </a:solidFill>
                <a:effectLst/>
                <a:cs typeface="Arial" pitchFamily="34" charset="0"/>
              </a:rPr>
              <a:t>. They can be configured to call a function whenever they’re clicked.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There are many similarities between Button and Label widgets. In many ways, a Button is just a Label that you can click! The same keyword arguments you use to create and style a Label will work with Button widgets. For example, the following code creates a Button with a blue background and yellow text. It also sets the width and height to 25 and 5 text units, respectively:</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381000"/>
            <a:ext cx="7543800" cy="258532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Import</a:t>
            </a:r>
            <a:r>
              <a:rPr kumimoji="0" lang="en-US" sz="2400" b="0" i="0" u="none" strike="noStrike" cap="none" normalizeH="0" dirty="0" smtClean="0">
                <a:ln>
                  <a:noFill/>
                </a:ln>
                <a:solidFill>
                  <a:srgbClr val="000000"/>
                </a:solidFill>
                <a:effectLst/>
              </a:rPr>
              <a:t> tkinter as tk</a:t>
            </a:r>
            <a:endParaRPr kumimoji="0" lang="en-US" sz="24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"Click 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width</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25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height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bg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"blue"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fg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"yellow"</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Button.pack()</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228600"/>
            <a:ext cx="8305800" cy="526297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Getting User Input With Entry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When you need to get a little bit of text from a user, like a name or an email address, use an </a:t>
            </a:r>
            <a:r>
              <a:rPr kumimoji="0" lang="en-US" sz="2400" b="1" i="0" u="none" strike="noStrike" cap="none" normalizeH="0" baseline="0" dirty="0" smtClean="0">
                <a:ln>
                  <a:noFill/>
                </a:ln>
                <a:solidFill>
                  <a:srgbClr val="222222"/>
                </a:solidFill>
                <a:effectLst/>
                <a:cs typeface="Arial" pitchFamily="34" charset="0"/>
              </a:rPr>
              <a:t>Entry</a:t>
            </a:r>
            <a:r>
              <a:rPr kumimoji="0" lang="en-US" sz="2400" b="0" i="0" u="none" strike="noStrike" cap="none" normalizeH="0" baseline="0" dirty="0" smtClean="0">
                <a:ln>
                  <a:noFill/>
                </a:ln>
                <a:solidFill>
                  <a:srgbClr val="222222"/>
                </a:solidFill>
                <a:effectLst/>
                <a:cs typeface="Arial" pitchFamily="34" charset="0"/>
              </a:rPr>
              <a:t> widget. They display a </a:t>
            </a:r>
            <a:r>
              <a:rPr kumimoji="0" lang="en-US" sz="2400" b="1" i="0" u="none" strike="noStrike" cap="none" normalizeH="0" baseline="0" dirty="0" smtClean="0">
                <a:ln>
                  <a:noFill/>
                </a:ln>
                <a:solidFill>
                  <a:srgbClr val="222222"/>
                </a:solidFill>
                <a:effectLst/>
                <a:cs typeface="Arial" pitchFamily="34" charset="0"/>
              </a:rPr>
              <a:t>small text box</a:t>
            </a:r>
            <a:r>
              <a:rPr kumimoji="0" lang="en-US" sz="2400" b="0" i="0" u="none" strike="noStrike" cap="none" normalizeH="0" baseline="0" dirty="0" smtClean="0">
                <a:ln>
                  <a:noFill/>
                </a:ln>
                <a:solidFill>
                  <a:srgbClr val="222222"/>
                </a:solidFill>
                <a:effectLst/>
                <a:cs typeface="Arial" pitchFamily="34" charset="0"/>
              </a:rPr>
              <a:t> that the user can type some text into.</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algn="just"/>
            <a:r>
              <a:rPr lang="en-US" sz="2400" dirty="0" smtClean="0"/>
              <a:t>entry = tk.Entry(fg="yellow", bg="blue", width=50) </a:t>
            </a:r>
          </a:p>
          <a:p>
            <a:pPr algn="just"/>
            <a:endParaRPr lang="en-US" sz="2400" dirty="0" smtClean="0"/>
          </a:p>
          <a:p>
            <a:pPr algn="just"/>
            <a:r>
              <a:rPr lang="en-US" sz="2400" dirty="0" smtClean="0"/>
              <a:t>The interesting bit about Entry widgets isn’t how to style them, though. It’s how to use them to </a:t>
            </a:r>
            <a:r>
              <a:rPr lang="en-US" sz="2400" b="1" dirty="0" smtClean="0"/>
              <a:t>get input from a user</a:t>
            </a:r>
            <a:r>
              <a:rPr lang="en-US" sz="2400" dirty="0" smtClean="0"/>
              <a:t>. There are three main operations that you can perform with Entry widgets:</a:t>
            </a:r>
          </a:p>
          <a:p>
            <a:pPr algn="just">
              <a:buFont typeface="Arial" pitchFamily="34" charset="0"/>
              <a:buChar char="•"/>
            </a:pPr>
            <a:r>
              <a:rPr lang="en-US" sz="2400" b="1" dirty="0" smtClean="0"/>
              <a:t>Retrieving text</a:t>
            </a:r>
            <a:r>
              <a:rPr lang="en-US" sz="2400" dirty="0" smtClean="0"/>
              <a:t> with .get()</a:t>
            </a:r>
          </a:p>
          <a:p>
            <a:pPr algn="just">
              <a:buFont typeface="Arial" pitchFamily="34" charset="0"/>
              <a:buChar char="•"/>
            </a:pPr>
            <a:r>
              <a:rPr lang="en-US" sz="2400" b="1" dirty="0" smtClean="0"/>
              <a:t>Deleting text</a:t>
            </a:r>
            <a:r>
              <a:rPr lang="en-US" sz="2400" dirty="0" smtClean="0"/>
              <a:t> with .delete()</a:t>
            </a:r>
          </a:p>
          <a:p>
            <a:pPr algn="just">
              <a:buFont typeface="Arial" pitchFamily="34" charset="0"/>
              <a:buChar char="•"/>
            </a:pPr>
            <a:r>
              <a:rPr lang="en-US" sz="2400" b="1" dirty="0" smtClean="0"/>
              <a:t>Inserting text</a:t>
            </a:r>
            <a:r>
              <a:rPr lang="en-US" sz="2400" dirty="0" smtClean="0"/>
              <a:t> with .insert()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4154984"/>
          </a:xfrm>
          <a:prstGeom prst="rect">
            <a:avLst/>
          </a:prstGeom>
        </p:spPr>
        <p:txBody>
          <a:bodyPr wrap="square">
            <a:spAutoFit/>
          </a:bodyPr>
          <a:lstStyle/>
          <a:p>
            <a:pPr algn="just"/>
            <a:r>
              <a:rPr lang="en-US" sz="2400" b="1" dirty="0" smtClean="0"/>
              <a:t>Building a Temperature Converter (Example App)</a:t>
            </a:r>
          </a:p>
          <a:p>
            <a:pPr algn="just"/>
            <a:r>
              <a:rPr lang="en-US" sz="2400" dirty="0" smtClean="0"/>
              <a:t> You need three elements:</a:t>
            </a:r>
          </a:p>
          <a:p>
            <a:pPr algn="just"/>
            <a:r>
              <a:rPr lang="en-US" sz="2400" b="1" dirty="0" smtClean="0"/>
              <a:t>An Entry widget</a:t>
            </a:r>
            <a:r>
              <a:rPr lang="en-US" sz="2400" dirty="0" smtClean="0"/>
              <a:t> called ent_temperature to enter the Fahrenheit value</a:t>
            </a:r>
          </a:p>
          <a:p>
            <a:pPr algn="just"/>
            <a:r>
              <a:rPr lang="en-US" sz="2400" b="1" dirty="0" smtClean="0"/>
              <a:t>A Label widget</a:t>
            </a:r>
            <a:r>
              <a:rPr lang="en-US" sz="2400" dirty="0" smtClean="0"/>
              <a:t> called lbl_result to display the Celsius result</a:t>
            </a:r>
          </a:p>
          <a:p>
            <a:pPr algn="just"/>
            <a:r>
              <a:rPr lang="en-US" sz="2400" b="1" dirty="0" smtClean="0"/>
              <a:t>A Button widget</a:t>
            </a:r>
            <a:r>
              <a:rPr lang="en-US" sz="2400" dirty="0" smtClean="0"/>
              <a:t> called btn_convert that reads the value from the Entry widget, converts it from Fahrenheit to Celsius, and sets the text of the Label widget to the result when clicked</a:t>
            </a:r>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001643"/>
          </a:xfrm>
          <a:prstGeom prst="rect">
            <a:avLst/>
          </a:prstGeom>
        </p:spPr>
        <p:txBody>
          <a:bodyPr wrap="square">
            <a:spAutoFit/>
          </a:bodyPr>
          <a:lstStyle/>
          <a:p>
            <a:r>
              <a:rPr lang="en-US" sz="2400" b="1" dirty="0" smtClean="0"/>
              <a:t>Example</a:t>
            </a:r>
          </a:p>
          <a:p>
            <a:r>
              <a:rPr lang="en-US" sz="2400" dirty="0" smtClean="0"/>
              <a:t>import tkinter as tk</a:t>
            </a:r>
          </a:p>
          <a:p>
            <a:endParaRPr lang="en-US" sz="2400" dirty="0" smtClean="0"/>
          </a:p>
          <a:p>
            <a:r>
              <a:rPr lang="en-US" sz="2400" dirty="0" smtClean="0"/>
              <a:t>def fahrenheit_to_celsius():</a:t>
            </a:r>
          </a:p>
          <a:p>
            <a:r>
              <a:rPr lang="en-US" sz="2400" dirty="0" smtClean="0"/>
              <a:t>    """Convert the value for Fahrenheit to Celsius and insert the</a:t>
            </a:r>
          </a:p>
          <a:p>
            <a:r>
              <a:rPr lang="en-US" sz="2400" dirty="0" smtClean="0"/>
              <a:t>    result into lbl_result.</a:t>
            </a:r>
          </a:p>
          <a:p>
            <a:r>
              <a:rPr lang="en-US" sz="2400" dirty="0" smtClean="0"/>
              <a:t>    """</a:t>
            </a:r>
          </a:p>
          <a:p>
            <a:r>
              <a:rPr lang="en-US" sz="2400" dirty="0" smtClean="0"/>
              <a:t>    fahrenheit = ent_temperature.get()</a:t>
            </a:r>
          </a:p>
          <a:p>
            <a:r>
              <a:rPr lang="en-US" sz="2400" dirty="0" smtClean="0"/>
              <a:t>    celsius = (5/9) * (float(fahrenheit) - 32)</a:t>
            </a:r>
          </a:p>
          <a:p>
            <a:r>
              <a:rPr lang="en-US" sz="2400" dirty="0" smtClean="0"/>
              <a:t>    lbl_result["text"] = f"{round(celsius, 2)} \N{DEGREE CELSIUS}"</a:t>
            </a:r>
          </a:p>
          <a:p>
            <a:r>
              <a:rPr lang="en-US" sz="2400" dirty="0" smtClean="0"/>
              <a:t>window = tk.Tk()</a:t>
            </a:r>
          </a:p>
          <a:p>
            <a:r>
              <a:rPr lang="en-US" sz="2400" dirty="0" smtClean="0"/>
              <a:t>window.title("Temperature Converter")</a:t>
            </a:r>
          </a:p>
          <a:p>
            <a:r>
              <a:rPr lang="en-US" sz="2400" dirty="0" smtClean="0"/>
              <a:t>frm_entry = tk.Frame(master=window)</a:t>
            </a:r>
          </a:p>
          <a:p>
            <a:r>
              <a:rPr lang="en-US" sz="2400" dirty="0" smtClean="0"/>
              <a:t>ent_temperature = tk.Entry(master=frm_entry, width=10)</a:t>
            </a:r>
          </a:p>
          <a:p>
            <a:r>
              <a:rPr lang="en-US" sz="2400" dirty="0" smtClean="0"/>
              <a:t>lbl_temp = tk.Label(master=frm_entry, text="\N{DEGREE FAHRENHEIT}")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848600" cy="5632311"/>
          </a:xfrm>
          <a:prstGeom prst="rect">
            <a:avLst/>
          </a:prstGeom>
        </p:spPr>
        <p:txBody>
          <a:bodyPr wrap="square">
            <a:spAutoFit/>
          </a:bodyPr>
          <a:lstStyle/>
          <a:p>
            <a:r>
              <a:rPr lang="en-US" sz="2400" dirty="0" smtClean="0"/>
              <a:t>ent_temperature.grid(row=0, column=0, sticky="e")</a:t>
            </a:r>
          </a:p>
          <a:p>
            <a:r>
              <a:rPr lang="en-US" sz="2400" dirty="0" smtClean="0"/>
              <a:t>lbl_temp.grid(row=0, column=1, sticky="w")</a:t>
            </a:r>
          </a:p>
          <a:p>
            <a:r>
              <a:rPr lang="en-US" sz="2400" dirty="0" smtClean="0"/>
              <a:t>btn_convert = tk.Button(</a:t>
            </a:r>
          </a:p>
          <a:p>
            <a:r>
              <a:rPr lang="en-US" sz="2400" dirty="0" smtClean="0"/>
              <a:t>    master=window,</a:t>
            </a:r>
          </a:p>
          <a:p>
            <a:r>
              <a:rPr lang="en-US" sz="2400" dirty="0" smtClean="0"/>
              <a:t>    text="\N{RIGHTWARDS BLACK ARROW}",</a:t>
            </a:r>
          </a:p>
          <a:p>
            <a:r>
              <a:rPr lang="en-US" sz="2400" dirty="0" smtClean="0"/>
              <a:t>   </a:t>
            </a:r>
          </a:p>
          <a:p>
            <a:r>
              <a:rPr lang="en-US" sz="2400" dirty="0" smtClean="0"/>
              <a:t>    command=fahrenheit_to_celsius  # &lt;--- Add this line</a:t>
            </a:r>
          </a:p>
          <a:p>
            <a:r>
              <a:rPr lang="en-US" sz="2400" dirty="0" smtClean="0"/>
              <a:t>)</a:t>
            </a:r>
          </a:p>
          <a:p>
            <a:r>
              <a:rPr lang="en-US" sz="2400" dirty="0" smtClean="0"/>
              <a:t>lbl_result = tk.Label(master=window, text="\N{DEGREE CELSIUS}")</a:t>
            </a:r>
          </a:p>
          <a:p>
            <a:endParaRPr lang="en-US" sz="2400" dirty="0" smtClean="0"/>
          </a:p>
          <a:p>
            <a:r>
              <a:rPr lang="en-US" sz="2400" dirty="0" smtClean="0"/>
              <a:t>frm_entry.grid(row=0, column=0, padx=10)</a:t>
            </a:r>
          </a:p>
          <a:p>
            <a:r>
              <a:rPr lang="en-US" sz="2400" dirty="0" smtClean="0"/>
              <a:t>btn_convert.grid(row=0, column=1, pady=10)</a:t>
            </a:r>
          </a:p>
          <a:p>
            <a:r>
              <a:rPr lang="en-US" sz="2400" dirty="0" smtClean="0"/>
              <a:t>lbl_result.grid(row=0, column=2, padx=10)</a:t>
            </a:r>
          </a:p>
          <a:p>
            <a:r>
              <a:rPr lang="en-US" sz="2400" dirty="0" smtClean="0"/>
              <a:t>window.mainloop()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3785652"/>
          </a:xfrm>
          <a:prstGeom prst="rect">
            <a:avLst/>
          </a:prstGeom>
        </p:spPr>
        <p:txBody>
          <a:bodyPr wrap="square">
            <a:spAutoFit/>
          </a:bodyPr>
          <a:lstStyle/>
          <a:p>
            <a:pPr algn="just" fontAlgn="base"/>
            <a:r>
              <a:rPr lang="en-US" sz="2400" dirty="0"/>
              <a:t>Python provides two levels of access to network programming. These are – </a:t>
            </a:r>
            <a:endParaRPr lang="en-US" sz="2400" dirty="0" smtClean="0"/>
          </a:p>
          <a:p>
            <a:pPr algn="just" fontAlgn="base"/>
            <a:endParaRPr lang="en-US" sz="2400" dirty="0"/>
          </a:p>
          <a:p>
            <a:pPr algn="just" fontAlgn="base"/>
            <a:r>
              <a:rPr lang="en-US" sz="2400" b="1" dirty="0"/>
              <a:t>Low-Level Access:</a:t>
            </a:r>
            <a:r>
              <a:rPr lang="en-US" sz="2400" dirty="0"/>
              <a:t> At the low level, you can access the basic socket support of the operating system. You can implement client and server for both connection-oriented and connectionless protocols</a:t>
            </a:r>
            <a:r>
              <a:rPr lang="en-US" sz="2400" dirty="0" smtClean="0"/>
              <a:t>.</a:t>
            </a:r>
          </a:p>
          <a:p>
            <a:pPr algn="just" fontAlgn="base"/>
            <a:endParaRPr lang="en-US" sz="2400" dirty="0"/>
          </a:p>
          <a:p>
            <a:pPr algn="just" fontAlgn="base"/>
            <a:r>
              <a:rPr lang="en-US" sz="2400" b="1" dirty="0"/>
              <a:t>High-Level Access: </a:t>
            </a:r>
            <a:r>
              <a:rPr lang="en-US" sz="2400" dirty="0"/>
              <a:t>At the high level allows to implement protocols like HTTP, FTP, etc.</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382000" cy="6817251"/>
          </a:xfrm>
          <a:prstGeom prst="rect">
            <a:avLst/>
          </a:prstGeom>
        </p:spPr>
        <p:txBody>
          <a:bodyPr wrap="square">
            <a:spAutoFit/>
          </a:bodyPr>
          <a:lstStyle/>
          <a:p>
            <a:pPr algn="just"/>
            <a:r>
              <a:rPr lang="en-US" sz="2300" b="1" dirty="0" smtClean="0"/>
              <a:t>Dialogs</a:t>
            </a:r>
          </a:p>
          <a:p>
            <a:pPr algn="just"/>
            <a:r>
              <a:rPr lang="en-US" sz="2300" dirty="0" smtClean="0"/>
              <a:t>Tkinter (and TK of course) provides a set of dialogues (dialogs in American English spelling), which can be used to display message boxes, showing warning or errors, or widgets to select files and colours. There are also simple dialogues, asking the user to enter string, integers or float numbers.</a:t>
            </a:r>
          </a:p>
          <a:p>
            <a:pPr algn="just"/>
            <a:r>
              <a:rPr lang="en-US" sz="2300" dirty="0" smtClean="0"/>
              <a:t>import tkinter as tk</a:t>
            </a:r>
          </a:p>
          <a:p>
            <a:pPr algn="just"/>
            <a:r>
              <a:rPr lang="en-US" sz="2300" dirty="0" smtClean="0"/>
              <a:t>from tkinter import messagebox as mb</a:t>
            </a:r>
          </a:p>
          <a:p>
            <a:pPr algn="just"/>
            <a:r>
              <a:rPr lang="en-US" sz="2300" dirty="0" smtClean="0"/>
              <a:t>def answer():</a:t>
            </a:r>
          </a:p>
          <a:p>
            <a:pPr algn="just"/>
            <a:r>
              <a:rPr lang="en-US" sz="2300" dirty="0" smtClean="0"/>
              <a:t>    mb.showerror("Answer", "Sorry, no answer available")</a:t>
            </a:r>
          </a:p>
          <a:p>
            <a:pPr algn="just"/>
            <a:endParaRPr lang="en-US" sz="2300" dirty="0" smtClean="0"/>
          </a:p>
          <a:p>
            <a:pPr algn="just"/>
            <a:r>
              <a:rPr lang="en-US" sz="2300" dirty="0" smtClean="0"/>
              <a:t>def callback():</a:t>
            </a:r>
          </a:p>
          <a:p>
            <a:pPr algn="just"/>
            <a:r>
              <a:rPr lang="en-US" sz="2300" dirty="0" smtClean="0"/>
              <a:t>    if mb.askyesno('Verify', 'Really quit?'):</a:t>
            </a:r>
          </a:p>
          <a:p>
            <a:pPr algn="just"/>
            <a:r>
              <a:rPr lang="en-US" sz="2300" dirty="0" smtClean="0"/>
              <a:t>        mb.showwarning('Yes', 'Not yet implemented')</a:t>
            </a:r>
          </a:p>
          <a:p>
            <a:pPr algn="just"/>
            <a:r>
              <a:rPr lang="en-US" sz="2300" dirty="0" smtClean="0"/>
              <a:t>    else:</a:t>
            </a:r>
          </a:p>
          <a:p>
            <a:pPr algn="just"/>
            <a:r>
              <a:rPr lang="en-US" sz="2300" dirty="0" smtClean="0"/>
              <a:t>        mb.showinfo('No', 'Quit has been cancelled‘)</a:t>
            </a:r>
          </a:p>
          <a:p>
            <a:pPr algn="just"/>
            <a:r>
              <a:rPr lang="en-US" sz="2300" dirty="0" smtClean="0"/>
              <a:t>tk.Button(text='Quit', command=callback).pack(fill=tk.X)</a:t>
            </a:r>
          </a:p>
          <a:p>
            <a:pPr algn="just"/>
            <a:r>
              <a:rPr lang="en-US" sz="2300" dirty="0" smtClean="0"/>
              <a:t>tk.Button(text='Answer', command=answer).pack(fill=tk.X)</a:t>
            </a:r>
          </a:p>
          <a:p>
            <a:pPr algn="just"/>
            <a:r>
              <a:rPr lang="en-US" sz="2300" dirty="0" smtClean="0"/>
              <a:t>tk.mainloop()</a:t>
            </a:r>
            <a:endParaRPr lang="en-US" sz="23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262979"/>
          </a:xfrm>
          <a:prstGeom prst="rect">
            <a:avLst/>
          </a:prstGeom>
        </p:spPr>
        <p:txBody>
          <a:bodyPr wrap="square">
            <a:spAutoFit/>
          </a:bodyPr>
          <a:lstStyle/>
          <a:p>
            <a:pPr algn="just"/>
            <a:r>
              <a:rPr lang="en-US" sz="2400" b="1" dirty="0" smtClean="0"/>
              <a:t>Standard Dialog Boxes</a:t>
            </a:r>
          </a:p>
          <a:p>
            <a:pPr algn="just"/>
            <a:r>
              <a:rPr lang="en-US" sz="2400" dirty="0" smtClean="0"/>
              <a:t>Messages</a:t>
            </a:r>
          </a:p>
          <a:p>
            <a:pPr algn="just"/>
            <a:r>
              <a:rPr lang="en-US" sz="2400" dirty="0" smtClean="0"/>
              <a:t>A </a:t>
            </a:r>
            <a:r>
              <a:rPr lang="en-US" sz="2400" dirty="0" err="1" smtClean="0"/>
              <a:t>messagebox</a:t>
            </a:r>
            <a:r>
              <a:rPr lang="en-US" sz="2400" dirty="0" smtClean="0"/>
              <a:t> can display information to a user. There are three variations on these dialog boxes based on the type of message you want to display. The functions’ first parameter gives a name for the dialog box which is displayed in the window’s header. The second parameter is the text of the message. The functions return a string which is typically ignored.</a:t>
            </a:r>
          </a:p>
          <a:p>
            <a:r>
              <a:rPr lang="en-US" sz="2400" b="1" dirty="0" smtClean="0"/>
              <a:t>from</a:t>
            </a:r>
            <a:r>
              <a:rPr lang="en-US" sz="2400" dirty="0" smtClean="0"/>
              <a:t> </a:t>
            </a:r>
            <a:r>
              <a:rPr lang="en-US" sz="2400" b="1" dirty="0" err="1" smtClean="0"/>
              <a:t>tkinter</a:t>
            </a:r>
            <a:r>
              <a:rPr lang="en-US" sz="2400" dirty="0" smtClean="0"/>
              <a:t> </a:t>
            </a:r>
            <a:r>
              <a:rPr lang="en-US" sz="2400" b="1" dirty="0" smtClean="0"/>
              <a:t>import</a:t>
            </a:r>
            <a:r>
              <a:rPr lang="en-US" sz="2400" dirty="0" smtClean="0"/>
              <a:t> </a:t>
            </a:r>
            <a:r>
              <a:rPr lang="en-US" sz="2400" dirty="0" err="1" smtClean="0"/>
              <a:t>messagebox</a:t>
            </a:r>
            <a:r>
              <a:rPr lang="en-US" sz="2400" dirty="0" smtClean="0"/>
              <a:t> </a:t>
            </a:r>
            <a:r>
              <a:rPr lang="en-US" sz="2400" dirty="0" err="1" smtClean="0"/>
              <a:t>messagebox.showinfo</a:t>
            </a:r>
            <a:r>
              <a:rPr lang="en-US" sz="2400" dirty="0" smtClean="0"/>
              <a:t>("</a:t>
            </a:r>
            <a:r>
              <a:rPr lang="en-US" sz="2400" dirty="0" err="1" smtClean="0"/>
              <a:t>Information","Informative</a:t>
            </a:r>
            <a:r>
              <a:rPr lang="en-US" sz="2400" dirty="0" smtClean="0"/>
              <a:t> message") </a:t>
            </a:r>
            <a:r>
              <a:rPr lang="en-US" sz="2400" dirty="0" err="1" smtClean="0"/>
              <a:t>messagebox.showerror</a:t>
            </a:r>
            <a:r>
              <a:rPr lang="en-US" sz="2400" dirty="0" smtClean="0"/>
              <a:t>("Error", "Error message") </a:t>
            </a:r>
            <a:r>
              <a:rPr lang="en-US" sz="2400" dirty="0" err="1" smtClean="0"/>
              <a:t>messagebox.showwarning</a:t>
            </a:r>
            <a:r>
              <a:rPr lang="en-US" sz="2400" dirty="0" smtClean="0"/>
              <a:t>("</a:t>
            </a:r>
            <a:r>
              <a:rPr lang="en-US" sz="2400" dirty="0" err="1" smtClean="0"/>
              <a:t>Warning","Warning</a:t>
            </a:r>
            <a:r>
              <a:rPr lang="en-US" sz="2400" dirty="0" smtClean="0"/>
              <a:t> message")</a:t>
            </a:r>
          </a:p>
          <a:p>
            <a:pPr algn="just"/>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304800"/>
            <a:ext cx="8686800" cy="41549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Arial" pitchFamily="34" charset="0"/>
              </a:rPr>
              <a:t>Yes/No Questions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a:t>
            </a:r>
            <a:r>
              <a:rPr kumimoji="0" lang="en-US" sz="2000" b="0" i="0" u="none" strike="noStrike" cap="none" normalizeH="0" baseline="0" dirty="0" err="1" smtClean="0">
                <a:ln>
                  <a:noFill/>
                </a:ln>
                <a:solidFill>
                  <a:srgbClr val="000000"/>
                </a:solidFill>
                <a:effectLst/>
                <a:cs typeface="Arial" pitchFamily="34" charset="0"/>
              </a:rPr>
              <a:t>tkinter</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err="1" smtClean="0">
                <a:ln>
                  <a:noFill/>
                </a:ln>
                <a:solidFill>
                  <a:srgbClr val="C7254E"/>
                </a:solidFill>
                <a:effectLst/>
                <a:cs typeface="Arial" pitchFamily="34" charset="0"/>
              </a:rPr>
              <a:t>messagebox</a:t>
            </a:r>
            <a:r>
              <a:rPr kumimoji="0" lang="en-US" sz="2000" b="0" i="0" u="none" strike="noStrike" cap="none" normalizeH="0" baseline="0" dirty="0" smtClean="0">
                <a:ln>
                  <a:noFill/>
                </a:ln>
                <a:solidFill>
                  <a:srgbClr val="000000"/>
                </a:solidFill>
                <a:effectLst/>
                <a:cs typeface="Arial" pitchFamily="34" charset="0"/>
              </a:rPr>
              <a:t> object also allows you to ask a user simple yes/no type questions and varies the button names based on the type of question. These functions are: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smtClean="0">
                <a:ln>
                  <a:noFill/>
                </a:ln>
                <a:solidFill>
                  <a:srgbClr val="007020"/>
                </a:solidFill>
                <a:effectLst/>
                <a:cs typeface="Arial" pitchFamily="34" charset="0"/>
              </a:rPr>
              <a:t>from</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err="1" smtClean="0">
                <a:ln>
                  <a:noFill/>
                </a:ln>
                <a:solidFill>
                  <a:srgbClr val="0F6C95"/>
                </a:solidFill>
                <a:effectLst/>
                <a:cs typeface="Arial" pitchFamily="34" charset="0"/>
              </a:rPr>
              <a:t>tkinter</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smtClean="0">
                <a:ln>
                  <a:noFill/>
                </a:ln>
                <a:solidFill>
                  <a:srgbClr val="007020"/>
                </a:solidFill>
                <a:effectLst/>
                <a:cs typeface="Arial" pitchFamily="34" charset="0"/>
              </a:rPr>
              <a:t>import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askokcancel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want to open this file?"</a:t>
            </a:r>
            <a:r>
              <a:rPr kumimoji="0" lang="en-US" sz="20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askretrycancel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"Do you want to try that again?"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like Python?"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"Continue playing?"</a:t>
            </a:r>
            <a:r>
              <a:rPr kumimoji="0" lang="en-US" sz="2000" b="0" i="0" u="none" strike="noStrike" cap="none" normalizeH="0" baseline="0" dirty="0" smtClean="0">
                <a:ln>
                  <a:noFill/>
                </a:ln>
                <a:solidFill>
                  <a:srgbClr val="333333"/>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return value is a Boolean, True or False, answer to the question. If “cancel” is an option and the user selects the “cancel” button, </a:t>
            </a:r>
            <a:r>
              <a:rPr kumimoji="0" lang="en-US" sz="2000" b="0" i="0" u="none" strike="noStrike" cap="none" normalizeH="0" baseline="0" dirty="0" smtClean="0">
                <a:ln>
                  <a:noFill/>
                </a:ln>
                <a:solidFill>
                  <a:srgbClr val="C7254E"/>
                </a:solidFill>
                <a:effectLst/>
                <a:cs typeface="Arial" pitchFamily="34" charset="0"/>
              </a:rPr>
              <a:t>None</a:t>
            </a:r>
            <a:r>
              <a:rPr kumimoji="0" lang="en-US" sz="2000" b="0" i="0" u="none" strike="noStrike" cap="none" normalizeH="0" baseline="0" dirty="0" smtClean="0">
                <a:ln>
                  <a:noFill/>
                </a:ln>
                <a:solidFill>
                  <a:srgbClr val="000000"/>
                </a:solidFill>
                <a:effectLst/>
                <a:cs typeface="Arial" pitchFamily="34" charset="0"/>
              </a:rPr>
              <a:t> is returned.</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457200" y="304800"/>
            <a:ext cx="7924800" cy="57246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Single Value Data Entry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If you want to ask the user for a single data value, either a string, integer, or floating point value, you can use a </a:t>
            </a:r>
            <a:r>
              <a:rPr kumimoji="0" lang="en-US" sz="2400" b="0" i="0" u="none" strike="noStrike" cap="none" normalizeH="0" baseline="0" dirty="0" err="1" smtClean="0">
                <a:ln>
                  <a:noFill/>
                </a:ln>
                <a:solidFill>
                  <a:srgbClr val="C7254E"/>
                </a:solidFill>
                <a:effectLst/>
                <a:cs typeface="Arial" pitchFamily="34" charset="0"/>
              </a:rPr>
              <a:t>simpledialog</a:t>
            </a:r>
            <a:r>
              <a:rPr kumimoji="0" lang="en-US" sz="2400" b="0" i="0" u="none" strike="noStrike" cap="none" normalizeH="0" baseline="0" dirty="0" smtClean="0">
                <a:ln>
                  <a:noFill/>
                </a:ln>
                <a:solidFill>
                  <a:srgbClr val="000000"/>
                </a:solidFill>
                <a:effectLst/>
                <a:cs typeface="Arial" pitchFamily="34" charset="0"/>
              </a:rPr>
              <a:t> object. A user can enter the requested value and hit “OK”, which will return the entered value. If the user hits “Cancel,” then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is returned.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as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askstring</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first name?"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first name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first name?"</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228600"/>
            <a:ext cx="8382000" cy="531837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askinteger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age?"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age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an age?"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askfloat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salary?"</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100000.0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salary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salary?"</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ChangeArrowheads="1"/>
          </p:cNvSpPr>
          <p:nvPr/>
        </p:nvSpPr>
        <p:spPr bwMode="auto">
          <a:xfrm>
            <a:off x="304800" y="198358"/>
            <a:ext cx="85344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File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A common task is to select the names of folders and files on a storage device. This can be accomplished using a </a:t>
            </a:r>
            <a:r>
              <a:rPr kumimoji="0" lang="en-US" sz="2400" b="0" i="0" u="none" strike="noStrike" cap="none" normalizeH="0" baseline="0" dirty="0" err="1" smtClean="0">
                <a:ln>
                  <a:noFill/>
                </a:ln>
                <a:solidFill>
                  <a:srgbClr val="C7254E"/>
                </a:solidFill>
                <a:effectLst/>
                <a:cs typeface="Arial" pitchFamily="34" charset="0"/>
              </a:rPr>
              <a:t>filedialog</a:t>
            </a:r>
            <a:r>
              <a:rPr kumimoji="0" lang="en-US" sz="2400" b="0" i="0" u="none" strike="noStrike" cap="none" normalizeH="0" baseline="0" dirty="0" smtClean="0">
                <a:ln>
                  <a:noFill/>
                </a:ln>
                <a:solidFill>
                  <a:srgbClr val="000000"/>
                </a:solidFill>
                <a:effectLst/>
                <a:cs typeface="Arial" pitchFamily="34" charset="0"/>
              </a:rPr>
              <a:t> object. Note that these commands do not save or load a file. They simply allow a user to select a file. Once you have the file name, you can open, process, and close the file using appropriate Python code. These dialog boxes always return you a “fully qualified file name” that includes a full path to the file. Also note that if a user is allowed to select multiple files, the return value is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that contains all of the selected files. If a user cancels the dialog box, the returned value is an empty string.</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763000" cy="3416320"/>
          </a:xfrm>
          <a:prstGeom prst="rect">
            <a:avLst/>
          </a:prstGeom>
        </p:spPr>
        <p:txBody>
          <a:bodyPr wrap="square">
            <a:spAutoFit/>
          </a:bodyPr>
          <a:lstStyle/>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as</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from</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dirty="0" err="1" smtClean="0"/>
              <a:t>filedialog</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os</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application_window</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tk</a:t>
            </a:r>
            <a:r>
              <a:rPr lang="en-US" sz="2400" dirty="0" err="1" smtClean="0">
                <a:solidFill>
                  <a:srgbClr val="666666"/>
                </a:solidFill>
              </a:rPr>
              <a:t>.</a:t>
            </a:r>
            <a:r>
              <a:rPr lang="en-US" sz="2400" dirty="0" err="1" smtClean="0"/>
              <a:t>Tk</a:t>
            </a:r>
            <a:r>
              <a:rPr lang="en-US" sz="2400" dirty="0" smtClean="0">
                <a:solidFill>
                  <a:srgbClr val="333333"/>
                </a:solidFill>
                <a:cs typeface="Arial" pitchFamily="34" charset="0"/>
              </a:rPr>
              <a:t>()</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i="1" dirty="0" smtClean="0">
                <a:solidFill>
                  <a:srgbClr val="376A7B"/>
                </a:solidFill>
                <a:cs typeface="Arial" pitchFamily="34" charset="0"/>
              </a:rPr>
              <a:t># Build a list of </a:t>
            </a:r>
            <a:r>
              <a:rPr lang="en-US" sz="2400" i="1" dirty="0" err="1" smtClean="0">
                <a:solidFill>
                  <a:srgbClr val="376A7B"/>
                </a:solidFill>
                <a:cs typeface="Arial" pitchFamily="34" charset="0"/>
              </a:rPr>
              <a:t>tuples</a:t>
            </a:r>
            <a:r>
              <a:rPr lang="en-US" sz="2400" i="1" dirty="0" smtClean="0">
                <a:solidFill>
                  <a:srgbClr val="376A7B"/>
                </a:solidFill>
                <a:cs typeface="Arial" pitchFamily="34" charset="0"/>
              </a:rPr>
              <a:t> for each file type the file dialog should display</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my_filetypes</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'all files'</a:t>
            </a:r>
            <a:r>
              <a:rPr lang="en-US" sz="2400" dirty="0" smtClean="0">
                <a:solidFill>
                  <a:srgbClr val="333333"/>
                </a:solidFill>
                <a:cs typeface="Arial" pitchFamily="34" charset="0"/>
              </a:rPr>
              <a:t>, </a:t>
            </a:r>
            <a:r>
              <a:rPr lang="en-US" sz="2400" dirty="0" smtClean="0">
                <a:solidFill>
                  <a:srgbClr val="4070A0"/>
                </a:solidFill>
                <a:cs typeface="Arial" pitchFamily="34" charset="0"/>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'text files'</a:t>
            </a:r>
            <a:r>
              <a:rPr lang="en-US" sz="2400" dirty="0" smtClean="0">
                <a:solidFill>
                  <a:srgbClr val="333333"/>
                </a:solidFill>
                <a:cs typeface="Arial" pitchFamily="34" charset="0"/>
              </a:rPr>
              <a:t>, </a:t>
            </a:r>
            <a:r>
              <a:rPr lang="en-US" sz="2400" dirty="0" smtClean="0">
                <a:solidFill>
                  <a:srgbClr val="4070A0"/>
                </a:solidFill>
                <a:cs typeface="Arial" pitchFamily="34" charset="0"/>
              </a:rPr>
              <a:t>'.txt'</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i="1" dirty="0" smtClean="0">
                <a:solidFill>
                  <a:srgbClr val="376A7B"/>
                </a:solidFill>
                <a:cs typeface="Arial" pitchFamily="34" charset="0"/>
              </a:rPr>
              <a:t># Ask the user to select a folder.</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dirty="0" smtClean="0"/>
              <a:t>answer</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filedialog</a:t>
            </a:r>
            <a:r>
              <a:rPr lang="en-US" sz="2400" dirty="0" err="1" smtClean="0">
                <a:solidFill>
                  <a:srgbClr val="666666"/>
                </a:solidFill>
              </a:rPr>
              <a:t>.</a:t>
            </a:r>
            <a:r>
              <a:rPr lang="en-US" sz="2400" dirty="0" err="1" smtClean="0"/>
              <a:t>askdirectory</a:t>
            </a:r>
            <a:r>
              <a:rPr lang="en-US" sz="2400" dirty="0" smtClean="0">
                <a:solidFill>
                  <a:srgbClr val="333333"/>
                </a:solidFill>
                <a:cs typeface="Arial" pitchFamily="34" charset="0"/>
              </a:rPr>
              <a:t>(</a:t>
            </a:r>
            <a:r>
              <a:rPr lang="en-US" sz="2400" dirty="0" smtClean="0"/>
              <a:t>parent</a:t>
            </a:r>
            <a:r>
              <a:rPr lang="en-US" sz="2400" dirty="0" smtClean="0">
                <a:solidFill>
                  <a:srgbClr val="666666"/>
                </a:solidFill>
              </a:rPr>
              <a:t>=</a:t>
            </a:r>
            <a:r>
              <a:rPr lang="en-US" sz="2400" dirty="0" err="1" smtClean="0"/>
              <a:t>application_window</a:t>
            </a:r>
            <a:r>
              <a:rPr lang="en-US" sz="2400" dirty="0" smtClean="0">
                <a:solidFill>
                  <a:srgbClr val="333333"/>
                </a:solidFill>
                <a:cs typeface="Arial" pitchFamily="34" charset="0"/>
              </a:rPr>
              <a:t>, </a:t>
            </a:r>
            <a:r>
              <a:rPr lang="en-US" sz="2400" dirty="0" err="1" smtClean="0"/>
              <a:t>initialdir</a:t>
            </a:r>
            <a:r>
              <a:rPr lang="en-US" sz="2400" dirty="0" smtClean="0">
                <a:solidFill>
                  <a:srgbClr val="666666"/>
                </a:solidFill>
              </a:rPr>
              <a:t>=</a:t>
            </a:r>
            <a:r>
              <a:rPr lang="en-US" sz="2400" dirty="0" err="1" smtClean="0"/>
              <a:t>os</a:t>
            </a:r>
            <a:r>
              <a:rPr lang="en-US" sz="2400" dirty="0" err="1" smtClean="0">
                <a:solidFill>
                  <a:srgbClr val="666666"/>
                </a:solidFill>
              </a:rPr>
              <a:t>.</a:t>
            </a:r>
            <a:r>
              <a:rPr lang="en-US" sz="2400" dirty="0" err="1" smtClean="0"/>
              <a:t>getcwd</a:t>
            </a:r>
            <a:r>
              <a:rPr lang="en-US" sz="2400" dirty="0" smtClean="0">
                <a:solidFill>
                  <a:srgbClr val="333333"/>
                </a:solidFill>
                <a:cs typeface="Arial" pitchFamily="34" charset="0"/>
              </a:rPr>
              <a:t>(), </a:t>
            </a:r>
            <a:r>
              <a:rPr lang="en-US" sz="2400" dirty="0" smtClean="0"/>
              <a:t>title</a:t>
            </a:r>
            <a:r>
              <a:rPr lang="en-US" sz="2400" dirty="0" smtClean="0">
                <a:solidFill>
                  <a:srgbClr val="666666"/>
                </a:solidFill>
              </a:rPr>
              <a:t>=</a:t>
            </a:r>
            <a:r>
              <a:rPr lang="en-US" sz="2400" dirty="0" smtClean="0">
                <a:solidFill>
                  <a:srgbClr val="4070A0"/>
                </a:solidFill>
                <a:cs typeface="Arial" pitchFamily="34" charset="0"/>
              </a:rPr>
              <a:t>"Please select a folder:"</a:t>
            </a:r>
            <a:r>
              <a:rPr lang="en-US" sz="2400" dirty="0" smtClean="0">
                <a:solidFill>
                  <a:srgbClr val="333333"/>
                </a:solidFill>
                <a:cs typeface="Arial" pitchFamily="34" charset="0"/>
              </a:rPr>
              <a:t>)</a:t>
            </a:r>
            <a:endParaRPr lang="en-US" sz="2400" dirty="0" smtClean="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228600" y="292417"/>
            <a:ext cx="8686800" cy="59462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one or more file names.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one or more files:"</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 for saving.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asksaveasfilename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 name for saving:"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304800" y="609600"/>
            <a:ext cx="86106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Color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000000"/>
                </a:solidFill>
                <a:effectLst/>
                <a:cs typeface="Arial" pitchFamily="34" charset="0"/>
              </a:rPr>
              <a:t> includes a nice dialog box for choosing colors. You provide it with a parent window and an initial color, and it returns a color in two different specifications: 1) a RGB value as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such as </a:t>
            </a:r>
            <a:r>
              <a:rPr kumimoji="0" lang="en-US" sz="2400" b="0" i="0" u="none" strike="noStrike" cap="none" normalizeH="0" baseline="0" dirty="0" smtClean="0">
                <a:ln>
                  <a:noFill/>
                </a:ln>
                <a:solidFill>
                  <a:srgbClr val="C7254E"/>
                </a:solidFill>
                <a:effectLst/>
                <a:cs typeface="Arial" pitchFamily="34" charset="0"/>
              </a:rPr>
              <a:t>(255, 0, 0)</a:t>
            </a:r>
            <a:r>
              <a:rPr kumimoji="0" lang="en-US" sz="2400" b="0" i="0" u="none" strike="noStrike" cap="none" normalizeH="0" baseline="0" dirty="0" smtClean="0">
                <a:ln>
                  <a:noFill/>
                </a:ln>
                <a:solidFill>
                  <a:srgbClr val="000000"/>
                </a:solidFill>
                <a:effectLst/>
                <a:cs typeface="Arial" pitchFamily="34" charset="0"/>
              </a:rPr>
              <a:t> which represents red, and 2) a hexadecimal string used in web pages, such as </a:t>
            </a:r>
            <a:r>
              <a:rPr kumimoji="0" lang="en-US" sz="2400" b="0" i="0" u="none" strike="noStrike" cap="none" normalizeH="0" baseline="0" dirty="0" smtClean="0">
                <a:ln>
                  <a:noFill/>
                </a:ln>
                <a:solidFill>
                  <a:srgbClr val="C7254E"/>
                </a:solidFill>
                <a:effectLst/>
                <a:cs typeface="Arial" pitchFamily="34" charset="0"/>
              </a:rPr>
              <a:t>"#FF0000"</a:t>
            </a:r>
            <a:r>
              <a:rPr kumimoji="0" lang="en-US" sz="2400" b="0" i="0" u="none" strike="noStrike" cap="none" normalizeH="0" baseline="0" dirty="0" smtClean="0">
                <a:ln>
                  <a:noFill/>
                </a:ln>
                <a:solidFill>
                  <a:srgbClr val="000000"/>
                </a:solidFill>
                <a:effectLst/>
                <a:cs typeface="Arial" pitchFamily="34" charset="0"/>
              </a:rPr>
              <a:t> which also represents red. If the user cancels the operation, the return values are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and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smtClean="0">
                <a:ln>
                  <a:noFill/>
                </a:ln>
                <a:solidFill>
                  <a:srgbClr val="333333"/>
                </a:solidFill>
                <a:effectLst/>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rPr>
              <a:t>rgb_color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web_color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askcolor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initialcolor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208050"/>
                </a:solidFill>
                <a:effectLst/>
                <a:cs typeface="Arial" pitchFamily="34" charset="0"/>
              </a:rPr>
              <a:t>255</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01000" cy="5262979"/>
          </a:xfrm>
          <a:prstGeom prst="rect">
            <a:avLst/>
          </a:prstGeom>
        </p:spPr>
        <p:txBody>
          <a:bodyPr wrap="square">
            <a:spAutoFit/>
          </a:bodyPr>
          <a:lstStyle/>
          <a:p>
            <a:r>
              <a:rPr lang="en-US" sz="2400" b="1" dirty="0" smtClean="0"/>
              <a:t>Open File Dialogue</a:t>
            </a:r>
          </a:p>
          <a:p>
            <a:endParaRPr lang="en-US" sz="2400" b="1" dirty="0" smtClean="0"/>
          </a:p>
          <a:p>
            <a:r>
              <a:rPr lang="en-US" sz="2400" dirty="0" smtClean="0"/>
              <a:t>Tkinter provides the module tkFileDialog for these purposes.</a:t>
            </a:r>
          </a:p>
          <a:p>
            <a:r>
              <a:rPr lang="en-US" sz="2400" dirty="0" smtClean="0"/>
              <a:t>import tkinter as tk</a:t>
            </a:r>
          </a:p>
          <a:p>
            <a:r>
              <a:rPr lang="en-US" sz="2400" dirty="0" smtClean="0"/>
              <a:t>from tkinter import filedialog as fd </a:t>
            </a:r>
          </a:p>
          <a:p>
            <a:endParaRPr lang="en-US" sz="2400" dirty="0" smtClean="0"/>
          </a:p>
          <a:p>
            <a:r>
              <a:rPr lang="en-US" sz="2400" dirty="0" smtClean="0"/>
              <a:t>def callback():</a:t>
            </a:r>
          </a:p>
          <a:p>
            <a:r>
              <a:rPr lang="en-US" sz="2400" dirty="0" smtClean="0"/>
              <a:t>    name= fd.askopenfilename() </a:t>
            </a:r>
          </a:p>
          <a:p>
            <a:r>
              <a:rPr lang="en-US" sz="2400" dirty="0" smtClean="0"/>
              <a:t>    print(name)</a:t>
            </a:r>
          </a:p>
          <a:p>
            <a:r>
              <a:rPr lang="en-US" sz="2400" dirty="0" smtClean="0"/>
              <a:t>    </a:t>
            </a:r>
          </a:p>
          <a:p>
            <a:r>
              <a:rPr lang="en-US" sz="2400" dirty="0" smtClean="0"/>
              <a:t>errmsg = 'Error!'</a:t>
            </a:r>
          </a:p>
          <a:p>
            <a:r>
              <a:rPr lang="en-US" sz="2400" dirty="0" smtClean="0"/>
              <a:t>tk.Button(text='File Open', </a:t>
            </a:r>
          </a:p>
          <a:p>
            <a:r>
              <a:rPr lang="en-US" sz="2400" dirty="0" smtClean="0"/>
              <a:t>       command=callback).pack(fill=tk.X)</a:t>
            </a:r>
          </a:p>
          <a:p>
            <a:r>
              <a:rPr lang="en-US" sz="2400" dirty="0" smtClean="0"/>
              <a:t>tk.mainloop()</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001643"/>
          </a:xfrm>
          <a:prstGeom prst="rect">
            <a:avLst/>
          </a:prstGeom>
        </p:spPr>
        <p:txBody>
          <a:bodyPr wrap="square">
            <a:spAutoFit/>
          </a:bodyPr>
          <a:lstStyle/>
          <a:p>
            <a:pPr algn="just" fontAlgn="base"/>
            <a:r>
              <a:rPr lang="en-US" sz="2400" b="1" dirty="0"/>
              <a:t>What are Sockets</a:t>
            </a:r>
            <a:r>
              <a:rPr lang="en-US" sz="2400" b="1" dirty="0" smtClean="0"/>
              <a:t>?</a:t>
            </a:r>
          </a:p>
          <a:p>
            <a:pPr algn="just" fontAlgn="base"/>
            <a:endParaRPr lang="en-US" sz="2400" b="1" dirty="0"/>
          </a:p>
          <a:p>
            <a:pPr algn="just" fontAlgn="base"/>
            <a:r>
              <a:rPr lang="en-US" sz="2400" dirty="0"/>
              <a:t>Consider a bidirectional communication channel, the sockets are the endpoints of this communication channel. These sockets (endpoints) can communicate within a process, between processes on the same machine, or between the processes on the different machines. Sockets use different protocols for determining the connection type for port-to-port communication between clients and servers</a:t>
            </a:r>
            <a:r>
              <a:rPr lang="en-US" sz="2400" dirty="0" smtClean="0"/>
              <a:t>.</a:t>
            </a:r>
          </a:p>
          <a:p>
            <a:pPr algn="just" fontAlgn="base"/>
            <a:r>
              <a:rPr lang="en-US" sz="2400" dirty="0"/>
              <a:t>Sockets and the socket API are used to send messages across a network. They provide a form of </a:t>
            </a:r>
            <a:r>
              <a:rPr lang="en-US" sz="2400" dirty="0">
                <a:hlinkClick r:id="rId2"/>
              </a:rPr>
              <a:t>inter-process communication (IPC)</a:t>
            </a:r>
            <a:r>
              <a:rPr lang="en-US" sz="2400" dirty="0"/>
              <a:t>. The network can be a logical, local network to the computer, or one that’s physically connected to an external network, with its own connections to other networks. The obvious example is the Internet, which you connect to via your ISP.</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304800"/>
            <a:ext cx="82296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Assigning Widgets to Frames With Frame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t>
            </a:r>
            <a:r>
              <a:rPr kumimoji="0" lang="en-US" sz="2400" b="1" i="0" u="none" strike="noStrike" cap="none" normalizeH="0" baseline="0" dirty="0" smtClean="0">
                <a:ln>
                  <a:noFill/>
                </a:ln>
                <a:solidFill>
                  <a:srgbClr val="222222"/>
                </a:solidFill>
                <a:effectLst/>
                <a:cs typeface="Arial" pitchFamily="34" charset="0"/>
              </a:rPr>
              <a:t>Frame</a:t>
            </a:r>
            <a:r>
              <a:rPr kumimoji="0" lang="en-US" sz="2400" b="0" i="0" u="none" strike="noStrike" cap="none" normalizeH="0" baseline="0" dirty="0" smtClean="0">
                <a:ln>
                  <a:noFill/>
                </a:ln>
                <a:solidFill>
                  <a:srgbClr val="222222"/>
                </a:solidFill>
                <a:effectLst/>
                <a:cs typeface="Arial" pitchFamily="34" charset="0"/>
              </a:rPr>
              <a:t> widgets are important for </a:t>
            </a:r>
            <a:r>
              <a:rPr kumimoji="0" lang="en-US" sz="2400" b="1" i="0" u="none" strike="noStrike" cap="none" normalizeH="0" baseline="0" dirty="0" smtClean="0">
                <a:ln>
                  <a:noFill/>
                </a:ln>
                <a:solidFill>
                  <a:srgbClr val="222222"/>
                </a:solidFill>
                <a:effectLst/>
                <a:cs typeface="Arial" pitchFamily="34" charset="0"/>
              </a:rPr>
              <a:t>organizing the layout of your widgets</a:t>
            </a:r>
            <a:r>
              <a:rPr kumimoji="0" lang="en-US" sz="2400" b="0" i="0" u="none" strike="noStrike" cap="none" normalizeH="0" baseline="0" dirty="0" smtClean="0">
                <a:ln>
                  <a:noFill/>
                </a:ln>
                <a:solidFill>
                  <a:srgbClr val="222222"/>
                </a:solidFill>
                <a:effectLst/>
                <a:cs typeface="Arial" pitchFamily="34" charset="0"/>
              </a:rPr>
              <a:t> in an application.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Before you get into the details about laying out the visual presentation of your widgets, take a closer look at how Frame widgets work, and how you can assign other widgets to them. The following script creates a blank Frame widget and assigns it to the main application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lvl="0" algn="just" eaLnBrk="0" fontAlgn="base" hangingPunct="0">
              <a:spcBef>
                <a:spcPct val="0"/>
              </a:spcBef>
              <a:spcAft>
                <a:spcPct val="0"/>
              </a:spcAft>
            </a:pPr>
            <a:r>
              <a:rPr lang="en-US" sz="2400" dirty="0" smtClean="0"/>
              <a:t>import </a:t>
            </a:r>
            <a:r>
              <a:rPr lang="en-US" sz="2400" dirty="0" err="1" smtClean="0"/>
              <a:t>tkinter</a:t>
            </a:r>
            <a:r>
              <a:rPr lang="en-US" sz="2400" dirty="0" smtClean="0"/>
              <a:t> as </a:t>
            </a:r>
            <a:r>
              <a:rPr lang="en-US" sz="2400" dirty="0" err="1" smtClean="0"/>
              <a:t>tk</a:t>
            </a:r>
            <a:r>
              <a:rPr lang="en-US" sz="2400" dirty="0" smtClean="0"/>
              <a:t> </a:t>
            </a:r>
          </a:p>
          <a:p>
            <a:pPr lvl="0" algn="just" eaLnBrk="0" fontAlgn="base" hangingPunct="0">
              <a:spcBef>
                <a:spcPct val="0"/>
              </a:spcBef>
              <a:spcAft>
                <a:spcPct val="0"/>
              </a:spcAft>
            </a:pPr>
            <a:endParaRPr lang="en-US" sz="2400" dirty="0" smtClean="0"/>
          </a:p>
          <a:p>
            <a:pPr lvl="0" algn="just" eaLnBrk="0" fontAlgn="base" hangingPunct="0">
              <a:spcBef>
                <a:spcPct val="0"/>
              </a:spcBef>
              <a:spcAft>
                <a:spcPct val="0"/>
              </a:spcAft>
            </a:pPr>
            <a:r>
              <a:rPr lang="en-US" sz="2400" dirty="0" smtClean="0"/>
              <a:t>window = </a:t>
            </a:r>
            <a:r>
              <a:rPr lang="en-US" sz="2400" dirty="0" err="1" smtClean="0"/>
              <a:t>tk.Tk</a:t>
            </a:r>
            <a:r>
              <a:rPr lang="en-US" sz="2400" dirty="0" smtClean="0"/>
              <a:t>() </a:t>
            </a:r>
          </a:p>
          <a:p>
            <a:pPr lvl="0" algn="just" eaLnBrk="0" fontAlgn="base" hangingPunct="0">
              <a:spcBef>
                <a:spcPct val="0"/>
              </a:spcBef>
              <a:spcAft>
                <a:spcPct val="0"/>
              </a:spcAft>
            </a:pPr>
            <a:r>
              <a:rPr lang="en-US" sz="2400" dirty="0" smtClean="0"/>
              <a:t>frame = </a:t>
            </a:r>
            <a:r>
              <a:rPr lang="en-US" sz="2400" dirty="0" err="1" smtClean="0"/>
              <a:t>tk.Frame</a:t>
            </a:r>
            <a:r>
              <a:rPr lang="en-US" sz="2400" dirty="0" smtClean="0"/>
              <a:t>()</a:t>
            </a:r>
          </a:p>
          <a:p>
            <a:pPr lvl="0" algn="just" eaLnBrk="0" fontAlgn="base" hangingPunct="0">
              <a:spcBef>
                <a:spcPct val="0"/>
              </a:spcBef>
              <a:spcAft>
                <a:spcPct val="0"/>
              </a:spcAft>
            </a:pPr>
            <a:r>
              <a:rPr lang="en-US" sz="2400" dirty="0" smtClean="0"/>
              <a:t> </a:t>
            </a:r>
            <a:r>
              <a:rPr lang="en-US" sz="2400" dirty="0" err="1" smtClean="0"/>
              <a:t>frame.pack</a:t>
            </a:r>
            <a:r>
              <a:rPr lang="en-US" sz="2400" dirty="0" smtClean="0"/>
              <a:t>() </a:t>
            </a:r>
          </a:p>
          <a:p>
            <a:pPr lvl="0" algn="just" eaLnBrk="0" fontAlgn="base" hangingPunct="0">
              <a:spcBef>
                <a:spcPct val="0"/>
              </a:spcBef>
              <a:spcAft>
                <a:spcPct val="0"/>
              </a:spcAft>
            </a:pPr>
            <a:r>
              <a:rPr lang="en-US" sz="2400" dirty="0" err="1" smtClean="0"/>
              <a:t>window.mainloop</a:t>
            </a:r>
            <a:r>
              <a:rPr lang="en-US" sz="2400" dirty="0" smtClean="0"/>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8600" y="182940"/>
            <a:ext cx="8305800"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22222"/>
                </a:solidFill>
                <a:effectLst/>
                <a:cs typeface="Arial" pitchFamily="34" charset="0"/>
              </a:rPr>
              <a:t>frame.pack</a:t>
            </a:r>
            <a:r>
              <a:rPr kumimoji="0" lang="en-US" sz="2400" b="0" i="0" u="none" strike="noStrike" cap="none" normalizeH="0" baseline="0" dirty="0" smtClean="0">
                <a:ln>
                  <a:noFill/>
                </a:ln>
                <a:solidFill>
                  <a:srgbClr val="222222"/>
                </a:solidFill>
                <a:effectLst/>
                <a:cs typeface="Arial" pitchFamily="34" charset="0"/>
              </a:rPr>
              <a:t>() packs the frame into the window so that the window sizes itself as small as possible to encompass the frame. When you run the above script, you get some seriously uninteresting output:</a:t>
            </a:r>
            <a:r>
              <a:rPr kumimoji="0" lang="en-US" sz="2400" b="0" i="0" u="none" strike="noStrike" cap="none" normalizeH="0" baseline="0" dirty="0" smtClean="0">
                <a:ln>
                  <a:noFill/>
                </a:ln>
                <a:solidFill>
                  <a:schemeClr val="tx1"/>
                </a:solidFill>
                <a:effectLst/>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algn="just"/>
            <a:r>
              <a:rPr lang="en-US" sz="2400" dirty="0" smtClean="0"/>
              <a:t>An empty Frame widget is practically invisible. Frames are best thought of as </a:t>
            </a:r>
            <a:r>
              <a:rPr lang="en-US" sz="2400" b="1" dirty="0" smtClean="0"/>
              <a:t>containers</a:t>
            </a:r>
            <a:r>
              <a:rPr lang="en-US" sz="2400" dirty="0" smtClean="0"/>
              <a:t> for other widgets. You can assign a widget to a frame by setting the widget’s master attribute:</a:t>
            </a:r>
          </a:p>
          <a:p>
            <a:pPr algn="just"/>
            <a:endParaRPr lang="en-US" sz="2400" dirty="0" smtClean="0"/>
          </a:p>
          <a:p>
            <a:pPr algn="just"/>
            <a:r>
              <a:rPr lang="en-US" sz="2400" dirty="0" smtClean="0"/>
              <a:t>frame = </a:t>
            </a:r>
            <a:r>
              <a:rPr lang="en-US" sz="2400" dirty="0" err="1" smtClean="0"/>
              <a:t>tk.Frame</a:t>
            </a:r>
            <a:r>
              <a:rPr lang="en-US" sz="2400" dirty="0" smtClean="0"/>
              <a:t>() </a:t>
            </a:r>
          </a:p>
          <a:p>
            <a:pPr algn="just"/>
            <a:r>
              <a:rPr lang="en-US" sz="2400" dirty="0" smtClean="0"/>
              <a:t>label = </a:t>
            </a:r>
            <a:r>
              <a:rPr lang="en-US" sz="2400" dirty="0" err="1" smtClean="0"/>
              <a:t>tk.Label</a:t>
            </a:r>
            <a:r>
              <a:rPr lang="en-US" sz="2400" dirty="0" smtClean="0"/>
              <a:t>(master=frame)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3317" name="Picture 5" descr="A Tkinter window containing an empty Frame widget"/>
          <p:cNvPicPr>
            <a:picLocks noChangeAspect="1" noChangeArrowheads="1"/>
          </p:cNvPicPr>
          <p:nvPr/>
        </p:nvPicPr>
        <p:blipFill>
          <a:blip r:embed="rId2"/>
          <a:srcRect/>
          <a:stretch>
            <a:fillRect/>
          </a:stretch>
        </p:blipFill>
        <p:spPr bwMode="auto">
          <a:xfrm>
            <a:off x="990600" y="1981200"/>
            <a:ext cx="5781675" cy="1133476"/>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8600" y="217944"/>
            <a:ext cx="85344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write a script that creates two Frame widgets called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In this script,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contains a label with the text "I'm in Frame A",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contains the label "I'm in Frame B". Here’s one way to do this: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r>
            <a:br>
              <a:rPr kumimoji="0" lang="en-US" sz="2400" b="0" i="0" u="none" strike="noStrike" cap="none" normalizeH="0" baseline="0" dirty="0" smtClean="0">
                <a:ln>
                  <a:noFill/>
                </a:ln>
                <a:solidFill>
                  <a:srgbClr val="222222"/>
                </a:solidFill>
                <a:effectLst/>
                <a:cs typeface="Arial" pitchFamily="34" charset="0"/>
              </a:rPr>
            </a:b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381000"/>
            <a:ext cx="80772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95071"/>
            <a:ext cx="8534400" cy="489364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Note that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is packed into the window before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The window that opens shows the label in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above the label in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lvl="0" fontAlgn="base">
              <a:spcBef>
                <a:spcPct val="0"/>
              </a:spcBef>
              <a:spcAft>
                <a:spcPct val="0"/>
              </a:spcAft>
            </a:pPr>
            <a:r>
              <a:rPr lang="en-US" sz="2400" dirty="0" smtClean="0"/>
              <a:t>Now see what happens when you swap the order of </a:t>
            </a:r>
            <a:r>
              <a:rPr lang="en-US" sz="2400" dirty="0" err="1" smtClean="0"/>
              <a:t>frame_a.pack</a:t>
            </a:r>
            <a:r>
              <a:rPr lang="en-US" sz="2400" dirty="0" smtClean="0"/>
              <a:t>() and </a:t>
            </a:r>
            <a:r>
              <a:rPr lang="en-US" sz="2400" dirty="0" err="1" smtClean="0"/>
              <a:t>frame_b.pack</a:t>
            </a:r>
            <a:r>
              <a:rPr lang="en-US" sz="2400" dirty="0" smtClean="0"/>
              <a:t>():</a:t>
            </a:r>
          </a:p>
          <a:p>
            <a:pPr lvl="0" fontAlgn="base">
              <a:spcBef>
                <a:spcPct val="0"/>
              </a:spcBef>
              <a:spcAft>
                <a:spcPct val="0"/>
              </a:spcAf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0243" name="Picture 3" descr="A Tkinter window containg two Frame widgets stacked vertically, with the text &quot;I'm in Frame A&quot; in the top Frame, and &quot;I'm in Frame B&quot; in the bottom Frame"/>
          <p:cNvPicPr>
            <a:picLocks noChangeAspect="1" noChangeArrowheads="1"/>
          </p:cNvPicPr>
          <p:nvPr/>
        </p:nvPicPr>
        <p:blipFill>
          <a:blip r:embed="rId2"/>
          <a:srcRect/>
          <a:stretch>
            <a:fillRect/>
          </a:stretch>
        </p:blipFill>
        <p:spPr bwMode="auto">
          <a:xfrm>
            <a:off x="533400" y="1447800"/>
            <a:ext cx="7496175" cy="1876425"/>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76200"/>
            <a:ext cx="8229600" cy="409958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8F5902"/>
                </a:solidFill>
                <a:effectLst/>
                <a:cs typeface="Arial" pitchFamily="34" charset="0"/>
              </a:rPr>
              <a:t># Swap the order of `</a:t>
            </a:r>
            <a:r>
              <a:rPr kumimoji="0" lang="en-US" sz="2400" b="0" i="0" u="none" strike="noStrike" cap="none" normalizeH="0" baseline="0" dirty="0" err="1" smtClean="0">
                <a:ln>
                  <a:noFill/>
                </a:ln>
                <a:solidFill>
                  <a:srgbClr val="8F5902"/>
                </a:solidFill>
                <a:effectLst/>
                <a:cs typeface="Arial" pitchFamily="34" charset="0"/>
              </a:rPr>
              <a:t>frame_a</a:t>
            </a:r>
            <a:r>
              <a:rPr kumimoji="0" lang="en-US" sz="2400" b="0" i="0" u="none" strike="noStrike" cap="none" normalizeH="0" baseline="0" dirty="0" smtClean="0">
                <a:ln>
                  <a:noFill/>
                </a:ln>
                <a:solidFill>
                  <a:srgbClr val="8F5902"/>
                </a:solidFill>
                <a:effectLst/>
                <a:cs typeface="Arial" pitchFamily="34" charset="0"/>
              </a:rPr>
              <a:t>` and `</a:t>
            </a:r>
            <a:r>
              <a:rPr kumimoji="0" lang="en-US" sz="2400" b="0" i="0" u="none" strike="noStrike" cap="none" normalizeH="0" baseline="0" dirty="0" err="1" smtClean="0">
                <a:ln>
                  <a:noFill/>
                </a:ln>
                <a:solidFill>
                  <a:srgbClr val="8F5902"/>
                </a:solidFill>
                <a:effectLst/>
                <a:cs typeface="Arial" pitchFamily="34" charset="0"/>
              </a:rPr>
              <a:t>frame_b</a:t>
            </a:r>
            <a:r>
              <a:rPr kumimoji="0" lang="en-US" sz="2400" b="0" i="0" u="none" strike="noStrike" cap="none" normalizeH="0" baseline="0" dirty="0" smtClean="0">
                <a:ln>
                  <a:noFill/>
                </a:ln>
                <a:solidFill>
                  <a:srgbClr val="8F5902"/>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pic>
        <p:nvPicPr>
          <p:cNvPr id="9219" name="Picture 3" descr="A Tkinter window containg two Frame widgets stacked vertically, with the text &quot;I'm in Frame B&quot; in the top Frame, and &quot;I'm in Frame A&quot; in the bottom Frame"/>
          <p:cNvPicPr>
            <a:picLocks noChangeAspect="1" noChangeArrowheads="1"/>
          </p:cNvPicPr>
          <p:nvPr/>
        </p:nvPicPr>
        <p:blipFill>
          <a:blip r:embed="rId2"/>
          <a:srcRect/>
          <a:stretch>
            <a:fillRect/>
          </a:stretch>
        </p:blipFill>
        <p:spPr bwMode="auto">
          <a:xfrm>
            <a:off x="1600201" y="4419600"/>
            <a:ext cx="5410200" cy="1219200"/>
          </a:xfrm>
          <a:prstGeom prst="rect">
            <a:avLst/>
          </a:prstGeom>
          <a:noFill/>
        </p:spPr>
      </p:pic>
      <p:sp>
        <p:nvSpPr>
          <p:cNvPr id="9220" name="Rectangle 4"/>
          <p:cNvSpPr>
            <a:spLocks noChangeArrowheads="1"/>
          </p:cNvSpPr>
          <p:nvPr/>
        </p:nvSpPr>
        <p:spPr bwMode="auto">
          <a:xfrm>
            <a:off x="0" y="5906869"/>
            <a:ext cx="91440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22222"/>
                </a:solidFill>
                <a:effectLst/>
                <a:cs typeface="Arial" pitchFamily="34" charset="0"/>
              </a:rPr>
              <a:t>Now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on top. Since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assigned to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it moves to wherever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is positioned.</a:t>
            </a:r>
            <a:r>
              <a:rPr kumimoji="0" lang="en-US" b="1"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370975"/>
          </a:xfrm>
          <a:prstGeom prst="rect">
            <a:avLst/>
          </a:prstGeom>
        </p:spPr>
        <p:txBody>
          <a:bodyPr wrap="square">
            <a:spAutoFit/>
          </a:bodyPr>
          <a:lstStyle/>
          <a:p>
            <a:pPr algn="just"/>
            <a:r>
              <a:rPr lang="en-US" sz="2400" b="1" dirty="0" err="1" smtClean="0"/>
              <a:t>Tkinter</a:t>
            </a:r>
            <a:r>
              <a:rPr lang="en-US" sz="2400" b="1" dirty="0" smtClean="0"/>
              <a:t> Frame :</a:t>
            </a:r>
          </a:p>
          <a:p>
            <a:pPr algn="just"/>
            <a:r>
              <a:rPr lang="en-US" sz="2400" dirty="0" smtClean="0"/>
              <a:t>The Frame widget is very important for the process of grouping and organizing other widgets in a somehow friendly way. It works like a container, which is responsible for arranging the position of other widgets.</a:t>
            </a:r>
          </a:p>
          <a:p>
            <a:pPr algn="just"/>
            <a:r>
              <a:rPr lang="en-US" sz="2400" dirty="0" smtClean="0"/>
              <a:t>It uses rectangular areas in the screen to organize the layout and to provide padding of these widgets. A frame can also be used as a foundation class to implement complex widgets.</a:t>
            </a:r>
          </a:p>
          <a:p>
            <a:r>
              <a:rPr lang="en-US" sz="2400" b="1" dirty="0" smtClean="0"/>
              <a:t>Syntax</a:t>
            </a:r>
          </a:p>
          <a:p>
            <a:r>
              <a:rPr lang="en-US" sz="2400" dirty="0" smtClean="0"/>
              <a:t>Here is the simple syntax to create this widget −</a:t>
            </a:r>
          </a:p>
          <a:p>
            <a:r>
              <a:rPr lang="en-US" sz="2400" dirty="0" smtClean="0"/>
              <a:t>w = Frame ( master, option, ... ) Parameters</a:t>
            </a:r>
          </a:p>
          <a:p>
            <a:r>
              <a:rPr lang="en-US" sz="2400" b="1" dirty="0" smtClean="0"/>
              <a:t>master</a:t>
            </a:r>
            <a:r>
              <a:rPr lang="en-US" sz="2400" dirty="0" smtClean="0"/>
              <a:t> − This represents the parent window.</a:t>
            </a:r>
          </a:p>
          <a:p>
            <a:r>
              <a:rPr lang="en-US" sz="2400" b="1" dirty="0" smtClean="0"/>
              <a:t>options</a:t>
            </a:r>
            <a:r>
              <a:rPr lang="en-US" sz="2400" dirty="0" smtClean="0"/>
              <a:t> − Here is the list of most commonly used options for this widget. These options can be used as key-value pairs separated by commas.</a:t>
            </a:r>
          </a:p>
          <a:p>
            <a:pPr algn="just"/>
            <a:endParaRPr lang="en-US" sz="2400" dirty="0" smtClean="0"/>
          </a:p>
          <a:p>
            <a:pPr algn="just"/>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6848"/>
          <a:ext cx="8763000" cy="6446352"/>
        </p:xfrm>
        <a:graphic>
          <a:graphicData uri="http://schemas.openxmlformats.org/drawingml/2006/table">
            <a:tbl>
              <a:tblPr/>
              <a:tblGrid>
                <a:gridCol w="723550"/>
                <a:gridCol w="8039450"/>
              </a:tblGrid>
              <a:tr h="122621">
                <a:tc>
                  <a:txBody>
                    <a:bodyPr/>
                    <a:lstStyle/>
                    <a:p>
                      <a:pPr fontAlgn="t"/>
                      <a:r>
                        <a:rPr lang="en-US" sz="2000"/>
                        <a:t>Sr.No.</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t>Option &amp; Description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9103">
                <a:tc>
                  <a:txBody>
                    <a:bodyPr/>
                    <a:lstStyle/>
                    <a:p>
                      <a:pPr fontAlgn="t"/>
                      <a:r>
                        <a:rPr lang="en-US" sz="2000"/>
                        <a:t>1</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bg</a:t>
                      </a:r>
                      <a:endParaRPr lang="en-US" sz="2000">
                        <a:solidFill>
                          <a:srgbClr val="000000"/>
                        </a:solidFill>
                        <a:latin typeface="Arial"/>
                      </a:endParaRPr>
                    </a:p>
                    <a:p>
                      <a:pPr algn="just" fontAlgn="t"/>
                      <a:r>
                        <a:rPr lang="en-US" sz="2000">
                          <a:solidFill>
                            <a:srgbClr val="000000"/>
                          </a:solidFill>
                          <a:latin typeface="Arial"/>
                        </a:rPr>
                        <a:t>The normal background color displayed behind the label and indicator.</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2</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bd</a:t>
                      </a:r>
                      <a:endParaRPr lang="en-US" sz="2000">
                        <a:solidFill>
                          <a:srgbClr val="000000"/>
                        </a:solidFill>
                        <a:latin typeface="Arial"/>
                      </a:endParaRPr>
                    </a:p>
                    <a:p>
                      <a:pPr algn="just" fontAlgn="t"/>
                      <a:r>
                        <a:rPr lang="en-US" sz="2000">
                          <a:solidFill>
                            <a:srgbClr val="000000"/>
                          </a:solidFill>
                          <a:latin typeface="Arial"/>
                        </a:rPr>
                        <a:t>The size of the border around the indicator. Default is 2 pixels.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6759">
                <a:tc>
                  <a:txBody>
                    <a:bodyPr/>
                    <a:lstStyle/>
                    <a:p>
                      <a:pPr fontAlgn="t"/>
                      <a:r>
                        <a:rPr lang="en-US" sz="2000"/>
                        <a:t>3</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cursor</a:t>
                      </a:r>
                      <a:endParaRPr lang="en-US" sz="2000">
                        <a:solidFill>
                          <a:srgbClr val="000000"/>
                        </a:solidFill>
                        <a:latin typeface="Arial"/>
                      </a:endParaRPr>
                    </a:p>
                    <a:p>
                      <a:pPr algn="just" fontAlgn="t"/>
                      <a:r>
                        <a:rPr lang="en-US" sz="2000">
                          <a:solidFill>
                            <a:srgbClr val="000000"/>
                          </a:solidFill>
                          <a:latin typeface="Arial"/>
                        </a:rPr>
                        <a:t>If you set this option to a cursor name (</a:t>
                      </a:r>
                      <a:r>
                        <a:rPr lang="en-US" sz="2000" i="1">
                          <a:solidFill>
                            <a:srgbClr val="000000"/>
                          </a:solidFill>
                          <a:latin typeface="Arial"/>
                        </a:rPr>
                        <a:t>arrow, dot etc.</a:t>
                      </a:r>
                      <a:r>
                        <a:rPr lang="en-US" sz="2000">
                          <a:solidFill>
                            <a:srgbClr val="000000"/>
                          </a:solidFill>
                          <a:latin typeface="Arial"/>
                        </a:rPr>
                        <a:t>), the mouse cursor will change to that pattern when it is over the checkbutton.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4</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height</a:t>
                      </a:r>
                      <a:endParaRPr lang="en-US" sz="2000">
                        <a:solidFill>
                          <a:srgbClr val="000000"/>
                        </a:solidFill>
                        <a:latin typeface="Arial"/>
                      </a:endParaRPr>
                    </a:p>
                    <a:p>
                      <a:pPr algn="just" fontAlgn="t"/>
                      <a:r>
                        <a:rPr lang="en-US" sz="2000">
                          <a:solidFill>
                            <a:srgbClr val="000000"/>
                          </a:solidFill>
                          <a:latin typeface="Arial"/>
                        </a:rPr>
                        <a:t>The vertical dimension of the new frame.</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5</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highlightbackground</a:t>
                      </a:r>
                      <a:endParaRPr lang="en-US" sz="2000">
                        <a:solidFill>
                          <a:srgbClr val="000000"/>
                        </a:solidFill>
                        <a:latin typeface="Arial"/>
                      </a:endParaRPr>
                    </a:p>
                    <a:p>
                      <a:pPr algn="just" fontAlgn="t"/>
                      <a:r>
                        <a:rPr lang="en-US" sz="2000">
                          <a:solidFill>
                            <a:srgbClr val="000000"/>
                          </a:solidFill>
                          <a:latin typeface="Arial"/>
                        </a:rPr>
                        <a:t>Color of the focus highlight when the frame does not have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6</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highlightcolor</a:t>
                      </a:r>
                      <a:endParaRPr lang="en-US" sz="2000">
                        <a:solidFill>
                          <a:srgbClr val="000000"/>
                        </a:solidFill>
                        <a:latin typeface="Arial"/>
                      </a:endParaRPr>
                    </a:p>
                    <a:p>
                      <a:pPr algn="just" fontAlgn="t"/>
                      <a:r>
                        <a:rPr lang="en-US" sz="2000">
                          <a:solidFill>
                            <a:srgbClr val="000000"/>
                          </a:solidFill>
                          <a:latin typeface="Arial"/>
                        </a:rPr>
                        <a:t>Color shown in the focus highlight when the frame has the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7</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smtClean="0">
                          <a:solidFill>
                            <a:srgbClr val="000000"/>
                          </a:solidFill>
                          <a:latin typeface="Arial"/>
                        </a:rPr>
                        <a:t>width</a:t>
                      </a:r>
                      <a:endParaRPr lang="en-US" sz="2000" dirty="0" smtClean="0">
                        <a:solidFill>
                          <a:srgbClr val="000000"/>
                        </a:solidFill>
                        <a:latin typeface="Arial"/>
                      </a:endParaRPr>
                    </a:p>
                    <a:p>
                      <a:pPr algn="just" fontAlgn="t"/>
                      <a:r>
                        <a:rPr lang="en-US" sz="2000" dirty="0" smtClean="0">
                          <a:solidFill>
                            <a:srgbClr val="000000"/>
                          </a:solidFill>
                          <a:latin typeface="Arial"/>
                        </a:rPr>
                        <a:t>The default width of a </a:t>
                      </a:r>
                      <a:r>
                        <a:rPr lang="en-US" sz="2000" dirty="0" err="1" smtClean="0">
                          <a:solidFill>
                            <a:srgbClr val="000000"/>
                          </a:solidFill>
                          <a:latin typeface="Arial"/>
                        </a:rPr>
                        <a:t>checkbutton</a:t>
                      </a:r>
                      <a:r>
                        <a:rPr lang="en-US" sz="2000" dirty="0" smtClean="0">
                          <a:solidFill>
                            <a:srgbClr val="000000"/>
                          </a:solidFill>
                          <a:latin typeface="Arial"/>
                        </a:rPr>
                        <a:t> is determined by the size of the displayed image or text. You can set this option to a number of characters and the </a:t>
                      </a:r>
                      <a:r>
                        <a:rPr lang="en-US" sz="2000" dirty="0" err="1" smtClean="0">
                          <a:solidFill>
                            <a:srgbClr val="000000"/>
                          </a:solidFill>
                          <a:latin typeface="Arial"/>
                        </a:rPr>
                        <a:t>checkbutton</a:t>
                      </a:r>
                      <a:r>
                        <a:rPr lang="en-US" sz="2000" dirty="0" smtClean="0">
                          <a:solidFill>
                            <a:srgbClr val="000000"/>
                          </a:solidFill>
                          <a:latin typeface="Arial"/>
                        </a:rPr>
                        <a:t> will always have room for that many characters.</a:t>
                      </a:r>
                    </a:p>
                    <a:p>
                      <a:pPr algn="just" fontAlgn="t"/>
                      <a:endParaRPr lang="en-US" sz="2000" dirty="0">
                        <a:solidFill>
                          <a:srgbClr val="000000"/>
                        </a:solidFill>
                        <a:latin typeface="Arial"/>
                      </a:endParaRP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0" y="173725"/>
            <a:ext cx="8763000" cy="5910607"/>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a:t>
            </a:r>
            <a:r>
              <a:rPr kumimoji="0" lang="en-US" sz="2400" b="0" i="0" u="none" strike="noStrike" cap="none" normalizeH="0" baseline="0" dirty="0" err="1" smtClean="0">
                <a:ln>
                  <a:noFill/>
                </a:ln>
                <a:solidFill>
                  <a:srgbClr val="880000"/>
                </a:solidFill>
                <a:effectLst/>
                <a:cs typeface="Courier New" pitchFamily="49" charset="0"/>
              </a:rPr>
              <a:t>usr</a:t>
            </a:r>
            <a:r>
              <a:rPr kumimoji="0" lang="en-US" sz="2400" b="0" i="0" u="none" strike="noStrike" cap="none" normalizeH="0" baseline="0" dirty="0" smtClean="0">
                <a:ln>
                  <a:noFill/>
                </a:ln>
                <a:solidFill>
                  <a:srgbClr val="880000"/>
                </a:solidFill>
                <a:effectLst/>
                <a:cs typeface="Courier New" pitchFamily="49" charset="0"/>
              </a:rPr>
              <a:t>/bin/python3</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cs typeface="Courier New" pitchFamily="49" charset="0"/>
              </a:rPr>
              <a:t>from</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tkinter</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0088"/>
                </a:solidFill>
                <a:effectLst/>
                <a:cs typeface="Courier New" pitchFamily="49" charset="0"/>
              </a:rPr>
              <a:t>import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root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660066"/>
                </a:solidFill>
                <a:effectLst/>
                <a:cs typeface="Courier New" pitchFamily="49" charset="0"/>
              </a:rPr>
              <a:t>Tk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frame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root</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mainloop</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K Frame"/>
          <p:cNvPicPr>
            <a:picLocks noChangeAspect="1" noChangeArrowheads="1"/>
          </p:cNvPicPr>
          <p:nvPr/>
        </p:nvPicPr>
        <p:blipFill>
          <a:blip r:embed="rId2"/>
          <a:srcRect/>
          <a:stretch>
            <a:fillRect/>
          </a:stretch>
        </p:blipFill>
        <p:spPr bwMode="auto">
          <a:xfrm>
            <a:off x="1770698" y="2286000"/>
            <a:ext cx="4657726" cy="3029414"/>
          </a:xfrm>
          <a:prstGeom prst="rect">
            <a:avLst/>
          </a:prstGeom>
          <a:noFill/>
        </p:spPr>
      </p:pic>
      <p:sp>
        <p:nvSpPr>
          <p:cNvPr id="3" name="TextBox 2"/>
          <p:cNvSpPr txBox="1"/>
          <p:nvPr/>
        </p:nvSpPr>
        <p:spPr>
          <a:xfrm>
            <a:off x="533400" y="457200"/>
            <a:ext cx="26670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707886"/>
          </a:xfrm>
          <a:prstGeom prst="rect">
            <a:avLst/>
          </a:prstGeom>
        </p:spPr>
        <p:txBody>
          <a:bodyPr wrap="square">
            <a:spAutoFit/>
          </a:bodyPr>
          <a:lstStyle/>
          <a:p>
            <a:pPr fontAlgn="base"/>
            <a:r>
              <a:rPr lang="en-US" sz="2000" b="1" dirty="0"/>
              <a:t>Sockets Vocabulary</a:t>
            </a:r>
          </a:p>
          <a:p>
            <a:pPr fontAlgn="base"/>
            <a:r>
              <a:rPr lang="en-US" sz="2000" dirty="0"/>
              <a:t>Sockets have their own set of vocabulary, let’s have a look at them – </a:t>
            </a:r>
          </a:p>
        </p:txBody>
      </p:sp>
      <p:graphicFrame>
        <p:nvGraphicFramePr>
          <p:cNvPr id="5" name="Table 4"/>
          <p:cNvGraphicFramePr>
            <a:graphicFrameLocks noGrp="1"/>
          </p:cNvGraphicFramePr>
          <p:nvPr/>
        </p:nvGraphicFramePr>
        <p:xfrm>
          <a:off x="228600" y="762000"/>
          <a:ext cx="8763000" cy="6133290"/>
        </p:xfrm>
        <a:graphic>
          <a:graphicData uri="http://schemas.openxmlformats.org/drawingml/2006/table">
            <a:tbl>
              <a:tblPr/>
              <a:tblGrid>
                <a:gridCol w="1531398"/>
                <a:gridCol w="7231602"/>
              </a:tblGrid>
              <a:tr h="547863">
                <a:tc>
                  <a:txBody>
                    <a:bodyPr/>
                    <a:lstStyle/>
                    <a:p>
                      <a:pPr algn="ctr" fontAlgn="base"/>
                      <a:r>
                        <a:rPr lang="en-US" sz="2400" b="1" dirty="0"/>
                        <a:t>Term</a:t>
                      </a:r>
                    </a:p>
                  </a:txBody>
                  <a:tcPr marL="84245" marR="84245" marT="84245" marB="84245" anchor="ctr">
                    <a:lnL>
                      <a:noFill/>
                    </a:lnL>
                    <a:lnR>
                      <a:noFill/>
                    </a:lnR>
                    <a:lnT>
                      <a:noFill/>
                    </a:lnT>
                    <a:lnB>
                      <a:noFill/>
                    </a:lnB>
                    <a:solidFill>
                      <a:srgbClr val="FFFFFF"/>
                    </a:solidFill>
                  </a:tcPr>
                </a:tc>
                <a:tc>
                  <a:txBody>
                    <a:bodyPr/>
                    <a:lstStyle/>
                    <a:p>
                      <a:pPr algn="ctr" fontAlgn="base"/>
                      <a:r>
                        <a:rPr lang="en-US" sz="2400" b="1" dirty="0"/>
                        <a:t>Description</a:t>
                      </a:r>
                    </a:p>
                  </a:txBody>
                  <a:tcPr marL="84245" marR="84245" marT="84245" marB="84245" anchor="ctr">
                    <a:lnL>
                      <a:noFill/>
                    </a:lnL>
                    <a:lnR>
                      <a:noFill/>
                    </a:lnR>
                    <a:lnT>
                      <a:noFill/>
                    </a:lnT>
                    <a:lnB>
                      <a:noFill/>
                    </a:lnB>
                    <a:solidFill>
                      <a:srgbClr val="FFFFFF"/>
                    </a:solidFill>
                  </a:tcPr>
                </a:tc>
              </a:tr>
              <a:tr h="867032">
                <a:tc>
                  <a:txBody>
                    <a:bodyPr/>
                    <a:lstStyle/>
                    <a:p>
                      <a:pPr algn="l" fontAlgn="base"/>
                      <a:r>
                        <a:rPr lang="en-US" sz="2000" b="0" dirty="0"/>
                        <a:t>Domain</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set of protocols used for transport mechanisms like AF_INET, PF_INET, etc.</a:t>
                      </a:r>
                    </a:p>
                  </a:txBody>
                  <a:tcPr marL="84245" marR="84245" marT="117944" marB="117944" anchor="ctr">
                    <a:lnL>
                      <a:noFill/>
                    </a:lnL>
                    <a:lnR>
                      <a:noFill/>
                    </a:lnR>
                    <a:lnT>
                      <a:noFill/>
                    </a:lnT>
                    <a:lnB>
                      <a:noFill/>
                    </a:lnB>
                    <a:solidFill>
                      <a:srgbClr val="FFFFFF"/>
                    </a:solidFill>
                  </a:tcPr>
                </a:tc>
              </a:tr>
              <a:tr h="554465">
                <a:tc>
                  <a:txBody>
                    <a:bodyPr/>
                    <a:lstStyle/>
                    <a:p>
                      <a:pPr algn="l" fontAlgn="base"/>
                      <a:r>
                        <a:rPr lang="en-US" sz="2000" b="0" dirty="0"/>
                        <a:t>Type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Type of communication between sockets</a:t>
                      </a:r>
                    </a:p>
                  </a:txBody>
                  <a:tcPr marL="84245" marR="84245" marT="117944" marB="117944" anchor="ctr">
                    <a:lnL>
                      <a:noFill/>
                    </a:lnL>
                    <a:lnR>
                      <a:noFill/>
                    </a:lnR>
                    <a:lnT>
                      <a:noFill/>
                    </a:lnT>
                    <a:lnB>
                      <a:noFill/>
                    </a:lnB>
                    <a:solidFill>
                      <a:srgbClr val="FFFFFF"/>
                    </a:solidFill>
                  </a:tcPr>
                </a:tc>
              </a:tr>
              <a:tr h="867032">
                <a:tc>
                  <a:txBody>
                    <a:bodyPr/>
                    <a:lstStyle/>
                    <a:p>
                      <a:pPr algn="l" fontAlgn="base"/>
                      <a:r>
                        <a:rPr lang="en-US" sz="2000" b="0" dirty="0"/>
                        <a:t>Protocol</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the type of protocol used within domain and type. Typically it is zero</a:t>
                      </a:r>
                    </a:p>
                  </a:txBody>
                  <a:tcPr marL="84245" marR="84245" marT="117944" marB="117944" anchor="ctr">
                    <a:lnL>
                      <a:noFill/>
                    </a:lnL>
                    <a:lnR>
                      <a:noFill/>
                    </a:lnR>
                    <a:lnT>
                      <a:noFill/>
                    </a:lnT>
                    <a:lnB>
                      <a:noFill/>
                    </a:lnB>
                    <a:solidFill>
                      <a:srgbClr val="FFFFFF"/>
                    </a:solidFill>
                  </a:tcPr>
                </a:tc>
              </a:tr>
              <a:tr h="1179599">
                <a:tc>
                  <a:txBody>
                    <a:bodyPr/>
                    <a:lstStyle/>
                    <a:p>
                      <a:pPr algn="l" fontAlgn="base"/>
                      <a:r>
                        <a:rPr lang="en-US" sz="2000" b="0" dirty="0"/>
                        <a:t>Port</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server listens for clients calling on one or more ports. it can be a string containing a port number, a name of the service, or a Fixnum port</a:t>
                      </a:r>
                    </a:p>
                  </a:txBody>
                  <a:tcPr marL="84245" marR="84245" marT="117944" marB="117944" anchor="ctr">
                    <a:lnL>
                      <a:noFill/>
                    </a:lnL>
                    <a:lnR>
                      <a:noFill/>
                    </a:lnR>
                    <a:lnT>
                      <a:noFill/>
                    </a:lnT>
                    <a:lnB>
                      <a:noFill/>
                    </a:lnB>
                    <a:solidFill>
                      <a:srgbClr val="FFFFFF"/>
                    </a:solidFill>
                  </a:tcPr>
                </a:tc>
              </a:tr>
              <a:tr h="2117299">
                <a:tc>
                  <a:txBody>
                    <a:bodyPr/>
                    <a:lstStyle/>
                    <a:p>
                      <a:pPr algn="l" fontAlgn="base"/>
                      <a:r>
                        <a:rPr lang="en-US" sz="2000" b="0" dirty="0"/>
                        <a:t>Hostname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a network interface. It can be a </a:t>
                      </a:r>
                    </a:p>
                    <a:p>
                      <a:pPr algn="l" fontAlgn="base">
                        <a:buFont typeface="Arial"/>
                        <a:buChar char="•"/>
                      </a:pPr>
                      <a:r>
                        <a:rPr lang="en-US" sz="2000" b="0" dirty="0"/>
                        <a:t>a string containing hostname, IPv6 address, or a double-quad address.</a:t>
                      </a:r>
                    </a:p>
                    <a:p>
                      <a:pPr algn="l" fontAlgn="base">
                        <a:buFont typeface="Arial"/>
                        <a:buChar char="•"/>
                      </a:pPr>
                      <a:r>
                        <a:rPr lang="en-US" sz="2000" b="0" dirty="0"/>
                        <a:t>an integer</a:t>
                      </a:r>
                    </a:p>
                    <a:p>
                      <a:pPr algn="l" fontAlgn="base">
                        <a:buFont typeface="Arial"/>
                        <a:buChar char="•"/>
                      </a:pPr>
                      <a:r>
                        <a:rPr lang="en-US" sz="2000" b="0" dirty="0"/>
                        <a:t>a zero-length string</a:t>
                      </a:r>
                    </a:p>
                    <a:p>
                      <a:pPr algn="l" fontAlgn="base">
                        <a:buFont typeface="Arial"/>
                        <a:buChar char="•"/>
                      </a:pPr>
                      <a:r>
                        <a:rPr lang="en-US" sz="2000" b="0" dirty="0"/>
                        <a:t>a string “&lt;brodcast&gt;”</a:t>
                      </a:r>
                    </a:p>
                  </a:txBody>
                  <a:tcPr marL="84245" marR="84245" marT="117944" marB="117944" anchor="ctr">
                    <a:lnL>
                      <a:noFill/>
                    </a:lnL>
                    <a:lnR>
                      <a:noFill/>
                    </a:lnR>
                    <a:lnT>
                      <a:noFill/>
                    </a:lnT>
                    <a:lnB>
                      <a:noFill/>
                    </a:lnB>
                    <a:solidFill>
                      <a:srgbClr val="FFFFFF"/>
                    </a:solid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514600"/>
            <a:ext cx="5029200" cy="2123658"/>
          </a:xfrm>
          <a:prstGeom prst="rect">
            <a:avLst/>
          </a:prstGeom>
          <a:noFill/>
        </p:spPr>
        <p:txBody>
          <a:bodyPr wrap="square" rtlCol="0">
            <a:spAutoFit/>
          </a:bodyPr>
          <a:lstStyle/>
          <a:p>
            <a:pPr algn="ctr"/>
            <a:r>
              <a:rPr lang="en-US" sz="6600" b="1" dirty="0" smtClean="0"/>
              <a:t>UNIT- 4 COMPLETED </a:t>
            </a:r>
            <a:endParaRPr lang="en-US" sz="6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76200" y="152400"/>
            <a:ext cx="89154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Programming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273239"/>
                </a:solidFill>
                <a:effectLst/>
                <a:ea typeface="urw-din"/>
                <a:cs typeface="Arial" pitchFamily="34" charset="0"/>
                <a:hlinkClick r:id="rId2"/>
              </a:rPr>
              <a:t>Socket programming</a:t>
            </a:r>
            <a:r>
              <a:rPr kumimoji="0" lang="en-US" sz="2400" b="0" i="0" u="none" strike="noStrike" cap="none" normalizeH="0" baseline="0" dirty="0" smtClean="0">
                <a:ln>
                  <a:noFill/>
                </a:ln>
                <a:solidFill>
                  <a:srgbClr val="273239"/>
                </a:solidFill>
                <a:effectLst/>
                <a:ea typeface="urw-din"/>
                <a:cs typeface="Arial" pitchFamily="34" charset="0"/>
              </a:rPr>
              <a:t>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They are the real backbones behind web browsing. In simpler terms, there is a server and a client. We can use the socket module for socket programming. For this, we have to include the </a:t>
            </a:r>
            <a:r>
              <a:rPr kumimoji="0" lang="en-US" sz="2400" b="1" i="0" u="none" strike="noStrike" cap="none" normalizeH="0" baseline="0" dirty="0" smtClean="0">
                <a:ln>
                  <a:noFill/>
                </a:ln>
                <a:solidFill>
                  <a:srgbClr val="273239"/>
                </a:solidFill>
                <a:effectLst/>
                <a:ea typeface="urw-din"/>
                <a:cs typeface="Arial" pitchFamily="34" charset="0"/>
              </a:rPr>
              <a:t>socket module</a:t>
            </a:r>
            <a:r>
              <a:rPr kumimoji="0" lang="en-US" sz="2400" b="0" i="0" u="none" strike="noStrike" cap="none" normalizeH="0" baseline="0" dirty="0" smtClean="0">
                <a:ln>
                  <a:noFill/>
                </a:ln>
                <a:solidFill>
                  <a:srgbClr val="273239"/>
                </a:solidFill>
                <a:effectLst/>
                <a:ea typeface="urw-din"/>
                <a:cs typeface="Arial" pitchFamily="34" charset="0"/>
              </a:rPr>
              <a:t> – </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import 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to create a socket we have to use the socket.socket() method.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Syntax:</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socket.socket(socket_family, socket_type, protocol=0)</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Where,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socket_family:</a:t>
            </a:r>
            <a:r>
              <a:rPr kumimoji="0" lang="en-US" sz="2400" b="0" i="0" u="none" strike="noStrike" cap="none" normalizeH="0" baseline="0" dirty="0" smtClean="0">
                <a:ln>
                  <a:noFill/>
                </a:ln>
                <a:solidFill>
                  <a:srgbClr val="273239"/>
                </a:solidFill>
                <a:effectLst/>
                <a:ea typeface="urw-din"/>
                <a:cs typeface="Arial" pitchFamily="34" charset="0"/>
              </a:rPr>
              <a:t> Either AF_UNIX or AF_INET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socket_type:</a:t>
            </a:r>
            <a:r>
              <a:rPr kumimoji="0" lang="en-US" sz="2400" b="0" i="0" u="none" strike="noStrike" cap="none" normalizeH="0" baseline="0" dirty="0" smtClean="0">
                <a:ln>
                  <a:noFill/>
                </a:ln>
                <a:solidFill>
                  <a:srgbClr val="273239"/>
                </a:solidFill>
                <a:effectLst/>
                <a:ea typeface="urw-din"/>
                <a:cs typeface="Arial" pitchFamily="34" charset="0"/>
              </a:rPr>
              <a:t> Either SOCK_STREAM or SOCK_DGRAM.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protocol:</a:t>
            </a:r>
            <a:r>
              <a:rPr kumimoji="0" lang="en-US" sz="2400" b="0" i="0" u="none" strike="noStrike" cap="none" normalizeH="0" baseline="0" dirty="0" smtClean="0">
                <a:ln>
                  <a:noFill/>
                </a:ln>
                <a:solidFill>
                  <a:srgbClr val="273239"/>
                </a:solidFill>
                <a:effectLst/>
                <a:ea typeface="urw-din"/>
                <a:cs typeface="Arial" pitchFamily="34" charset="0"/>
              </a:rPr>
              <a:t> Usually left out, defaulting to 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838200"/>
          <a:ext cx="7924800" cy="3192780"/>
        </p:xfrm>
        <a:graphic>
          <a:graphicData uri="http://schemas.openxmlformats.org/drawingml/2006/table">
            <a:tbl>
              <a:tblPr/>
              <a:tblGrid>
                <a:gridCol w="7924800"/>
              </a:tblGrid>
              <a:tr h="0">
                <a:tc>
                  <a:txBody>
                    <a:bodyPr/>
                    <a:lstStyle/>
                    <a:p>
                      <a:pPr algn="l" rtl="0" fontAlgn="base"/>
                      <a:r>
                        <a:rPr lang="en-US" sz="3200" b="0" i="0" dirty="0">
                          <a:latin typeface="Consolas"/>
                        </a:rPr>
                        <a:t>import socket</a:t>
                      </a:r>
                    </a:p>
                    <a:p>
                      <a:pPr algn="l" rtl="0" fontAlgn="base"/>
                      <a:r>
                        <a:rPr lang="en-US" sz="3200" b="0" i="0" dirty="0">
                          <a:latin typeface="Consolas"/>
                        </a:rPr>
                        <a:t>  </a:t>
                      </a:r>
                    </a:p>
                    <a:p>
                      <a:pPr algn="l" rtl="0" fontAlgn="base"/>
                      <a:r>
                        <a:rPr lang="en-US" sz="3200" b="0" i="0" dirty="0">
                          <a:latin typeface="Consolas"/>
                        </a:rPr>
                        <a:t>  </a:t>
                      </a:r>
                    </a:p>
                    <a:p>
                      <a:pPr algn="l" rtl="0" fontAlgn="base"/>
                      <a:r>
                        <a:rPr lang="en-US" sz="3200" b="0" i="0" dirty="0">
                          <a:latin typeface="Consolas"/>
                        </a:rPr>
                        <a:t>s = socket.socket(socket.AF_INET, socket.SOCK_STREAM)</a:t>
                      </a:r>
                    </a:p>
                    <a:p>
                      <a:pPr algn="l" rtl="0" fontAlgn="base"/>
                      <a:r>
                        <a:rPr lang="en-US" sz="3200" b="0" i="0" dirty="0">
                          <a:latin typeface="Consolas"/>
                        </a:rPr>
                        <a:t>print(s)</a:t>
                      </a:r>
                    </a:p>
                  </a:txBody>
                  <a:tcPr marL="95250" marR="95250" marT="133350" marB="133350" anchor="ctr">
                    <a:lnL>
                      <a:noFill/>
                    </a:lnL>
                    <a:lnR>
                      <a:noFill/>
                    </a:lnR>
                    <a:lnT>
                      <a:noFill/>
                    </a:lnT>
                    <a:lnB>
                      <a:noFill/>
                    </a:lnB>
                  </a:tcPr>
                </a:tc>
              </a:tr>
            </a:tbl>
          </a:graphicData>
        </a:graphic>
      </p:graphicFrame>
      <p:sp>
        <p:nvSpPr>
          <p:cNvPr id="62465" name="Rectangle 1"/>
          <p:cNvSpPr>
            <a:spLocks noChangeArrowheads="1"/>
          </p:cNvSpPr>
          <p:nvPr/>
        </p:nvSpPr>
        <p:spPr bwMode="auto">
          <a:xfrm>
            <a:off x="228600" y="228600"/>
            <a:ext cx="4419600" cy="611969"/>
          </a:xfrm>
          <a:prstGeom prst="rect">
            <a:avLst/>
          </a:prstGeom>
          <a:solidFill>
            <a:srgbClr val="FFFFFF"/>
          </a:solidFill>
          <a:ln w="9525">
            <a:noFill/>
            <a:miter lim="800000"/>
            <a:headEnd/>
            <a:tailEnd/>
          </a:ln>
          <a:effectLst/>
        </p:spPr>
        <p:txBody>
          <a:bodyPr vert="horz" wrap="square" lIns="0" tIns="179331"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Example: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62466" name="Rectangle 2"/>
          <p:cNvSpPr>
            <a:spLocks noChangeArrowheads="1"/>
          </p:cNvSpPr>
          <p:nvPr/>
        </p:nvSpPr>
        <p:spPr bwMode="auto">
          <a:xfrm>
            <a:off x="0" y="457200"/>
            <a:ext cx="2682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4191000"/>
            <a:ext cx="8077200" cy="2246769"/>
          </a:xfrm>
          <a:prstGeom prst="rect">
            <a:avLst/>
          </a:prstGeom>
        </p:spPr>
        <p:txBody>
          <a:bodyPr wrap="square">
            <a:spAutoFit/>
          </a:bodyPr>
          <a:lstStyle/>
          <a:p>
            <a:r>
              <a:rPr lang="en-US" sz="2800" b="1" dirty="0" smtClean="0"/>
              <a:t>Output :</a:t>
            </a:r>
          </a:p>
          <a:p>
            <a:endParaRPr lang="en-US" sz="2800" b="1" dirty="0" smtClean="0"/>
          </a:p>
          <a:p>
            <a:r>
              <a:rPr lang="en-US" sz="2800" i="1" dirty="0" smtClean="0"/>
              <a:t>&lt;socket.socket fd=74, family=AddressFamily.AF_INET, type=SocketKind.SOCK_STREAM, proto=0, laddr=(‘0.0.0.0’, 0)&gt;</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783080"/>
          <a:ext cx="7391400" cy="3977640"/>
        </p:xfrm>
        <a:graphic>
          <a:graphicData uri="http://schemas.openxmlformats.org/drawingml/2006/table">
            <a:tbl>
              <a:tblPr/>
              <a:tblGrid>
                <a:gridCol w="2743200"/>
                <a:gridCol w="4648200"/>
              </a:tblGrid>
              <a:tr h="0">
                <a:tc>
                  <a:txBody>
                    <a:bodyPr/>
                    <a:lstStyle/>
                    <a:p>
                      <a:pPr algn="l" fontAlgn="base"/>
                      <a:r>
                        <a:rPr lang="en-US" sz="2800" b="1"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1"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s.bind()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Binds address to the socket. The address contains the pair of hostname and the port number.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s.listen()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Starts the TCP listener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s.accept()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Passively accepts the TCP client connection and blocks until the connection arrives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152400" y="228600"/>
            <a:ext cx="8839200" cy="12618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 socket module provides various methods for both client and server-side programming. Let’s see each method in detail.</a:t>
            </a:r>
            <a:endParaRPr kumimoji="0" lang="en-US" sz="2800" b="1" i="0" u="none" strike="noStrike" cap="none" normalizeH="0" baseline="0" dirty="0" smtClean="0">
              <a:ln>
                <a:noFill/>
              </a:ln>
              <a:solidFill>
                <a:srgbClr val="273239"/>
              </a:solidFill>
              <a:effectLst/>
              <a:latin typeface="Arial" pitchFamily="34" charset="0"/>
              <a:ea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Socket Server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These methods are used on the server-side. Let’s see each method in detail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2590800"/>
          <a:ext cx="6781800" cy="1798320"/>
        </p:xfrm>
        <a:graphic>
          <a:graphicData uri="http://schemas.openxmlformats.org/drawingml/2006/table">
            <a:tbl>
              <a:tblPr/>
              <a:tblGrid>
                <a:gridCol w="3390900"/>
                <a:gridCol w="3390900"/>
              </a:tblGrid>
              <a:tr h="0">
                <a:tc>
                  <a:txBody>
                    <a:bodyPr/>
                    <a:lstStyle/>
                    <a:p>
                      <a:pPr algn="l" fontAlgn="base"/>
                      <a:r>
                        <a:rPr lang="en-US" sz="32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32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800" b="0" dirty="0"/>
                        <a:t>s.connect()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Actively starts the TCP server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417" name="Rectangle 1"/>
          <p:cNvSpPr>
            <a:spLocks noChangeArrowheads="1"/>
          </p:cNvSpPr>
          <p:nvPr/>
        </p:nvSpPr>
        <p:spPr bwMode="auto">
          <a:xfrm>
            <a:off x="457200" y="533400"/>
            <a:ext cx="70866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Client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This method is used on the client side. Let’s see this method in detail –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447800"/>
          <a:ext cx="6934200" cy="4777740"/>
        </p:xfrm>
        <a:graphic>
          <a:graphicData uri="http://schemas.openxmlformats.org/drawingml/2006/table">
            <a:tbl>
              <a:tblPr/>
              <a:tblGrid>
                <a:gridCol w="3467100"/>
                <a:gridCol w="3467100"/>
              </a:tblGrid>
              <a:tr h="0">
                <a:tc>
                  <a:txBody>
                    <a:bodyPr/>
                    <a:lstStyle/>
                    <a:p>
                      <a:pPr algn="l" fontAlgn="base"/>
                      <a:r>
                        <a:rPr lang="en-US" sz="28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s.sendto()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s.recvfrom()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Close the 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socket.ghostname()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Returns the host 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393" name="Rectangle 1"/>
          <p:cNvSpPr>
            <a:spLocks noChangeArrowheads="1"/>
          </p:cNvSpPr>
          <p:nvPr/>
        </p:nvSpPr>
        <p:spPr bwMode="auto">
          <a:xfrm>
            <a:off x="152400" y="228600"/>
            <a:ext cx="87630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General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These are the general methods of the socket module. Let’s see each method in detail.</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886200" cy="6247864"/>
          </a:xfrm>
          <a:prstGeom prst="rect">
            <a:avLst/>
          </a:prstGeom>
        </p:spPr>
        <p:txBody>
          <a:bodyPr wrap="square">
            <a:spAutoFit/>
          </a:bodyPr>
          <a:lstStyle/>
          <a:p>
            <a:pPr fontAlgn="base"/>
            <a:r>
              <a:rPr lang="en-US" sz="2000" b="1" dirty="0" smtClean="0"/>
              <a:t>Python Program that Sends And Receives Message from Client</a:t>
            </a:r>
          </a:p>
          <a:p>
            <a:pPr fontAlgn="base"/>
            <a:r>
              <a:rPr lang="en-US" sz="2000" dirty="0" smtClean="0"/>
              <a:t>import socket</a:t>
            </a:r>
          </a:p>
          <a:p>
            <a:pPr fontAlgn="base"/>
            <a:r>
              <a:rPr lang="en-US" sz="2000" dirty="0" smtClean="0"/>
              <a:t> # take the server name and port name</a:t>
            </a:r>
          </a:p>
          <a:p>
            <a:pPr fontAlgn="base"/>
            <a:r>
              <a:rPr lang="en-US" sz="2000" dirty="0" smtClean="0"/>
              <a:t>host = 'local host'</a:t>
            </a:r>
          </a:p>
          <a:p>
            <a:pPr fontAlgn="base"/>
            <a:r>
              <a:rPr lang="en-US" sz="2000" dirty="0" smtClean="0"/>
              <a:t>port = 5000</a:t>
            </a:r>
          </a:p>
          <a:p>
            <a:pPr fontAlgn="base"/>
            <a:r>
              <a:rPr lang="en-US" sz="2000" dirty="0" smtClean="0"/>
              <a:t>  </a:t>
            </a:r>
          </a:p>
          <a:p>
            <a:pPr fontAlgn="base"/>
            <a:r>
              <a:rPr lang="en-US" sz="2000" dirty="0" smtClean="0"/>
              <a:t># create a socket at server side</a:t>
            </a:r>
          </a:p>
          <a:p>
            <a:pPr fontAlgn="base"/>
            <a:r>
              <a:rPr lang="en-US" sz="2000" dirty="0" smtClean="0"/>
              <a:t># using TCP / IP protocol</a:t>
            </a:r>
          </a:p>
          <a:p>
            <a:pPr fontAlgn="base"/>
            <a:r>
              <a:rPr lang="en-US" sz="2000" dirty="0" smtClean="0"/>
              <a:t>s = socket.socket(socket.AF_INET,</a:t>
            </a:r>
          </a:p>
          <a:p>
            <a:pPr fontAlgn="base"/>
            <a:r>
              <a:rPr lang="en-US" sz="2000" dirty="0" smtClean="0"/>
              <a:t>                  socket.SOCK_STREAM)</a:t>
            </a:r>
          </a:p>
          <a:p>
            <a:pPr fontAlgn="base"/>
            <a:r>
              <a:rPr lang="en-US" sz="2000" dirty="0" smtClean="0"/>
              <a:t>  </a:t>
            </a:r>
          </a:p>
          <a:p>
            <a:pPr fontAlgn="base"/>
            <a:r>
              <a:rPr lang="en-US" sz="2000" dirty="0" smtClean="0"/>
              <a:t># bind the socket with server</a:t>
            </a:r>
          </a:p>
          <a:p>
            <a:pPr fontAlgn="base"/>
            <a:r>
              <a:rPr lang="en-US" sz="2000" dirty="0" smtClean="0"/>
              <a:t># and port number</a:t>
            </a:r>
          </a:p>
          <a:p>
            <a:pPr fontAlgn="base"/>
            <a:r>
              <a:rPr lang="en-US" sz="2000" dirty="0" smtClean="0"/>
              <a:t>s.bind(('', port))</a:t>
            </a:r>
          </a:p>
          <a:p>
            <a:pPr fontAlgn="base"/>
            <a:r>
              <a:rPr lang="en-US" sz="2000" dirty="0" smtClean="0"/>
              <a:t>  </a:t>
            </a:r>
          </a:p>
          <a:p>
            <a:pPr fontAlgn="base"/>
            <a:r>
              <a:rPr lang="en-US" sz="2000" dirty="0" smtClean="0"/>
              <a:t># allow maximum 1 connection to</a:t>
            </a:r>
          </a:p>
          <a:p>
            <a:pPr fontAlgn="base"/>
            <a:r>
              <a:rPr lang="en-US" sz="2000" dirty="0" smtClean="0"/>
              <a:t># the socket</a:t>
            </a:r>
          </a:p>
          <a:p>
            <a:pPr fontAlgn="base"/>
            <a:r>
              <a:rPr lang="en-US" sz="2000" dirty="0" smtClean="0"/>
              <a:t>s.listen(1)  </a:t>
            </a:r>
          </a:p>
        </p:txBody>
      </p:sp>
      <p:sp>
        <p:nvSpPr>
          <p:cNvPr id="3" name="Rectangle 2"/>
          <p:cNvSpPr/>
          <p:nvPr/>
        </p:nvSpPr>
        <p:spPr>
          <a:xfrm>
            <a:off x="4419600" y="533400"/>
            <a:ext cx="4495800" cy="5016758"/>
          </a:xfrm>
          <a:prstGeom prst="rect">
            <a:avLst/>
          </a:prstGeom>
        </p:spPr>
        <p:txBody>
          <a:bodyPr wrap="square">
            <a:spAutoFit/>
          </a:bodyPr>
          <a:lstStyle/>
          <a:p>
            <a:pPr fontAlgn="base"/>
            <a:r>
              <a:rPr lang="en-US" sz="2000" dirty="0" smtClean="0"/>
              <a:t># wait till a client accept</a:t>
            </a:r>
          </a:p>
          <a:p>
            <a:pPr fontAlgn="base"/>
            <a:r>
              <a:rPr lang="en-US" sz="2000" dirty="0" smtClean="0"/>
              <a:t># connection</a:t>
            </a:r>
          </a:p>
          <a:p>
            <a:pPr fontAlgn="base"/>
            <a:r>
              <a:rPr lang="en-US" sz="2000" dirty="0" smtClean="0"/>
              <a:t>c, addr = s.accept()</a:t>
            </a:r>
          </a:p>
          <a:p>
            <a:pPr fontAlgn="base"/>
            <a:r>
              <a:rPr lang="en-US" sz="2000" dirty="0" smtClean="0"/>
              <a:t>  </a:t>
            </a:r>
          </a:p>
          <a:p>
            <a:pPr fontAlgn="base"/>
            <a:r>
              <a:rPr lang="en-US" sz="2000" dirty="0" smtClean="0"/>
              <a:t># display client address</a:t>
            </a:r>
          </a:p>
          <a:p>
            <a:pPr fontAlgn="base"/>
            <a:r>
              <a:rPr lang="en-US" sz="2000" dirty="0" smtClean="0"/>
              <a:t>print("CONNECTION FROM:", str(addr))</a:t>
            </a:r>
          </a:p>
          <a:p>
            <a:pPr fontAlgn="base"/>
            <a:r>
              <a:rPr lang="en-US" sz="2000" dirty="0" smtClean="0"/>
              <a:t>  </a:t>
            </a:r>
          </a:p>
          <a:p>
            <a:pPr fontAlgn="base"/>
            <a:r>
              <a:rPr lang="en-US" sz="2000" dirty="0" smtClean="0"/>
              <a:t># send message to the client after</a:t>
            </a:r>
          </a:p>
          <a:p>
            <a:pPr fontAlgn="base"/>
            <a:r>
              <a:rPr lang="en-US" sz="2000" dirty="0" smtClean="0"/>
              <a:t># encoding into binary string</a:t>
            </a:r>
          </a:p>
          <a:p>
            <a:pPr fontAlgn="base"/>
            <a:r>
              <a:rPr lang="en-US" sz="2000" dirty="0" smtClean="0"/>
              <a:t>c.send(b"HELLO, How are you ? \</a:t>
            </a:r>
          </a:p>
          <a:p>
            <a:pPr fontAlgn="base"/>
            <a:r>
              <a:rPr lang="en-US" sz="2000" dirty="0" smtClean="0"/>
              <a:t>       Welcome to Akash hacking World")</a:t>
            </a:r>
          </a:p>
          <a:p>
            <a:pPr fontAlgn="base"/>
            <a:r>
              <a:rPr lang="en-US" sz="2000" dirty="0" smtClean="0"/>
              <a:t> </a:t>
            </a:r>
          </a:p>
          <a:p>
            <a:pPr fontAlgn="base"/>
            <a:r>
              <a:rPr lang="en-US" sz="2000" dirty="0" smtClean="0"/>
              <a:t>msg = "Bye.............."</a:t>
            </a:r>
          </a:p>
          <a:p>
            <a:pPr fontAlgn="base"/>
            <a:r>
              <a:rPr lang="en-US" sz="2000" dirty="0" smtClean="0"/>
              <a:t>c.send(msg.encode())</a:t>
            </a:r>
          </a:p>
          <a:p>
            <a:pPr fontAlgn="base"/>
            <a:r>
              <a:rPr lang="en-US" sz="2000" dirty="0" smtClean="0"/>
              <a:t> # disconnect the server</a:t>
            </a:r>
          </a:p>
          <a:p>
            <a:pPr fontAlgn="base"/>
            <a:r>
              <a:rPr lang="en-US" sz="2000" dirty="0" smtClean="0"/>
              <a:t>c.close()</a:t>
            </a:r>
            <a:endParaRPr lang="en-US" sz="2000" dirty="0"/>
          </a:p>
        </p:txBody>
      </p:sp>
      <p:cxnSp>
        <p:nvCxnSpPr>
          <p:cNvPr id="11" name="Straight Arrow Connector 10"/>
          <p:cNvCxnSpPr/>
          <p:nvPr/>
        </p:nvCxnSpPr>
        <p:spPr>
          <a:xfrm rot="5400000" flipH="1" flipV="1">
            <a:off x="1104900" y="3314700"/>
            <a:ext cx="6096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4893647"/>
          </a:xfrm>
          <a:prstGeom prst="rect">
            <a:avLst/>
          </a:prstGeom>
        </p:spPr>
        <p:txBody>
          <a:bodyPr wrap="square">
            <a:spAutoFit/>
          </a:bodyPr>
          <a:lstStyle/>
          <a:p>
            <a:pPr algn="just"/>
            <a:r>
              <a:rPr lang="en-US" sz="2400" b="1" dirty="0"/>
              <a:t>What is N</a:t>
            </a:r>
            <a:r>
              <a:rPr lang="en-US" sz="2400" b="1" dirty="0" smtClean="0"/>
              <a:t>etwork Programming </a:t>
            </a:r>
            <a:r>
              <a:rPr lang="en-US" sz="2400" b="1" dirty="0"/>
              <a:t>in Python</a:t>
            </a:r>
            <a:r>
              <a:rPr lang="en-US" sz="2400" b="1" dirty="0" smtClean="0"/>
              <a:t>?</a:t>
            </a:r>
          </a:p>
          <a:p>
            <a:pPr algn="just"/>
            <a:endParaRPr lang="en-US" sz="2400" b="1" dirty="0" smtClean="0"/>
          </a:p>
          <a:p>
            <a:pPr algn="just"/>
            <a:r>
              <a:rPr lang="en-US" sz="2400" dirty="0"/>
              <a:t>Python Network Programming is about using Python as a programming language to handle computer networking needful. For representatives, if we want to make and run a transplanted web waitperson or automatically download some ranges from a URL with a pattern</a:t>
            </a:r>
            <a:r>
              <a:rPr lang="en-US" sz="2400" dirty="0" smtClean="0"/>
              <a:t>.</a:t>
            </a:r>
          </a:p>
          <a:p>
            <a:pPr algn="just"/>
            <a:endParaRPr lang="en-US" sz="2400" dirty="0" smtClean="0"/>
          </a:p>
          <a:p>
            <a:pPr algn="just"/>
            <a:r>
              <a:rPr lang="en-US" sz="2400" dirty="0"/>
              <a:t>Python plays an essential business in network programming. The standard library of Python has full support for network protocols, ciphering, and decoding of data and other networking conceptions, and it’s simpler to write network programs in Python than that of 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7848600" cy="461665"/>
          </a:xfrm>
          <a:prstGeom prst="rect">
            <a:avLst/>
          </a:prstGeom>
        </p:spPr>
        <p:txBody>
          <a:bodyPr wrap="square">
            <a:spAutoFit/>
          </a:bodyPr>
          <a:lstStyle/>
          <a:p>
            <a:r>
              <a:rPr lang="en-US" sz="2400" b="1" dirty="0" smtClean="0"/>
              <a:t>TCP/IP server program that receive message from server. </a:t>
            </a:r>
            <a:endParaRPr lang="en-US" sz="2400" dirty="0"/>
          </a:p>
        </p:txBody>
      </p:sp>
      <p:sp>
        <p:nvSpPr>
          <p:cNvPr id="91137" name="Rectangle 1"/>
          <p:cNvSpPr>
            <a:spLocks noChangeArrowheads="1"/>
          </p:cNvSpPr>
          <p:nvPr/>
        </p:nvSpPr>
        <p:spPr bwMode="auto">
          <a:xfrm>
            <a:off x="228600" y="579358"/>
            <a:ext cx="4267200" cy="627864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take the server name and port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host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FF"/>
                </a:solidFill>
                <a:effectLst/>
                <a:cs typeface="Consolas" pitchFamily="49" charset="0"/>
              </a:rPr>
              <a:t>'local host'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port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9900"/>
                </a:solidFill>
                <a:effectLst/>
                <a:cs typeface="Consolas" pitchFamily="49" charset="0"/>
              </a:rPr>
              <a:t>5000</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a socket at client side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using TCP / IP protocol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socket.socket(socket.AF_INET,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socket.SOCK_STREAM)</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connect it to server and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number on local computer.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s.connect((</a:t>
            </a:r>
            <a:r>
              <a:rPr kumimoji="0" lang="en-US" sz="2400" b="0" i="0" u="none" strike="noStrike" cap="none" normalizeH="0" baseline="0" dirty="0" smtClean="0">
                <a:ln>
                  <a:noFill/>
                </a:ln>
                <a:solidFill>
                  <a:srgbClr val="0000FF"/>
                </a:solidFill>
                <a:effectLst/>
                <a:cs typeface="Consolas" pitchFamily="49" charset="0"/>
              </a:rPr>
              <a:t>'127.0.0.1'</a:t>
            </a:r>
            <a:r>
              <a:rPr kumimoji="0" lang="en-US" sz="2400" b="0" i="0" u="none" strike="noStrike" cap="none" normalizeH="0" baseline="0" dirty="0" smtClean="0">
                <a:ln>
                  <a:noFill/>
                </a:ln>
                <a:solidFill>
                  <a:srgbClr val="000000"/>
                </a:solidFill>
                <a:effectLst/>
                <a:cs typeface="Consolas" pitchFamily="49" charset="0"/>
              </a:rPr>
              <a:t>,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4724400" y="685800"/>
            <a:ext cx="3962400" cy="489364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receive message string from</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server, at a time 1024 B</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repeat as long as message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string are not empty</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while</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a:t>
            </a:r>
            <a:r>
              <a:rPr lang="en-US" sz="2400" dirty="0" smtClean="0">
                <a:solidFill>
                  <a:srgbClr val="0000FF"/>
                </a:solidFill>
                <a:cs typeface="Consolas" pitchFamily="49" charset="0"/>
              </a:rPr>
              <a:t>'Received:'</a:t>
            </a:r>
            <a:r>
              <a:rPr lang="en-US" sz="2400" dirty="0" smtClean="0">
                <a:solidFill>
                  <a:srgbClr val="273239"/>
                </a:solidFill>
                <a:cs typeface="Consolas" pitchFamily="49" charset="0"/>
              </a:rPr>
              <a: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msg.decode())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disconnect the client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s.close()</a:t>
            </a:r>
            <a:endParaRPr lang="en-US" sz="2400" dirty="0" smtClean="0">
              <a:cs typeface="Arial" pitchFamily="34" charset="0"/>
            </a:endParaRPr>
          </a:p>
        </p:txBody>
      </p:sp>
      <p:cxnSp>
        <p:nvCxnSpPr>
          <p:cNvPr id="6" name="Straight Arrow Connector 5"/>
          <p:cNvCxnSpPr/>
          <p:nvPr/>
        </p:nvCxnSpPr>
        <p:spPr>
          <a:xfrm rot="5400000" flipH="1" flipV="1">
            <a:off x="1409700" y="3619500"/>
            <a:ext cx="5867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19600" y="5791200"/>
            <a:ext cx="4572000" cy="646331"/>
          </a:xfrm>
          <a:prstGeom prst="rect">
            <a:avLst/>
          </a:prstGeom>
        </p:spPr>
        <p:txBody>
          <a:bodyPr>
            <a:spAutoFit/>
          </a:bodyPr>
          <a:lstStyle/>
          <a:p>
            <a:r>
              <a:rPr lang="en-US" b="1" dirty="0" smtClean="0">
                <a:solidFill>
                  <a:srgbClr val="FF0000"/>
                </a:solidFill>
              </a:rPr>
              <a:t>Note: Open In Two Separate DOS Windows And First Execute server, then Execute client.</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409442" cy="461665"/>
          </a:xfrm>
          <a:prstGeom prst="rect">
            <a:avLst/>
          </a:prstGeom>
        </p:spPr>
        <p:txBody>
          <a:bodyPr wrap="none">
            <a:spAutoFit/>
          </a:bodyPr>
          <a:lstStyle/>
          <a:p>
            <a:r>
              <a:rPr lang="en-US" sz="2400" b="1" dirty="0" smtClean="0"/>
              <a:t>Output of Server:</a:t>
            </a:r>
            <a:endParaRPr lang="en-US" sz="2400" dirty="0"/>
          </a:p>
        </p:txBody>
      </p:sp>
      <p:pic>
        <p:nvPicPr>
          <p:cNvPr id="90114" name="Picture 2" descr="Lightbox"/>
          <p:cNvPicPr>
            <a:picLocks noChangeAspect="1" noChangeArrowheads="1"/>
          </p:cNvPicPr>
          <p:nvPr/>
        </p:nvPicPr>
        <p:blipFill>
          <a:blip r:embed="rId2"/>
          <a:srcRect/>
          <a:stretch>
            <a:fillRect/>
          </a:stretch>
        </p:blipFill>
        <p:spPr bwMode="auto">
          <a:xfrm>
            <a:off x="690282" y="1447800"/>
            <a:ext cx="7470962" cy="4495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97131" cy="461665"/>
          </a:xfrm>
          <a:prstGeom prst="rect">
            <a:avLst/>
          </a:prstGeom>
        </p:spPr>
        <p:txBody>
          <a:bodyPr wrap="none">
            <a:spAutoFit/>
          </a:bodyPr>
          <a:lstStyle/>
          <a:p>
            <a:r>
              <a:rPr lang="en-US" sz="2400" b="1" dirty="0" smtClean="0"/>
              <a:t>Output of Client:</a:t>
            </a:r>
            <a:r>
              <a:rPr lang="en-US" sz="2400" dirty="0" smtClean="0"/>
              <a:t> </a:t>
            </a:r>
            <a:endParaRPr lang="en-US" sz="2400" dirty="0"/>
          </a:p>
        </p:txBody>
      </p:sp>
      <p:pic>
        <p:nvPicPr>
          <p:cNvPr id="93186" name="Picture 2" descr="Lightbox"/>
          <p:cNvPicPr>
            <a:picLocks noChangeAspect="1" noChangeArrowheads="1"/>
          </p:cNvPicPr>
          <p:nvPr/>
        </p:nvPicPr>
        <p:blipFill>
          <a:blip r:embed="rId2"/>
          <a:srcRect/>
          <a:stretch>
            <a:fillRect/>
          </a:stretch>
        </p:blipFill>
        <p:spPr bwMode="auto">
          <a:xfrm>
            <a:off x="1066800" y="1676400"/>
            <a:ext cx="6400800" cy="4343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305800" cy="2677656"/>
          </a:xfrm>
          <a:prstGeom prst="rect">
            <a:avLst/>
          </a:prstGeom>
        </p:spPr>
        <p:txBody>
          <a:bodyPr wrap="square">
            <a:spAutoFit/>
          </a:bodyPr>
          <a:lstStyle/>
          <a:p>
            <a:pPr algn="just"/>
            <a:r>
              <a:rPr lang="en-US" sz="2400" b="1" dirty="0" smtClean="0"/>
              <a:t>IP Address</a:t>
            </a:r>
          </a:p>
          <a:p>
            <a:pPr algn="just"/>
            <a:r>
              <a:rPr lang="en-US" sz="2400" dirty="0" smtClean="0"/>
              <a:t>IP Address (Internet Protocol) is a fundamental networking concept that provides address assignation capability in a network. The python module </a:t>
            </a:r>
            <a:r>
              <a:rPr lang="en-US" sz="2400" b="1" dirty="0" smtClean="0"/>
              <a:t>ipaddress</a:t>
            </a:r>
            <a:r>
              <a:rPr lang="en-US" sz="2400" dirty="0" smtClean="0"/>
              <a:t> is used extensively to validate and categorize IP address to IPV4 and IPV6 type. It can also be used to do comparison of the IP address values as well as IP address arithmetic for manipulating the ip addresses.</a:t>
            </a:r>
            <a:endParaRPr lang="en-US" sz="2400" dirty="0"/>
          </a:p>
        </p:txBody>
      </p:sp>
      <p:sp>
        <p:nvSpPr>
          <p:cNvPr id="58370" name="Rectangle 2"/>
          <p:cNvSpPr>
            <a:spLocks noChangeArrowheads="1"/>
          </p:cNvSpPr>
          <p:nvPr/>
        </p:nvSpPr>
        <p:spPr bwMode="auto">
          <a:xfrm>
            <a:off x="304800" y="2895600"/>
            <a:ext cx="8382000" cy="3725393"/>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Validate the IPV4 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The ip_address function validates the IPV4 address. If the range of values is beyond 0 to 255, then it throws an error.</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Import ipaddress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'192.168.0.255'</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'192.168.0.256'</a:t>
            </a:r>
            <a:r>
              <a:rPr kumimoji="0" lang="en-US" sz="2200" b="0" i="0" u="none" strike="noStrike" cap="none" normalizeH="0" baseline="0" dirty="0" smtClean="0">
                <a:ln>
                  <a:noFill/>
                </a:ln>
                <a:solidFill>
                  <a:srgbClr val="666600"/>
                </a:solidFill>
                <a:effectLst/>
                <a:cs typeface="Courier New"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When we run the above program, we get the following output −</a:t>
            </a:r>
            <a:endParaRPr kumimoji="0" lang="en-US" sz="2200" b="0" i="0" u="none" strike="noStrike" cap="none" normalizeH="0" baseline="0" dirty="0" smtClean="0">
              <a:ln>
                <a:noFill/>
              </a:ln>
              <a:solidFill>
                <a:schemeClr val="tx1"/>
              </a:solidFill>
              <a:effectLst/>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192.168.0.255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ValueError: u'192.168.0.256' does not appear to be an IPv4 or IPv6 address</a:t>
            </a:r>
            <a:r>
              <a:rPr kumimoji="0" lang="en-US" sz="22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1938992"/>
          </a:xfrm>
          <a:prstGeom prst="rect">
            <a:avLst/>
          </a:prstGeom>
        </p:spPr>
        <p:txBody>
          <a:bodyPr wrap="square">
            <a:spAutoFit/>
          </a:bodyPr>
          <a:lstStyle/>
          <a:p>
            <a:pPr algn="just" fontAlgn="base"/>
            <a:r>
              <a:rPr lang="en-US" sz="2400" b="1" dirty="0" smtClean="0"/>
              <a:t>IPv6 :</a:t>
            </a:r>
            <a:r>
              <a:rPr lang="en-US" sz="2400" dirty="0" smtClean="0"/>
              <a:t> It is represented by eight groups of four hexadecimal digits separated by colons, where each group represents 16 bits, two octets also known as hextet. The </a:t>
            </a:r>
            <a:r>
              <a:rPr lang="en-US" sz="2400" i="1" dirty="0" smtClean="0"/>
              <a:t>ip_address()</a:t>
            </a:r>
            <a:r>
              <a:rPr lang="en-US" sz="2400" dirty="0" smtClean="0"/>
              <a:t> function throws an error if the range value exceeds from 0 to FFFF.</a:t>
            </a:r>
            <a:endParaRPr lang="en-US" sz="2400" dirty="0"/>
          </a:p>
        </p:txBody>
      </p:sp>
      <p:sp>
        <p:nvSpPr>
          <p:cNvPr id="57345" name="Rectangle 1"/>
          <p:cNvSpPr>
            <a:spLocks noChangeArrowheads="1"/>
          </p:cNvSpPr>
          <p:nvPr/>
        </p:nvSpPr>
        <p:spPr bwMode="auto">
          <a:xfrm>
            <a:off x="76200" y="2438400"/>
            <a:ext cx="89154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Import module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Example of valid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Invalid IPv6 address raises error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'2001:0db8:85a3:0ff0:00000:8a2e:0370:7334'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7848600" cy="1569660"/>
          </a:xfrm>
          <a:prstGeom prst="rect">
            <a:avLst/>
          </a:prstGeom>
        </p:spPr>
        <p:txBody>
          <a:bodyPr wrap="square">
            <a:spAutoFit/>
          </a:bodyPr>
          <a:lstStyle/>
          <a:p>
            <a:pPr algn="just" fontAlgn="base"/>
            <a:r>
              <a:rPr lang="en-US" sz="2400" b="1" dirty="0" smtClean="0"/>
              <a:t>Operations on IP Address-</a:t>
            </a:r>
          </a:p>
          <a:p>
            <a:pPr algn="just" fontAlgn="base"/>
            <a:r>
              <a:rPr lang="en-US" sz="2400" dirty="0" smtClean="0"/>
              <a:t>Various operations like arithmetic, comparison, type, etc can be performed on the IP addresses with the help of</a:t>
            </a:r>
            <a:r>
              <a:rPr lang="en-US" sz="2400" i="1" dirty="0" smtClean="0"/>
              <a:t> ipaddress </a:t>
            </a:r>
            <a:r>
              <a:rPr lang="en-US" sz="2400" dirty="0" smtClean="0"/>
              <a:t>module. Some operations are listed below: </a:t>
            </a:r>
            <a:endParaRPr lang="en-US" sz="2400" dirty="0"/>
          </a:p>
        </p:txBody>
      </p:sp>
      <p:sp>
        <p:nvSpPr>
          <p:cNvPr id="3" name="Rectangle 2"/>
          <p:cNvSpPr/>
          <p:nvPr/>
        </p:nvSpPr>
        <p:spPr>
          <a:xfrm>
            <a:off x="457200" y="2690336"/>
            <a:ext cx="7848600" cy="1200329"/>
          </a:xfrm>
          <a:prstGeom prst="rect">
            <a:avLst/>
          </a:prstGeom>
        </p:spPr>
        <p:txBody>
          <a:bodyPr wrap="square">
            <a:spAutoFit/>
          </a:bodyPr>
          <a:lstStyle/>
          <a:p>
            <a:pPr algn="just" fontAlgn="base"/>
            <a:r>
              <a:rPr lang="en-US" sz="2400" b="1" dirty="0" smtClean="0"/>
              <a:t>Type Check operation:</a:t>
            </a:r>
            <a:r>
              <a:rPr lang="en-US" sz="2400" dirty="0" smtClean="0"/>
              <a:t> The </a:t>
            </a:r>
            <a:r>
              <a:rPr lang="en-US" sz="2400" i="1" dirty="0" smtClean="0"/>
              <a:t>type()</a:t>
            </a:r>
            <a:r>
              <a:rPr lang="en-US" sz="2400" dirty="0" smtClean="0"/>
              <a:t> method takes various formats of IP addresses as input and recognizes whether it is IPv4 or IPv6 address, indicating the category of the IP address.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228600" y="304800"/>
            <a:ext cx="86868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IPv4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'175.198.42.211'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'5.0.0.1'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'0000:f0f0::7b8a:ffff'</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
        <p:nvSpPr>
          <p:cNvPr id="55298" name="Rectangle 2"/>
          <p:cNvSpPr>
            <a:spLocks noChangeArrowheads="1"/>
          </p:cNvSpPr>
          <p:nvPr/>
        </p:nvSpPr>
        <p:spPr bwMode="auto">
          <a:xfrm>
            <a:off x="609600" y="4495800"/>
            <a:ext cx="6248400"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Output :</a:t>
            </a:r>
            <a:r>
              <a:rPr kumimoji="0" lang="en-US" sz="2400" b="0" i="0" u="none" strike="noStrike" cap="none" normalizeH="0" baseline="0" dirty="0" smtClean="0">
                <a:ln>
                  <a:noFill/>
                </a:ln>
                <a:solidFill>
                  <a:srgbClr val="273239"/>
                </a:solidFill>
                <a:effectLst/>
                <a:ea typeface="urw-din"/>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153400" cy="5262979"/>
          </a:xfrm>
          <a:prstGeom prst="rect">
            <a:avLst/>
          </a:prstGeom>
        </p:spPr>
        <p:txBody>
          <a:bodyPr wrap="square">
            <a:spAutoFit/>
          </a:bodyPr>
          <a:lstStyle/>
          <a:p>
            <a:r>
              <a:rPr lang="en-US" sz="2400" b="1" dirty="0" smtClean="0"/>
              <a:t>Python program to find the IP Address of the client</a:t>
            </a:r>
          </a:p>
          <a:p>
            <a:endParaRPr lang="en-US" sz="2400" dirty="0" smtClean="0"/>
          </a:p>
          <a:p>
            <a:r>
              <a:rPr lang="en-US" sz="2400" dirty="0" smtClean="0"/>
              <a:t>## importing socket module </a:t>
            </a:r>
          </a:p>
          <a:p>
            <a:r>
              <a:rPr lang="en-US" sz="2400" dirty="0" smtClean="0"/>
              <a:t>import socket </a:t>
            </a:r>
          </a:p>
          <a:p>
            <a:endParaRPr lang="en-US" sz="2400" dirty="0" smtClean="0"/>
          </a:p>
          <a:p>
            <a:r>
              <a:rPr lang="en-US" sz="2400" dirty="0" smtClean="0"/>
              <a:t>## getting the hostname by socket.gethostname() method hostname = socket.gethostname() </a:t>
            </a:r>
          </a:p>
          <a:p>
            <a:endParaRPr lang="en-US" sz="2400" dirty="0" smtClean="0"/>
          </a:p>
          <a:p>
            <a:r>
              <a:rPr lang="en-US" sz="2400" dirty="0" smtClean="0"/>
              <a:t>## getting the IP address using socket.gethostbyname() method ip_address = socket.gethostbyname(hostname) </a:t>
            </a:r>
          </a:p>
          <a:p>
            <a:endParaRPr lang="en-US" sz="2400" dirty="0" smtClean="0"/>
          </a:p>
          <a:p>
            <a:r>
              <a:rPr lang="en-US" sz="2400" dirty="0" smtClean="0"/>
              <a:t>## printing the hostname and ip_address </a:t>
            </a:r>
          </a:p>
          <a:p>
            <a:r>
              <a:rPr lang="en-US" sz="2400" dirty="0" smtClean="0"/>
              <a:t>print(f"Hostname: {hostname}") </a:t>
            </a:r>
          </a:p>
          <a:p>
            <a:r>
              <a:rPr lang="en-US" sz="2400" dirty="0" smtClean="0"/>
              <a:t>print(f"IP Address: {ip_address}")</a:t>
            </a:r>
            <a:endParaRPr lang="en-US" sz="2400" dirty="0"/>
          </a:p>
        </p:txBody>
      </p:sp>
      <p:sp>
        <p:nvSpPr>
          <p:cNvPr id="3" name="Rectangle 2"/>
          <p:cNvSpPr/>
          <p:nvPr/>
        </p:nvSpPr>
        <p:spPr>
          <a:xfrm>
            <a:off x="4343400" y="5410200"/>
            <a:ext cx="4572000" cy="1200329"/>
          </a:xfrm>
          <a:prstGeom prst="rect">
            <a:avLst/>
          </a:prstGeom>
        </p:spPr>
        <p:txBody>
          <a:bodyPr wrap="square">
            <a:spAutoFit/>
          </a:bodyPr>
          <a:lstStyle/>
          <a:p>
            <a:r>
              <a:rPr lang="en-US" sz="2400" b="1" dirty="0" smtClean="0"/>
              <a:t>Output :</a:t>
            </a:r>
          </a:p>
          <a:p>
            <a:r>
              <a:rPr lang="en-US" sz="2400" dirty="0" smtClean="0"/>
              <a:t>Hostname: STUD-PC</a:t>
            </a:r>
          </a:p>
          <a:p>
            <a:r>
              <a:rPr lang="en-US" sz="2400" dirty="0" smtClean="0"/>
              <a:t>IP Address: 192.168.10.71</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4524315"/>
          </a:xfrm>
          <a:prstGeom prst="rect">
            <a:avLst/>
          </a:prstGeom>
        </p:spPr>
        <p:txBody>
          <a:bodyPr wrap="square">
            <a:spAutoFit/>
          </a:bodyPr>
          <a:lstStyle/>
          <a:p>
            <a:pPr algn="just"/>
            <a:r>
              <a:rPr lang="en-US" sz="2400" b="1" dirty="0" smtClean="0"/>
              <a:t>What is urllib?</a:t>
            </a:r>
          </a:p>
          <a:p>
            <a:pPr algn="just"/>
            <a:r>
              <a:rPr lang="en-US" sz="2400" dirty="0" smtClean="0"/>
              <a:t>urllib is a Python module that can be used for opening URLs. It defines functions and classes to help in URL actions.</a:t>
            </a:r>
          </a:p>
          <a:p>
            <a:pPr algn="just"/>
            <a:r>
              <a:rPr lang="en-US" sz="2400" dirty="0" smtClean="0"/>
              <a:t>With Python you can also access and retrieve data from the internet like XML, HTML, JSON, etc. You can also use Python to work with this data directly. </a:t>
            </a:r>
          </a:p>
          <a:p>
            <a:pPr algn="just"/>
            <a:endParaRPr lang="en-US" sz="2400" dirty="0" smtClean="0"/>
          </a:p>
          <a:p>
            <a:r>
              <a:rPr lang="en-US" sz="2400" b="1" dirty="0" smtClean="0"/>
              <a:t>How to Open URL using Urllib</a:t>
            </a:r>
          </a:p>
          <a:p>
            <a:r>
              <a:rPr lang="en-US" sz="2400" dirty="0" smtClean="0"/>
              <a:t>Before we run the code to connect to Internet data, we need to import statement for URL library module or “urllib”.</a:t>
            </a:r>
          </a:p>
          <a:p>
            <a:r>
              <a:rPr lang="en-US" sz="2400" dirty="0" smtClean="0"/>
              <a:t/>
            </a:r>
            <a:br>
              <a:rPr lang="en-US" sz="2400" dirty="0" smtClean="0"/>
            </a:b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nternet Access with Python Tutorial: Open, Parse &amp; Read URL"/>
          <p:cNvPicPr>
            <a:picLocks noChangeAspect="1" noChangeArrowheads="1"/>
          </p:cNvPicPr>
          <p:nvPr/>
        </p:nvPicPr>
        <p:blipFill>
          <a:blip r:embed="rId2"/>
          <a:srcRect/>
          <a:stretch>
            <a:fillRect/>
          </a:stretch>
        </p:blipFill>
        <p:spPr bwMode="auto">
          <a:xfrm>
            <a:off x="1" y="0"/>
            <a:ext cx="9058224"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6370975"/>
          </a:xfrm>
          <a:prstGeom prst="rect">
            <a:avLst/>
          </a:prstGeom>
        </p:spPr>
        <p:txBody>
          <a:bodyPr wrap="square">
            <a:spAutoFit/>
          </a:bodyPr>
          <a:lstStyle/>
          <a:p>
            <a:pPr algn="just"/>
            <a:r>
              <a:rPr lang="en-US" sz="2400" dirty="0"/>
              <a:t>Python Network Programming is about using python as a programming language to handle computer networking requirements. For example, if we want to create and run a local web server or automatically download some files from a URL with a pattern</a:t>
            </a:r>
            <a:r>
              <a:rPr lang="en-US" sz="2400" dirty="0" smtClean="0"/>
              <a:t>.</a:t>
            </a:r>
          </a:p>
          <a:p>
            <a:pPr algn="just"/>
            <a:endParaRPr lang="en-US" sz="2400" dirty="0" smtClean="0"/>
          </a:p>
          <a:p>
            <a:pPr algn="just"/>
            <a:r>
              <a:rPr lang="en-US" sz="2400" b="1" dirty="0"/>
              <a:t>Network Programming Introduction</a:t>
            </a:r>
          </a:p>
          <a:p>
            <a:pPr algn="just"/>
            <a:endParaRPr lang="en-US" sz="2400" dirty="0"/>
          </a:p>
          <a:p>
            <a:pPr algn="just"/>
            <a:r>
              <a:rPr lang="en-US" sz="2400" b="1" dirty="0"/>
              <a:t>Socket programming</a:t>
            </a:r>
          </a:p>
          <a:p>
            <a:pPr algn="just"/>
            <a:r>
              <a:rPr lang="en-US" sz="2400" dirty="0"/>
              <a:t>Sockets are the links through which the client and servers communicate with each other. For example when a browser is opened a socket is automatically created to connect with the server. Python has a socket module which an be used to implement various socket functionalities like binding an address or starting a listener port. Socket programming is fundamental to computer networking and python handles it well.</a:t>
            </a:r>
          </a:p>
          <a:p>
            <a:pPr algn="just"/>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93866"/>
          </a:xfrm>
          <a:prstGeom prst="rect">
            <a:avLst/>
          </a:prstGeom>
        </p:spPr>
        <p:txBody>
          <a:bodyPr wrap="square">
            <a:spAutoFit/>
          </a:bodyPr>
          <a:lstStyle/>
          <a:p>
            <a:pPr algn="just">
              <a:buFont typeface="Arial" pitchFamily="34" charset="0"/>
              <a:buChar char="•"/>
            </a:pPr>
            <a:r>
              <a:rPr lang="en-US" sz="2800" dirty="0" smtClean="0"/>
              <a:t>Import urllib</a:t>
            </a:r>
          </a:p>
          <a:p>
            <a:pPr algn="just">
              <a:buFont typeface="Arial" pitchFamily="34" charset="0"/>
              <a:buChar char="•"/>
            </a:pPr>
            <a:r>
              <a:rPr lang="en-US" sz="2800" dirty="0" smtClean="0"/>
              <a:t>Define your main function</a:t>
            </a:r>
          </a:p>
          <a:p>
            <a:pPr algn="just">
              <a:buFont typeface="Arial" pitchFamily="34" charset="0"/>
              <a:buChar char="•"/>
            </a:pPr>
            <a:r>
              <a:rPr lang="en-US" sz="2800" dirty="0" smtClean="0"/>
              <a:t>Declare the variable webUrl</a:t>
            </a:r>
          </a:p>
          <a:p>
            <a:pPr algn="just">
              <a:buFont typeface="Arial" pitchFamily="34" charset="0"/>
              <a:buChar char="•"/>
            </a:pPr>
            <a:r>
              <a:rPr lang="en-US" sz="2800" dirty="0" smtClean="0"/>
              <a:t>Then call the urlopen function on the URL lib library</a:t>
            </a:r>
          </a:p>
          <a:p>
            <a:pPr algn="just">
              <a:buFont typeface="Arial" pitchFamily="34" charset="0"/>
              <a:buChar char="•"/>
            </a:pPr>
            <a:r>
              <a:rPr lang="en-US" sz="2800" dirty="0" smtClean="0"/>
              <a:t>The URL we are opening is guru99 tutorial on youtube</a:t>
            </a:r>
          </a:p>
          <a:p>
            <a:pPr algn="just">
              <a:buFont typeface="Arial" pitchFamily="34" charset="0"/>
              <a:buChar char="•"/>
            </a:pPr>
            <a:r>
              <a:rPr lang="en-US" sz="2800" dirty="0" smtClean="0"/>
              <a:t>Next, we going to print the result code</a:t>
            </a:r>
          </a:p>
          <a:p>
            <a:pPr algn="just">
              <a:buFont typeface="Arial" pitchFamily="34" charset="0"/>
              <a:buChar char="•"/>
            </a:pPr>
            <a:r>
              <a:rPr lang="en-US" sz="2800" dirty="0" smtClean="0"/>
              <a:t>Result code is retrieved by calling the getcode function on the webUrl variable we have created</a:t>
            </a:r>
          </a:p>
          <a:p>
            <a:pPr algn="just">
              <a:buFont typeface="Arial" pitchFamily="34" charset="0"/>
              <a:buChar char="•"/>
            </a:pPr>
            <a:r>
              <a:rPr lang="en-US" sz="2800" dirty="0" smtClean="0"/>
              <a:t>We going to convert that to a string, so that it can be concatenated with our string “result code”</a:t>
            </a:r>
          </a:p>
          <a:p>
            <a:pPr algn="just">
              <a:buFont typeface="Arial" pitchFamily="34" charset="0"/>
              <a:buChar char="•"/>
            </a:pPr>
            <a:r>
              <a:rPr lang="en-US" sz="2800" dirty="0" smtClean="0"/>
              <a:t>This will be a regular HTTP code “200”, indicating http request is processed successfully</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15663"/>
          </a:xfrm>
          <a:prstGeom prst="rect">
            <a:avLst/>
          </a:prstGeom>
        </p:spPr>
        <p:txBody>
          <a:bodyPr wrap="square">
            <a:spAutoFit/>
          </a:bodyPr>
          <a:lstStyle/>
          <a:p>
            <a:r>
              <a:rPr lang="en-US" sz="2000" b="1" dirty="0" smtClean="0"/>
              <a:t>How to get HTML file form URL </a:t>
            </a:r>
            <a:endParaRPr lang="en-US" sz="2000" dirty="0" smtClean="0"/>
          </a:p>
          <a:p>
            <a:r>
              <a:rPr lang="en-US" sz="2000" dirty="0" smtClean="0"/>
              <a:t>You can also read the HTML file by using the “read function” in Python, and when you run the code, the HTML file will appear in the console.</a:t>
            </a:r>
            <a:endParaRPr lang="en-US" sz="2000" dirty="0"/>
          </a:p>
        </p:txBody>
      </p:sp>
      <p:pic>
        <p:nvPicPr>
          <p:cNvPr id="17410" name="Picture 2" descr="Internet Access with Python Tutorial: Open, Parse &amp; Read URL"/>
          <p:cNvPicPr>
            <a:picLocks noChangeAspect="1" noChangeArrowheads="1"/>
          </p:cNvPicPr>
          <p:nvPr/>
        </p:nvPicPr>
        <p:blipFill>
          <a:blip r:embed="rId2"/>
          <a:srcRect/>
          <a:stretch>
            <a:fillRect/>
          </a:stretch>
        </p:blipFill>
        <p:spPr bwMode="auto">
          <a:xfrm>
            <a:off x="228600" y="990600"/>
            <a:ext cx="8686800" cy="5638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391400" cy="1938992"/>
          </a:xfrm>
          <a:prstGeom prst="rect">
            <a:avLst/>
          </a:prstGeom>
        </p:spPr>
        <p:txBody>
          <a:bodyPr wrap="square">
            <a:spAutoFit/>
          </a:bodyPr>
          <a:lstStyle/>
          <a:p>
            <a:pPr>
              <a:buFont typeface="Arial" pitchFamily="34" charset="0"/>
              <a:buChar char="•"/>
            </a:pPr>
            <a:r>
              <a:rPr lang="en-US" sz="2400" dirty="0" smtClean="0"/>
              <a:t>Call the read function on the webURL variable</a:t>
            </a:r>
          </a:p>
          <a:p>
            <a:pPr>
              <a:buFont typeface="Arial" pitchFamily="34" charset="0"/>
              <a:buChar char="•"/>
            </a:pPr>
            <a:r>
              <a:rPr lang="en-US" sz="2400" dirty="0" smtClean="0"/>
              <a:t>Read variable allows to read the contents of data files</a:t>
            </a:r>
          </a:p>
          <a:p>
            <a:pPr>
              <a:buFont typeface="Arial" pitchFamily="34" charset="0"/>
              <a:buChar char="•"/>
            </a:pPr>
            <a:r>
              <a:rPr lang="en-US" sz="2400" dirty="0" smtClean="0"/>
              <a:t>Read the entire content of the URL into a variable called data</a:t>
            </a:r>
          </a:p>
          <a:p>
            <a:pPr>
              <a:buFont typeface="Arial" pitchFamily="34" charset="0"/>
              <a:buChar char="•"/>
            </a:pPr>
            <a:r>
              <a:rPr lang="en-US" sz="2400" dirty="0" smtClean="0"/>
              <a:t>Run the code- It will print the data into HTML format</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76200" y="228600"/>
            <a:ext cx="8991600" cy="4478149"/>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import urllib.request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def 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open a connection to a URL using urllib2 webUrl = urllib.request.urlopen("https://www.youtube.com/user/guru99com") #get the result code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("result code: " + str(webUrl.getcode()))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data = webUrl.read()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(data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if __name__ == "__main__":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22222"/>
                </a:solidFill>
                <a:cs typeface="Arial" pitchFamily="34" charset="0"/>
              </a:rPr>
              <a:t>	</a:t>
            </a:r>
            <a:r>
              <a:rPr kumimoji="0" lang="en-US" sz="2400" b="0" i="0" u="none" strike="noStrike" cap="none" normalizeH="0" baseline="0" dirty="0" smtClean="0">
                <a:ln>
                  <a:noFill/>
                </a:ln>
                <a:solidFill>
                  <a:srgbClr val="222222"/>
                </a:solidFill>
                <a:effectLst/>
                <a:cs typeface="Arial" pitchFamily="34" charset="0"/>
              </a:rPr>
              <a:t>main()</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893647"/>
          </a:xfrm>
          <a:prstGeom prst="rect">
            <a:avLst/>
          </a:prstGeom>
        </p:spPr>
        <p:txBody>
          <a:bodyPr wrap="square">
            <a:spAutoFit/>
          </a:bodyPr>
          <a:lstStyle/>
          <a:p>
            <a:pPr algn="just" fontAlgn="base"/>
            <a:r>
              <a:rPr lang="en-US" sz="2400" b="1" dirty="0" smtClean="0"/>
              <a:t>Downloading files from web using Python</a:t>
            </a:r>
          </a:p>
          <a:p>
            <a:pPr algn="just" fontAlgn="base"/>
            <a:r>
              <a:rPr lang="en-US" sz="2400" u="sng" dirty="0" smtClean="0">
                <a:hlinkClick r:id="rId2"/>
              </a:rPr>
              <a:t>Requests </a:t>
            </a:r>
            <a:r>
              <a:rPr lang="en-US" sz="2400" dirty="0" smtClean="0"/>
              <a:t>is a versatile HTTP library in python with various applications. One of its applications is to download a file from web using the file URL.</a:t>
            </a:r>
          </a:p>
          <a:p>
            <a:pPr algn="just" fontAlgn="base"/>
            <a:endParaRPr lang="en-US" sz="2400" b="1" dirty="0" smtClean="0"/>
          </a:p>
          <a:p>
            <a:pPr algn="just" fontAlgn="base"/>
            <a:r>
              <a:rPr lang="en-US" sz="2400" b="1" dirty="0" smtClean="0"/>
              <a:t>Download and read webpage line by line</a:t>
            </a:r>
          </a:p>
          <a:p>
            <a:pPr algn="just" fontAlgn="base"/>
            <a:endParaRPr lang="en-US" sz="2400" b="1" dirty="0" smtClean="0"/>
          </a:p>
          <a:p>
            <a:pPr algn="just" fontAlgn="base"/>
            <a:r>
              <a:rPr lang="en-US" sz="2400" b="1" dirty="0" smtClean="0"/>
              <a:t>Example</a:t>
            </a:r>
          </a:p>
          <a:p>
            <a:r>
              <a:rPr lang="fr-FR" sz="2400" dirty="0" smtClean="0"/>
              <a:t>import urllib.request</a:t>
            </a:r>
          </a:p>
          <a:p>
            <a:r>
              <a:rPr lang="fr-FR" sz="2400" dirty="0" smtClean="0"/>
              <a:t>fid=</a:t>
            </a:r>
            <a:r>
              <a:rPr lang="fr-FR" sz="2400" b="1" dirty="0" smtClean="0"/>
              <a:t>urllib.request.urlopen</a:t>
            </a:r>
            <a:r>
              <a:rPr lang="fr-FR" sz="2400" dirty="0" smtClean="0"/>
              <a:t>('http://www.example.org/')</a:t>
            </a:r>
          </a:p>
          <a:p>
            <a:r>
              <a:rPr lang="fr-FR" sz="2400" dirty="0" smtClean="0"/>
              <a:t>webpage=fid.read()</a:t>
            </a:r>
            <a:r>
              <a:rPr lang="fr-FR" sz="2400" b="1" dirty="0" smtClean="0"/>
              <a:t>.decode</a:t>
            </a:r>
            <a:r>
              <a:rPr lang="fr-FR" sz="2400" dirty="0" smtClean="0"/>
              <a:t>('utf-8')</a:t>
            </a:r>
          </a:p>
          <a:p>
            <a:r>
              <a:rPr lang="fr-FR" sz="2400" dirty="0" smtClean="0"/>
              <a:t>print(webpage)</a:t>
            </a:r>
          </a:p>
          <a:p>
            <a:pPr algn="just" fontAlgn="base"/>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924800" cy="5262979"/>
          </a:xfrm>
          <a:prstGeom prst="rect">
            <a:avLst/>
          </a:prstGeom>
        </p:spPr>
        <p:txBody>
          <a:bodyPr wrap="square">
            <a:spAutoFit/>
          </a:bodyPr>
          <a:lstStyle/>
          <a:p>
            <a:pPr algn="just"/>
            <a:r>
              <a:rPr lang="en-US" sz="2400" b="1" dirty="0" smtClean="0"/>
              <a:t>How to download an image in Python</a:t>
            </a:r>
          </a:p>
          <a:p>
            <a:pPr algn="just"/>
            <a:endParaRPr lang="en-US" sz="2400" b="1" dirty="0" smtClean="0"/>
          </a:p>
          <a:p>
            <a:pPr algn="just"/>
            <a:r>
              <a:rPr lang="en-US" sz="2400" dirty="0" smtClean="0"/>
              <a:t>Web scraping is a technique to fetch data from websites. While surfing on the web, many websites don’t allow the user to save data for personal use. One way is to manually copy-paste the data, which both tedious and time-consuming. Web Scraping is the automation of the data extraction process from websites. </a:t>
            </a:r>
          </a:p>
          <a:p>
            <a:pPr algn="just"/>
            <a:r>
              <a:rPr lang="en-US" sz="2400" dirty="0" smtClean="0"/>
              <a:t>Import requests</a:t>
            </a:r>
          </a:p>
          <a:p>
            <a:r>
              <a:rPr lang="en-US" sz="2400" dirty="0" smtClean="0"/>
              <a:t>response = requests.get("https://i.imgur.com/ExdKOOz.png")</a:t>
            </a:r>
          </a:p>
          <a:p>
            <a:r>
              <a:rPr lang="en-US" sz="2400" dirty="0" smtClean="0"/>
              <a:t>file = open("sample_image.png", "wb")</a:t>
            </a:r>
          </a:p>
          <a:p>
            <a:r>
              <a:rPr lang="en-US" sz="2400" dirty="0" smtClean="0"/>
              <a:t>file.write(response.content)</a:t>
            </a:r>
          </a:p>
          <a:p>
            <a:r>
              <a:rPr lang="en-US" sz="2400" dirty="0" smtClean="0"/>
              <a:t>file.close()</a:t>
            </a:r>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304800" y="0"/>
            <a:ext cx="88392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from</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bs4 </a:t>
            </a: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FOLDER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def</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folder_create(images):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folder_name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input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"Enter Folder Name:- "</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folder creation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os.mkdir(folder_name)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if folder exists with that name, ask another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"Folder Exist with that name!"</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image downloading start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download_images(images, folder_name)</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763000" cy="674030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DOWNLOAD ALL IMAGES FROM THAT URL</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def</a:t>
            </a:r>
            <a:r>
              <a:rPr lang="en-US" sz="2400" dirty="0" smtClean="0">
                <a:solidFill>
                  <a:srgbClr val="273239"/>
                </a:solidFill>
                <a:cs typeface="Consolas" pitchFamily="49" charset="0"/>
              </a:rPr>
              <a:t> </a:t>
            </a:r>
            <a:r>
              <a:rPr lang="en-US" sz="2400" dirty="0" smtClean="0">
                <a:solidFill>
                  <a:srgbClr val="000000"/>
                </a:solidFill>
                <a:cs typeface="Consolas" pitchFamily="49" charset="0"/>
              </a:rPr>
              <a:t>download_images(images, folder_name):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initial count is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count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print total images found in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(f</a:t>
            </a:r>
            <a:r>
              <a:rPr lang="en-US" sz="2400" dirty="0" smtClean="0">
                <a:solidFill>
                  <a:srgbClr val="0000FF"/>
                </a:solidFill>
                <a:cs typeface="Consolas" pitchFamily="49" charset="0"/>
              </a:rPr>
              <a:t>"Total {len(images)} Image Found!"</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checking if images is not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if</a:t>
            </a:r>
            <a:r>
              <a:rPr lang="en-US" sz="2400" dirty="0" smtClean="0">
                <a:solidFill>
                  <a:srgbClr val="273239"/>
                </a:solidFill>
                <a:cs typeface="Consolas" pitchFamily="49" charset="0"/>
              </a:rPr>
              <a:t> </a:t>
            </a:r>
            <a:r>
              <a:rPr lang="en-US" sz="2400" dirty="0" smtClean="0">
                <a:solidFill>
                  <a:srgbClr val="FF1493"/>
                </a:solidFill>
                <a:cs typeface="Consolas" pitchFamily="49" charset="0"/>
              </a:rPr>
              <a:t>len</a:t>
            </a:r>
            <a:r>
              <a:rPr lang="en-US" sz="2400" dirty="0" smtClean="0">
                <a:solidFill>
                  <a:srgbClr val="000000"/>
                </a:solidFill>
                <a:cs typeface="Consolas" pitchFamily="49" charset="0"/>
              </a:rPr>
              <a:t>(images)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for</a:t>
            </a:r>
            <a:r>
              <a:rPr lang="en-US" sz="2400" dirty="0" smtClean="0">
                <a:solidFill>
                  <a:srgbClr val="273239"/>
                </a:solidFill>
                <a:cs typeface="Consolas" pitchFamily="49" charset="0"/>
              </a:rPr>
              <a:t> </a:t>
            </a:r>
            <a:r>
              <a:rPr lang="en-US" sz="2400" dirty="0" smtClean="0">
                <a:solidFill>
                  <a:srgbClr val="000000"/>
                </a:solidFill>
                <a:cs typeface="Consolas" pitchFamily="49" charset="0"/>
              </a:rPr>
              <a:t>i, image </a:t>
            </a:r>
            <a:r>
              <a:rPr lang="en-US" sz="2400" b="1" dirty="0" smtClean="0">
                <a:solidFill>
                  <a:srgbClr val="006699"/>
                </a:solidFill>
                <a:cs typeface="Consolas" pitchFamily="49" charset="0"/>
              </a:rPr>
              <a:t>in</a:t>
            </a:r>
            <a:r>
              <a:rPr lang="en-US" sz="2400" dirty="0" smtClean="0">
                <a:solidFill>
                  <a:srgbClr val="273239"/>
                </a:solidFill>
                <a:cs typeface="Consolas" pitchFamily="49" charset="0"/>
              </a:rPr>
              <a:t> </a:t>
            </a:r>
            <a:r>
              <a:rPr lang="en-US" sz="2400" dirty="0" smtClean="0">
                <a:solidFill>
                  <a:srgbClr val="FF1493"/>
                </a:solidFill>
                <a:cs typeface="Consolas" pitchFamily="49" charset="0"/>
              </a:rPr>
              <a:t>enumerate</a:t>
            </a:r>
            <a:r>
              <a:rPr lang="en-US" sz="2400" dirty="0" smtClean="0">
                <a:solidFill>
                  <a:srgbClr val="000000"/>
                </a:solidFill>
                <a:cs typeface="Consolas" pitchFamily="49" charset="0"/>
              </a:rPr>
              <a:t>(images):</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From image tag ,Fetch image Source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1.data-srcset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2.data-src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3.data-fallback-src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4.src</a:t>
            </a:r>
            <a:r>
              <a:rPr lang="en-US" sz="2400" dirty="0" smtClean="0">
                <a:solidFill>
                  <a:srgbClr val="273239"/>
                </a:solidFill>
                <a:cs typeface="Consolas" pitchFamily="49" charset="0"/>
              </a:rPr>
              <a:t>            </a:t>
            </a:r>
            <a:endParaRPr lang="en-US" sz="2400" dirty="0" smtClean="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9144000" cy="738663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Here we will use exception handling</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first we will search for "data-srcset" in img tag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"data-srcset"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"data-srcset“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then we will search for "data-src" in 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tag and so 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"data-fallback-src"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"data-fallback-src"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381000" y="762000"/>
            <a:ext cx="8382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if no Source URL found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pass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After getting Image Source URL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We will try to get the content of image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requests.get(image_link).content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possibility of decode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str</a:t>
            </a:r>
            <a:r>
              <a:rPr kumimoji="0" lang="en-US" sz="2400" b="0" i="0" u="none" strike="noStrike" cap="none" normalizeH="0" baseline="0" dirty="0" smtClean="0">
                <a:ln>
                  <a:noFill/>
                </a:ln>
                <a:solidFill>
                  <a:srgbClr val="000000"/>
                </a:solidFill>
                <a:effectLst/>
                <a:cs typeface="Consolas" pitchFamily="49" charset="0"/>
              </a:rPr>
              <a:t>(r, </a:t>
            </a:r>
            <a:r>
              <a:rPr kumimoji="0" lang="en-US" sz="2400" b="0" i="0" u="none" strike="noStrike" cap="none" normalizeH="0" baseline="0" dirty="0" smtClean="0">
                <a:ln>
                  <a:noFill/>
                </a:ln>
                <a:solidFill>
                  <a:srgbClr val="0000FF"/>
                </a:solidFill>
                <a:effectLst/>
                <a:cs typeface="Consolas" pitchFamily="49" charset="0"/>
              </a:rPr>
              <a:t>'utf-8'</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4893647"/>
          </a:xfrm>
          <a:prstGeom prst="rect">
            <a:avLst/>
          </a:prstGeom>
        </p:spPr>
        <p:txBody>
          <a:bodyPr wrap="square">
            <a:spAutoFit/>
          </a:bodyPr>
          <a:lstStyle/>
          <a:p>
            <a:pPr algn="just"/>
            <a:r>
              <a:rPr lang="en-US" sz="2400" b="1" dirty="0"/>
              <a:t>Client </a:t>
            </a:r>
            <a:r>
              <a:rPr lang="en-US" sz="2400" b="1" dirty="0" smtClean="0"/>
              <a:t>programming</a:t>
            </a:r>
          </a:p>
          <a:p>
            <a:pPr algn="just"/>
            <a:endParaRPr lang="en-US" sz="2400" b="1" dirty="0"/>
          </a:p>
          <a:p>
            <a:pPr algn="just"/>
            <a:r>
              <a:rPr lang="en-US" sz="2400" dirty="0"/>
              <a:t>The client is the computer which requests for information and waits for the response. Python programs can be written to validate many client-side actions like parsing a URL, sending parameters with the URL while submitting a request, connect to a alternate URL if access to one URL becomes unsuccessful etc. These programs are run in the client programs and handle all the communication needs with the server even without using a browser. For example – you can provide an URL to the python program for downloading a file and it will get done by the program itself without taking help from the browser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76200" y="0"/>
            <a:ext cx="91440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UnicodeDecodeError: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After checking above condition, Image Download start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with </a:t>
            </a:r>
            <a:r>
              <a:rPr kumimoji="0" lang="en-US" sz="2200" b="0" i="0" u="none" strike="noStrike" cap="none" normalizeH="0" baseline="0" dirty="0" smtClean="0">
                <a:ln>
                  <a:noFill/>
                </a:ln>
                <a:solidFill>
                  <a:srgbClr val="FF1493"/>
                </a:solidFill>
                <a:effectLst/>
                <a:cs typeface="Consolas" pitchFamily="49" charset="0"/>
              </a:rPr>
              <a:t>open</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"{folder_name}/images{i+1}.jpg"</a:t>
            </a:r>
            <a:r>
              <a:rPr kumimoji="0" lang="en-US" sz="2200" b="0" i="0" u="none" strike="noStrike" cap="none" normalizeH="0" baseline="0" dirty="0" smtClean="0">
                <a:ln>
                  <a:noFill/>
                </a:ln>
                <a:solidFill>
                  <a:srgbClr val="000000"/>
                </a:solidFill>
                <a:effectLst/>
                <a:cs typeface="Consolas" pitchFamily="49" charset="0"/>
              </a:rPr>
              <a:t>, </a:t>
            </a:r>
            <a:r>
              <a:rPr kumimoji="0" lang="en-US" sz="2200" b="0" i="0" u="none" strike="noStrike" cap="none" normalizeH="0" baseline="0" dirty="0" smtClean="0">
                <a:ln>
                  <a:noFill/>
                </a:ln>
                <a:solidFill>
                  <a:srgbClr val="0000FF"/>
                </a:solidFill>
                <a:effectLst/>
                <a:cs typeface="Consolas" pitchFamily="49" charset="0"/>
              </a:rPr>
              <a:t>"wb+"</a:t>
            </a:r>
            <a:r>
              <a:rPr kumimoji="0" lang="en-US" sz="2200" b="0" i="0" u="none" strike="noStrike" cap="none" normalizeH="0" baseline="0" dirty="0" smtClean="0">
                <a:ln>
                  <a:noFill/>
                </a:ln>
                <a:solidFill>
                  <a:srgbClr val="000000"/>
                </a:solidFill>
                <a:effectLst/>
                <a:cs typeface="Consolas" pitchFamily="49" charset="0"/>
              </a:rPr>
              <a:t>) as f:</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f.write(r)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counting number of image downloaded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9900"/>
                </a:solidFill>
                <a:effectLst/>
                <a:cs typeface="Consolas" pitchFamily="49" charset="0"/>
              </a:rPr>
              <a:t>1</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pass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There might be possible, that all</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if</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len</a:t>
            </a:r>
            <a:r>
              <a:rPr kumimoji="0" lang="en-US" sz="2200" b="0" i="0" u="none" strike="noStrike" cap="none" normalizeH="0" baseline="0" dirty="0" smtClean="0">
                <a:ln>
                  <a:noFill/>
                </a:ln>
                <a:solidFill>
                  <a:srgbClr val="000000"/>
                </a:solidFill>
                <a:effectLst/>
                <a:cs typeface="Consolas" pitchFamily="49" charset="0"/>
              </a:rPr>
              <a:t>(images):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a:t>
            </a:r>
            <a:r>
              <a:rPr kumimoji="0" lang="en-US" sz="2200" b="0" i="0" u="none" strike="noStrike" cap="none" normalizeH="0" baseline="0" dirty="0" smtClean="0">
                <a:ln>
                  <a:noFill/>
                </a:ln>
                <a:solidFill>
                  <a:srgbClr val="0000FF"/>
                </a:solidFill>
                <a:effectLst/>
                <a:cs typeface="Consolas" pitchFamily="49" charset="0"/>
              </a:rPr>
              <a:t>"All Images Downloaded!"</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else</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"Total {count} Images Downloaded Out of {len(images)}"</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228600" y="166092"/>
            <a:ext cx="8153400"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MAIN FUNCTION START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cs typeface="Consolas" pitchFamily="49" charset="0"/>
              </a:rPr>
              <a:t>def</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content of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requests.get(url)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Parse HTML Code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BeautifulSoup(r.text, </a:t>
            </a:r>
            <a:r>
              <a:rPr kumimoji="0" lang="en-US" sz="2000" b="0" i="0" u="none" strike="noStrike" cap="none" normalizeH="0" baseline="0" dirty="0" smtClean="0">
                <a:ln>
                  <a:noFill/>
                </a:ln>
                <a:solidFill>
                  <a:srgbClr val="0000FF"/>
                </a:solidFill>
                <a:effectLst/>
                <a:cs typeface="Consolas" pitchFamily="49" charset="0"/>
              </a:rPr>
              <a:t>'html.parser'</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find all images in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images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soup.findAll(</a:t>
            </a:r>
            <a:r>
              <a:rPr kumimoji="0" lang="en-US" sz="2000" b="0" i="0" u="none" strike="noStrike" cap="none" normalizeH="0" baseline="0" dirty="0" smtClean="0">
                <a:ln>
                  <a:noFill/>
                </a:ln>
                <a:solidFill>
                  <a:srgbClr val="0000FF"/>
                </a:solidFill>
                <a:effectLst/>
                <a:cs typeface="Consolas" pitchFamily="49" charset="0"/>
              </a:rPr>
              <a:t>'img'</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Call folder create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folder_create(images)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take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url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FF1493"/>
                </a:solidFill>
                <a:effectLst/>
                <a:cs typeface="Consolas" pitchFamily="49" charset="0"/>
              </a:rPr>
              <a:t>input</a:t>
            </a:r>
            <a:r>
              <a:rPr kumimoji="0" lang="en-US" sz="2000" b="0" i="0" u="none" strike="noStrike" cap="none" normalizeH="0" baseline="0" dirty="0" smtClean="0">
                <a:ln>
                  <a:noFill/>
                </a:ln>
                <a:solidFill>
                  <a:srgbClr val="000000"/>
                </a:solidFill>
                <a:effectLst/>
                <a:cs typeface="Consolas" pitchFamily="49" charset="0"/>
              </a:rPr>
              <a:t>(</a:t>
            </a:r>
            <a:r>
              <a:rPr kumimoji="0" lang="en-US" sz="2000" b="0" i="0" u="none" strike="noStrike" cap="none" normalizeH="0" baseline="0" dirty="0" smtClean="0">
                <a:ln>
                  <a:noFill/>
                </a:ln>
                <a:solidFill>
                  <a:srgbClr val="0000FF"/>
                </a:solidFill>
                <a:effectLst/>
                <a:cs typeface="Consolas" pitchFamily="49" charset="0"/>
              </a:rPr>
              <a:t>"Enter URL:- "</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CALL MAIN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368617"/>
            <a:ext cx="9144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cs typeface="Arial" pitchFamily="34" charset="0"/>
              </a:rPr>
              <a:t>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Import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HTML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list of </a:t>
            </a:r>
            <a:r>
              <a:rPr kumimoji="0" lang="en-US" sz="2400" b="1" i="0" u="none" strike="noStrike" cap="none" normalizeH="0" baseline="0" dirty="0" smtClean="0">
                <a:ln>
                  <a:noFill/>
                </a:ln>
                <a:solidFill>
                  <a:srgbClr val="273239"/>
                </a:solidFill>
                <a:effectLst/>
                <a:cs typeface="Arial" pitchFamily="34" charset="0"/>
              </a:rPr>
              <a:t>img </a:t>
            </a:r>
            <a:r>
              <a:rPr kumimoji="0" lang="en-US" sz="2400" b="0" i="0" u="none" strike="noStrike" cap="none" normalizeH="0" baseline="0" dirty="0" smtClean="0">
                <a:ln>
                  <a:noFill/>
                </a:ln>
                <a:solidFill>
                  <a:srgbClr val="273239"/>
                </a:solidFill>
                <a:effectLst/>
                <a:cs typeface="Arial" pitchFamily="34" charset="0"/>
              </a:rPr>
              <a:t>tags from HTML Code using </a:t>
            </a:r>
            <a:r>
              <a:rPr kumimoji="0" lang="en-US" sz="2400" b="1" i="0" u="none" strike="noStrike" cap="none" normalizeH="0" baseline="0" dirty="0" smtClean="0">
                <a:ln>
                  <a:noFill/>
                </a:ln>
                <a:solidFill>
                  <a:srgbClr val="273239"/>
                </a:solidFill>
                <a:effectLst/>
                <a:cs typeface="Arial" pitchFamily="34" charset="0"/>
              </a:rPr>
              <a:t>findAll </a:t>
            </a:r>
            <a:r>
              <a:rPr kumimoji="0" lang="en-US" sz="2400" b="0" i="0" u="none" strike="noStrike" cap="none" normalizeH="0" baseline="0" dirty="0" smtClean="0">
                <a:ln>
                  <a:noFill/>
                </a:ln>
                <a:solidFill>
                  <a:srgbClr val="273239"/>
                </a:solidFill>
                <a:effectLst/>
                <a:cs typeface="Arial" pitchFamily="34" charset="0"/>
              </a:rPr>
              <a:t>method in Beautiful Soup.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images = soup.findAll('img')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Create separate folder for downloading images using </a:t>
            </a:r>
            <a:r>
              <a:rPr kumimoji="0" lang="en-US" sz="2400" b="1" i="0" u="none" strike="noStrike" cap="none" normalizeH="0" baseline="0" dirty="0" smtClean="0">
                <a:ln>
                  <a:noFill/>
                </a:ln>
                <a:solidFill>
                  <a:srgbClr val="273239"/>
                </a:solidFill>
                <a:effectLst/>
                <a:cs typeface="Arial" pitchFamily="34" charset="0"/>
              </a:rPr>
              <a:t>mkdir </a:t>
            </a:r>
            <a:r>
              <a:rPr kumimoji="0" lang="en-US" sz="2400" b="0" i="0" u="none" strike="noStrike" cap="none" normalizeH="0" baseline="0" dirty="0" smtClean="0">
                <a:ln>
                  <a:noFill/>
                </a:ln>
                <a:solidFill>
                  <a:srgbClr val="273239"/>
                </a:solidFill>
                <a:effectLst/>
                <a:cs typeface="Arial" pitchFamily="34" charset="0"/>
              </a:rPr>
              <a:t>method in os.</a:t>
            </a:r>
          </a:p>
          <a:p>
            <a:pPr fontAlgn="base"/>
            <a:r>
              <a:rPr lang="en-US" sz="2400" dirty="0" smtClean="0"/>
              <a:t>os.mkdir(folder_name)Iterate through all images and get the source URL of that image.</a:t>
            </a:r>
          </a:p>
          <a:p>
            <a:pPr fontAlgn="base"/>
            <a:r>
              <a:rPr lang="en-US" sz="2400" dirty="0" smtClean="0"/>
              <a:t>After getting the source URL, last step is download the image</a:t>
            </a:r>
          </a:p>
          <a:p>
            <a:pPr fontAlgn="base"/>
            <a:r>
              <a:rPr lang="en-US" sz="2400" dirty="0" smtClean="0"/>
              <a:t>Fetch Content of Image</a:t>
            </a:r>
          </a:p>
          <a:p>
            <a:r>
              <a:rPr lang="en-US" sz="2400" dirty="0" smtClean="0"/>
              <a:t>r = requests.get(Source URL).content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81000" y="914400"/>
            <a:ext cx="8382000" cy="230573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Download image using File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Enter File Name with Extension like jpg, png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73239"/>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with open("File Name","wb+") as f: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73239"/>
                </a:solidFill>
                <a:cs typeface="Consolas" pitchFamily="49" charset="0"/>
              </a:rPr>
              <a:t>	</a:t>
            </a:r>
            <a:r>
              <a:rPr kumimoji="0" lang="en-US" sz="2400" b="0" i="0" u="none" strike="noStrike" cap="none" normalizeH="0" baseline="0" dirty="0" smtClean="0">
                <a:ln>
                  <a:noFill/>
                </a:ln>
                <a:solidFill>
                  <a:srgbClr val="273239"/>
                </a:solidFill>
                <a:effectLst/>
                <a:cs typeface="Consolas" pitchFamily="49" charset="0"/>
              </a:rPr>
              <a:t>f.write(r)</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2308324"/>
          </a:xfrm>
          <a:prstGeom prst="rect">
            <a:avLst/>
          </a:prstGeom>
        </p:spPr>
        <p:txBody>
          <a:bodyPr wrap="square">
            <a:spAutoFit/>
          </a:bodyPr>
          <a:lstStyle/>
          <a:p>
            <a:pPr algn="just"/>
            <a:r>
              <a:rPr lang="en-US" sz="2400" b="1" dirty="0" smtClean="0"/>
              <a:t>TCP/IP Client and Server</a:t>
            </a:r>
          </a:p>
          <a:p>
            <a:pPr algn="just"/>
            <a:r>
              <a:rPr lang="en-US" sz="2400" dirty="0" smtClean="0"/>
              <a:t>Sockets can be configured to act as a </a:t>
            </a:r>
            <a:r>
              <a:rPr lang="en-US" sz="2400" i="1" dirty="0" smtClean="0"/>
              <a:t>server</a:t>
            </a:r>
            <a:r>
              <a:rPr lang="en-US" sz="2400" dirty="0" smtClean="0"/>
              <a:t> and listen for incoming messages, or connect to other applications as a </a:t>
            </a:r>
            <a:r>
              <a:rPr lang="en-US" sz="2400" i="1" dirty="0" smtClean="0"/>
              <a:t>client</a:t>
            </a:r>
            <a:r>
              <a:rPr lang="en-US" sz="2400" dirty="0" smtClean="0"/>
              <a:t>. After both ends of a TCP/IP socket are connected, communication is bi-directional.</a:t>
            </a:r>
          </a:p>
          <a:p>
            <a:pPr algn="just"/>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15400" cy="6740307"/>
          </a:xfrm>
          <a:prstGeom prst="rect">
            <a:avLst/>
          </a:prstGeom>
        </p:spPr>
        <p:txBody>
          <a:bodyPr wrap="square">
            <a:spAutoFit/>
          </a:bodyPr>
          <a:lstStyle/>
          <a:p>
            <a:r>
              <a:rPr lang="en-US" sz="2400" b="1" dirty="0" smtClean="0"/>
              <a:t>Server Program</a:t>
            </a:r>
          </a:p>
          <a:p>
            <a:r>
              <a:rPr lang="en-US" sz="2400" dirty="0" smtClean="0"/>
              <a:t>#!/usr/bin/python3           # This is server.py file</a:t>
            </a:r>
          </a:p>
          <a:p>
            <a:r>
              <a:rPr lang="en-US" sz="2400" dirty="0" smtClean="0"/>
              <a:t>import socket                                         </a:t>
            </a:r>
          </a:p>
          <a:p>
            <a:endParaRPr lang="en-US" sz="2400" dirty="0" smtClean="0"/>
          </a:p>
          <a:p>
            <a:r>
              <a:rPr lang="en-US" sz="2400" dirty="0" smtClean="0"/>
              <a:t># create a socket object</a:t>
            </a:r>
          </a:p>
          <a:p>
            <a:r>
              <a:rPr lang="en-US" sz="2400" dirty="0" smtClean="0"/>
              <a:t>serversocket = socket.socket(</a:t>
            </a:r>
          </a:p>
          <a:p>
            <a:r>
              <a:rPr lang="en-US" sz="2400" dirty="0" smtClean="0"/>
              <a:t>	        socket.AF_INET, socket.SOCK_STREAM) </a:t>
            </a:r>
          </a:p>
          <a:p>
            <a:endParaRPr lang="en-US" sz="2400" dirty="0" smtClean="0"/>
          </a:p>
          <a:p>
            <a:r>
              <a:rPr lang="en-US" sz="2400" dirty="0" smtClean="0"/>
              <a:t># get local machine name</a:t>
            </a:r>
          </a:p>
          <a:p>
            <a:r>
              <a:rPr lang="en-US" sz="2400" dirty="0" smtClean="0"/>
              <a:t>host = socket.gethostname()                           </a:t>
            </a:r>
          </a:p>
          <a:p>
            <a:endParaRPr lang="en-US" sz="2400" dirty="0" smtClean="0"/>
          </a:p>
          <a:p>
            <a:r>
              <a:rPr lang="en-US" sz="2400" dirty="0" smtClean="0"/>
              <a:t>port = 9999                                           </a:t>
            </a:r>
          </a:p>
          <a:p>
            <a:endParaRPr lang="en-US" sz="2400" dirty="0" smtClean="0"/>
          </a:p>
          <a:p>
            <a:r>
              <a:rPr lang="en-US" sz="2400" dirty="0" smtClean="0"/>
              <a:t># bind to the port</a:t>
            </a:r>
          </a:p>
          <a:p>
            <a:r>
              <a:rPr lang="en-US" sz="2400" dirty="0" smtClean="0"/>
              <a:t>serversocket.bind((host, port))                                  </a:t>
            </a:r>
          </a:p>
          <a:p>
            <a:endParaRPr lang="en-US" sz="2400" dirty="0" smtClean="0"/>
          </a:p>
          <a:p>
            <a:r>
              <a:rPr lang="en-US" sz="2400" dirty="0" smtClean="0"/>
              <a:t># queue up to 5 requests</a:t>
            </a:r>
          </a:p>
          <a:p>
            <a:r>
              <a:rPr lang="en-US" sz="2400" dirty="0" smtClean="0"/>
              <a:t>serversocket.listen(5) </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71600"/>
            <a:ext cx="7010400" cy="3416320"/>
          </a:xfrm>
          <a:prstGeom prst="rect">
            <a:avLst/>
          </a:prstGeom>
        </p:spPr>
        <p:txBody>
          <a:bodyPr wrap="square">
            <a:spAutoFit/>
          </a:bodyPr>
          <a:lstStyle/>
          <a:p>
            <a:r>
              <a:rPr lang="en-US" sz="2400" dirty="0" smtClean="0"/>
              <a:t>while True:</a:t>
            </a:r>
          </a:p>
          <a:p>
            <a:r>
              <a:rPr lang="en-US" sz="2400" dirty="0" smtClean="0"/>
              <a:t>   # establish a connection</a:t>
            </a:r>
          </a:p>
          <a:p>
            <a:r>
              <a:rPr lang="en-US" sz="2400" dirty="0" smtClean="0"/>
              <a:t>   clientsocket,addr = serversocket.accept()      </a:t>
            </a:r>
          </a:p>
          <a:p>
            <a:endParaRPr lang="en-US" sz="2400" dirty="0" smtClean="0"/>
          </a:p>
          <a:p>
            <a:r>
              <a:rPr lang="en-US" sz="2400" dirty="0" smtClean="0"/>
              <a:t>   print("Got a connection from %s" % str(addr))</a:t>
            </a:r>
          </a:p>
          <a:p>
            <a:r>
              <a:rPr lang="en-US" sz="2400" dirty="0" smtClean="0"/>
              <a:t>    </a:t>
            </a:r>
          </a:p>
          <a:p>
            <a:r>
              <a:rPr lang="en-US" sz="2400" dirty="0" smtClean="0"/>
              <a:t>   msg = 'Thank you for connecting'+ "\r\n"</a:t>
            </a:r>
          </a:p>
          <a:p>
            <a:r>
              <a:rPr lang="en-US" sz="2400" dirty="0" smtClean="0"/>
              <a:t>   clientsocket.send(msg.encode('ascii'))</a:t>
            </a:r>
          </a:p>
          <a:p>
            <a:r>
              <a:rPr lang="en-US" sz="2400" dirty="0" smtClean="0"/>
              <a:t>   clientsocket.close()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spAutoFit/>
          </a:bodyPr>
          <a:lstStyle/>
          <a:p>
            <a:r>
              <a:rPr lang="en-US" sz="2400" b="1" dirty="0" smtClean="0"/>
              <a:t>Client Program</a:t>
            </a:r>
          </a:p>
          <a:p>
            <a:r>
              <a:rPr lang="en-US" sz="2400" dirty="0" smtClean="0"/>
              <a:t>#!/usr/bin/python3           # This is client.py file</a:t>
            </a:r>
          </a:p>
          <a:p>
            <a:r>
              <a:rPr lang="en-US" sz="2400" dirty="0" smtClean="0"/>
              <a:t>import socket</a:t>
            </a:r>
          </a:p>
          <a:p>
            <a:r>
              <a:rPr lang="en-US" sz="2400" dirty="0" smtClean="0"/>
              <a:t># create a socket object</a:t>
            </a:r>
          </a:p>
          <a:p>
            <a:r>
              <a:rPr lang="en-US" sz="2400" dirty="0" smtClean="0"/>
              <a:t>s = socket.socket(socket.AF_INET, socket.SOCK_STREAM) </a:t>
            </a:r>
          </a:p>
          <a:p>
            <a:endParaRPr lang="en-US" sz="2400" dirty="0" smtClean="0"/>
          </a:p>
          <a:p>
            <a:r>
              <a:rPr lang="en-US" sz="2400" dirty="0" smtClean="0"/>
              <a:t># get local machine name</a:t>
            </a:r>
          </a:p>
          <a:p>
            <a:r>
              <a:rPr lang="en-US" sz="2400" dirty="0" smtClean="0"/>
              <a:t>host = socket.gethostname()                           </a:t>
            </a:r>
          </a:p>
          <a:p>
            <a:r>
              <a:rPr lang="en-US" sz="2400" dirty="0" smtClean="0"/>
              <a:t>port = 9999</a:t>
            </a:r>
          </a:p>
          <a:p>
            <a:endParaRPr lang="en-US" sz="2400" dirty="0" smtClean="0"/>
          </a:p>
          <a:p>
            <a:r>
              <a:rPr lang="en-US" sz="2400" dirty="0" smtClean="0"/>
              <a:t># connection to hostname on the port.</a:t>
            </a:r>
          </a:p>
          <a:p>
            <a:r>
              <a:rPr lang="en-US" sz="2400" dirty="0" smtClean="0"/>
              <a:t>s.connect((host, port))                               </a:t>
            </a:r>
          </a:p>
          <a:p>
            <a:endParaRPr lang="en-US" sz="2400" dirty="0" smtClean="0"/>
          </a:p>
          <a:p>
            <a:r>
              <a:rPr lang="en-US" sz="2400" dirty="0" smtClean="0"/>
              <a:t># Receive no more than 1024 bytes</a:t>
            </a:r>
          </a:p>
          <a:p>
            <a:r>
              <a:rPr lang="en-US" sz="2400" dirty="0" smtClean="0"/>
              <a:t>msg = s.recv(1024)                                     </a:t>
            </a:r>
          </a:p>
          <a:p>
            <a:endParaRPr lang="en-US" sz="2400" dirty="0" smtClean="0"/>
          </a:p>
          <a:p>
            <a:r>
              <a:rPr lang="en-US" sz="2400" dirty="0" smtClean="0"/>
              <a:t>s.close()</a:t>
            </a:r>
          </a:p>
          <a:p>
            <a:r>
              <a:rPr lang="en-US" sz="2400" dirty="0" smtClean="0"/>
              <a:t>print (msg.decode('ascii'))</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685800" y="455189"/>
            <a:ext cx="7620000" cy="4802611"/>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Now run this server.py in the background and then run the above client.py to see the result.</a:t>
            </a:r>
            <a:endParaRPr kumimoji="0" lang="en-US" sz="2400" b="0" i="0" u="none" strike="noStrike" cap="none" normalizeH="0" baseline="0" dirty="0" smtClean="0">
              <a:ln>
                <a:noFill/>
              </a:ln>
              <a:solidFill>
                <a:srgbClr val="880000"/>
              </a:solidFill>
              <a:effectLs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Following would start a server in background.</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server</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 </a:t>
            </a:r>
            <a:r>
              <a:rPr kumimoji="0" lang="en-US" sz="2400" b="0" i="0" u="none" strike="noStrike" cap="none" normalizeH="0" baseline="0" dirty="0" smtClean="0">
                <a:ln>
                  <a:noFill/>
                </a:ln>
                <a:solidFill>
                  <a:srgbClr val="666600"/>
                </a:solidFill>
                <a:effectLst/>
                <a:cs typeface="Courier New" pitchFamily="49" charset="0"/>
              </a:rPr>
              <a:t>&amp;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880000"/>
                </a:solidFill>
                <a:effectLst/>
                <a:cs typeface="Courier New" pitchFamily="49" charset="0"/>
              </a:rPr>
              <a:t># Once server is started run client as follows:</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client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cs typeface="Arial" pitchFamily="34" charset="0"/>
            </a:endParaRPr>
          </a:p>
          <a:p>
            <a:r>
              <a:rPr lang="en-US" sz="2400" b="1" dirty="0" smtClean="0"/>
              <a:t>Output</a:t>
            </a:r>
          </a:p>
          <a:p>
            <a:r>
              <a:rPr lang="en-US" sz="2400" dirty="0" smtClean="0"/>
              <a:t>This would produce following result −</a:t>
            </a:r>
          </a:p>
          <a:p>
            <a:r>
              <a:rPr lang="en-US" sz="2400" dirty="0" smtClean="0"/>
              <a:t>on server terminal </a:t>
            </a:r>
          </a:p>
          <a:p>
            <a:r>
              <a:rPr lang="en-US" sz="2400" b="1" dirty="0" smtClean="0"/>
              <a:t>Got a connection from ('192.168.1.10', 3747) </a:t>
            </a:r>
          </a:p>
          <a:p>
            <a:r>
              <a:rPr lang="en-US" sz="2400" dirty="0" smtClean="0"/>
              <a:t>On client terminal </a:t>
            </a:r>
          </a:p>
          <a:p>
            <a:r>
              <a:rPr lang="en-US" sz="2400" b="1" dirty="0" smtClean="0"/>
              <a:t>Thank you for connecting</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467600" cy="2308324"/>
          </a:xfrm>
          <a:prstGeom prst="rect">
            <a:avLst/>
          </a:prstGeom>
        </p:spPr>
        <p:txBody>
          <a:bodyPr wrap="square">
            <a:spAutoFit/>
          </a:bodyPr>
          <a:lstStyle/>
          <a:p>
            <a:pPr algn="just"/>
            <a:r>
              <a:rPr lang="en-US" sz="2400" b="1" dirty="0" smtClean="0"/>
              <a:t>UDP Overview:</a:t>
            </a:r>
          </a:p>
          <a:p>
            <a:pPr algn="just"/>
            <a:r>
              <a:rPr lang="en-US" sz="2400" dirty="0" smtClean="0"/>
              <a:t>UDP is the abbreviation of User Datagram Protocol. UDP makes use of Internet Protocol of the TCP/IP suit. In communications using UDP, a client program sends a message packet to a destination server wherein the destination server also runs on UDP.</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696200" cy="4893647"/>
          </a:xfrm>
          <a:prstGeom prst="rect">
            <a:avLst/>
          </a:prstGeom>
        </p:spPr>
        <p:txBody>
          <a:bodyPr wrap="square">
            <a:spAutoFit/>
          </a:bodyPr>
          <a:lstStyle/>
          <a:p>
            <a:pPr algn="just"/>
            <a:r>
              <a:rPr lang="en-US" sz="2400" b="1" dirty="0"/>
              <a:t>Building web </a:t>
            </a:r>
            <a:r>
              <a:rPr lang="en-US" sz="2400" b="1" dirty="0" smtClean="0"/>
              <a:t>servers</a:t>
            </a:r>
          </a:p>
          <a:p>
            <a:pPr algn="just"/>
            <a:endParaRPr lang="en-US" sz="2400" b="1" dirty="0"/>
          </a:p>
          <a:p>
            <a:pPr algn="just"/>
            <a:r>
              <a:rPr lang="en-US" sz="2400" dirty="0"/>
              <a:t>It is possible to create simple web servers which are good enough to run websites using python as a programming language. Python already has some inbuilt web servers which can be tweaked to achieve some additional functionalities needed.</a:t>
            </a:r>
          </a:p>
          <a:p>
            <a:pPr algn="just"/>
            <a:r>
              <a:rPr lang="en-US" sz="2400" dirty="0"/>
              <a:t>The </a:t>
            </a:r>
            <a:r>
              <a:rPr lang="en-US" sz="2400" b="1" dirty="0"/>
              <a:t>SimpleHTTPServer</a:t>
            </a:r>
            <a:r>
              <a:rPr lang="en-US" sz="2400" dirty="0"/>
              <a:t> module provides the functionalities of a web server out of the box and you can start running it from the local python installation. In python 3 it is named as </a:t>
            </a:r>
            <a:r>
              <a:rPr lang="en-US" sz="2400" b="1" dirty="0"/>
              <a:t>http.serverCherryPy</a:t>
            </a:r>
            <a:r>
              <a:rPr lang="en-US" sz="2400" dirty="0"/>
              <a:t> and </a:t>
            </a:r>
            <a:r>
              <a:rPr lang="en-US" sz="2400" b="1" dirty="0"/>
              <a:t>Tornado</a:t>
            </a:r>
            <a:r>
              <a:rPr lang="en-US" sz="2400" dirty="0"/>
              <a:t> are examples of webservers written in python which run as good as non python well known web servers like Apache or Ngnix.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Overview of UDP based interaction between client and server "/>
          <p:cNvPicPr>
            <a:picLocks noChangeAspect="1" noChangeArrowheads="1"/>
          </p:cNvPicPr>
          <p:nvPr/>
        </p:nvPicPr>
        <p:blipFill>
          <a:blip r:embed="rId2"/>
          <a:srcRect/>
          <a:stretch>
            <a:fillRect/>
          </a:stretch>
        </p:blipFill>
        <p:spPr bwMode="auto">
          <a:xfrm>
            <a:off x="152400" y="228600"/>
            <a:ext cx="8839200" cy="6096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82000" cy="5262979"/>
          </a:xfrm>
          <a:prstGeom prst="rect">
            <a:avLst/>
          </a:prstGeom>
        </p:spPr>
        <p:txBody>
          <a:bodyPr wrap="square">
            <a:spAutoFit/>
          </a:bodyPr>
          <a:lstStyle/>
          <a:p>
            <a:pPr algn="just"/>
            <a:r>
              <a:rPr lang="en-US" sz="2400" b="1" dirty="0" smtClean="0"/>
              <a:t>Properties of UDP:</a:t>
            </a:r>
          </a:p>
          <a:p>
            <a:pPr algn="just">
              <a:buFont typeface="Arial" pitchFamily="34" charset="0"/>
              <a:buChar char="•"/>
            </a:pPr>
            <a:r>
              <a:rPr lang="en-US" sz="2400" dirty="0" smtClean="0"/>
              <a:t>The UDP does not provide guaranteed delivery of message packets. If for some issue in a network if a packet is lost it could be lost forever.</a:t>
            </a:r>
          </a:p>
          <a:p>
            <a:pPr algn="just">
              <a:buFont typeface="Arial" pitchFamily="34" charset="0"/>
              <a:buChar char="•"/>
            </a:pPr>
            <a:r>
              <a:rPr lang="en-US" sz="2400" dirty="0" smtClean="0"/>
              <a:t>Since there is no guarantee of assured delivery of messages, UDP is considered an unreliable protocol.</a:t>
            </a:r>
          </a:p>
          <a:p>
            <a:pPr algn="just">
              <a:buFont typeface="Arial" pitchFamily="34" charset="0"/>
              <a:buChar char="•"/>
            </a:pPr>
            <a:r>
              <a:rPr lang="en-US" sz="2400" dirty="0" smtClean="0"/>
              <a:t>The underlying mechanisms that implement UDP involve no connection-based communication. There is no streaming of data between a UDP server or and an UDP Client.</a:t>
            </a:r>
          </a:p>
          <a:p>
            <a:pPr algn="just">
              <a:buFont typeface="Arial" pitchFamily="34" charset="0"/>
              <a:buChar char="•"/>
            </a:pPr>
            <a:r>
              <a:rPr lang="en-US" sz="2400" dirty="0" smtClean="0"/>
              <a:t>An UDP client can send "n" number of distinct packets to an UDP server and it could also receive "n" number of distinct packets as replies from the UDP server.</a:t>
            </a:r>
          </a:p>
          <a:p>
            <a:pPr algn="just">
              <a:buFont typeface="Arial" pitchFamily="34" charset="0"/>
              <a:buChar char="•"/>
            </a:pPr>
            <a:r>
              <a:rPr lang="en-US" sz="2400" dirty="0" smtClean="0"/>
              <a:t>Since UDP is connectionless protocol the overhead involved in UDP is less compared to a connection based protocol like TCP.</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UDP Client Server Communication"/>
          <p:cNvPicPr>
            <a:picLocks noChangeAspect="1" noChangeArrowheads="1"/>
          </p:cNvPicPr>
          <p:nvPr/>
        </p:nvPicPr>
        <p:blipFill>
          <a:blip r:embed="rId2"/>
          <a:srcRect/>
          <a:stretch>
            <a:fillRect/>
          </a:stretch>
        </p:blipFill>
        <p:spPr bwMode="auto">
          <a:xfrm>
            <a:off x="485775" y="304800"/>
            <a:ext cx="8277225" cy="5943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1493"/>
            <a:ext cx="8534400" cy="6740307"/>
          </a:xfrm>
          <a:prstGeom prst="rect">
            <a:avLst/>
          </a:prstGeom>
        </p:spPr>
        <p:txBody>
          <a:bodyPr wrap="square">
            <a:spAutoFit/>
          </a:bodyPr>
          <a:lstStyle/>
          <a:p>
            <a:r>
              <a:rPr lang="en-US" sz="2400" b="1" dirty="0" smtClean="0"/>
              <a:t>Udp Server Program</a:t>
            </a:r>
          </a:p>
          <a:p>
            <a:r>
              <a:rPr lang="en-US" sz="2400" dirty="0" smtClean="0"/>
              <a:t>import socket</a:t>
            </a:r>
          </a:p>
          <a:p>
            <a:r>
              <a:rPr lang="en-US" sz="2400" dirty="0" smtClean="0"/>
              <a:t> </a:t>
            </a:r>
          </a:p>
          <a:p>
            <a:r>
              <a:rPr lang="en-US" sz="2400" dirty="0" smtClean="0"/>
              <a:t>localIP     = "127.0.0.1"</a:t>
            </a:r>
          </a:p>
          <a:p>
            <a:r>
              <a:rPr lang="en-US" sz="2400" dirty="0" smtClean="0"/>
              <a:t>localPort   = 20001</a:t>
            </a:r>
          </a:p>
          <a:p>
            <a:r>
              <a:rPr lang="en-US" sz="2400" dirty="0" smtClean="0"/>
              <a:t>bufferSize  = 1024</a:t>
            </a:r>
          </a:p>
          <a:p>
            <a:r>
              <a:rPr lang="en-US" sz="2400" dirty="0" smtClean="0"/>
              <a:t> </a:t>
            </a:r>
          </a:p>
          <a:p>
            <a:r>
              <a:rPr lang="en-US" sz="2400" dirty="0" smtClean="0"/>
              <a:t>msgFromServer       = "Hello UDP Client"</a:t>
            </a:r>
          </a:p>
          <a:p>
            <a:r>
              <a:rPr lang="en-US" sz="2400" dirty="0" smtClean="0"/>
              <a:t>bytesToSend         = str.encode(msgFromServer)</a:t>
            </a:r>
          </a:p>
          <a:p>
            <a:r>
              <a:rPr lang="en-US" sz="2400" dirty="0" smtClean="0"/>
              <a:t> </a:t>
            </a:r>
          </a:p>
          <a:p>
            <a:r>
              <a:rPr lang="en-US" sz="2400" dirty="0" smtClean="0"/>
              <a:t># Create a datagram socket</a:t>
            </a:r>
          </a:p>
          <a:p>
            <a:r>
              <a:rPr lang="en-US" sz="2400" dirty="0" smtClean="0"/>
              <a:t>UDPServerSocket = socket.socket(family=socket.AF_INET, type=socket.SOCK_DGRAM)</a:t>
            </a:r>
          </a:p>
          <a:p>
            <a:r>
              <a:rPr lang="en-US" sz="2400" dirty="0" smtClean="0"/>
              <a:t> </a:t>
            </a:r>
          </a:p>
          <a:p>
            <a:r>
              <a:rPr lang="en-US" sz="2400" dirty="0" smtClean="0"/>
              <a:t># Bind to address and ip</a:t>
            </a:r>
          </a:p>
          <a:p>
            <a:r>
              <a:rPr lang="en-US" sz="2400" dirty="0" smtClean="0"/>
              <a:t>UDPServerSocket.bind((localIP, localPort))</a:t>
            </a:r>
          </a:p>
          <a:p>
            <a:r>
              <a:rPr lang="en-US" sz="2400" dirty="0" smtClean="0"/>
              <a:t> </a:t>
            </a:r>
          </a:p>
          <a:p>
            <a:r>
              <a:rPr lang="en-US" sz="2400" dirty="0" smtClean="0"/>
              <a:t>print("UDP server up and listening“) </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6370975"/>
          </a:xfrm>
          <a:prstGeom prst="rect">
            <a:avLst/>
          </a:prstGeom>
        </p:spPr>
        <p:txBody>
          <a:bodyPr wrap="square">
            <a:spAutoFit/>
          </a:bodyPr>
          <a:lstStyle/>
          <a:p>
            <a:r>
              <a:rPr lang="en-US" sz="2400" dirty="0" smtClean="0"/>
              <a:t>while(True):</a:t>
            </a:r>
          </a:p>
          <a:p>
            <a:endParaRPr lang="en-US" sz="2400" dirty="0" smtClean="0"/>
          </a:p>
          <a:p>
            <a:r>
              <a:rPr lang="en-US" sz="2400" dirty="0" smtClean="0"/>
              <a:t>    bytesAddressPair = UDPServerSocket.recvfrom(bufferSize)</a:t>
            </a:r>
          </a:p>
          <a:p>
            <a:endParaRPr lang="en-US" sz="2400" dirty="0" smtClean="0"/>
          </a:p>
          <a:p>
            <a:r>
              <a:rPr lang="en-US" sz="2400" dirty="0" smtClean="0"/>
              <a:t>    message = bytesAddressPair[0]</a:t>
            </a:r>
          </a:p>
          <a:p>
            <a:endParaRPr lang="en-US" sz="2400" dirty="0" smtClean="0"/>
          </a:p>
          <a:p>
            <a:r>
              <a:rPr lang="en-US" sz="2400" dirty="0" smtClean="0"/>
              <a:t>    address = bytesAddressPair[1]</a:t>
            </a:r>
          </a:p>
          <a:p>
            <a:endParaRPr lang="en-US" sz="2400" dirty="0" smtClean="0"/>
          </a:p>
          <a:p>
            <a:r>
              <a:rPr lang="en-US" sz="2400" dirty="0" smtClean="0"/>
              <a:t>    clientMsg = "Message from Client:{}".format(message)</a:t>
            </a:r>
          </a:p>
          <a:p>
            <a:r>
              <a:rPr lang="en-US" sz="2400" dirty="0" smtClean="0"/>
              <a:t>    clientIP  = "Client IP Address:{}".format(address)</a:t>
            </a:r>
          </a:p>
          <a:p>
            <a:r>
              <a:rPr lang="en-US" sz="2400" dirty="0" smtClean="0"/>
              <a:t>    </a:t>
            </a:r>
          </a:p>
          <a:p>
            <a:r>
              <a:rPr lang="en-US" sz="2400" dirty="0" smtClean="0"/>
              <a:t>    print(clientMsg)</a:t>
            </a:r>
          </a:p>
          <a:p>
            <a:r>
              <a:rPr lang="en-US" sz="2400" dirty="0" smtClean="0"/>
              <a:t>    print(clientIP)   </a:t>
            </a:r>
          </a:p>
          <a:p>
            <a:endParaRPr lang="en-US" sz="2400" dirty="0" smtClean="0"/>
          </a:p>
          <a:p>
            <a:r>
              <a:rPr lang="en-US" sz="2400" dirty="0" smtClean="0"/>
              <a:t>    # Sending a reply to client</a:t>
            </a:r>
          </a:p>
          <a:p>
            <a:endParaRPr lang="en-US" sz="2400" dirty="0" smtClean="0"/>
          </a:p>
          <a:p>
            <a:r>
              <a:rPr lang="en-US" sz="2400" dirty="0" smtClean="0"/>
              <a:t>    UDPServerSocket.sendto(bytesToSend, address)</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75357"/>
            <a:ext cx="8458200" cy="6001643"/>
          </a:xfrm>
          <a:prstGeom prst="rect">
            <a:avLst/>
          </a:prstGeom>
        </p:spPr>
        <p:txBody>
          <a:bodyPr wrap="square">
            <a:spAutoFit/>
          </a:bodyPr>
          <a:lstStyle/>
          <a:p>
            <a:r>
              <a:rPr lang="en-US" sz="2400" b="1" dirty="0" smtClean="0"/>
              <a:t>Udp Client Program</a:t>
            </a:r>
          </a:p>
          <a:p>
            <a:r>
              <a:rPr lang="en-US" sz="2400" dirty="0" smtClean="0"/>
              <a:t>import socket</a:t>
            </a:r>
          </a:p>
          <a:p>
            <a:endParaRPr lang="en-US" sz="2400" dirty="0" smtClean="0"/>
          </a:p>
          <a:p>
            <a:r>
              <a:rPr lang="en-US" sz="2400" dirty="0" smtClean="0"/>
              <a:t>msgFromClient       = "Hello UDP Server"</a:t>
            </a:r>
          </a:p>
          <a:p>
            <a:endParaRPr lang="en-US" sz="2400" dirty="0" smtClean="0"/>
          </a:p>
          <a:p>
            <a:r>
              <a:rPr lang="en-US" sz="2400" dirty="0" smtClean="0"/>
              <a:t>bytesToSend         = str.encode(msgFromClient)</a:t>
            </a:r>
          </a:p>
          <a:p>
            <a:endParaRPr lang="en-US" sz="2400" dirty="0" smtClean="0"/>
          </a:p>
          <a:p>
            <a:r>
              <a:rPr lang="en-US" sz="2400" dirty="0" smtClean="0"/>
              <a:t>serverAddressPort   = ("127.0.0.1", 20001)</a:t>
            </a:r>
          </a:p>
          <a:p>
            <a:endParaRPr lang="en-US" sz="2400" dirty="0" smtClean="0"/>
          </a:p>
          <a:p>
            <a:r>
              <a:rPr lang="en-US" sz="2400" dirty="0" smtClean="0"/>
              <a:t>bufferSize          = 1024 </a:t>
            </a:r>
          </a:p>
          <a:p>
            <a:endParaRPr lang="en-US" sz="2400" dirty="0" smtClean="0"/>
          </a:p>
          <a:p>
            <a:r>
              <a:rPr lang="en-US" sz="2400" dirty="0" smtClean="0"/>
              <a:t># Create a UDP socket at client side</a:t>
            </a:r>
          </a:p>
          <a:p>
            <a:endParaRPr lang="en-US" sz="2400" dirty="0" smtClean="0"/>
          </a:p>
          <a:p>
            <a:r>
              <a:rPr lang="en-US" sz="2400" dirty="0" smtClean="0"/>
              <a:t>UDPClientSocket = socket.socket(family=socket.AF_INET, type=socket.SOCK_DGRAM) </a:t>
            </a:r>
          </a:p>
          <a:p>
            <a:endParaRPr 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7391400" cy="4154984"/>
          </a:xfrm>
          <a:prstGeom prst="rect">
            <a:avLst/>
          </a:prstGeom>
        </p:spPr>
        <p:txBody>
          <a:bodyPr wrap="square">
            <a:spAutoFit/>
          </a:bodyPr>
          <a:lstStyle/>
          <a:p>
            <a:r>
              <a:rPr lang="en-US" sz="2400" dirty="0" smtClean="0"/>
              <a:t># Send to server using created UDP socket</a:t>
            </a:r>
          </a:p>
          <a:p>
            <a:endParaRPr lang="en-US" sz="2400" dirty="0" smtClean="0"/>
          </a:p>
          <a:p>
            <a:r>
              <a:rPr lang="en-US" sz="2400" dirty="0" smtClean="0"/>
              <a:t>UDPClientSocket.sendto(bytesToSend, serverAddressPort) </a:t>
            </a:r>
          </a:p>
          <a:p>
            <a:endParaRPr lang="en-US" sz="2400" dirty="0" smtClean="0"/>
          </a:p>
          <a:p>
            <a:r>
              <a:rPr lang="en-US" sz="2400" dirty="0" smtClean="0"/>
              <a:t>msgFromServer = UDPClientSocket.recvfrom(bufferSize) </a:t>
            </a:r>
          </a:p>
          <a:p>
            <a:endParaRPr lang="en-US" sz="2400" dirty="0" smtClean="0"/>
          </a:p>
          <a:p>
            <a:r>
              <a:rPr lang="en-US" sz="2400" dirty="0" smtClean="0"/>
              <a:t>msg = "Message from Server {}".format(msgFromServer[0])</a:t>
            </a:r>
          </a:p>
          <a:p>
            <a:endParaRPr lang="en-US" sz="2400" dirty="0" smtClean="0"/>
          </a:p>
          <a:p>
            <a:r>
              <a:rPr lang="en-US" sz="2400" dirty="0" smtClean="0"/>
              <a:t>print(msg)</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7391400" cy="4524315"/>
          </a:xfrm>
          <a:prstGeom prst="rect">
            <a:avLst/>
          </a:prstGeom>
        </p:spPr>
        <p:txBody>
          <a:bodyPr wrap="square">
            <a:spAutoFit/>
          </a:bodyPr>
          <a:lstStyle/>
          <a:p>
            <a:pPr algn="just"/>
            <a:r>
              <a:rPr lang="en-US" sz="2400" b="1" dirty="0"/>
              <a:t>What is a </a:t>
            </a:r>
            <a:r>
              <a:rPr lang="en-US" sz="2400" b="1" dirty="0" smtClean="0"/>
              <a:t>File </a:t>
            </a:r>
            <a:r>
              <a:rPr lang="en-US" sz="2400" b="1" dirty="0"/>
              <a:t>server</a:t>
            </a:r>
            <a:r>
              <a:rPr lang="en-US" sz="2400" b="1" dirty="0" smtClean="0"/>
              <a:t>?</a:t>
            </a:r>
          </a:p>
          <a:p>
            <a:pPr algn="just"/>
            <a:endParaRPr lang="en-US" sz="2400" b="1" dirty="0"/>
          </a:p>
          <a:p>
            <a:pPr algn="just"/>
            <a:r>
              <a:rPr lang="en-US" sz="2400" dirty="0"/>
              <a:t>A file server is a computer responsible for the storage and management of </a:t>
            </a:r>
            <a:r>
              <a:rPr lang="en-US" sz="2400" u="sng" dirty="0">
                <a:hlinkClick r:id="rId2"/>
              </a:rPr>
              <a:t>data</a:t>
            </a:r>
            <a:r>
              <a:rPr lang="en-US" sz="2400" dirty="0"/>
              <a:t> files so that other computers on the same network can access the files. It enables users to share information over a network without having to physically transfer files.</a:t>
            </a:r>
          </a:p>
          <a:p>
            <a:pPr algn="just"/>
            <a:r>
              <a:rPr lang="en-US" sz="2400" dirty="0"/>
              <a:t>The file server takes on the computer or server role to store and make available data </a:t>
            </a:r>
            <a:r>
              <a:rPr lang="en-US" sz="2400" u="sng" dirty="0">
                <a:hlinkClick r:id="rId3"/>
              </a:rPr>
              <a:t>blobs</a:t>
            </a:r>
            <a:r>
              <a:rPr lang="en-US" sz="2400" dirty="0"/>
              <a:t> </a:t>
            </a:r>
            <a:r>
              <a:rPr lang="en-US" sz="2400" dirty="0" smtClean="0"/>
              <a:t> </a:t>
            </a:r>
            <a:r>
              <a:rPr lang="en-US" sz="2400" dirty="0"/>
              <a:t>(</a:t>
            </a:r>
            <a:r>
              <a:rPr lang="en-US" sz="2400" b="1" dirty="0"/>
              <a:t>binary large object</a:t>
            </a:r>
            <a:r>
              <a:rPr lang="en-US" sz="2400" dirty="0"/>
              <a:t>)</a:t>
            </a:r>
            <a:r>
              <a:rPr lang="en-US" sz="2400" dirty="0" smtClean="0"/>
              <a:t>to </a:t>
            </a:r>
            <a:r>
              <a:rPr lang="en-US" sz="2400" dirty="0"/>
              <a:t>clients, serving as a central location to store and share files for a network. They can be limited to a single local area network (</a:t>
            </a:r>
            <a:r>
              <a:rPr lang="en-US" sz="2400" u="sng" dirty="0">
                <a:hlinkClick r:id="rId4"/>
              </a:rPr>
              <a:t>LAN</a:t>
            </a:r>
            <a:r>
              <a:rPr lang="en-US" sz="2400" dirty="0"/>
              <a:t>) or can be open to the </a:t>
            </a:r>
            <a:r>
              <a:rPr lang="en-US" sz="2400" u="sng" dirty="0">
                <a:hlinkClick r:id="rId5"/>
              </a:rPr>
              <a:t>internet</a:t>
            </a:r>
            <a:r>
              <a:rPr 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382000" cy="6370975"/>
          </a:xfrm>
          <a:prstGeom prst="rect">
            <a:avLst/>
          </a:prstGeom>
        </p:spPr>
        <p:txBody>
          <a:bodyPr wrap="square">
            <a:spAutoFit/>
          </a:bodyPr>
          <a:lstStyle/>
          <a:p>
            <a:r>
              <a:rPr lang="en-US" sz="2400" b="1" dirty="0" smtClean="0"/>
              <a:t>File server program</a:t>
            </a:r>
          </a:p>
          <a:p>
            <a:r>
              <a:rPr lang="en-US" sz="2400" dirty="0" smtClean="0"/>
              <a:t>import socket                   # Import socket module</a:t>
            </a:r>
          </a:p>
          <a:p>
            <a:endParaRPr lang="en-US" sz="2400" dirty="0" smtClean="0"/>
          </a:p>
          <a:p>
            <a:r>
              <a:rPr lang="en-US" sz="2400" dirty="0" smtClean="0"/>
              <a:t>port = 60000                    # Reserve a port for your service.</a:t>
            </a:r>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#host='0.0.0.0'</a:t>
            </a:r>
          </a:p>
          <a:p>
            <a:r>
              <a:rPr lang="en-US" sz="2400" dirty="0" err="1" smtClean="0"/>
              <a:t>s.bind</a:t>
            </a:r>
            <a:r>
              <a:rPr lang="en-US" sz="2400" dirty="0" smtClean="0"/>
              <a:t>((host, port))            # Bind to the port</a:t>
            </a:r>
          </a:p>
          <a:p>
            <a:r>
              <a:rPr lang="en-US" sz="2400" dirty="0" err="1" smtClean="0"/>
              <a:t>s.listen</a:t>
            </a:r>
            <a:r>
              <a:rPr lang="en-US" sz="2400" dirty="0" smtClean="0"/>
              <a:t>(5)                     # Now wait for client connection.</a:t>
            </a:r>
          </a:p>
          <a:p>
            <a:endParaRPr lang="en-US" sz="2400" dirty="0" smtClean="0"/>
          </a:p>
          <a:p>
            <a:r>
              <a:rPr lang="en-US" sz="2400" dirty="0" smtClean="0"/>
              <a:t>print ('Server listening....')</a:t>
            </a:r>
          </a:p>
          <a:p>
            <a:endParaRPr lang="en-US" sz="2400" dirty="0" smtClean="0"/>
          </a:p>
          <a:p>
            <a:r>
              <a:rPr lang="en-US" sz="2400" dirty="0" smtClean="0"/>
              <a:t>while True:</a:t>
            </a:r>
          </a:p>
          <a:p>
            <a:r>
              <a:rPr lang="en-US" sz="2400" dirty="0" smtClean="0"/>
              <a:t>    </a:t>
            </a:r>
            <a:r>
              <a:rPr lang="en-US" sz="2400" dirty="0" err="1" smtClean="0"/>
              <a:t>conn</a:t>
            </a:r>
            <a:r>
              <a:rPr lang="en-US" sz="2400" dirty="0" smtClean="0"/>
              <a:t>, </a:t>
            </a:r>
            <a:r>
              <a:rPr lang="en-US" sz="2400" dirty="0" err="1" smtClean="0"/>
              <a:t>addr</a:t>
            </a:r>
            <a:r>
              <a:rPr lang="en-US" sz="2400" dirty="0" smtClean="0"/>
              <a:t> = </a:t>
            </a:r>
            <a:r>
              <a:rPr lang="en-US" sz="2400" dirty="0" err="1" smtClean="0"/>
              <a:t>s.accept</a:t>
            </a:r>
            <a:r>
              <a:rPr lang="en-US" sz="2400" dirty="0" smtClean="0"/>
              <a:t>()     # Establish connection with client.</a:t>
            </a:r>
          </a:p>
          <a:p>
            <a:r>
              <a:rPr lang="en-US" sz="2400" dirty="0" smtClean="0"/>
              <a:t>    print ('Got connection from', </a:t>
            </a:r>
            <a:r>
              <a:rPr lang="en-US" sz="2400" dirty="0" err="1" smtClean="0"/>
              <a:t>addr</a:t>
            </a:r>
            <a:r>
              <a:rPr lang="en-US" sz="2400" dirty="0" smtClean="0"/>
              <a:t>)</a:t>
            </a:r>
          </a:p>
          <a:p>
            <a:r>
              <a:rPr lang="en-US" sz="2400" dirty="0" smtClean="0"/>
              <a:t>    data = </a:t>
            </a:r>
            <a:r>
              <a:rPr lang="en-US" sz="2400" dirty="0" err="1" smtClean="0"/>
              <a:t>conn.recv</a:t>
            </a:r>
            <a:r>
              <a:rPr lang="en-US" sz="2400" dirty="0" smtClean="0"/>
              <a:t>(1024)</a:t>
            </a:r>
          </a:p>
          <a:p>
            <a:r>
              <a:rPr lang="en-US" sz="2400" dirty="0" smtClean="0"/>
              <a:t>    print('Server received', </a:t>
            </a:r>
            <a:r>
              <a:rPr lang="en-US" sz="2400" dirty="0" err="1" smtClean="0"/>
              <a:t>repr</a:t>
            </a:r>
            <a:r>
              <a:rPr lang="en-US" sz="2400" dirty="0" smtClean="0"/>
              <a:t>(data))</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467600" cy="4524315"/>
          </a:xfrm>
          <a:prstGeom prst="rect">
            <a:avLst/>
          </a:prstGeom>
        </p:spPr>
        <p:txBody>
          <a:bodyPr wrap="square">
            <a:spAutoFit/>
          </a:bodyPr>
          <a:lstStyle/>
          <a:p>
            <a:r>
              <a:rPr lang="en-US" sz="2400" dirty="0" smtClean="0"/>
              <a:t>filename='mytext.txt'</a:t>
            </a:r>
          </a:p>
          <a:p>
            <a:r>
              <a:rPr lang="en-US" sz="2400" dirty="0" smtClean="0"/>
              <a:t>    f = open(</a:t>
            </a:r>
            <a:r>
              <a:rPr lang="en-US" sz="2400" dirty="0" err="1" smtClean="0"/>
              <a:t>filename,'rb</a:t>
            </a:r>
            <a:r>
              <a:rPr lang="en-US" sz="2400" dirty="0" smtClean="0"/>
              <a:t>')</a:t>
            </a:r>
          </a:p>
          <a:p>
            <a:r>
              <a:rPr lang="en-US" sz="2400" dirty="0" smtClean="0"/>
              <a:t>    l = </a:t>
            </a:r>
            <a:r>
              <a:rPr lang="en-US" sz="2400" dirty="0" err="1" smtClean="0"/>
              <a:t>f.read</a:t>
            </a:r>
            <a:r>
              <a:rPr lang="en-US" sz="2400" dirty="0" smtClean="0"/>
              <a:t>(1024)</a:t>
            </a:r>
          </a:p>
          <a:p>
            <a:r>
              <a:rPr lang="en-US" sz="2400" dirty="0" smtClean="0"/>
              <a:t>    while (l):</a:t>
            </a:r>
          </a:p>
          <a:p>
            <a:r>
              <a:rPr lang="en-US" sz="2400" dirty="0" smtClean="0"/>
              <a:t>       </a:t>
            </a:r>
            <a:r>
              <a:rPr lang="en-US" sz="2400" dirty="0" err="1" smtClean="0"/>
              <a:t>conn.send</a:t>
            </a:r>
            <a:r>
              <a:rPr lang="en-US" sz="2400" dirty="0" smtClean="0"/>
              <a:t>(l)</a:t>
            </a:r>
          </a:p>
          <a:p>
            <a:r>
              <a:rPr lang="en-US" sz="2400" dirty="0" smtClean="0"/>
              <a:t>       print('Sent ',</a:t>
            </a:r>
            <a:r>
              <a:rPr lang="en-US" sz="2400" dirty="0" err="1" smtClean="0"/>
              <a:t>repr</a:t>
            </a:r>
            <a:r>
              <a:rPr lang="en-US" sz="2400" dirty="0" smtClean="0"/>
              <a:t>(l))</a:t>
            </a:r>
          </a:p>
          <a:p>
            <a:r>
              <a:rPr lang="en-US" sz="2400" dirty="0" smtClean="0"/>
              <a:t>       l = </a:t>
            </a:r>
            <a:r>
              <a:rPr lang="en-US" sz="2400" dirty="0" err="1" smtClean="0"/>
              <a:t>f.read</a:t>
            </a:r>
            <a:r>
              <a:rPr lang="en-US" sz="2400" dirty="0" smtClean="0"/>
              <a:t>(1024)</a:t>
            </a:r>
          </a:p>
          <a:p>
            <a:r>
              <a:rPr lang="en-US" sz="2400" dirty="0" smtClean="0"/>
              <a:t>    </a:t>
            </a:r>
            <a:r>
              <a:rPr lang="en-US" sz="2400" dirty="0" err="1" smtClean="0"/>
              <a:t>f.close</a:t>
            </a:r>
            <a:r>
              <a:rPr lang="en-US" sz="2400" dirty="0" smtClean="0"/>
              <a:t>()</a:t>
            </a:r>
          </a:p>
          <a:p>
            <a:endParaRPr lang="en-US" sz="2400" dirty="0" smtClean="0"/>
          </a:p>
          <a:p>
            <a:r>
              <a:rPr lang="en-US" sz="2400" dirty="0" smtClean="0"/>
              <a:t>    print('Done sending')</a:t>
            </a:r>
          </a:p>
          <a:p>
            <a:r>
              <a:rPr lang="en-US" sz="2400" dirty="0" smtClean="0"/>
              <a:t>    </a:t>
            </a:r>
            <a:r>
              <a:rPr lang="en-US" sz="2400" dirty="0" err="1" smtClean="0"/>
              <a:t>conn.send</a:t>
            </a:r>
            <a:r>
              <a:rPr lang="en-US" sz="2400" dirty="0" smtClean="0"/>
              <a:t>('Thank you for connecting')</a:t>
            </a:r>
          </a:p>
          <a:p>
            <a:r>
              <a:rPr lang="en-US" sz="2400" dirty="0" smtClean="0"/>
              <a:t>    </a:t>
            </a:r>
            <a:r>
              <a:rPr lang="en-US" sz="2400" dirty="0" err="1" smtClean="0"/>
              <a:t>conn.close</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086600" cy="3785652"/>
          </a:xfrm>
          <a:prstGeom prst="rect">
            <a:avLst/>
          </a:prstGeom>
        </p:spPr>
        <p:txBody>
          <a:bodyPr wrap="square">
            <a:spAutoFit/>
          </a:bodyPr>
          <a:lstStyle/>
          <a:p>
            <a:pPr algn="just"/>
            <a:r>
              <a:rPr lang="en-US" sz="2400" b="1" dirty="0"/>
              <a:t>Web </a:t>
            </a:r>
            <a:r>
              <a:rPr lang="en-US" sz="2400" b="1" dirty="0" smtClean="0"/>
              <a:t>Scrapping</a:t>
            </a:r>
          </a:p>
          <a:p>
            <a:pPr algn="just"/>
            <a:endParaRPr lang="en-US" sz="2400" b="1" dirty="0"/>
          </a:p>
          <a:p>
            <a:pPr algn="just"/>
            <a:r>
              <a:rPr lang="en-US" sz="2400" dirty="0"/>
              <a:t>One of the important reasons python became famous is the its dominance among the languages used for scrapping the web. Its data structure and network access abilities makes it ideal for visiting webpages and download their data automatically. And if there is some API connectivity available for the target website, then python will handle it even more easily through its program structures.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4893647"/>
          </a:xfrm>
          <a:prstGeom prst="rect">
            <a:avLst/>
          </a:prstGeom>
        </p:spPr>
        <p:txBody>
          <a:bodyPr wrap="square">
            <a:spAutoFit/>
          </a:bodyPr>
          <a:lstStyle/>
          <a:p>
            <a:r>
              <a:rPr lang="en-US" sz="2400" b="1" dirty="0" smtClean="0"/>
              <a:t>File Client Program </a:t>
            </a:r>
          </a:p>
          <a:p>
            <a:r>
              <a:rPr lang="en-US" sz="2400" dirty="0" smtClean="0"/>
              <a:t>import socket                   		# Import socket module</a:t>
            </a:r>
          </a:p>
          <a:p>
            <a:endParaRPr lang="en-US" sz="2400" dirty="0" smtClean="0"/>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IP = </a:t>
            </a:r>
            <a:r>
              <a:rPr lang="en-US" sz="2400" dirty="0" err="1" smtClean="0"/>
              <a:t>socket.gethostbyname</a:t>
            </a:r>
            <a:r>
              <a:rPr lang="en-US" sz="2400" dirty="0" smtClean="0"/>
              <a:t>(host) </a:t>
            </a:r>
          </a:p>
          <a:p>
            <a:r>
              <a:rPr lang="en-US" sz="2400" dirty="0" smtClean="0"/>
              <a:t>port = 60000                    		# Reserve a port for your service.</a:t>
            </a:r>
          </a:p>
          <a:p>
            <a:r>
              <a:rPr lang="en-US" sz="2400" dirty="0" smtClean="0"/>
              <a:t>print(IP)</a:t>
            </a:r>
          </a:p>
          <a:p>
            <a:r>
              <a:rPr lang="en-US" sz="2400" dirty="0" err="1" smtClean="0"/>
              <a:t>s.connect</a:t>
            </a:r>
            <a:r>
              <a:rPr lang="en-US" sz="2400" dirty="0" smtClean="0"/>
              <a:t>((IP, port))</a:t>
            </a:r>
          </a:p>
          <a:p>
            <a:r>
              <a:rPr lang="en-US" sz="2400" dirty="0" err="1" smtClean="0"/>
              <a:t>s.send</a:t>
            </a:r>
            <a:r>
              <a:rPr lang="en-US" sz="2400" dirty="0" smtClean="0"/>
              <a:t>(</a:t>
            </a:r>
            <a:r>
              <a:rPr lang="en-US" sz="2400" dirty="0" err="1" smtClean="0"/>
              <a:t>b"Hello</a:t>
            </a:r>
            <a:r>
              <a:rPr lang="en-US" sz="2400" dirty="0" smtClean="0"/>
              <a:t> server!")</a:t>
            </a:r>
          </a:p>
          <a:p>
            <a:endParaRPr lang="en-US" sz="2400" dirty="0" smtClean="0"/>
          </a:p>
          <a:p>
            <a:r>
              <a:rPr lang="en-US" sz="2400" dirty="0" smtClean="0"/>
              <a:t>with open('</a:t>
            </a:r>
            <a:r>
              <a:rPr lang="en-US" sz="2400" dirty="0" err="1" smtClean="0"/>
              <a:t>received_file</a:t>
            </a:r>
            <a:r>
              <a:rPr lang="en-US" sz="2400" dirty="0" smtClean="0"/>
              <a:t>', '</a:t>
            </a:r>
            <a:r>
              <a:rPr lang="en-US" sz="2400" dirty="0" err="1" smtClean="0"/>
              <a:t>wb</a:t>
            </a:r>
            <a:r>
              <a:rPr lang="en-US" sz="2400" dirty="0" smtClean="0"/>
              <a:t>') as f:</a:t>
            </a:r>
          </a:p>
          <a:p>
            <a:r>
              <a:rPr lang="en-US" sz="2400" dirty="0" smtClean="0"/>
              <a:t>    print ('file opened')</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239000" cy="4893647"/>
          </a:xfrm>
          <a:prstGeom prst="rect">
            <a:avLst/>
          </a:prstGeom>
        </p:spPr>
        <p:txBody>
          <a:bodyPr wrap="square">
            <a:spAutoFit/>
          </a:bodyPr>
          <a:lstStyle/>
          <a:p>
            <a:r>
              <a:rPr lang="en-US" sz="2400" dirty="0" smtClean="0"/>
              <a:t>while True:</a:t>
            </a:r>
          </a:p>
          <a:p>
            <a:r>
              <a:rPr lang="en-US" sz="2400" dirty="0" smtClean="0"/>
              <a:t>        print('receiving data...')</a:t>
            </a:r>
          </a:p>
          <a:p>
            <a:r>
              <a:rPr lang="en-US" sz="2400" dirty="0" smtClean="0"/>
              <a:t>        data = </a:t>
            </a:r>
            <a:r>
              <a:rPr lang="en-US" sz="2400" dirty="0" err="1" smtClean="0"/>
              <a:t>s.recv</a:t>
            </a:r>
            <a:r>
              <a:rPr lang="en-US" sz="2400" dirty="0" smtClean="0"/>
              <a:t>(1024)</a:t>
            </a:r>
          </a:p>
          <a:p>
            <a:r>
              <a:rPr lang="en-US" sz="2400" dirty="0" smtClean="0"/>
              <a:t>        print('data=%s', (data))</a:t>
            </a:r>
          </a:p>
          <a:p>
            <a:r>
              <a:rPr lang="en-US" sz="2400" dirty="0" smtClean="0"/>
              <a:t>        if not data:</a:t>
            </a:r>
          </a:p>
          <a:p>
            <a:r>
              <a:rPr lang="en-US" sz="2400" dirty="0" smtClean="0"/>
              <a:t>            break</a:t>
            </a:r>
          </a:p>
          <a:p>
            <a:r>
              <a:rPr lang="en-US" sz="2400" dirty="0" smtClean="0"/>
              <a:t>        # write data to a file</a:t>
            </a:r>
          </a:p>
          <a:p>
            <a:r>
              <a:rPr lang="en-US" sz="2400" dirty="0" smtClean="0"/>
              <a:t>        </a:t>
            </a:r>
            <a:r>
              <a:rPr lang="en-US" sz="2400" dirty="0" err="1" smtClean="0"/>
              <a:t>f.write</a:t>
            </a:r>
            <a:r>
              <a:rPr lang="en-US" sz="2400" dirty="0" smtClean="0"/>
              <a:t>(data)</a:t>
            </a:r>
          </a:p>
          <a:p>
            <a:endParaRPr lang="en-US" sz="2400" dirty="0" smtClean="0"/>
          </a:p>
          <a:p>
            <a:r>
              <a:rPr lang="en-US" sz="2400" dirty="0" err="1" smtClean="0"/>
              <a:t>f.close</a:t>
            </a:r>
            <a:r>
              <a:rPr lang="en-US" sz="2400" dirty="0" smtClean="0"/>
              <a:t>()</a:t>
            </a:r>
          </a:p>
          <a:p>
            <a:r>
              <a:rPr lang="en-US" sz="2400" dirty="0" smtClean="0"/>
              <a:t>print('Successfully get the file')</a:t>
            </a:r>
          </a:p>
          <a:p>
            <a:r>
              <a:rPr lang="en-US" sz="2400" dirty="0" err="1" smtClean="0"/>
              <a:t>s.close</a:t>
            </a:r>
            <a:r>
              <a:rPr lang="en-US" sz="2400" dirty="0" smtClean="0"/>
              <a:t>()</a:t>
            </a:r>
          </a:p>
          <a:p>
            <a:r>
              <a:rPr lang="en-US" sz="2400" dirty="0" smtClean="0"/>
              <a:t>print('connection closed')</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391400" cy="4524315"/>
          </a:xfrm>
          <a:prstGeom prst="rect">
            <a:avLst/>
          </a:prstGeom>
        </p:spPr>
        <p:txBody>
          <a:bodyPr wrap="square">
            <a:spAutoFit/>
          </a:bodyPr>
          <a:lstStyle/>
          <a:p>
            <a:r>
              <a:rPr lang="en-US" sz="2400" b="1" dirty="0" smtClean="0"/>
              <a:t>Output of Server program</a:t>
            </a:r>
          </a:p>
          <a:p>
            <a:r>
              <a:rPr lang="en-US" sz="2400" dirty="0" smtClean="0"/>
              <a:t>Server listening....</a:t>
            </a:r>
          </a:p>
          <a:p>
            <a:r>
              <a:rPr lang="en-US" sz="2400" dirty="0" smtClean="0"/>
              <a:t>Got connection from ('192.168.10.71', 59215)</a:t>
            </a:r>
          </a:p>
          <a:p>
            <a:r>
              <a:rPr lang="en-US" sz="2400" dirty="0" smtClean="0"/>
              <a:t>Server received </a:t>
            </a:r>
            <a:r>
              <a:rPr lang="en-US" sz="2400" dirty="0" err="1" smtClean="0"/>
              <a:t>b'Hello</a:t>
            </a:r>
            <a:r>
              <a:rPr lang="en-US" sz="2400" dirty="0" smtClean="0"/>
              <a:t> server!'</a:t>
            </a:r>
          </a:p>
          <a:p>
            <a:r>
              <a:rPr lang="en-US" sz="2400" dirty="0" smtClean="0"/>
              <a:t>Sent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Done sending</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620000" cy="4524315"/>
          </a:xfrm>
          <a:prstGeom prst="rect">
            <a:avLst/>
          </a:prstGeom>
        </p:spPr>
        <p:txBody>
          <a:bodyPr wrap="square">
            <a:spAutoFit/>
          </a:bodyPr>
          <a:lstStyle/>
          <a:p>
            <a:r>
              <a:rPr lang="en-US" sz="2400" b="1" dirty="0" smtClean="0"/>
              <a:t>Output of Client Program</a:t>
            </a:r>
          </a:p>
          <a:p>
            <a:r>
              <a:rPr lang="en-US" sz="2400" dirty="0" smtClean="0"/>
              <a:t>192.168.10.71</a:t>
            </a:r>
          </a:p>
          <a:p>
            <a:r>
              <a:rPr lang="en-US" sz="2400" dirty="0" smtClean="0"/>
              <a:t>file opened</a:t>
            </a:r>
          </a:p>
          <a:p>
            <a:r>
              <a:rPr lang="en-US" sz="2400" dirty="0" smtClean="0"/>
              <a:t>receiving data...</a:t>
            </a:r>
          </a:p>
          <a:p>
            <a:r>
              <a:rPr lang="en-US" sz="2400" dirty="0" smtClean="0"/>
              <a:t>data=%s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receiving data...</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05800" cy="1938992"/>
          </a:xfrm>
          <a:prstGeom prst="rect">
            <a:avLst/>
          </a:prstGeom>
        </p:spPr>
        <p:txBody>
          <a:bodyPr wrap="square">
            <a:spAutoFit/>
          </a:bodyPr>
          <a:lstStyle/>
          <a:p>
            <a:pPr algn="just" fontAlgn="base"/>
            <a:r>
              <a:rPr lang="en-US" sz="2400" b="1" dirty="0" smtClean="0"/>
              <a:t>Two way communication between Client and Server</a:t>
            </a:r>
          </a:p>
          <a:p>
            <a:pPr algn="just" fontAlgn="base"/>
            <a:r>
              <a:rPr lang="en-US" sz="2400" dirty="0" smtClean="0"/>
              <a:t>It is possible to send data from the server and receive a response from the client. Similarly, the client can also send and receive data to-and-from.</a:t>
            </a:r>
            <a:endParaRPr lang="en-US" sz="2400" smtClean="0"/>
          </a:p>
          <a:p>
            <a:pPr algn="just" fontAlgn="base"/>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458200" cy="5262979"/>
          </a:xfrm>
          <a:prstGeom prst="rect">
            <a:avLst/>
          </a:prstGeom>
        </p:spPr>
        <p:txBody>
          <a:bodyPr wrap="square">
            <a:spAutoFit/>
          </a:bodyPr>
          <a:lstStyle/>
          <a:p>
            <a:r>
              <a:rPr lang="en-US" sz="2400" b="1" dirty="0" smtClean="0"/>
              <a:t>Server program </a:t>
            </a:r>
          </a:p>
          <a:p>
            <a:r>
              <a:rPr lang="en-US" sz="2400" dirty="0" smtClean="0"/>
              <a:t>import socket</a:t>
            </a:r>
          </a:p>
          <a:p>
            <a:endParaRPr lang="en-US" sz="2400" dirty="0" smtClean="0"/>
          </a:p>
          <a:p>
            <a:endParaRPr lang="en-US" sz="2400" dirty="0" smtClean="0"/>
          </a:p>
          <a:p>
            <a:r>
              <a:rPr lang="en-US" sz="2400" dirty="0" smtClean="0"/>
              <a:t>def </a:t>
            </a:r>
            <a:r>
              <a:rPr lang="en-US" sz="2400" dirty="0" err="1" smtClean="0"/>
              <a:t>server_program</a:t>
            </a:r>
            <a:r>
              <a:rPr lang="en-US" sz="2400" dirty="0" smtClean="0"/>
              <a:t>():</a:t>
            </a:r>
          </a:p>
          <a:p>
            <a:r>
              <a:rPr lang="en-US" sz="2400" dirty="0" smtClean="0"/>
              <a:t>    # get the hostname</a:t>
            </a:r>
          </a:p>
          <a:p>
            <a:r>
              <a:rPr lang="en-US" sz="2400" dirty="0" smtClean="0"/>
              <a:t>    host = </a:t>
            </a:r>
            <a:r>
              <a:rPr lang="en-US" sz="2400" dirty="0" err="1" smtClean="0"/>
              <a:t>socket.gethostname</a:t>
            </a:r>
            <a:r>
              <a:rPr lang="en-US" sz="2400" dirty="0" smtClean="0"/>
              <a:t>()</a:t>
            </a:r>
          </a:p>
          <a:p>
            <a:r>
              <a:rPr lang="en-US" sz="2400" dirty="0" smtClean="0"/>
              <a:t>    port = 5000  # initiate port no above 1024</a:t>
            </a:r>
          </a:p>
          <a:p>
            <a:endParaRPr lang="en-US" sz="2400" dirty="0" smtClean="0"/>
          </a:p>
          <a:p>
            <a:r>
              <a:rPr lang="en-US" sz="2400" dirty="0" smtClean="0"/>
              <a:t>    </a:t>
            </a:r>
            <a:r>
              <a:rPr lang="en-US" sz="2400" dirty="0" err="1" smtClean="0"/>
              <a:t>server_socket</a:t>
            </a:r>
            <a:r>
              <a:rPr lang="en-US" sz="2400" dirty="0" smtClean="0"/>
              <a:t> = </a:t>
            </a:r>
            <a:r>
              <a:rPr lang="en-US" sz="2400" dirty="0" err="1" smtClean="0"/>
              <a:t>socket.socket</a:t>
            </a:r>
            <a:r>
              <a:rPr lang="en-US" sz="2400" dirty="0" smtClean="0"/>
              <a:t>()  # get instance</a:t>
            </a:r>
          </a:p>
          <a:p>
            <a:r>
              <a:rPr lang="en-US" sz="2400" dirty="0" smtClean="0"/>
              <a:t>    # look closely. The bind() function takes </a:t>
            </a:r>
            <a:r>
              <a:rPr lang="en-US" sz="2400" dirty="0" err="1" smtClean="0"/>
              <a:t>tuple</a:t>
            </a:r>
            <a:r>
              <a:rPr lang="en-US" sz="2400" dirty="0" smtClean="0"/>
              <a:t> as argument</a:t>
            </a:r>
          </a:p>
          <a:p>
            <a:r>
              <a:rPr lang="en-US" sz="2400" dirty="0" smtClean="0"/>
              <a:t>    </a:t>
            </a:r>
            <a:r>
              <a:rPr lang="en-US" sz="2400" dirty="0" err="1" smtClean="0"/>
              <a:t>server_socket.bind</a:t>
            </a:r>
            <a:r>
              <a:rPr lang="en-US" sz="2400" dirty="0" smtClean="0"/>
              <a:t>((host, port))  </a:t>
            </a:r>
          </a:p>
          <a:p>
            <a:r>
              <a:rPr lang="en-US" sz="2400" dirty="0" smtClean="0"/>
              <a:t># bind host address and port together</a:t>
            </a:r>
          </a:p>
          <a:p>
            <a:endParaRPr lang="en-US"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370975"/>
          </a:xfrm>
          <a:prstGeom prst="rect">
            <a:avLst/>
          </a:prstGeom>
        </p:spPr>
        <p:txBody>
          <a:bodyPr wrap="square">
            <a:spAutoFit/>
          </a:bodyPr>
          <a:lstStyle/>
          <a:p>
            <a:r>
              <a:rPr lang="en-US" sz="2400" dirty="0" smtClean="0"/>
              <a:t> # configure how many client the server can listen simultaneously</a:t>
            </a:r>
          </a:p>
          <a:p>
            <a:r>
              <a:rPr lang="en-US" sz="2400" dirty="0" smtClean="0"/>
              <a:t>    </a:t>
            </a:r>
            <a:r>
              <a:rPr lang="en-US" sz="2400" dirty="0" err="1" smtClean="0"/>
              <a:t>server_socket.listen</a:t>
            </a:r>
            <a:r>
              <a:rPr lang="en-US" sz="2400" dirty="0" smtClean="0"/>
              <a:t>(2)</a:t>
            </a:r>
          </a:p>
          <a:p>
            <a:r>
              <a:rPr lang="en-US" sz="2400" dirty="0" smtClean="0"/>
              <a:t>    </a:t>
            </a:r>
            <a:r>
              <a:rPr lang="en-US" sz="2400" dirty="0" err="1" smtClean="0"/>
              <a:t>conn</a:t>
            </a:r>
            <a:r>
              <a:rPr lang="en-US" sz="2400" dirty="0" smtClean="0"/>
              <a:t>, address = </a:t>
            </a:r>
            <a:r>
              <a:rPr lang="en-US" sz="2400" dirty="0" err="1" smtClean="0"/>
              <a:t>server_socket.accept</a:t>
            </a:r>
            <a:r>
              <a:rPr lang="en-US" sz="2400" dirty="0" smtClean="0"/>
              <a:t>()  # accept new connection</a:t>
            </a:r>
          </a:p>
          <a:p>
            <a:r>
              <a:rPr lang="en-US" sz="2400" dirty="0" smtClean="0"/>
              <a:t>    print("Connection from: " + </a:t>
            </a:r>
            <a:r>
              <a:rPr lang="en-US" sz="2400" dirty="0" err="1" smtClean="0"/>
              <a:t>str</a:t>
            </a:r>
            <a:r>
              <a:rPr lang="en-US" sz="2400" dirty="0" smtClean="0"/>
              <a:t>(address))</a:t>
            </a:r>
          </a:p>
          <a:p>
            <a:r>
              <a:rPr lang="en-US" sz="2400" dirty="0" smtClean="0"/>
              <a:t>    while True:</a:t>
            </a:r>
          </a:p>
          <a:p>
            <a:r>
              <a:rPr lang="en-US" sz="2400" dirty="0" smtClean="0"/>
              <a:t>        # receive data stream. it won't accept data packet greater than 1024 bytes</a:t>
            </a:r>
          </a:p>
          <a:p>
            <a:r>
              <a:rPr lang="en-US" sz="2400" dirty="0" smtClean="0"/>
              <a:t>        data = </a:t>
            </a:r>
            <a:r>
              <a:rPr lang="en-US" sz="2400" dirty="0" err="1" smtClean="0"/>
              <a:t>conn.recv</a:t>
            </a:r>
            <a:r>
              <a:rPr lang="en-US" sz="2400" dirty="0" smtClean="0"/>
              <a:t>(1024).decode()</a:t>
            </a:r>
          </a:p>
          <a:p>
            <a:r>
              <a:rPr lang="en-US" sz="2400" dirty="0" smtClean="0"/>
              <a:t>        if not data:</a:t>
            </a:r>
          </a:p>
          <a:p>
            <a:r>
              <a:rPr lang="en-US" sz="2400" dirty="0" smtClean="0"/>
              <a:t>            # if data is not received break</a:t>
            </a:r>
          </a:p>
          <a:p>
            <a:r>
              <a:rPr lang="en-US" sz="2400" dirty="0" smtClean="0"/>
              <a:t>            break</a:t>
            </a:r>
          </a:p>
          <a:p>
            <a:r>
              <a:rPr lang="en-US" sz="2400" dirty="0" smtClean="0"/>
              <a:t>        print("from connected user: " + </a:t>
            </a:r>
            <a:r>
              <a:rPr lang="en-US" sz="2400" dirty="0" err="1" smtClean="0"/>
              <a:t>str</a:t>
            </a:r>
            <a:r>
              <a:rPr lang="en-US" sz="2400" dirty="0" smtClean="0"/>
              <a:t>(data))</a:t>
            </a:r>
          </a:p>
          <a:p>
            <a:r>
              <a:rPr lang="en-US" sz="2400" dirty="0" smtClean="0"/>
              <a:t>        data = input(' -&gt; ')</a:t>
            </a:r>
          </a:p>
          <a:p>
            <a:r>
              <a:rPr lang="en-US" sz="2400" dirty="0" smtClean="0"/>
              <a:t>        </a:t>
            </a:r>
            <a:r>
              <a:rPr lang="en-US" sz="2400" dirty="0" err="1" smtClean="0"/>
              <a:t>conn.send</a:t>
            </a:r>
            <a:r>
              <a:rPr lang="en-US" sz="2400" dirty="0" smtClean="0"/>
              <a:t>(</a:t>
            </a:r>
            <a:r>
              <a:rPr lang="en-US" sz="2400" dirty="0" err="1" smtClean="0"/>
              <a:t>data.encode</a:t>
            </a:r>
            <a:r>
              <a:rPr lang="en-US" sz="2400" dirty="0" smtClean="0"/>
              <a:t>())  # send data to the client</a:t>
            </a:r>
          </a:p>
          <a:p>
            <a:r>
              <a:rPr lang="en-US" sz="2400" dirty="0" smtClean="0"/>
              <a:t>    </a:t>
            </a:r>
            <a:r>
              <a:rPr lang="en-US" sz="2400" dirty="0" err="1" smtClean="0"/>
              <a:t>conn.close</a:t>
            </a:r>
            <a:r>
              <a:rPr lang="en-US" sz="2400" dirty="0" smtClean="0"/>
              <a:t>()  # close the connection</a:t>
            </a:r>
          </a:p>
          <a:p>
            <a:r>
              <a:rPr lang="en-US" sz="2400" dirty="0" smtClean="0"/>
              <a:t>if __name__ == '__main__':</a:t>
            </a:r>
          </a:p>
          <a:p>
            <a:r>
              <a:rPr lang="en-US" sz="2400" dirty="0" smtClean="0"/>
              <a:t>    </a:t>
            </a:r>
            <a:r>
              <a:rPr lang="en-US" sz="2400" dirty="0" err="1" smtClean="0"/>
              <a:t>server_program</a:t>
            </a:r>
            <a:r>
              <a:rPr lang="en-US" sz="2400" dirty="0" smtClean="0"/>
              <a:t>()</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32311"/>
          </a:xfrm>
          <a:prstGeom prst="rect">
            <a:avLst/>
          </a:prstGeom>
        </p:spPr>
        <p:txBody>
          <a:bodyPr wrap="square">
            <a:spAutoFit/>
          </a:bodyPr>
          <a:lstStyle/>
          <a:p>
            <a:r>
              <a:rPr lang="en-US" sz="2400" b="1" dirty="0" smtClean="0"/>
              <a:t>Client Program </a:t>
            </a:r>
          </a:p>
          <a:p>
            <a:endParaRPr lang="en-US" sz="2400" b="1" dirty="0" smtClean="0"/>
          </a:p>
          <a:p>
            <a:r>
              <a:rPr lang="en-US" sz="2400" dirty="0" smtClean="0"/>
              <a:t>import socket</a:t>
            </a:r>
          </a:p>
          <a:p>
            <a:endParaRPr lang="en-US" sz="2400" dirty="0" smtClean="0"/>
          </a:p>
          <a:p>
            <a:endParaRPr lang="en-US" sz="2400" dirty="0" smtClean="0"/>
          </a:p>
          <a:p>
            <a:r>
              <a:rPr lang="en-US" sz="2400" dirty="0" smtClean="0"/>
              <a:t>def </a:t>
            </a:r>
            <a:r>
              <a:rPr lang="en-US" sz="2400" dirty="0" err="1" smtClean="0"/>
              <a:t>client_program</a:t>
            </a:r>
            <a:r>
              <a:rPr lang="en-US" sz="2400" dirty="0" smtClean="0"/>
              <a:t>():</a:t>
            </a:r>
          </a:p>
          <a:p>
            <a:r>
              <a:rPr lang="en-US" sz="2400" dirty="0" smtClean="0"/>
              <a:t>    host = </a:t>
            </a:r>
            <a:r>
              <a:rPr lang="en-US" sz="2400" dirty="0" err="1" smtClean="0"/>
              <a:t>socket.gethostname</a:t>
            </a:r>
            <a:r>
              <a:rPr lang="en-US" sz="2400" dirty="0" smtClean="0"/>
              <a:t>()  </a:t>
            </a:r>
          </a:p>
          <a:p>
            <a:r>
              <a:rPr lang="en-US" sz="2400" dirty="0" smtClean="0"/>
              <a:t># as both code is running on same pc</a:t>
            </a:r>
          </a:p>
          <a:p>
            <a:r>
              <a:rPr lang="en-US" sz="2400" dirty="0" smtClean="0"/>
              <a:t>    port = 5000  # socket server port number</a:t>
            </a:r>
          </a:p>
          <a:p>
            <a:endParaRPr lang="en-US" sz="2400" dirty="0" smtClean="0"/>
          </a:p>
          <a:p>
            <a:r>
              <a:rPr lang="en-US" sz="2400" dirty="0" smtClean="0"/>
              <a:t>    </a:t>
            </a:r>
            <a:r>
              <a:rPr lang="en-US" sz="2400" dirty="0" err="1" smtClean="0"/>
              <a:t>client_socket</a:t>
            </a:r>
            <a:r>
              <a:rPr lang="en-US" sz="2400" dirty="0" smtClean="0"/>
              <a:t> = </a:t>
            </a:r>
            <a:r>
              <a:rPr lang="en-US" sz="2400" dirty="0" err="1" smtClean="0"/>
              <a:t>socket.socket</a:t>
            </a:r>
            <a:r>
              <a:rPr lang="en-US" sz="2400" dirty="0" smtClean="0"/>
              <a:t>()  # instantiate</a:t>
            </a:r>
          </a:p>
          <a:p>
            <a:r>
              <a:rPr lang="en-US" sz="2400" dirty="0" smtClean="0"/>
              <a:t>    </a:t>
            </a:r>
            <a:r>
              <a:rPr lang="en-US" sz="2400" dirty="0" err="1" smtClean="0"/>
              <a:t>client_socket.connect</a:t>
            </a:r>
            <a:r>
              <a:rPr lang="en-US" sz="2400" dirty="0" smtClean="0"/>
              <a:t>((host, port))  # connect to the server</a:t>
            </a:r>
          </a:p>
          <a:p>
            <a:endParaRPr lang="en-US" sz="2400" dirty="0" smtClean="0"/>
          </a:p>
          <a:p>
            <a:r>
              <a:rPr lang="en-US" sz="2400" dirty="0" smtClean="0"/>
              <a:t>    message = input(" -&gt; ")  # take input</a:t>
            </a:r>
          </a:p>
          <a:p>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262979"/>
          </a:xfrm>
          <a:prstGeom prst="rect">
            <a:avLst/>
          </a:prstGeom>
        </p:spPr>
        <p:txBody>
          <a:bodyPr wrap="square">
            <a:spAutoFit/>
          </a:bodyPr>
          <a:lstStyle/>
          <a:p>
            <a:r>
              <a:rPr lang="en-US" sz="2400" dirty="0" smtClean="0"/>
              <a:t>while </a:t>
            </a:r>
            <a:r>
              <a:rPr lang="en-US" sz="2400" dirty="0" err="1" smtClean="0"/>
              <a:t>message.lower</a:t>
            </a:r>
            <a:r>
              <a:rPr lang="en-US" sz="2400" dirty="0" smtClean="0"/>
              <a:t>().strip() != 'bye':</a:t>
            </a:r>
          </a:p>
          <a:p>
            <a:r>
              <a:rPr lang="en-US" sz="2400" dirty="0" smtClean="0"/>
              <a:t>        </a:t>
            </a:r>
            <a:r>
              <a:rPr lang="en-US" sz="2400" dirty="0" err="1" smtClean="0"/>
              <a:t>client_socket.send</a:t>
            </a:r>
            <a:r>
              <a:rPr lang="en-US" sz="2400" dirty="0" smtClean="0"/>
              <a:t>(</a:t>
            </a:r>
            <a:r>
              <a:rPr lang="en-US" sz="2400" dirty="0" err="1" smtClean="0"/>
              <a:t>message.encode</a:t>
            </a:r>
            <a:r>
              <a:rPr lang="en-US" sz="2400" dirty="0" smtClean="0"/>
              <a:t>())  # send message</a:t>
            </a:r>
          </a:p>
          <a:p>
            <a:r>
              <a:rPr lang="en-US" sz="2400" dirty="0" smtClean="0"/>
              <a:t>        data = </a:t>
            </a:r>
            <a:r>
              <a:rPr lang="en-US" sz="2400" dirty="0" err="1" smtClean="0"/>
              <a:t>client_socket.recv</a:t>
            </a:r>
            <a:r>
              <a:rPr lang="en-US" sz="2400" dirty="0" smtClean="0"/>
              <a:t>(1024).decode()  # receive response</a:t>
            </a:r>
          </a:p>
          <a:p>
            <a:endParaRPr lang="en-US" sz="2400" dirty="0" smtClean="0"/>
          </a:p>
          <a:p>
            <a:r>
              <a:rPr lang="en-US" sz="2400" dirty="0" smtClean="0"/>
              <a:t>        print('Received from server: ' + data)  # show in terminal</a:t>
            </a:r>
          </a:p>
          <a:p>
            <a:endParaRPr lang="en-US" sz="2400" dirty="0" smtClean="0"/>
          </a:p>
          <a:p>
            <a:r>
              <a:rPr lang="en-US" sz="2400" dirty="0" smtClean="0"/>
              <a:t>        message = input(" -&gt; ")  # again take input</a:t>
            </a:r>
          </a:p>
          <a:p>
            <a:endParaRPr lang="en-US" sz="2400" dirty="0" smtClean="0"/>
          </a:p>
          <a:p>
            <a:r>
              <a:rPr lang="en-US" sz="2400" dirty="0" smtClean="0"/>
              <a:t>    </a:t>
            </a:r>
            <a:r>
              <a:rPr lang="en-US" sz="2400" dirty="0" err="1" smtClean="0"/>
              <a:t>client_socket.close</a:t>
            </a:r>
            <a:r>
              <a:rPr lang="en-US" sz="2400" dirty="0" smtClean="0"/>
              <a:t>()  # close the connection</a:t>
            </a:r>
          </a:p>
          <a:p>
            <a:endParaRPr lang="en-US" sz="2400" dirty="0" smtClean="0"/>
          </a:p>
          <a:p>
            <a:endParaRPr lang="en-US" sz="2400" dirty="0" smtClean="0"/>
          </a:p>
          <a:p>
            <a:r>
              <a:rPr lang="en-US" sz="2400" dirty="0" smtClean="0"/>
              <a:t>if __name__ == '__main__':</a:t>
            </a:r>
          </a:p>
          <a:p>
            <a:r>
              <a:rPr lang="en-US" sz="2400" dirty="0" smtClean="0"/>
              <a:t>    </a:t>
            </a:r>
            <a:r>
              <a:rPr lang="en-US" sz="2400" dirty="0" err="1" smtClean="0"/>
              <a:t>client_program</a:t>
            </a:r>
            <a:r>
              <a:rPr lang="en-US" sz="2400" dirty="0" smtClean="0"/>
              <a:t>()</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458200" cy="5262979"/>
          </a:xfrm>
          <a:prstGeom prst="rect">
            <a:avLst/>
          </a:prstGeom>
        </p:spPr>
        <p:txBody>
          <a:bodyPr wrap="square">
            <a:spAutoFit/>
          </a:bodyPr>
          <a:lstStyle/>
          <a:p>
            <a:pPr algn="just"/>
            <a:r>
              <a:rPr lang="en-US" sz="2400" b="1" dirty="0" smtClean="0"/>
              <a:t>Sending Email using SMTP</a:t>
            </a:r>
          </a:p>
          <a:p>
            <a:pPr algn="just"/>
            <a:r>
              <a:rPr lang="en-US" sz="2400" dirty="0" smtClean="0"/>
              <a:t>Python has a library called </a:t>
            </a:r>
            <a:r>
              <a:rPr lang="en-US" sz="2400" b="1" dirty="0" err="1" smtClean="0"/>
              <a:t>smtplib</a:t>
            </a:r>
            <a:r>
              <a:rPr lang="en-US" sz="2400" b="1" dirty="0" smtClean="0"/>
              <a:t> </a:t>
            </a:r>
            <a:r>
              <a:rPr lang="en-US" sz="2400" dirty="0" smtClean="0"/>
              <a:t>which is used to send emails. The library </a:t>
            </a:r>
            <a:r>
              <a:rPr lang="en-US" sz="2400" dirty="0" err="1" smtClean="0"/>
              <a:t>smtplib</a:t>
            </a:r>
            <a:r>
              <a:rPr lang="en-US" sz="2400" dirty="0" smtClean="0"/>
              <a:t> is based on the </a:t>
            </a:r>
            <a:r>
              <a:rPr lang="en-US" sz="2400" b="1" dirty="0" smtClean="0"/>
              <a:t>SMTP </a:t>
            </a:r>
            <a:r>
              <a:rPr lang="en-US" sz="2400" dirty="0" smtClean="0"/>
              <a:t>(Simple Mail Transport Protocol). SMTP is used to send emails to others.</a:t>
            </a:r>
          </a:p>
          <a:p>
            <a:pPr algn="just"/>
            <a:r>
              <a:rPr lang="en-US" sz="2400" b="1" dirty="0" smtClean="0"/>
              <a:t>Setup Gmail</a:t>
            </a:r>
          </a:p>
          <a:p>
            <a:pPr algn="just"/>
            <a:r>
              <a:rPr lang="en-US" sz="2400" dirty="0" smtClean="0"/>
              <a:t>Here, we are going to use Gmail as an email provider. Google doesn’t allow scripts to sign in. And we need to make a change in the security of our Gmail account that allows scripts to sign in to our Gmail account.</a:t>
            </a:r>
          </a:p>
          <a:p>
            <a:pPr algn="just"/>
            <a:r>
              <a:rPr lang="en-US" sz="2400" dirty="0" smtClean="0"/>
              <a:t>Changing the security option in our Gmail account is not good as it allows others to access the account very easily. It’s recommended to create a new Gmail account. Go to the settings </a:t>
            </a:r>
            <a:r>
              <a:rPr lang="en-US" sz="2400" dirty="0" smtClean="0">
                <a:hlinkClick r:id="rId2"/>
              </a:rPr>
              <a:t>here</a:t>
            </a:r>
            <a:r>
              <a:rPr lang="en-US" sz="2400" dirty="0" smtClean="0"/>
              <a:t> and turn on the </a:t>
            </a:r>
            <a:r>
              <a:rPr lang="en-US" sz="2400" b="1" dirty="0" smtClean="0"/>
              <a:t>Allow less secure apps: ON </a:t>
            </a:r>
            <a:r>
              <a:rPr lang="en-US" sz="2400" dirty="0" smtClean="0"/>
              <a:t>setting.</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086600" cy="3416320"/>
          </a:xfrm>
          <a:prstGeom prst="rect">
            <a:avLst/>
          </a:prstGeom>
        </p:spPr>
        <p:txBody>
          <a:bodyPr wrap="square">
            <a:spAutoFit/>
          </a:bodyPr>
          <a:lstStyle/>
          <a:p>
            <a:pPr algn="just"/>
            <a:r>
              <a:rPr lang="en-US" sz="2400" b="1" dirty="0"/>
              <a:t>Web Frame </a:t>
            </a:r>
            <a:r>
              <a:rPr lang="en-US" sz="2400" b="1" dirty="0" smtClean="0"/>
              <a:t>works</a:t>
            </a:r>
          </a:p>
          <a:p>
            <a:pPr algn="just"/>
            <a:endParaRPr lang="en-US" sz="2400" dirty="0"/>
          </a:p>
          <a:p>
            <a:pPr algn="just"/>
            <a:r>
              <a:rPr lang="en-US" sz="2400" dirty="0"/>
              <a:t>Web Frame works makes application development easy and fast by offering pre-defined structures and modularity. The developer has to do minimal coding to leverage those existing libraries and customize a little to achieve the goal. </a:t>
            </a:r>
            <a:r>
              <a:rPr lang="en-US" sz="2400" b="1" dirty="0"/>
              <a:t>Django</a:t>
            </a:r>
            <a:r>
              <a:rPr lang="en-US" sz="2400" dirty="0"/>
              <a:t> and </a:t>
            </a:r>
            <a:r>
              <a:rPr lang="en-US" sz="2400" b="1" dirty="0"/>
              <a:t>Flask</a:t>
            </a:r>
            <a:r>
              <a:rPr lang="en-US" sz="2400" dirty="0"/>
              <a:t> are two famous ones which have seen much commercial use even though they are opensource.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387489"/>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62524"/>
                </a:solidFill>
                <a:effectLst/>
                <a:ea typeface="Geekflare"/>
                <a:cs typeface="Arial" pitchFamily="34" charset="0"/>
              </a:rPr>
              <a:t>Steps to Send Mail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Certain steps need to be done to send a mail using the </a:t>
            </a:r>
            <a:r>
              <a:rPr kumimoji="0" lang="en-US" sz="2400" b="1" i="0" u="none" strike="noStrike" cap="none" normalizeH="0" baseline="0" dirty="0" err="1" smtClean="0">
                <a:ln>
                  <a:noFill/>
                </a:ln>
                <a:solidFill>
                  <a:srgbClr val="262524"/>
                </a:solidFill>
                <a:effectLst/>
                <a:ea typeface="Geekflare"/>
                <a:cs typeface="Arial" pitchFamily="34" charset="0"/>
              </a:rPr>
              <a:t>smtplib</a:t>
            </a:r>
            <a:r>
              <a:rPr kumimoji="0" lang="en-US" sz="2400" b="1" i="0" u="none" strike="noStrike" cap="none" normalizeH="0" baseline="0" dirty="0" smtClean="0">
                <a:ln>
                  <a:noFill/>
                </a:ln>
                <a:solidFill>
                  <a:srgbClr val="262524"/>
                </a:solidFill>
                <a:effectLst/>
                <a:ea typeface="Geekflare"/>
                <a:cs typeface="Arial" pitchFamily="34" charset="0"/>
              </a:rPr>
              <a:t> </a:t>
            </a:r>
            <a:r>
              <a:rPr kumimoji="0" lang="en-US" sz="2400" b="0" i="0" u="none" strike="noStrike" cap="none" normalizeH="0" baseline="0" dirty="0" smtClean="0">
                <a:ln>
                  <a:noFill/>
                </a:ln>
                <a:solidFill>
                  <a:srgbClr val="262524"/>
                </a:solidFill>
                <a:effectLst/>
                <a:ea typeface="Geekflare"/>
                <a:cs typeface="Arial" pitchFamily="34" charset="0"/>
              </a:rPr>
              <a:t>library. Let’s see the steps first and then we’ll write the script.</a:t>
            </a:r>
            <a:endParaRPr kumimoji="0" lang="en-US" sz="2400" b="1" i="0" u="none" strike="noStrike" cap="none" normalizeH="0" baseline="0" dirty="0" smtClean="0">
              <a:ln>
                <a:noFill/>
              </a:ln>
              <a:solidFill>
                <a:srgbClr val="262524"/>
              </a:solidFill>
              <a:effectLst/>
              <a:ea typeface="Geekflar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4E00"/>
                </a:solidFill>
                <a:effectLst/>
                <a:ea typeface="Geekflare"/>
                <a:cs typeface="Arial" pitchFamily="34" charset="0"/>
              </a:rPr>
              <a:t>#1.</a:t>
            </a:r>
            <a:r>
              <a:rPr kumimoji="0" lang="en-US" sz="2400" b="1" i="0" u="none" strike="noStrike" cap="none" normalizeH="0" baseline="0" dirty="0" smtClean="0">
                <a:ln>
                  <a:noFill/>
                </a:ln>
                <a:solidFill>
                  <a:srgbClr val="262524"/>
                </a:solidFill>
                <a:effectLst/>
                <a:ea typeface="Geekflare"/>
                <a:cs typeface="Arial" pitchFamily="34" charset="0"/>
              </a:rPr>
              <a:t> Connecting to the SMTP server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Each service provider will have a different SMTP server domain name and port. We have to use the SMTP server domain name and port of email provider that we are going to use in the script. The SMTP server domain name and port for Gmail are </a:t>
            </a:r>
            <a:r>
              <a:rPr kumimoji="0" lang="en-US" sz="2400" b="0" i="1" u="none" strike="noStrike" cap="none" normalizeH="0" baseline="0" dirty="0" smtClean="0">
                <a:ln>
                  <a:noFill/>
                </a:ln>
                <a:solidFill>
                  <a:srgbClr val="262524"/>
                </a:solidFill>
                <a:effectLst/>
                <a:ea typeface="Geekflare"/>
                <a:cs typeface="Arial" pitchFamily="34" charset="0"/>
              </a:rPr>
              <a:t>smtp.gmail.com </a:t>
            </a:r>
            <a:r>
              <a:rPr kumimoji="0" lang="en-US" sz="2400" b="0" i="0" u="none" strike="noStrike" cap="none" normalizeH="0" baseline="0" dirty="0" smtClean="0">
                <a:ln>
                  <a:noFill/>
                </a:ln>
                <a:solidFill>
                  <a:srgbClr val="262524"/>
                </a:solidFill>
                <a:effectLst/>
                <a:ea typeface="Geekflare"/>
                <a:cs typeface="Arial" pitchFamily="34" charset="0"/>
              </a:rPr>
              <a:t>and </a:t>
            </a:r>
            <a:r>
              <a:rPr kumimoji="0" lang="en-US" sz="2400" b="0" i="0" u="none" strike="noStrike" cap="none" normalizeH="0" baseline="0" dirty="0" smtClean="0">
                <a:ln>
                  <a:noFill/>
                </a:ln>
                <a:solidFill>
                  <a:srgbClr val="262524"/>
                </a:solidFill>
                <a:effectLst/>
                <a:ea typeface="SFMono-Regular"/>
                <a:cs typeface="Arial" pitchFamily="34" charset="0"/>
              </a:rPr>
              <a:t>&lt;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&gt;465&lt;/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a:t>
            </a:r>
            <a:r>
              <a:rPr kumimoji="0" lang="en-US" sz="2400" b="0" i="0" u="none" strike="noStrike" cap="none" normalizeH="0" baseline="0" dirty="0" smtClean="0">
                <a:ln>
                  <a:noFill/>
                </a:ln>
                <a:solidFill>
                  <a:srgbClr val="262524"/>
                </a:solidFill>
                <a:effectLst/>
                <a:ea typeface="Geekflare"/>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We will be using </a:t>
            </a:r>
            <a:r>
              <a:rPr kumimoji="0" lang="en-US" sz="2400" b="1" i="0" u="none" strike="noStrike" cap="none" normalizeH="0" baseline="0" dirty="0" smtClean="0">
                <a:ln>
                  <a:noFill/>
                </a:ln>
                <a:solidFill>
                  <a:srgbClr val="262524"/>
                </a:solidFill>
                <a:effectLst/>
                <a:ea typeface="Geekflare"/>
                <a:cs typeface="Arial" pitchFamily="34" charset="0"/>
              </a:rPr>
              <a:t>SSL </a:t>
            </a:r>
            <a:r>
              <a:rPr kumimoji="0" lang="en-US" sz="2400" b="0" i="0" u="none" strike="noStrike" cap="none" normalizeH="0" baseline="0" dirty="0" smtClean="0">
                <a:ln>
                  <a:noFill/>
                </a:ln>
                <a:solidFill>
                  <a:srgbClr val="262524"/>
                </a:solidFill>
                <a:effectLst/>
                <a:ea typeface="Geekflare"/>
                <a:cs typeface="Arial" pitchFamily="34" charset="0"/>
              </a:rPr>
              <a:t>encryption for the SMTP server connection as it is more secure than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If you want to use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then use the port </a:t>
            </a:r>
            <a:r>
              <a:rPr kumimoji="0" lang="en-US" sz="2400" b="0" i="0" u="none" strike="noStrike" cap="none" normalizeH="0" baseline="0" dirty="0" smtClean="0">
                <a:ln>
                  <a:noFill/>
                </a:ln>
                <a:solidFill>
                  <a:srgbClr val="262524"/>
                </a:solidFill>
                <a:effectLst/>
                <a:ea typeface="SFMono-Regular"/>
                <a:cs typeface="Arial" pitchFamily="34" charset="0"/>
              </a:rPr>
              <a:t>587</a:t>
            </a:r>
            <a:r>
              <a:rPr kumimoji="0" lang="en-US" sz="2400" b="0" i="0" u="none" strike="noStrike" cap="none" normalizeH="0" baseline="0" dirty="0" smtClean="0">
                <a:ln>
                  <a:noFill/>
                </a:ln>
                <a:solidFill>
                  <a:srgbClr val="262524"/>
                </a:solidFill>
                <a:effectLst/>
                <a:ea typeface="Geekflare"/>
                <a:cs typeface="Arial" pitchFamily="34" charset="0"/>
              </a:rPr>
              <a:t> instead of </a:t>
            </a:r>
            <a:r>
              <a:rPr kumimoji="0" lang="en-US" sz="2400" b="0" i="0" u="none" strike="noStrike" cap="none" normalizeH="0" baseline="0" dirty="0" smtClean="0">
                <a:ln>
                  <a:noFill/>
                </a:ln>
                <a:solidFill>
                  <a:srgbClr val="262524"/>
                </a:solidFill>
                <a:effectLst/>
                <a:ea typeface="SFMono-Regular"/>
                <a:cs typeface="Arial" pitchFamily="34" charset="0"/>
              </a:rPr>
              <a:t>465</a:t>
            </a:r>
            <a:r>
              <a:rPr kumimoji="0" lang="en-US" sz="2400" b="0" i="0" u="none" strike="noStrike" cap="none" normalizeH="0" baseline="0" dirty="0" smtClean="0">
                <a:ln>
                  <a:noFill/>
                </a:ln>
                <a:solidFill>
                  <a:srgbClr val="262524"/>
                </a:solidFill>
                <a:effectLst/>
                <a:ea typeface="Geekflare"/>
                <a:cs typeface="Arial" pitchFamily="34" charset="0"/>
              </a:rPr>
              <a:t>. The SMTP server domain name will be different based on the email service provider.</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8382000" cy="6370975"/>
          </a:xfrm>
          <a:prstGeom prst="rect">
            <a:avLst/>
          </a:prstGeom>
        </p:spPr>
        <p:txBody>
          <a:bodyPr wrap="square">
            <a:spAutoFit/>
          </a:bodyPr>
          <a:lstStyle/>
          <a:p>
            <a:pPr algn="just"/>
            <a:r>
              <a:rPr lang="en-US" sz="2400" dirty="0" smtClean="0"/>
              <a:t>The code to connect to the SMTP server</a:t>
            </a:r>
          </a:p>
          <a:p>
            <a:pPr algn="just"/>
            <a:endParaRPr lang="en-US" sz="2400" dirty="0" smtClean="0"/>
          </a:p>
          <a:p>
            <a:pPr algn="just"/>
            <a:r>
              <a:rPr lang="en-US" sz="2400" dirty="0" smtClean="0"/>
              <a:t>server = </a:t>
            </a:r>
            <a:r>
              <a:rPr lang="en-US" sz="2400" dirty="0" err="1" smtClean="0"/>
              <a:t>smtplib.SMTP_SSL</a:t>
            </a:r>
            <a:r>
              <a:rPr lang="en-US" sz="2400" dirty="0" smtClean="0"/>
              <a:t>(</a:t>
            </a:r>
            <a:r>
              <a:rPr lang="en-US" sz="2400" dirty="0" err="1" smtClean="0"/>
              <a:t>smtp_server_domain_name</a:t>
            </a:r>
            <a:r>
              <a:rPr lang="en-US" sz="2400" dirty="0" smtClean="0"/>
              <a:t>, port, context=</a:t>
            </a:r>
            <a:r>
              <a:rPr lang="en-US" sz="2400" dirty="0" err="1" smtClean="0"/>
              <a:t>ssl_context</a:t>
            </a:r>
            <a:r>
              <a:rPr lang="en-US" sz="2400" dirty="0" smtClean="0"/>
              <a:t>)</a:t>
            </a:r>
          </a:p>
          <a:p>
            <a:pPr algn="just"/>
            <a:endParaRPr lang="en-US" sz="2400" dirty="0" smtClean="0"/>
          </a:p>
          <a:p>
            <a:pPr algn="just"/>
            <a:r>
              <a:rPr lang="en-US" sz="2400" b="1" dirty="0" smtClean="0"/>
              <a:t>#2. Login</a:t>
            </a:r>
          </a:p>
          <a:p>
            <a:pPr algn="just"/>
            <a:r>
              <a:rPr lang="en-US" sz="2400" dirty="0" smtClean="0"/>
              <a:t>Once the connection is established to the SMTP server, we can log in using the email address and password with the login SMTP object’s method. The code looks as follows.</a:t>
            </a:r>
          </a:p>
          <a:p>
            <a:pPr algn="just"/>
            <a:endParaRPr lang="en-US" sz="2400" dirty="0" smtClean="0"/>
          </a:p>
          <a:p>
            <a:pPr algn="just"/>
            <a:r>
              <a:rPr lang="en-US" sz="2400" dirty="0" err="1" smtClean="0"/>
              <a:t>server.login</a:t>
            </a:r>
            <a:r>
              <a:rPr lang="en-US" sz="2400" dirty="0" smtClean="0"/>
              <a:t>(</a:t>
            </a:r>
            <a:r>
              <a:rPr lang="en-US" sz="2400" dirty="0" err="1" smtClean="0"/>
              <a:t>sender_email</a:t>
            </a:r>
            <a:r>
              <a:rPr lang="en-US" sz="2400" dirty="0" smtClean="0"/>
              <a:t>, password)</a:t>
            </a:r>
          </a:p>
          <a:p>
            <a:pPr algn="just"/>
            <a:endParaRPr lang="en-US" sz="2400" dirty="0" smtClean="0"/>
          </a:p>
          <a:p>
            <a:r>
              <a:rPr lang="en-US" sz="2400" b="1" dirty="0" smtClean="0"/>
              <a:t>#3. Send Mail</a:t>
            </a:r>
          </a:p>
          <a:p>
            <a:r>
              <a:rPr lang="en-US" sz="2400" dirty="0" smtClean="0"/>
              <a:t>After login, there is no way we can wait to send the mail. Send the mail using </a:t>
            </a:r>
            <a:r>
              <a:rPr lang="en-US" sz="2400" dirty="0" err="1" smtClean="0"/>
              <a:t>sendmail</a:t>
            </a:r>
            <a:r>
              <a:rPr lang="en-US" sz="2400" dirty="0" smtClean="0"/>
              <a:t> the method. Make sure you send the mail in the following format.</a:t>
            </a:r>
          </a:p>
          <a:p>
            <a:r>
              <a:rPr lang="en-US" sz="2400" b="1" dirty="0" smtClean="0"/>
              <a:t>Subject: </a:t>
            </a:r>
            <a:r>
              <a:rPr lang="en-US" sz="2400" b="1" dirty="0" err="1" smtClean="0"/>
              <a:t>your_subject_for</a:t>
            </a:r>
            <a:r>
              <a:rPr lang="en-US" sz="2400" b="1" dirty="0" smtClean="0"/>
              <a:t> \newline </a:t>
            </a:r>
            <a:r>
              <a:rPr lang="en-US" sz="2400" b="1" dirty="0" err="1" smtClean="0"/>
              <a:t>mail_content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52400" y="838200"/>
            <a:ext cx="88392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Spaces are not necessary. They are just for clarification in the above format. Let’s see the sample 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Geekflare"/>
                <a:cs typeface="Consolas" pitchFamily="49" charset="0"/>
              </a:rPr>
              <a:t>server</a:t>
            </a:r>
            <a:r>
              <a:rPr kumimoji="0" lang="en-US" sz="2400" b="0" i="0" u="none" strike="noStrike" cap="none" normalizeH="0" baseline="0" dirty="0" err="1"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sender_mail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email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a:t>
            </a:r>
            <a:r>
              <a:rPr kumimoji="0" lang="en-US" sz="2400" b="0" i="0" u="none" strike="noStrike" cap="none" normalizeH="0" baseline="0" dirty="0" err="1" smtClean="0">
                <a:ln>
                  <a:noFill/>
                </a:ln>
                <a:solidFill>
                  <a:srgbClr val="000000"/>
                </a:solidFill>
                <a:effectLst/>
                <a:ea typeface="Geekflare"/>
                <a:cs typeface="Consolas" pitchFamily="49" charset="0"/>
              </a:rPr>
              <a:t>f</a:t>
            </a:r>
            <a:r>
              <a:rPr kumimoji="0" lang="en-US" sz="2400" b="0" i="0" u="none" strike="noStrike" cap="none" normalizeH="0" baseline="0" dirty="0" err="1" smtClean="0">
                <a:ln>
                  <a:noFill/>
                </a:ln>
                <a:solidFill>
                  <a:srgbClr val="669900"/>
                </a:solidFill>
                <a:effectLst/>
                <a:ea typeface="Geekflare"/>
                <a:cs typeface="Consolas" pitchFamily="49" charset="0"/>
              </a:rPr>
              <a:t>"Subject</a:t>
            </a:r>
            <a:r>
              <a:rPr kumimoji="0" lang="en-US" sz="2400" b="0" i="0" u="none" strike="noStrike" cap="none" normalizeH="0" baseline="0" dirty="0" smtClean="0">
                <a:ln>
                  <a:noFill/>
                </a:ln>
                <a:solidFill>
                  <a:srgbClr val="669900"/>
                </a:solidFill>
                <a:effectLst/>
                <a:ea typeface="Geekflare"/>
                <a:cs typeface="Consolas" pitchFamily="49" charset="0"/>
              </a:rPr>
              <a:t>: {subject}\n{content}"</a:t>
            </a:r>
            <a:r>
              <a:rPr kumimoji="0" lang="en-US" sz="2400" b="0" i="0" u="none" strike="noStrike" cap="none" normalizeH="0" baseline="0" dirty="0" smtClean="0">
                <a:ln>
                  <a:noFill/>
                </a:ln>
                <a:solidFill>
                  <a:srgbClr val="999999"/>
                </a:solidFill>
                <a:effectLst/>
                <a:ea typeface="Geekflare"/>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999999"/>
              </a:solidFill>
              <a:cs typeface="Consolas" pitchFamily="49" charset="0"/>
            </a:endParaRPr>
          </a:p>
          <a:p>
            <a:r>
              <a:rPr lang="en-US" sz="2400" b="1" dirty="0" smtClean="0"/>
              <a:t>#4. Quit</a:t>
            </a:r>
          </a:p>
          <a:p>
            <a:r>
              <a:rPr lang="en-US" sz="2400" dirty="0" smtClean="0"/>
              <a:t>Don’t forget to quit the SMTP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225"/>
            <a:ext cx="8382000" cy="6370975"/>
          </a:xfrm>
          <a:prstGeom prst="rect">
            <a:avLst/>
          </a:prstGeom>
        </p:spPr>
        <p:txBody>
          <a:bodyPr wrap="square">
            <a:spAutoFit/>
          </a:bodyPr>
          <a:lstStyle/>
          <a:p>
            <a:r>
              <a:rPr lang="en-US" sz="2400" b="1" dirty="0" smtClean="0"/>
              <a:t>Program for sending email (email3.py)</a:t>
            </a:r>
          </a:p>
          <a:p>
            <a:r>
              <a:rPr lang="en-US" sz="2400" dirty="0" smtClean="0"/>
              <a:t>import </a:t>
            </a:r>
            <a:r>
              <a:rPr lang="en-US" sz="2400" dirty="0" err="1" smtClean="0"/>
              <a:t>smtplib</a:t>
            </a:r>
            <a:r>
              <a:rPr lang="en-US" sz="2400" dirty="0" smtClean="0"/>
              <a:t>, </a:t>
            </a:r>
            <a:r>
              <a:rPr lang="en-US" sz="2400" dirty="0" err="1" smtClean="0"/>
              <a:t>ssl</a:t>
            </a:r>
            <a:endParaRPr lang="en-US" sz="2400" dirty="0" smtClean="0"/>
          </a:p>
          <a:p>
            <a:endParaRPr lang="en-US" sz="2400" dirty="0" smtClean="0"/>
          </a:p>
          <a:p>
            <a:r>
              <a:rPr lang="en-US" sz="2400" dirty="0" smtClean="0"/>
              <a:t>class Mail:</a:t>
            </a:r>
          </a:p>
          <a:p>
            <a:endParaRPr lang="en-US" sz="2400" dirty="0" smtClean="0"/>
          </a:p>
          <a:p>
            <a:r>
              <a:rPr lang="en-US" sz="2400" dirty="0" smtClean="0"/>
              <a:t>    def __init__(self):</a:t>
            </a:r>
          </a:p>
          <a:p>
            <a:r>
              <a:rPr lang="en-US" sz="2400" dirty="0" smtClean="0"/>
              <a:t>        </a:t>
            </a:r>
            <a:r>
              <a:rPr lang="en-US" sz="2400" dirty="0" err="1" smtClean="0"/>
              <a:t>self.port</a:t>
            </a:r>
            <a:r>
              <a:rPr lang="en-US" sz="2400" dirty="0" smtClean="0"/>
              <a:t> = 465</a:t>
            </a:r>
          </a:p>
          <a:p>
            <a:r>
              <a:rPr lang="en-US" sz="2400" dirty="0" smtClean="0"/>
              <a:t>        </a:t>
            </a:r>
            <a:r>
              <a:rPr lang="en-US" sz="2400" dirty="0" err="1" smtClean="0"/>
              <a:t>self.smtp_server_domain_name</a:t>
            </a:r>
            <a:r>
              <a:rPr lang="en-US" sz="2400" dirty="0" smtClean="0"/>
              <a:t> = "smtp.gmail.com"</a:t>
            </a:r>
          </a:p>
          <a:p>
            <a:r>
              <a:rPr lang="en-US" sz="2400" dirty="0" smtClean="0"/>
              <a:t>        </a:t>
            </a:r>
            <a:r>
              <a:rPr lang="en-US" sz="2400" dirty="0" err="1" smtClean="0"/>
              <a:t>self.sender_mail</a:t>
            </a:r>
            <a:r>
              <a:rPr lang="en-US" sz="2400" dirty="0" smtClean="0"/>
              <a:t> = "sendermail@gmail.com"</a:t>
            </a:r>
          </a:p>
          <a:p>
            <a:r>
              <a:rPr lang="en-US" sz="2400" dirty="0" smtClean="0"/>
              <a:t>        </a:t>
            </a:r>
            <a:r>
              <a:rPr lang="en-US" sz="2400" dirty="0" err="1" smtClean="0"/>
              <a:t>self.password</a:t>
            </a:r>
            <a:r>
              <a:rPr lang="en-US" sz="2400" dirty="0" smtClean="0"/>
              <a:t> = "</a:t>
            </a:r>
            <a:r>
              <a:rPr lang="en-US" sz="2400" dirty="0" err="1" smtClean="0"/>
              <a:t>senderpassword</a:t>
            </a:r>
            <a:r>
              <a:rPr lang="en-US" sz="2400" dirty="0" smtClean="0"/>
              <a:t>"</a:t>
            </a:r>
          </a:p>
          <a:p>
            <a:endParaRPr lang="en-US" sz="2400" dirty="0" smtClean="0"/>
          </a:p>
          <a:p>
            <a:r>
              <a:rPr lang="en-US" sz="2400" dirty="0" smtClean="0"/>
              <a:t>    def send(self, emails, subject, content):</a:t>
            </a:r>
          </a:p>
          <a:p>
            <a:r>
              <a:rPr lang="en-US" sz="2400" dirty="0" smtClean="0"/>
              <a:t>        </a:t>
            </a:r>
            <a:r>
              <a:rPr lang="en-US" sz="2400" dirty="0" err="1" smtClean="0"/>
              <a:t>ssl_context</a:t>
            </a:r>
            <a:r>
              <a:rPr lang="en-US" sz="2400" dirty="0" smtClean="0"/>
              <a:t> = </a:t>
            </a:r>
            <a:r>
              <a:rPr lang="en-US" sz="2400" dirty="0" err="1" smtClean="0"/>
              <a:t>ssl.create_default_context</a:t>
            </a:r>
            <a:r>
              <a:rPr lang="en-US" sz="2400" dirty="0" smtClean="0"/>
              <a:t>()</a:t>
            </a:r>
          </a:p>
          <a:p>
            <a:r>
              <a:rPr lang="en-US" sz="2400" dirty="0" smtClean="0"/>
              <a:t>        service = </a:t>
            </a:r>
            <a:r>
              <a:rPr lang="en-US" sz="2400" dirty="0" err="1" smtClean="0"/>
              <a:t>smtplib.SMTP_SSL</a:t>
            </a:r>
            <a:r>
              <a:rPr lang="en-US" sz="2400" dirty="0" smtClean="0"/>
              <a:t>(</a:t>
            </a:r>
            <a:r>
              <a:rPr lang="en-US" sz="2400" dirty="0" err="1" smtClean="0"/>
              <a:t>self.smtp_server_domain_name</a:t>
            </a:r>
            <a:r>
              <a:rPr lang="en-US" sz="2400" dirty="0" smtClean="0"/>
              <a:t>, </a:t>
            </a:r>
            <a:r>
              <a:rPr lang="en-US" sz="2400" dirty="0" err="1" smtClean="0"/>
              <a:t>self.port</a:t>
            </a:r>
            <a:r>
              <a:rPr lang="en-US" sz="2400" dirty="0" smtClean="0"/>
              <a:t>, context=</a:t>
            </a:r>
            <a:r>
              <a:rPr lang="en-US" sz="2400" dirty="0" err="1" smtClean="0"/>
              <a:t>ssl_context</a:t>
            </a:r>
            <a:r>
              <a:rPr lang="en-US" sz="2400" dirty="0" smtClean="0"/>
              <a:t>)</a:t>
            </a:r>
          </a:p>
          <a:p>
            <a:r>
              <a:rPr lang="en-US" sz="2400" dirty="0" smtClean="0"/>
              <a:t>        </a:t>
            </a:r>
            <a:r>
              <a:rPr lang="en-US" sz="2400" dirty="0" err="1" smtClean="0"/>
              <a:t>service.login</a:t>
            </a:r>
            <a:r>
              <a:rPr lang="en-US" sz="2400" dirty="0" smtClean="0"/>
              <a:t>(</a:t>
            </a:r>
            <a:r>
              <a:rPr lang="en-US" sz="2400" dirty="0" err="1" smtClean="0"/>
              <a:t>self.sender_mail</a:t>
            </a:r>
            <a:r>
              <a:rPr lang="en-US" sz="2400" dirty="0" smtClean="0"/>
              <a:t>, </a:t>
            </a:r>
            <a:r>
              <a:rPr lang="en-US" sz="2400" dirty="0" err="1" smtClean="0"/>
              <a:t>self.password</a:t>
            </a:r>
            <a:r>
              <a:rPr lang="en-US" sz="2400" dirty="0" smtClean="0"/>
              <a:t>)        </a:t>
            </a:r>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620000" cy="5262979"/>
          </a:xfrm>
          <a:prstGeom prst="rect">
            <a:avLst/>
          </a:prstGeom>
        </p:spPr>
        <p:txBody>
          <a:bodyPr wrap="square">
            <a:spAutoFit/>
          </a:bodyPr>
          <a:lstStyle/>
          <a:p>
            <a:r>
              <a:rPr lang="en-US" sz="2400" dirty="0" smtClean="0"/>
              <a:t> for email in emails:</a:t>
            </a:r>
          </a:p>
          <a:p>
            <a:r>
              <a:rPr lang="en-US" sz="2400" dirty="0" smtClean="0"/>
              <a:t>            result = </a:t>
            </a:r>
            <a:r>
              <a:rPr lang="en-US" sz="2400" dirty="0" err="1" smtClean="0"/>
              <a:t>service.sendmail</a:t>
            </a:r>
            <a:r>
              <a:rPr lang="en-US" sz="2400" dirty="0" smtClean="0"/>
              <a:t>(</a:t>
            </a:r>
            <a:r>
              <a:rPr lang="en-US" sz="2400" dirty="0" err="1" smtClean="0"/>
              <a:t>self.sender_mail</a:t>
            </a:r>
            <a:r>
              <a:rPr lang="en-US" sz="2400" dirty="0" smtClean="0"/>
              <a:t>, email, </a:t>
            </a:r>
            <a:r>
              <a:rPr lang="en-US" sz="2400" dirty="0" err="1" smtClean="0"/>
              <a:t>f"Subject</a:t>
            </a:r>
            <a:r>
              <a:rPr lang="en-US" sz="2400" dirty="0" smtClean="0"/>
              <a:t>: {subject}\n{content}")</a:t>
            </a:r>
          </a:p>
          <a:p>
            <a:endParaRPr lang="en-US" sz="2400" dirty="0" smtClean="0"/>
          </a:p>
          <a:p>
            <a:r>
              <a:rPr lang="en-US" sz="2400" dirty="0" smtClean="0"/>
              <a:t>        </a:t>
            </a:r>
            <a:r>
              <a:rPr lang="en-US" sz="2400" dirty="0" err="1" smtClean="0"/>
              <a:t>service.quit</a:t>
            </a:r>
            <a:r>
              <a:rPr lang="en-US" sz="2400" dirty="0" smtClean="0"/>
              <a:t>()</a:t>
            </a:r>
          </a:p>
          <a:p>
            <a:endParaRPr lang="en-US" sz="2400" dirty="0" smtClean="0"/>
          </a:p>
          <a:p>
            <a:endParaRPr lang="en-US" sz="2400" dirty="0" smtClean="0"/>
          </a:p>
          <a:p>
            <a:r>
              <a:rPr lang="en-US" sz="2400" dirty="0" smtClean="0"/>
              <a:t>if __name__ == '__main__':</a:t>
            </a:r>
          </a:p>
          <a:p>
            <a:r>
              <a:rPr lang="en-US" sz="2400" dirty="0" smtClean="0"/>
              <a:t>    mails = input("Enter emails: ").split()</a:t>
            </a:r>
          </a:p>
          <a:p>
            <a:r>
              <a:rPr lang="en-US" sz="2400" dirty="0" smtClean="0"/>
              <a:t>    subject = input("Enter subject: ")</a:t>
            </a:r>
          </a:p>
          <a:p>
            <a:r>
              <a:rPr lang="en-US" sz="2400" dirty="0" smtClean="0"/>
              <a:t>    content = input("Enter content: ")</a:t>
            </a:r>
          </a:p>
          <a:p>
            <a:endParaRPr lang="en-US" sz="2400" dirty="0" smtClean="0"/>
          </a:p>
          <a:p>
            <a:r>
              <a:rPr lang="en-US" sz="2400" dirty="0" smtClean="0"/>
              <a:t>    mail = Mail()</a:t>
            </a:r>
          </a:p>
          <a:p>
            <a:r>
              <a:rPr lang="en-US" sz="2400" dirty="0" smtClean="0"/>
              <a:t>    </a:t>
            </a:r>
            <a:r>
              <a:rPr lang="en-US" sz="2400" dirty="0" err="1" smtClean="0"/>
              <a:t>mail.send</a:t>
            </a:r>
            <a:r>
              <a:rPr lang="en-US" sz="2400" dirty="0" smtClean="0"/>
              <a:t>(mails, subject, content)</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971800"/>
            <a:ext cx="4763676" cy="584775"/>
          </a:xfrm>
          <a:prstGeom prst="rect">
            <a:avLst/>
          </a:prstGeom>
        </p:spPr>
        <p:txBody>
          <a:bodyPr wrap="none">
            <a:spAutoFit/>
          </a:bodyPr>
          <a:lstStyle/>
          <a:p>
            <a:r>
              <a:rPr lang="en-US" sz="3200" b="1" dirty="0" smtClean="0"/>
              <a:t>Event-Driven Programming</a:t>
            </a:r>
            <a:endParaRPr lang="en-US" sz="32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6858000" cy="3785652"/>
          </a:xfrm>
          <a:prstGeom prst="rect">
            <a:avLst/>
          </a:prstGeom>
        </p:spPr>
        <p:txBody>
          <a:bodyPr wrap="square">
            <a:spAutoFit/>
          </a:bodyPr>
          <a:lstStyle/>
          <a:p>
            <a:pPr algn="just"/>
            <a:r>
              <a:rPr lang="en-US" sz="2400" dirty="0" smtClean="0"/>
              <a:t>When a program runs in Python the Python interpreter scans the program from top to bottom executing the first statement that is not part of a function definition. The program proceeds by executing the next statement and the next. Sequential execution is redirected by iteration (i.e. </a:t>
            </a:r>
            <a:r>
              <a:rPr lang="en-US" sz="2400" i="1" dirty="0" smtClean="0"/>
              <a:t>for</a:t>
            </a:r>
            <a:r>
              <a:rPr lang="en-US" sz="2400" dirty="0" smtClean="0"/>
              <a:t> and </a:t>
            </a:r>
            <a:r>
              <a:rPr lang="en-US" sz="2400" i="1" dirty="0" smtClean="0"/>
              <a:t>while</a:t>
            </a:r>
            <a:r>
              <a:rPr lang="en-US" sz="2400" dirty="0" smtClean="0"/>
              <a:t> loops) and function calls. Nevertheless, the program sequentially executes until Python interprets the last statement at which point the program terminates.</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4154984"/>
          </a:xfrm>
          <a:prstGeom prst="rect">
            <a:avLst/>
          </a:prstGeom>
        </p:spPr>
        <p:txBody>
          <a:bodyPr wrap="square">
            <a:spAutoFit/>
          </a:bodyPr>
          <a:lstStyle/>
          <a:p>
            <a:pPr algn="just"/>
            <a:r>
              <a:rPr lang="en-US" sz="2400" dirty="0" smtClean="0"/>
              <a:t>In an event-driven program sequential execution is in response to events happening while the program is executing. Event-driven programs arise in many areas of programming including Operating Systems, Internet Programming, Distributed Computing, and Graphical User Interfaces, often abbreviated GUI programs. An event-driven application begins as a sequential program executing one statement after another until it enters a never-ending loop. This loop, sometimes called the event dispatch loop looks for an incoming event and then dispatches that event to an event handler. </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620000" cy="3046988"/>
          </a:xfrm>
          <a:prstGeom prst="rect">
            <a:avLst/>
          </a:prstGeom>
        </p:spPr>
        <p:txBody>
          <a:bodyPr wrap="square">
            <a:spAutoFit/>
          </a:bodyPr>
          <a:lstStyle/>
          <a:p>
            <a:r>
              <a:rPr lang="en-US" sz="2400" dirty="0" smtClean="0"/>
              <a:t>Events come in a wide variety of flavors including:</a:t>
            </a:r>
          </a:p>
          <a:p>
            <a:endParaRPr lang="en-US" sz="2400" dirty="0" smtClean="0"/>
          </a:p>
          <a:p>
            <a:r>
              <a:rPr lang="en-US" sz="2400" dirty="0" smtClean="0"/>
              <a:t>• An interrupt indicating the completion of a disk operation</a:t>
            </a:r>
          </a:p>
          <a:p>
            <a:r>
              <a:rPr lang="en-US" sz="2400" dirty="0" smtClean="0"/>
              <a:t>• A network packet has become available</a:t>
            </a:r>
          </a:p>
          <a:p>
            <a:r>
              <a:rPr lang="en-US" sz="2400" dirty="0" smtClean="0"/>
              <a:t>• A network connection has become unavailable</a:t>
            </a:r>
          </a:p>
          <a:p>
            <a:r>
              <a:rPr lang="en-US" sz="2400" dirty="0" smtClean="0"/>
              <a:t>• A button was pressed in a GUI application</a:t>
            </a:r>
          </a:p>
          <a:p>
            <a:r>
              <a:rPr lang="en-US" sz="2400" dirty="0" smtClean="0"/>
              <a:t>• A menu item was selected in a GUI application</a:t>
            </a:r>
          </a:p>
          <a:p>
            <a:r>
              <a:rPr lang="en-US" sz="2400" dirty="0" smtClean="0"/>
              <a:t>• An incoming request has been received by a web server.</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4154984"/>
          </a:xfrm>
          <a:prstGeom prst="rect">
            <a:avLst/>
          </a:prstGeom>
        </p:spPr>
        <p:txBody>
          <a:bodyPr wrap="square">
            <a:spAutoFit/>
          </a:bodyPr>
          <a:lstStyle/>
          <a:p>
            <a:pPr algn="just"/>
            <a:r>
              <a:rPr lang="en-US" sz="2400" dirty="0" smtClean="0"/>
              <a:t>Tk is a powerful Application Programming Interface, or API, designed to make GUI programming easy on a variety of operating systems including Mac OS X, Windows, and Linux . An API is a set of classes, or types, and functions that can be useful when implementing a program. In the case of Python, the Tkinter API was designed to allow Python programs to work with the Tk package to implement GUI programs that will run on Windows, Mac OS X, or Linux. The Tkinter API is included in a module called </a:t>
            </a:r>
            <a:r>
              <a:rPr lang="en-US" sz="2400" i="1" dirty="0" smtClean="0"/>
              <a:t>tkinter</a:t>
            </a:r>
            <a:r>
              <a:rPr lang="en-US" sz="2400" dirty="0" smtClean="0"/>
              <a:t>. The module is included with most distributions of Python and may be imported to use in your Python programs.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4524315"/>
          </a:xfrm>
          <a:prstGeom prst="rect">
            <a:avLst/>
          </a:prstGeom>
        </p:spPr>
        <p:txBody>
          <a:bodyPr wrap="square">
            <a:spAutoFit/>
          </a:bodyPr>
          <a:lstStyle/>
          <a:p>
            <a:pPr algn="just"/>
            <a:r>
              <a:rPr lang="en-US" sz="2400" b="1" dirty="0"/>
              <a:t>Internet </a:t>
            </a:r>
            <a:r>
              <a:rPr lang="en-US" sz="2400" b="1" dirty="0" smtClean="0"/>
              <a:t>Protocol</a:t>
            </a:r>
          </a:p>
          <a:p>
            <a:pPr algn="just"/>
            <a:endParaRPr lang="en-US" sz="2400" dirty="0"/>
          </a:p>
          <a:p>
            <a:pPr algn="just"/>
            <a:r>
              <a:rPr lang="en-US" sz="2400" dirty="0"/>
              <a:t>The Internet Protocol is designed to implement a uniform system of addresses on all of the Internet-connected computers everywhere and to make it possible for packets to travel from one end of the Internet to the other. A program like the web browser should be able to connect to a host anywhere without ever knowing which maze of network devices each packet is traversing on its journey. There are various categories of internet protocols. </a:t>
            </a:r>
            <a:r>
              <a:rPr lang="en-US" sz="2400" dirty="0" smtClean="0"/>
              <a:t>These </a:t>
            </a:r>
            <a:r>
              <a:rPr lang="en-US" sz="2400" dirty="0"/>
              <a:t>protocols are created to serve the needs of different types of data communication between different computers in the internet.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7239000" cy="3046988"/>
          </a:xfrm>
          <a:prstGeom prst="rect">
            <a:avLst/>
          </a:prstGeom>
        </p:spPr>
        <p:txBody>
          <a:bodyPr wrap="square">
            <a:spAutoFit/>
          </a:bodyPr>
          <a:lstStyle/>
          <a:p>
            <a:pPr algn="just"/>
            <a:r>
              <a:rPr lang="en-US" sz="2400" dirty="0" smtClean="0"/>
              <a:t>Tk programs use widgets to build a GUI application. The term widget has been used at least since the 1980s to refer to any element of a GUI application including windows, buttons, menus, text entry fields, frames, listboxes, etc. There are many different widgets available in tkinter. Typically, any element you can see (and some you can't see, like frames) in a GUI application is a widget. </a:t>
            </a:r>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1066800"/>
            <a:ext cx="8534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cs typeface="Arial" pitchFamily="34" charset="0"/>
              </a:rPr>
              <a:t>GUI using Tkinter: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Most of you write a code and run it in a command-line terminal or an IDE (Integrated Development Environment), and the code produces an output based on what you expect out of it either on the terminal or on the IDE itself. However, what if you want your system to have a fancy looking user-interface or maybe your application (use-case) requires you to have a GUI.</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GUI is nothing but a desktop app that provides you with an interface that helps you to interact with the computers and enriches your experience of giving a command (command-line input) to your code. They are used to perform different tasks in desktops, laptops, and other electronic devices, etc.</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569660"/>
          </a:xfrm>
          <a:prstGeom prst="rect">
            <a:avLst/>
          </a:prstGeom>
        </p:spPr>
        <p:txBody>
          <a:bodyPr wrap="square">
            <a:spAutoFit/>
          </a:bodyPr>
          <a:lstStyle/>
          <a:p>
            <a:pPr algn="just"/>
            <a:r>
              <a:rPr lang="en-US" sz="2400" b="1" dirty="0" smtClean="0"/>
              <a:t>Tkinter</a:t>
            </a:r>
            <a:r>
              <a:rPr lang="en-US" sz="2400" dirty="0" smtClean="0"/>
              <a:t> commonly comes bundled with Python, using Tk and is Python's standard GUI framework. It is famous for its simplicity and graphical user interface. It is open-source and available under the Python License.</a:t>
            </a:r>
            <a:endParaRPr lang="en-US" sz="2400" dirty="0"/>
          </a:p>
        </p:txBody>
      </p:sp>
      <p:sp>
        <p:nvSpPr>
          <p:cNvPr id="3" name="Rectangle 2"/>
          <p:cNvSpPr/>
          <p:nvPr/>
        </p:nvSpPr>
        <p:spPr>
          <a:xfrm>
            <a:off x="2362200" y="1447800"/>
            <a:ext cx="5235279" cy="461665"/>
          </a:xfrm>
          <a:prstGeom prst="rect">
            <a:avLst/>
          </a:prstGeom>
        </p:spPr>
        <p:txBody>
          <a:bodyPr wrap="none">
            <a:spAutoFit/>
          </a:bodyPr>
          <a:lstStyle/>
          <a:p>
            <a:r>
              <a:rPr lang="en-US" sz="2400" b="1" u="sng" dirty="0" smtClean="0"/>
              <a:t>Flow Diagram for Rendering a Basic GUI</a:t>
            </a:r>
            <a:endParaRPr lang="en-US" sz="2400" b="1" dirty="0"/>
          </a:p>
        </p:txBody>
      </p:sp>
      <p:pic>
        <p:nvPicPr>
          <p:cNvPr id="44034" name="Picture 2" descr="missing"/>
          <p:cNvPicPr>
            <a:picLocks noChangeAspect="1" noChangeArrowheads="1"/>
          </p:cNvPicPr>
          <p:nvPr/>
        </p:nvPicPr>
        <p:blipFill>
          <a:blip r:embed="rId2"/>
          <a:srcRect/>
          <a:stretch>
            <a:fillRect/>
          </a:stretch>
        </p:blipFill>
        <p:spPr bwMode="auto">
          <a:xfrm>
            <a:off x="533400" y="2209800"/>
            <a:ext cx="8001000" cy="366620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152400" y="152400"/>
            <a:ext cx="8839200" cy="6565183"/>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Let's break down the above flow diagram and understand what each component is handling!</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First, you import the key component, i.e., the Tkinter module.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As a next step, you initialize the window manager with the tkinter.Tk() method and assign it to a variable. This method creates a blank window with close, maximize, and minimize buttons on the top as a usual GUI should have.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as an optional step, you will Rename the title of the window as you like with window.title(title_of_the_window).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Next, you make use of a widget called Label, which is used to insert some text into the 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you make use of Tkinter's geometry management attribute called pack() to display the widget in size it requires.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Finally, as the last step, you use the mainloop() method to display the window until you manually close it. It runs an infinite loop in the backend.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3333529"/>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import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 = tkinter.Tk()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 to rename the title of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window.title("GUI")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pack is used to show the object in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label = tkinter.Label(window, text = "Welcome to DataCamp's Tutorial on Tkinter!").pack()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window.mainloop()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cs typeface="Arial" pitchFamily="34" charset="0"/>
              </a:rPr>
              <a:t>Output :</a:t>
            </a:r>
            <a:r>
              <a:rPr kumimoji="0" lang="en-US" sz="2000" b="0" i="0" u="none" strike="noStrike" cap="none" normalizeH="0" baseline="0" dirty="0" smtClean="0">
                <a:ln>
                  <a:noFill/>
                </a:ln>
                <a:effectLst/>
                <a:cs typeface="Arial" pitchFamily="34" charset="0"/>
              </a:rPr>
              <a:t> </a:t>
            </a:r>
          </a:p>
        </p:txBody>
      </p:sp>
      <p:pic>
        <p:nvPicPr>
          <p:cNvPr id="41987" name="Picture 3" descr="https://res.cloudinary.com/dyd911kmh/image/upload/f_auto,q_auto:best/v1575996243/gui4_nifmll.png"/>
          <p:cNvPicPr>
            <a:picLocks noChangeAspect="1" noChangeArrowheads="1"/>
          </p:cNvPicPr>
          <p:nvPr/>
        </p:nvPicPr>
        <p:blipFill>
          <a:blip r:embed="rId2"/>
          <a:srcRect/>
          <a:stretch>
            <a:fillRect/>
          </a:stretch>
        </p:blipFill>
        <p:spPr bwMode="auto">
          <a:xfrm>
            <a:off x="1524000" y="3733800"/>
            <a:ext cx="5562600" cy="1419226"/>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2400" y="381000"/>
            <a:ext cx="8763000" cy="6229810"/>
          </a:xfrm>
          <a:prstGeom prst="rect">
            <a:avLst/>
          </a:prstGeom>
          <a:noFill/>
          <a:ln w="9525">
            <a:noFill/>
            <a:miter lim="800000"/>
            <a:headEnd/>
            <a:tailEnd/>
          </a:ln>
          <a:effectLst/>
        </p:spPr>
        <p:txBody>
          <a:bodyPr vert="horz" wrap="square" lIns="0" tIns="238050" rIns="0" bIns="7935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Widgets are similar in spirit to elements in HTML. You will find different types of widgets for different types of elements in the Tkinter. They are standard GUI elements and provide the user with controls like buttons, text, menus, and text boxes.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3D4251"/>
              </a:solidFill>
              <a:cs typeface="Arial" pitchFamily="34" charset="0"/>
            </a:endParaRPr>
          </a:p>
          <a:p>
            <a:pPr lvl="0" algn="just" eaLnBrk="0" fontAlgn="base" hangingPunct="0">
              <a:spcBef>
                <a:spcPct val="0"/>
              </a:spcBef>
              <a:spcAft>
                <a:spcPct val="0"/>
              </a:spcAft>
            </a:pPr>
            <a:r>
              <a:rPr lang="en-US" sz="2400" dirty="0" smtClean="0"/>
              <a:t>Let's understand all of these widgets in Tkinter, along with an example </a:t>
            </a:r>
          </a:p>
          <a:p>
            <a:pPr algn="just"/>
            <a:r>
              <a:rPr lang="en-US" sz="2400" b="1" dirty="0" smtClean="0"/>
              <a:t>Button</a:t>
            </a:r>
            <a:r>
              <a:rPr lang="en-US" sz="2400" dirty="0" smtClean="0"/>
              <a:t>: Button widget has a property for switching on/off. When a user clicks the button, an event is triggered in the Tkinter.</a:t>
            </a:r>
          </a:p>
          <a:p>
            <a:pPr algn="just"/>
            <a:r>
              <a:rPr lang="en-US" sz="2400" b="1" dirty="0" smtClean="0"/>
              <a:t>Syntax:</a:t>
            </a:r>
          </a:p>
          <a:p>
            <a:pPr algn="just"/>
            <a:r>
              <a:rPr lang="en-US" sz="2400" dirty="0" smtClean="0"/>
              <a:t> </a:t>
            </a:r>
            <a:r>
              <a:rPr lang="en-US" sz="2400" b="1" dirty="0" smtClean="0"/>
              <a:t>button_widget = tk.Button(widget,option=placeholder)</a:t>
            </a:r>
            <a:r>
              <a:rPr lang="en-US" sz="2400" dirty="0" smtClean="0"/>
              <a:t> </a:t>
            </a:r>
          </a:p>
          <a:p>
            <a:pPr algn="just"/>
            <a:r>
              <a:rPr lang="en-US" sz="2400" dirty="0" smtClean="0"/>
              <a:t>where widget is the argument for the parent window/frame while option is a placeholder that can have various values like foreground &amp; background color, font, command (for function call), image, height, and width of button.</a:t>
            </a:r>
          </a:p>
          <a:p>
            <a:pPr lvl="0" algn="just"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28600" y="228600"/>
            <a:ext cx="86868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Canvas</a:t>
            </a:r>
            <a:r>
              <a:rPr kumimoji="0" lang="en-US" sz="2400" b="0" i="0" u="none" strike="noStrike" cap="none" normalizeH="0" baseline="0" dirty="0" smtClean="0">
                <a:ln>
                  <a:noFill/>
                </a:ln>
                <a:solidFill>
                  <a:srgbClr val="3D4251"/>
                </a:solidFill>
                <a:effectLst/>
                <a:cs typeface="Arial" pitchFamily="34" charset="0"/>
              </a:rPr>
              <a:t>: Canvas is used to draw shapes in your GUI and supports various drawing methods.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canvas_widget = tk.Canvas(widget,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border-width, background color, height and width of widget.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04800" y="762000"/>
            <a:ext cx="86106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Entry</a:t>
            </a:r>
            <a:r>
              <a:rPr kumimoji="0" lang="en-US" sz="2400" b="0" i="0" u="none" strike="noStrike" cap="none" normalizeH="0" baseline="0" dirty="0" smtClean="0">
                <a:ln>
                  <a:noFill/>
                </a:ln>
                <a:solidFill>
                  <a:srgbClr val="3D4251"/>
                </a:solidFill>
                <a:effectLst/>
                <a:cs typeface="Arial" pitchFamily="34" charset="0"/>
              </a:rPr>
              <a:t>: Entry widget is used to create input fields or to get input text from the user within the GUI.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entry_widget = tk.Entry(widget,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background color, width &amp; height of button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52400" y="914400"/>
            <a:ext cx="8839200" cy="3979860"/>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Frame</a:t>
            </a:r>
            <a:r>
              <a:rPr kumimoji="0" lang="en-US" sz="2400" b="0" i="0" u="none" strike="noStrike" cap="none" normalizeH="0" baseline="0" dirty="0" smtClean="0">
                <a:ln>
                  <a:noFill/>
                </a:ln>
                <a:solidFill>
                  <a:srgbClr val="3D4251"/>
                </a:solidFill>
                <a:effectLst/>
                <a:cs typeface="Arial" pitchFamily="34" charset="0"/>
              </a:rPr>
              <a:t>: Frame is used as containers in the Tkinter for grouping and adequately organizing the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frame_widget = tk.Frame(widget,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height &amp; width of widget, highlightcolor (color when widget has to be focused).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04800" y="762000"/>
            <a:ext cx="8534400" cy="4349192"/>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Label</a:t>
            </a:r>
            <a:r>
              <a:rPr kumimoji="0" lang="en-US" sz="2400" b="0" i="0" u="none" strike="noStrike" cap="none" normalizeH="0" baseline="0" dirty="0" smtClean="0">
                <a:ln>
                  <a:noFill/>
                </a:ln>
                <a:solidFill>
                  <a:srgbClr val="3D4251"/>
                </a:solidFill>
                <a:effectLst/>
                <a:cs typeface="Arial" pitchFamily="34" charset="0"/>
              </a:rPr>
              <a:t>: Label is used to create a single line widgets like text, images, etc.</a:t>
            </a:r>
            <a:br>
              <a:rPr kumimoji="0" lang="en-US" sz="2400" b="0" i="0" u="none" strike="noStrike" cap="none" normalizeH="0" baseline="0" dirty="0" smtClean="0">
                <a:ln>
                  <a:noFill/>
                </a:ln>
                <a:solidFill>
                  <a:srgbClr val="3D4251"/>
                </a:solidFill>
                <a:effectLst/>
                <a:cs typeface="Arial" pitchFamily="34" charset="0"/>
              </a:rPr>
            </a:br>
            <a:endParaRPr kumimoji="0" lang="en-US" sz="2400" b="0" i="0" u="none" strike="noStrike" cap="none" normalizeH="0" baseline="0" dirty="0" smtClean="0">
              <a:ln>
                <a:noFill/>
              </a:ln>
              <a:solidFill>
                <a:srgbClr val="3D425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a:t>
            </a:r>
            <a:r>
              <a:rPr kumimoji="0" lang="en-US" sz="2400" b="1" i="0" u="none" strike="noStrike" cap="none" normalizeH="0" baseline="0" dirty="0" smtClean="0">
                <a:ln>
                  <a:noFill/>
                </a:ln>
                <a:solidFill>
                  <a:srgbClr val="3D4251"/>
                </a:solidFill>
                <a:effectLst/>
                <a:cs typeface="Arial" pitchFamily="34" charset="0"/>
              </a:rPr>
              <a:t>label_widget = tk.Label(widget,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the font of a button, background color, image, width, and height of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830997"/>
          </a:xfrm>
          <a:prstGeom prst="rect">
            <a:avLst/>
          </a:prstGeom>
        </p:spPr>
        <p:txBody>
          <a:bodyPr wrap="square">
            <a:spAutoFit/>
          </a:bodyPr>
          <a:lstStyle/>
          <a:p>
            <a:r>
              <a:rPr lang="en-US" sz="2400" dirty="0"/>
              <a:t>Python has several modules to handle each of these communication scenarios.</a:t>
            </a:r>
          </a:p>
        </p:txBody>
      </p:sp>
      <p:graphicFrame>
        <p:nvGraphicFramePr>
          <p:cNvPr id="3" name="Table 2"/>
          <p:cNvGraphicFramePr>
            <a:graphicFrameLocks noGrp="1"/>
          </p:cNvGraphicFramePr>
          <p:nvPr/>
        </p:nvGraphicFramePr>
        <p:xfrm>
          <a:off x="228600" y="1397000"/>
          <a:ext cx="8534400" cy="4597400"/>
        </p:xfrm>
        <a:graphic>
          <a:graphicData uri="http://schemas.openxmlformats.org/drawingml/2006/table">
            <a:tbl>
              <a:tblPr/>
              <a:tblGrid>
                <a:gridCol w="1066800"/>
                <a:gridCol w="3384771"/>
                <a:gridCol w="4082829"/>
              </a:tblGrid>
              <a:tr h="584200">
                <a:tc>
                  <a:txBody>
                    <a:bodyPr/>
                    <a:lstStyle/>
                    <a:p>
                      <a:pPr algn="ctr" fontAlgn="t"/>
                      <a:r>
                        <a:rPr lang="en-US" sz="2000" b="1" dirty="0"/>
                        <a:t>Protocol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Python Module Name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Description</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Opening the HTTP URL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urllib.response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Create a reponse object for a url 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00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urllib.parse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To break Uniform Resource Locator (URL) strings up in components like (addressing scheme, network location, path etc.),</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14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urllib.robotparser</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It finds out whether or not a particular user agent can fetch a URL on the Web site that published the robots.txt file.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6001643"/>
          </a:xfrm>
          <a:prstGeom prst="rect">
            <a:avLst/>
          </a:prstGeom>
        </p:spPr>
        <p:txBody>
          <a:bodyPr wrap="square">
            <a:spAutoFit/>
          </a:bodyPr>
          <a:lstStyle/>
          <a:p>
            <a:pPr algn="just"/>
            <a:r>
              <a:rPr lang="en-US" sz="2400" b="1" dirty="0" smtClean="0"/>
              <a:t>Geometry Management</a:t>
            </a:r>
          </a:p>
          <a:p>
            <a:pPr algn="just"/>
            <a:r>
              <a:rPr lang="en-US" sz="2400" dirty="0" smtClean="0"/>
              <a:t>All widgets in Tkinter have some geometry measurements. These geometry measurements allow you to organize the widgets and throughout the parent frames or parent widget area.</a:t>
            </a:r>
          </a:p>
          <a:p>
            <a:pPr algn="just"/>
            <a:r>
              <a:rPr lang="en-US" sz="2400" dirty="0" smtClean="0"/>
              <a:t>One of the geometry management classes, i.e., pack(), has already been covered </a:t>
            </a:r>
            <a:r>
              <a:rPr lang="en-US" sz="2400" dirty="0" smtClean="0">
                <a:hlinkClick r:id="rId2"/>
              </a:rPr>
              <a:t>here</a:t>
            </a:r>
            <a:r>
              <a:rPr lang="en-US" sz="2400" dirty="0" smtClean="0"/>
              <a:t>.</a:t>
            </a:r>
          </a:p>
          <a:p>
            <a:pPr algn="just"/>
            <a:r>
              <a:rPr lang="en-US" sz="2400" dirty="0" smtClean="0"/>
              <a:t>For this purpose, Tkinter provides you with three main geometry manager classes:</a:t>
            </a:r>
          </a:p>
          <a:p>
            <a:pPr algn="just"/>
            <a:r>
              <a:rPr lang="en-US" sz="2400" b="1" dirty="0" smtClean="0"/>
              <a:t>pack()</a:t>
            </a:r>
            <a:r>
              <a:rPr lang="en-US" sz="2400" dirty="0" smtClean="0"/>
              <a:t>: It organizes the widgets in a block manner, and the complete available width is occupied by it. It's a conventional method to show the widgets in the window.</a:t>
            </a:r>
            <a:br>
              <a:rPr lang="en-US" sz="2400" dirty="0" smtClean="0"/>
            </a:br>
            <a:endParaRPr lang="en-US" sz="2400" dirty="0" smtClean="0"/>
          </a:p>
          <a:p>
            <a:pPr algn="just"/>
            <a:r>
              <a:rPr lang="en-US" sz="2400" b="1" dirty="0" smtClean="0"/>
              <a:t>grid():</a:t>
            </a:r>
            <a:r>
              <a:rPr lang="en-US" sz="2400" dirty="0" smtClean="0"/>
              <a:t> It organizes the widgets in a table-like structure. </a:t>
            </a:r>
            <a:br>
              <a:rPr lang="en-US" sz="2400" dirty="0" smtClean="0"/>
            </a:br>
            <a:endParaRPr lang="en-US" sz="2400" dirty="0" smtClean="0"/>
          </a:p>
          <a:p>
            <a:pPr algn="just"/>
            <a:r>
              <a:rPr lang="en-US" sz="2400" b="1" dirty="0" smtClean="0"/>
              <a:t>place()</a:t>
            </a:r>
            <a:r>
              <a:rPr lang="en-US" sz="2400" dirty="0" smtClean="0"/>
              <a:t>: Its purpose is to place the widgets at a specific position as instructed by the user in the parent widget.</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04800" y="838200"/>
            <a:ext cx="8610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import tkinter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 = tkinter.Tk()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window.title("Button 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button_widget = tkinter.Button(window,text="Welcome to Tutorial on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button_widget.pack()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tkinter.mainloop()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763000" cy="6370975"/>
          </a:xfrm>
          <a:prstGeom prst="rect">
            <a:avLst/>
          </a:prstGeom>
        </p:spPr>
        <p:txBody>
          <a:bodyPr wrap="square">
            <a:spAutoFit/>
          </a:bodyPr>
          <a:lstStyle/>
          <a:p>
            <a:r>
              <a:rPr lang="en-US" sz="2400" b="1" dirty="0" smtClean="0"/>
              <a:t>Python Tkinter pack() method</a:t>
            </a:r>
          </a:p>
          <a:p>
            <a:r>
              <a:rPr lang="en-US" sz="2400" dirty="0" smtClean="0"/>
              <a:t>The pack() widget is used to organize widget in the block. The positions widgets added to the python application using the pack() method can be controlled by using the various options specified in the method call.</a:t>
            </a:r>
          </a:p>
          <a:p>
            <a:r>
              <a:rPr lang="en-US" sz="2400" dirty="0" smtClean="0"/>
              <a:t>However, the controls are less and widgets are generally added in the less organized manner.</a:t>
            </a:r>
          </a:p>
          <a:p>
            <a:r>
              <a:rPr lang="en-US" sz="2400" dirty="0" smtClean="0"/>
              <a:t>The syntax to use the pack() is given below.</a:t>
            </a:r>
          </a:p>
          <a:p>
            <a:r>
              <a:rPr lang="en-US" sz="2400" b="1" dirty="0" smtClean="0"/>
              <a:t>syntax</a:t>
            </a:r>
          </a:p>
          <a:p>
            <a:r>
              <a:rPr lang="en-US" sz="2400" b="1" dirty="0" smtClean="0"/>
              <a:t>widget.pack(options)  </a:t>
            </a:r>
          </a:p>
          <a:p>
            <a:r>
              <a:rPr lang="en-US" sz="2400" dirty="0" smtClean="0"/>
              <a:t>A list of possible options that can be passed in pack() is given below.</a:t>
            </a:r>
          </a:p>
          <a:p>
            <a:r>
              <a:rPr lang="en-US" sz="2400" b="1" dirty="0" smtClean="0"/>
              <a:t>expand:</a:t>
            </a:r>
            <a:r>
              <a:rPr lang="en-US" sz="2400" dirty="0" smtClean="0"/>
              <a:t> If the expand is set to true, the widget expands to fill any space.</a:t>
            </a:r>
          </a:p>
          <a:p>
            <a:r>
              <a:rPr lang="en-US" sz="2400" b="1" dirty="0" smtClean="0"/>
              <a:t>Fill:</a:t>
            </a:r>
            <a:r>
              <a:rPr lang="en-US" sz="2400" dirty="0" smtClean="0"/>
              <a:t> By default, the fill is set to NONE. However, we can set it to X or Y to determine whether the widget contains any extra space.</a:t>
            </a:r>
          </a:p>
          <a:p>
            <a:r>
              <a:rPr lang="en-US" sz="2400" b="1" dirty="0" smtClean="0"/>
              <a:t>size:</a:t>
            </a:r>
            <a:r>
              <a:rPr lang="en-US" sz="2400" dirty="0" smtClean="0"/>
              <a:t> it represents the side of the parent to which the widget is to be placed on the window.</a:t>
            </a:r>
            <a:endParaRPr 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4893647"/>
          </a:xfrm>
          <a:prstGeom prst="rect">
            <a:avLst/>
          </a:prstGeom>
        </p:spPr>
        <p:txBody>
          <a:bodyPr wrap="square">
            <a:spAutoFit/>
          </a:bodyPr>
          <a:lstStyle/>
          <a:p>
            <a:r>
              <a:rPr lang="en-US" sz="2400" dirty="0" smtClean="0"/>
              <a:t>Example</a:t>
            </a:r>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redbutton = Button(parent, text = "Red", fg = "red")  </a:t>
            </a:r>
          </a:p>
          <a:p>
            <a:r>
              <a:rPr lang="en-US" sz="2400" dirty="0" smtClean="0"/>
              <a:t>redbutton.pack( side = LEFT)  </a:t>
            </a:r>
          </a:p>
          <a:p>
            <a:r>
              <a:rPr lang="en-US" sz="2400" dirty="0" smtClean="0"/>
              <a:t>greenbutton = Button(parent, text = "Black", fg = "black")  </a:t>
            </a:r>
          </a:p>
          <a:p>
            <a:r>
              <a:rPr lang="en-US" sz="2400" dirty="0" smtClean="0"/>
              <a:t>greenbutton.pack( side = RIGHT )  </a:t>
            </a:r>
          </a:p>
          <a:p>
            <a:r>
              <a:rPr lang="en-US" sz="2400" dirty="0" smtClean="0"/>
              <a:t>bluebutton = Button(parent, text = "Blue", fg = "blue")  </a:t>
            </a:r>
          </a:p>
          <a:p>
            <a:r>
              <a:rPr lang="en-US" sz="2400" dirty="0" smtClean="0"/>
              <a:t>bluebutton.pack( side = TOP )  </a:t>
            </a:r>
          </a:p>
          <a:p>
            <a:r>
              <a:rPr lang="en-US" sz="2400" dirty="0" smtClean="0"/>
              <a:t>blackbutton = Button(parent, text = "Green", fg = "red")  </a:t>
            </a:r>
          </a:p>
          <a:p>
            <a:r>
              <a:rPr lang="en-US" sz="2400" dirty="0" smtClean="0"/>
              <a:t>blackbutton.pack( side = BOTTOM)  </a:t>
            </a:r>
          </a:p>
          <a:p>
            <a:r>
              <a:rPr lang="en-US" sz="2400" dirty="0" smtClean="0"/>
              <a:t>parent.mainloop()  </a:t>
            </a:r>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Python Tkinter"/>
          <p:cNvPicPr>
            <a:picLocks noChangeAspect="1" noChangeArrowheads="1"/>
          </p:cNvPicPr>
          <p:nvPr/>
        </p:nvPicPr>
        <p:blipFill>
          <a:blip r:embed="rId2"/>
          <a:srcRect/>
          <a:stretch>
            <a:fillRect/>
          </a:stretch>
        </p:blipFill>
        <p:spPr bwMode="auto">
          <a:xfrm>
            <a:off x="1981200" y="2438400"/>
            <a:ext cx="4153091" cy="3038476"/>
          </a:xfrm>
          <a:prstGeom prst="rect">
            <a:avLst/>
          </a:prstGeom>
          <a:noFill/>
        </p:spPr>
      </p:pic>
      <p:sp>
        <p:nvSpPr>
          <p:cNvPr id="3" name="TextBox 2"/>
          <p:cNvSpPr txBox="1"/>
          <p:nvPr/>
        </p:nvSpPr>
        <p:spPr>
          <a:xfrm>
            <a:off x="533400" y="685800"/>
            <a:ext cx="24384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543800" cy="3785652"/>
          </a:xfrm>
          <a:prstGeom prst="rect">
            <a:avLst/>
          </a:prstGeom>
        </p:spPr>
        <p:txBody>
          <a:bodyPr wrap="square">
            <a:spAutoFit/>
          </a:bodyPr>
          <a:lstStyle/>
          <a:p>
            <a:pPr algn="just"/>
            <a:r>
              <a:rPr lang="en-US" sz="2400" b="1" dirty="0" smtClean="0"/>
              <a:t>Tkinter grid() method</a:t>
            </a:r>
          </a:p>
          <a:p>
            <a:pPr algn="just"/>
            <a:r>
              <a:rPr lang="en-US" sz="2400" dirty="0" smtClean="0"/>
              <a:t>The grid() geometry manager organizes the widgets in the tabular form. We can specify the rows and columns as the options in the method call. We can also specify the column span (width) or rowspan(height) of a widget.</a:t>
            </a:r>
          </a:p>
          <a:p>
            <a:pPr algn="just"/>
            <a:r>
              <a:rPr lang="en-US" sz="2400" dirty="0" smtClean="0"/>
              <a:t>This is a more organized way to place the widgets to the python application. The syntax to use the grid() is given below.</a:t>
            </a:r>
          </a:p>
          <a:p>
            <a:pPr algn="just"/>
            <a:r>
              <a:rPr lang="en-US" sz="2400" b="1" dirty="0" smtClean="0"/>
              <a:t>Syntax</a:t>
            </a:r>
          </a:p>
          <a:p>
            <a:pPr algn="just"/>
            <a:r>
              <a:rPr lang="en-US" sz="2400" b="1" dirty="0" smtClean="0"/>
              <a:t>widget.grid(options)  </a:t>
            </a:r>
            <a:endParaRPr lang="en-US"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759"/>
            <a:ext cx="8915400" cy="6555641"/>
          </a:xfrm>
          <a:prstGeom prst="rect">
            <a:avLst/>
          </a:prstGeom>
        </p:spPr>
        <p:txBody>
          <a:bodyPr wrap="square">
            <a:spAutoFit/>
          </a:bodyPr>
          <a:lstStyle/>
          <a:p>
            <a:pPr>
              <a:buFont typeface="Arial" pitchFamily="34" charset="0"/>
              <a:buChar char="•"/>
            </a:pPr>
            <a:r>
              <a:rPr lang="en-US" sz="2000" dirty="0" smtClean="0"/>
              <a:t>A list of possible options that can be passed inside the grid() method is given below.</a:t>
            </a:r>
          </a:p>
          <a:p>
            <a:pPr>
              <a:buFont typeface="Arial" pitchFamily="34" charset="0"/>
              <a:buChar char="•"/>
            </a:pPr>
            <a:r>
              <a:rPr lang="en-US" sz="2000" b="1" dirty="0" smtClean="0"/>
              <a:t>Column</a:t>
            </a:r>
            <a:r>
              <a:rPr lang="en-US" sz="2000" dirty="0" smtClean="0"/>
              <a:t/>
            </a:r>
            <a:br>
              <a:rPr lang="en-US" sz="2000" dirty="0" smtClean="0"/>
            </a:br>
            <a:r>
              <a:rPr lang="en-US" sz="2000" dirty="0" smtClean="0"/>
              <a:t>The column number in which the widget is to be placed. The leftmost column is represented by 0.</a:t>
            </a:r>
          </a:p>
          <a:p>
            <a:pPr>
              <a:buFont typeface="Arial" pitchFamily="34" charset="0"/>
              <a:buChar char="•"/>
            </a:pPr>
            <a:r>
              <a:rPr lang="en-US" sz="2000" b="1" dirty="0" smtClean="0"/>
              <a:t>Columnspan</a:t>
            </a:r>
            <a:r>
              <a:rPr lang="en-US" sz="2000" dirty="0" smtClean="0"/>
              <a:t/>
            </a:r>
            <a:br>
              <a:rPr lang="en-US" sz="2000" dirty="0" smtClean="0"/>
            </a:br>
            <a:r>
              <a:rPr lang="en-US" sz="2000" dirty="0" smtClean="0"/>
              <a:t>The width of the widget. It represents the number of columns up to which, the column is expanded.</a:t>
            </a:r>
          </a:p>
          <a:p>
            <a:pPr>
              <a:buFont typeface="Arial" pitchFamily="34" charset="0"/>
              <a:buChar char="•"/>
            </a:pPr>
            <a:r>
              <a:rPr lang="en-US" sz="2000" b="1" dirty="0" smtClean="0"/>
              <a:t>ipadx, ipady</a:t>
            </a:r>
            <a:r>
              <a:rPr lang="en-US" sz="2000" dirty="0" smtClean="0"/>
              <a:t/>
            </a:r>
            <a:br>
              <a:rPr lang="en-US" sz="2000" dirty="0" smtClean="0"/>
            </a:br>
            <a:r>
              <a:rPr lang="en-US" sz="2000" dirty="0" smtClean="0"/>
              <a:t>It represents the number of pixels to pad the widget inside the widget's border.</a:t>
            </a:r>
          </a:p>
          <a:p>
            <a:pPr>
              <a:buFont typeface="Arial" pitchFamily="34" charset="0"/>
              <a:buChar char="•"/>
            </a:pPr>
            <a:r>
              <a:rPr lang="en-US" sz="2000" b="1" dirty="0" smtClean="0"/>
              <a:t>padx, pady</a:t>
            </a:r>
            <a:r>
              <a:rPr lang="en-US" sz="2000" dirty="0" smtClean="0"/>
              <a:t/>
            </a:r>
            <a:br>
              <a:rPr lang="en-US" sz="2000" dirty="0" smtClean="0"/>
            </a:br>
            <a:r>
              <a:rPr lang="en-US" sz="2000" dirty="0" smtClean="0"/>
              <a:t>It represents the number of pixels to pad the widget outside the widget's border.</a:t>
            </a:r>
          </a:p>
          <a:p>
            <a:pPr>
              <a:buFont typeface="Arial" pitchFamily="34" charset="0"/>
              <a:buChar char="•"/>
            </a:pPr>
            <a:r>
              <a:rPr lang="en-US" sz="2000" b="1" dirty="0" smtClean="0"/>
              <a:t>row</a:t>
            </a:r>
            <a:r>
              <a:rPr lang="en-US" sz="2000" dirty="0" smtClean="0"/>
              <a:t/>
            </a:r>
            <a:br>
              <a:rPr lang="en-US" sz="2000" dirty="0" smtClean="0"/>
            </a:br>
            <a:r>
              <a:rPr lang="en-US" sz="2000" dirty="0" smtClean="0"/>
              <a:t>The row number in which the widget is to be placed. The topmost row is represented by 0.</a:t>
            </a:r>
          </a:p>
          <a:p>
            <a:pPr>
              <a:buFont typeface="Arial" pitchFamily="34" charset="0"/>
              <a:buChar char="•"/>
            </a:pPr>
            <a:r>
              <a:rPr lang="en-US" sz="2000" b="1" dirty="0" smtClean="0"/>
              <a:t>rowspan</a:t>
            </a:r>
            <a:r>
              <a:rPr lang="en-US" sz="2000" dirty="0" smtClean="0"/>
              <a:t/>
            </a:r>
            <a:br>
              <a:rPr lang="en-US" sz="2000" dirty="0" smtClean="0"/>
            </a:br>
            <a:r>
              <a:rPr lang="en-US" sz="2000" dirty="0" smtClean="0"/>
              <a:t>The height of the widget, i.e. the number of the row up to which the widget is expanded.</a:t>
            </a:r>
          </a:p>
          <a:p>
            <a:pPr>
              <a:buFont typeface="Arial" pitchFamily="34" charset="0"/>
              <a:buChar char="•"/>
            </a:pPr>
            <a:r>
              <a:rPr lang="en-US" sz="2000" b="1" dirty="0" smtClean="0"/>
              <a:t>Sticky</a:t>
            </a:r>
            <a:r>
              <a:rPr lang="en-US" sz="2000" dirty="0" smtClean="0"/>
              <a:t/>
            </a:r>
            <a:br>
              <a:rPr lang="en-US" sz="2000" dirty="0" smtClean="0"/>
            </a:br>
            <a:r>
              <a:rPr lang="en-US" sz="2000" dirty="0" smtClean="0"/>
              <a:t>If the cell is larger than a widget, then sticky is used to specify the position of the widget inside the cell. It may be the concatenation of the sticky letters representing the position of the widget. It may be N, E, W, S, NE, NW, NS, EW, ES.</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4154984"/>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name = Label(parent,text = "Name").grid(row = 0, column = 0)  </a:t>
            </a:r>
          </a:p>
          <a:p>
            <a:r>
              <a:rPr lang="en-US" sz="2400" dirty="0" smtClean="0"/>
              <a:t>e1 = Entry(parent).grid(row = 0, column = 1)  </a:t>
            </a:r>
          </a:p>
          <a:p>
            <a:r>
              <a:rPr lang="en-US" sz="2400" dirty="0" smtClean="0"/>
              <a:t>password = Label(parent,text = "Password").grid(row = 1, column = 0)  </a:t>
            </a:r>
          </a:p>
          <a:p>
            <a:r>
              <a:rPr lang="en-US" sz="2400" dirty="0" smtClean="0"/>
              <a:t>e2 = Entry(parent).grid(row = 1, column = 1)  </a:t>
            </a:r>
          </a:p>
          <a:p>
            <a:r>
              <a:rPr lang="en-US" sz="2400" dirty="0" smtClean="0"/>
              <a:t>submit = Button(parent, text = "Submit").grid(row = 4, column = 0)  </a:t>
            </a:r>
          </a:p>
          <a:p>
            <a:r>
              <a:rPr lang="en-US" sz="2400" dirty="0" smtClean="0"/>
              <a:t>parent.mainloop()  </a:t>
            </a: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ython Tkinter"/>
          <p:cNvPicPr>
            <a:picLocks noChangeAspect="1" noChangeArrowheads="1"/>
          </p:cNvPicPr>
          <p:nvPr/>
        </p:nvPicPr>
        <p:blipFill>
          <a:blip r:embed="rId2"/>
          <a:srcRect/>
          <a:stretch>
            <a:fillRect/>
          </a:stretch>
        </p:blipFill>
        <p:spPr bwMode="auto">
          <a:xfrm>
            <a:off x="2057400" y="2286000"/>
            <a:ext cx="5704314" cy="2543176"/>
          </a:xfrm>
          <a:prstGeom prst="rect">
            <a:avLst/>
          </a:prstGeom>
          <a:noFill/>
        </p:spPr>
      </p:pic>
      <p:sp>
        <p:nvSpPr>
          <p:cNvPr id="3" name="TextBox 2"/>
          <p:cNvSpPr txBox="1"/>
          <p:nvPr/>
        </p:nvSpPr>
        <p:spPr>
          <a:xfrm>
            <a:off x="1219200" y="457200"/>
            <a:ext cx="19812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458200" cy="6740307"/>
          </a:xfrm>
          <a:prstGeom prst="rect">
            <a:avLst/>
          </a:prstGeom>
        </p:spPr>
        <p:txBody>
          <a:bodyPr wrap="square">
            <a:spAutoFit/>
          </a:bodyPr>
          <a:lstStyle/>
          <a:p>
            <a:pPr algn="just"/>
            <a:r>
              <a:rPr lang="en-US" sz="2400" b="1" dirty="0" smtClean="0"/>
              <a:t>Tkinter place() method</a:t>
            </a:r>
          </a:p>
          <a:p>
            <a:pPr algn="just"/>
            <a:r>
              <a:rPr lang="en-US" sz="2400" dirty="0" smtClean="0"/>
              <a:t>The place() geometry manager organizes the widgets to the specific x and y coordinates.</a:t>
            </a:r>
          </a:p>
          <a:p>
            <a:pPr algn="just"/>
            <a:r>
              <a:rPr lang="en-US" sz="2400" b="1" dirty="0" smtClean="0"/>
              <a:t>Syntax</a:t>
            </a:r>
          </a:p>
          <a:p>
            <a:pPr algn="just"/>
            <a:r>
              <a:rPr lang="en-US" sz="2400" b="1" dirty="0" smtClean="0"/>
              <a:t>widget.place(options)  </a:t>
            </a:r>
          </a:p>
          <a:p>
            <a:pPr algn="just"/>
            <a:r>
              <a:rPr lang="en-US" sz="2400" dirty="0" smtClean="0"/>
              <a:t>A list of possible options is given below.</a:t>
            </a:r>
          </a:p>
          <a:p>
            <a:pPr algn="just"/>
            <a:r>
              <a:rPr lang="en-US" sz="2400" b="1" dirty="0" smtClean="0"/>
              <a:t>Anchor:</a:t>
            </a:r>
            <a:r>
              <a:rPr lang="en-US" sz="2400" dirty="0" smtClean="0"/>
              <a:t> It represents the exact position of the widget within the container. The default value (direction) is NW (the upper left corner)</a:t>
            </a:r>
          </a:p>
          <a:p>
            <a:pPr algn="just"/>
            <a:r>
              <a:rPr lang="en-US" sz="2400" b="1" dirty="0" smtClean="0"/>
              <a:t>bordermode:</a:t>
            </a:r>
            <a:r>
              <a:rPr lang="en-US" sz="2400" dirty="0" smtClean="0"/>
              <a:t> The default value of the border type is INSIDE that refers to ignore the parent's inside the border. The other option is OUTSIDE.</a:t>
            </a:r>
          </a:p>
          <a:p>
            <a:pPr algn="just"/>
            <a:r>
              <a:rPr lang="en-US" sz="2400" b="1" dirty="0" smtClean="0"/>
              <a:t>height, width:</a:t>
            </a:r>
            <a:r>
              <a:rPr lang="en-US" sz="2400" dirty="0" smtClean="0"/>
              <a:t> It refers to the height and width in pixels.</a:t>
            </a:r>
          </a:p>
          <a:p>
            <a:pPr algn="just"/>
            <a:r>
              <a:rPr lang="en-US" sz="2400" b="1" dirty="0" smtClean="0"/>
              <a:t>relheight, relwidth:</a:t>
            </a:r>
            <a:r>
              <a:rPr lang="en-US" sz="2400" dirty="0" smtClean="0"/>
              <a:t> It is represented as the float between 0.0 and 1.0 indicating the fraction of the parent's height and width.</a:t>
            </a:r>
          </a:p>
          <a:p>
            <a:pPr algn="just"/>
            <a:r>
              <a:rPr lang="en-US" sz="2400" b="1" dirty="0" smtClean="0"/>
              <a:t>relx, rely:</a:t>
            </a:r>
            <a:r>
              <a:rPr lang="en-US" sz="2400" dirty="0" smtClean="0"/>
              <a:t> It is represented as the float between 0.0 and 1.0 that is the offset in the horizontal and vertical direction.</a:t>
            </a:r>
          </a:p>
          <a:p>
            <a:pPr algn="just"/>
            <a:r>
              <a:rPr lang="en-US" sz="2400" b="1" dirty="0" smtClean="0"/>
              <a:t>x, y:</a:t>
            </a:r>
            <a:r>
              <a:rPr lang="en-US" sz="2400" dirty="0" smtClean="0"/>
              <a:t> It refers to the horizontal and vertical offset in the pixels.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5454</Words>
  <Application>Microsoft Office PowerPoint</Application>
  <PresentationFormat>On-screen Show (4:3)</PresentationFormat>
  <Paragraphs>1147</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UNIT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STUD</dc:creator>
  <cp:lastModifiedBy>STUD</cp:lastModifiedBy>
  <cp:revision>98</cp:revision>
  <dcterms:created xsi:type="dcterms:W3CDTF">2021-11-16T02:42:50Z</dcterms:created>
  <dcterms:modified xsi:type="dcterms:W3CDTF">2022-02-23T04:37:01Z</dcterms:modified>
</cp:coreProperties>
</file>