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85" r:id="rId18"/>
    <p:sldId id="284" r:id="rId19"/>
    <p:sldId id="286" r:id="rId20"/>
    <p:sldId id="287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78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Exception handling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dirty="0" smtClean="0"/>
              <a:t>CASE WHEN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r>
              <a:rPr lang="fr-FR" dirty="0" smtClean="0"/>
              <a:t>Oracle 12c, Oracle 11g, Oracle 10g</a:t>
            </a:r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 l="16944" t="44791" r="59873" b="26042"/>
          <a:stretch>
            <a:fillRect/>
          </a:stretch>
        </p:blipFill>
        <p:spPr bwMode="auto">
          <a:xfrm>
            <a:off x="1143000" y="2209800"/>
            <a:ext cx="6248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l="15813" t="16667" r="43777" b="12500"/>
          <a:stretch>
            <a:fillRect/>
          </a:stretch>
        </p:blipFill>
        <p:spPr bwMode="auto">
          <a:xfrm>
            <a:off x="533400" y="304800"/>
            <a:ext cx="7924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b="1" dirty="0" smtClean="0"/>
              <a:t>COALESCE()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			COALESCE( expr1, expr2, ... </a:t>
            </a:r>
            <a:r>
              <a:rPr lang="en-US" dirty="0" err="1" smtClean="0"/>
              <a:t>expr_n</a:t>
            </a:r>
            <a:r>
              <a:rPr lang="en-US" dirty="0" smtClean="0"/>
              <a:t> )</a:t>
            </a:r>
          </a:p>
          <a:p>
            <a:r>
              <a:rPr lang="en-US" b="1" dirty="0" smtClean="0"/>
              <a:t>Description: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Oracle/PLSQL COALESCE function returns the first non-null expression in the list.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Oracle 12c, Oracle 11g, Oracle 10g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2000" b="1" dirty="0" smtClean="0"/>
              <a:t>	SELECT COALESCE(NULL, '</a:t>
            </a:r>
            <a:r>
              <a:rPr lang="en-US" sz="2000" b="1" dirty="0" err="1" smtClean="0"/>
              <a:t>meghna</a:t>
            </a:r>
            <a:r>
              <a:rPr lang="en-US" sz="2000" b="1" dirty="0" smtClean="0"/>
              <a:t>', NULL, NULL, 'Example.com');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Decode()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			 DECODE( expression , search , result [, search , result]... [, default] )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Description: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Oracle 12c, Oracle 11g, Oracle 10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Oracle/PLSQL DECODE function has the functionality of an IF-THEN-ELSE statement.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supplier_name</a:t>
            </a:r>
            <a:r>
              <a:rPr lang="en-US" dirty="0" smtClean="0"/>
              <a:t>, DECODE(</a:t>
            </a:r>
            <a:r>
              <a:rPr lang="en-US" dirty="0" err="1" smtClean="0"/>
              <a:t>supplier_id</a:t>
            </a:r>
            <a:r>
              <a:rPr lang="en-US" dirty="0" smtClean="0"/>
              <a:t>, 10000, 'IBM', 10001, 'Microsoft', 10002, 'Hewlett Packard', 'Gateway') result FROM suppliers;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Soundex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			 SOUNDEX( string1 )</a:t>
            </a:r>
          </a:p>
          <a:p>
            <a:r>
              <a:rPr lang="en-US" b="1" dirty="0" smtClean="0"/>
              <a:t>Description: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Oracle/PLSQL SOUNDEX function returns a phonetic representation (the way it sounds) of a string.</a:t>
            </a:r>
          </a:p>
          <a:p>
            <a:pPr lvl="1"/>
            <a:r>
              <a:rPr lang="pl-PL" sz="2000" dirty="0" smtClean="0">
                <a:solidFill>
                  <a:schemeClr val="tx1"/>
                </a:solidFill>
              </a:rPr>
              <a:t>Oracle 12c, Oracle 11g, Oracle 10g, Oracle 9i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2000" b="1" dirty="0" smtClean="0"/>
              <a:t>	SELECT COALESCE(NULL, '</a:t>
            </a:r>
            <a:r>
              <a:rPr lang="en-US" sz="2000" b="1" dirty="0" err="1" smtClean="0"/>
              <a:t>meghna</a:t>
            </a:r>
            <a:r>
              <a:rPr lang="en-US" sz="2000" b="1" dirty="0" smtClean="0"/>
              <a:t>', NULL, NULL, 'Example.com');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Database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050536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database link is a connection between two physical database servers that allows a client to access them as one logical </a:t>
            </a:r>
            <a:r>
              <a:rPr lang="en-US" dirty="0" smtClean="0"/>
              <a:t>database.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can also access remote tables and views using any INSERT, UPDATE, DELETE, or LOCK TABLE </a:t>
            </a:r>
            <a:r>
              <a:rPr lang="en-US" dirty="0" smtClean="0"/>
              <a:t>statement.</a:t>
            </a:r>
          </a:p>
          <a:p>
            <a:endParaRPr lang="en-US" dirty="0" smtClean="0"/>
          </a:p>
          <a:p>
            <a:r>
              <a:rPr lang="en-US" dirty="0" smtClean="0"/>
              <a:t>Use the CREATE DATABASE LINK statement to create a database </a:t>
            </a:r>
            <a:r>
              <a:rPr lang="en-US" dirty="0" smtClean="0"/>
              <a:t>link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D:\KISHORSINH\Oracle-Create-Database-Li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361363" cy="3057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LINK </a:t>
            </a:r>
            <a:r>
              <a:rPr lang="en-US" dirty="0" err="1" smtClean="0"/>
              <a:t>dblink</a:t>
            </a:r>
            <a:r>
              <a:rPr lang="en-US" dirty="0" smtClean="0"/>
              <a:t> CONNECT TO </a:t>
            </a:r>
            <a:r>
              <a:rPr lang="en-US" dirty="0" err="1" smtClean="0"/>
              <a:t>remote_user</a:t>
            </a:r>
            <a:r>
              <a:rPr lang="en-US" dirty="0" smtClean="0"/>
              <a:t> IDENTIFIED BY password USING '</a:t>
            </a:r>
            <a:r>
              <a:rPr lang="en-US" dirty="0" err="1" smtClean="0"/>
              <a:t>remote_database</a:t>
            </a:r>
            <a:r>
              <a:rPr lang="en-US" dirty="0" smtClean="0"/>
              <a:t>';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recent copy of a table or a subset of rows or cols of a table is called as snapshot in oracle. </a:t>
            </a:r>
          </a:p>
          <a:p>
            <a:r>
              <a:rPr lang="en-US" dirty="0" smtClean="0"/>
              <a:t>A </a:t>
            </a:r>
            <a:r>
              <a:rPr lang="en-US" dirty="0" smtClean="0"/>
              <a:t>snapshot is more useful in distributed computing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We can create snapshot in oracle using command create </a:t>
            </a:r>
            <a:r>
              <a:rPr lang="en-US" dirty="0" smtClean="0"/>
              <a:t>snapshot.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 specify refresh interval while creating snapshot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Exception?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 error occurs during the program execution is called Exception in PL/SQL.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PL/SQL facilitates programmers to catch such conditions using exception block in the program and an appropriate action is taken against the error condition.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 are two type of exceptions: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System-defined Exceptions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User-defined Exceptions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E:\aa.gif"/>
          <p:cNvPicPr>
            <a:picLocks noChangeAspect="1" noChangeArrowheads="1"/>
          </p:cNvPicPr>
          <p:nvPr/>
        </p:nvPicPr>
        <p:blipFill>
          <a:blip r:embed="rId2"/>
          <a:srcRect l="12961" r="13594"/>
          <a:stretch>
            <a:fillRect/>
          </a:stretch>
        </p:blipFill>
        <p:spPr bwMode="auto">
          <a:xfrm>
            <a:off x="304800" y="1447800"/>
            <a:ext cx="8394771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varying array allows you to repeating attributes of a record in a single row. </a:t>
            </a:r>
          </a:p>
          <a:p>
            <a:r>
              <a:rPr lang="en-US" dirty="0" smtClean="0"/>
              <a:t>You can create a varying array based on either an abstract data type or one of oracle's standard data types such as NUMBER.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err="1" smtClean="0"/>
              <a:t>varray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CREATE OR REPLACE TYPE &lt;</a:t>
            </a:r>
            <a:r>
              <a:rPr lang="en-US" dirty="0" err="1" smtClean="0"/>
              <a:t>typename</a:t>
            </a:r>
            <a:r>
              <a:rPr lang="en-US" dirty="0" smtClean="0"/>
              <a:t>&gt; AS VARRAY(&lt;size&gt;) OF &lt;</a:t>
            </a:r>
            <a:r>
              <a:rPr lang="en-US" dirty="0" err="1" smtClean="0"/>
              <a:t>data_type</a:t>
            </a:r>
            <a:r>
              <a:rPr lang="en-US" dirty="0" smtClean="0"/>
              <a:t>&gt; (&lt;size&gt;);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CREATE OR REPLACE TYPE MARKS_VA AS VARRAY(5) OF NUMBER(3);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Nested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Table inside table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nested table is a table that is represented as a column within another table it means nested table is a table within another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can have multiple rows in the nested table for each row in the main table.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Nested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64"/>
            <a:ext cx="8229600" cy="51267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 create nested table: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First create an abstract type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Create a type  that  hold abstract type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Create table &amp; store nested table inside it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66800" y="3810000"/>
          <a:ext cx="7086600" cy="3048000"/>
        </p:xfrm>
        <a:graphic>
          <a:graphicData uri="http://schemas.openxmlformats.org/presentationml/2006/ole">
            <p:oleObj spid="_x0000_s1027" name="Bitmap Image" r:id="rId3" imgW="4791744" imgH="3304762" progId="PBrush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Nested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First create an abstract type</a:t>
            </a:r>
          </a:p>
          <a:p>
            <a:pPr lvl="2">
              <a:lnSpc>
                <a:spcPct val="150000"/>
              </a:lnSpc>
            </a:pPr>
            <a:r>
              <a:rPr lang="en-US" b="1" dirty="0" smtClean="0"/>
              <a:t>CREATE OR REPLACE TYPE add1(</a:t>
            </a:r>
            <a:r>
              <a:rPr lang="en-US" b="1" dirty="0" err="1" smtClean="0"/>
              <a:t>streetno</a:t>
            </a:r>
            <a:r>
              <a:rPr lang="en-US" b="1" dirty="0" smtClean="0"/>
              <a:t> </a:t>
            </a:r>
            <a:r>
              <a:rPr lang="en-US" b="1" dirty="0" err="1" smtClean="0"/>
              <a:t>varchar</a:t>
            </a:r>
            <a:r>
              <a:rPr lang="en-US" b="1" dirty="0" smtClean="0"/>
              <a:t>(10),pin number(3));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Create a type  that  hold abstract type</a:t>
            </a:r>
          </a:p>
          <a:p>
            <a:pPr lvl="2">
              <a:lnSpc>
                <a:spcPct val="150000"/>
              </a:lnSpc>
            </a:pPr>
            <a:r>
              <a:rPr lang="en-US" b="1" dirty="0" smtClean="0"/>
              <a:t>Create type </a:t>
            </a:r>
            <a:r>
              <a:rPr lang="en-US" b="1" dirty="0" err="1" smtClean="0"/>
              <a:t>adata</a:t>
            </a:r>
            <a:r>
              <a:rPr lang="en-US" b="1" dirty="0" smtClean="0"/>
              <a:t> as table of add1;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Create a table  that  hold abstract type in side field</a:t>
            </a:r>
          </a:p>
          <a:p>
            <a:pPr lvl="2"/>
            <a:r>
              <a:rPr lang="en-US" b="1" dirty="0" smtClean="0"/>
              <a:t>CREATE TABLE stud (</a:t>
            </a:r>
            <a:r>
              <a:rPr lang="en-US" b="1" dirty="0" err="1" smtClean="0"/>
              <a:t>rlno</a:t>
            </a:r>
            <a:r>
              <a:rPr lang="en-US" b="1" dirty="0" smtClean="0"/>
              <a:t> number(2),nm char(5),address </a:t>
            </a:r>
            <a:r>
              <a:rPr lang="en-US" b="1" dirty="0" err="1" smtClean="0"/>
              <a:t>adata</a:t>
            </a:r>
            <a:r>
              <a:rPr lang="en-US" b="1" dirty="0" smtClean="0"/>
              <a:t>) NESTED TABLE address STORE AS </a:t>
            </a:r>
            <a:r>
              <a:rPr lang="en-US" b="1" dirty="0" err="1" smtClean="0"/>
              <a:t>add_data_TAB</a:t>
            </a:r>
            <a:r>
              <a:rPr lang="en-US" b="1" dirty="0" smtClean="0"/>
              <a:t>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of pl/</a:t>
            </a:r>
            <a:r>
              <a:rPr lang="en-US" dirty="0" err="1" smtClean="0"/>
              <a:t>sql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 smtClean="0"/>
              <a:t>are four types of scalar data types: </a:t>
            </a:r>
          </a:p>
          <a:p>
            <a:pPr lvl="1"/>
            <a:r>
              <a:rPr lang="en-US" sz="2800" dirty="0" smtClean="0"/>
              <a:t>Numeric</a:t>
            </a:r>
          </a:p>
          <a:p>
            <a:pPr lvl="1"/>
            <a:r>
              <a:rPr lang="en-US" sz="2800" dirty="0" smtClean="0"/>
              <a:t>Character </a:t>
            </a:r>
          </a:p>
          <a:p>
            <a:pPr lvl="1"/>
            <a:r>
              <a:rPr lang="en-US" sz="2800" dirty="0" smtClean="0"/>
              <a:t>Boolean</a:t>
            </a:r>
          </a:p>
          <a:p>
            <a:pPr lvl="1"/>
            <a:r>
              <a:rPr lang="en-US" sz="2800" dirty="0" smtClean="0"/>
              <a:t>Date </a:t>
            </a:r>
            <a:r>
              <a:rPr lang="en-US" sz="2800" dirty="0" smtClean="0"/>
              <a:t>time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26967" t="63920" r="27379" b="6250"/>
          <a:stretch>
            <a:fillRect/>
          </a:stretch>
        </p:blipFill>
        <p:spPr bwMode="auto">
          <a:xfrm>
            <a:off x="228600" y="1676400"/>
            <a:ext cx="8712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26940" t="29167" r="27379" b="14583"/>
          <a:stretch>
            <a:fillRect/>
          </a:stretch>
        </p:blipFill>
        <p:spPr bwMode="auto">
          <a:xfrm>
            <a:off x="228600" y="685800"/>
            <a:ext cx="8686800" cy="601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define exceptions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 l="26940" t="31250" r="26208" b="6250"/>
          <a:stretch>
            <a:fillRect/>
          </a:stretch>
        </p:blipFill>
        <p:spPr bwMode="auto">
          <a:xfrm>
            <a:off x="228600" y="914400"/>
            <a:ext cx="85344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l="26354" t="27083" r="26794" b="13542"/>
          <a:stretch>
            <a:fillRect/>
          </a:stretch>
        </p:blipFill>
        <p:spPr bwMode="auto">
          <a:xfrm>
            <a:off x="228600" y="761999"/>
            <a:ext cx="85344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allows storing Logical values on which logical operations are performed. </a:t>
            </a:r>
          </a:p>
          <a:p>
            <a:r>
              <a:rPr lang="en-US" dirty="0" smtClean="0"/>
              <a:t>These </a:t>
            </a:r>
            <a:r>
              <a:rPr lang="en-US" dirty="0" smtClean="0"/>
              <a:t>logical values can be Boolean values TRUE and FALSE and NULL.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b="1" dirty="0" smtClean="0"/>
              <a:t>DECLARE</a:t>
            </a:r>
            <a:r>
              <a:rPr lang="en-US" sz="1800" dirty="0" smtClean="0"/>
              <a:t>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   &lt;declarations </a:t>
            </a:r>
            <a:r>
              <a:rPr lang="en-US" sz="1800" b="1" dirty="0" smtClean="0"/>
              <a:t>section</a:t>
            </a:r>
            <a:r>
              <a:rPr lang="en-US" sz="1800" dirty="0" smtClean="0"/>
              <a:t>&gt;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/>
              <a:t>BEGIN</a:t>
            </a:r>
            <a:r>
              <a:rPr lang="en-US" sz="1800" dirty="0" smtClean="0"/>
              <a:t>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   &lt;executable command(s)&gt;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/>
              <a:t>EXCEPTION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   &lt;exception handling goes here &gt;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   </a:t>
            </a:r>
            <a:r>
              <a:rPr lang="en-US" sz="1800" b="1" dirty="0" smtClean="0"/>
              <a:t>WHEN</a:t>
            </a:r>
            <a:r>
              <a:rPr lang="en-US" sz="1800" dirty="0" smtClean="0"/>
              <a:t> exception1 </a:t>
            </a:r>
            <a:r>
              <a:rPr lang="en-US" sz="1800" b="1" dirty="0" smtClean="0"/>
              <a:t>THEN</a:t>
            </a:r>
            <a:r>
              <a:rPr lang="en-US" sz="1800" dirty="0" smtClean="0"/>
              <a:t> 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       exception1-handling-statements 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   </a:t>
            </a:r>
            <a:r>
              <a:rPr lang="en-US" sz="1800" b="1" dirty="0" smtClean="0"/>
              <a:t>WHEN</a:t>
            </a:r>
            <a:r>
              <a:rPr lang="en-US" sz="1800" dirty="0" smtClean="0"/>
              <a:t> exception2  </a:t>
            </a:r>
            <a:r>
              <a:rPr lang="en-US" sz="1800" b="1" dirty="0" smtClean="0"/>
              <a:t>THEN</a:t>
            </a:r>
            <a:r>
              <a:rPr lang="en-US" sz="1800" dirty="0" smtClean="0"/>
              <a:t> 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      exception2-handling-statements 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    ........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   </a:t>
            </a:r>
            <a:r>
              <a:rPr lang="en-US" sz="1800" b="1" dirty="0" smtClean="0"/>
              <a:t>WHEN</a:t>
            </a:r>
            <a:r>
              <a:rPr lang="en-US" sz="1800" dirty="0" smtClean="0"/>
              <a:t> others </a:t>
            </a:r>
            <a:r>
              <a:rPr lang="en-US" sz="1800" b="1" dirty="0" smtClean="0"/>
              <a:t>THEN</a:t>
            </a:r>
            <a:r>
              <a:rPr lang="en-US" sz="1800" dirty="0" smtClean="0"/>
              <a:t>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      exception3-handling-statements  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/>
              <a:t>END</a:t>
            </a:r>
            <a:r>
              <a:rPr lang="en-US" sz="1800" dirty="0" smtClean="0"/>
              <a:t>;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DECLARE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c_id customers.id%type := 5;  </a:t>
            </a:r>
          </a:p>
          <a:p>
            <a:pPr>
              <a:buNone/>
            </a:pPr>
            <a:r>
              <a:rPr lang="en-US" dirty="0" smtClean="0"/>
              <a:t>   c_name  customers.</a:t>
            </a:r>
            <a:r>
              <a:rPr lang="en-US" b="1" dirty="0" smtClean="0"/>
              <a:t>name</a:t>
            </a:r>
            <a:r>
              <a:rPr lang="en-US" dirty="0" smtClean="0"/>
              <a:t>%type;  </a:t>
            </a:r>
          </a:p>
          <a:p>
            <a:pPr>
              <a:buNone/>
            </a:pPr>
            <a:r>
              <a:rPr lang="en-US" dirty="0" smtClean="0"/>
              <a:t>   c_addr customers.address%type;  </a:t>
            </a:r>
          </a:p>
          <a:p>
            <a:pPr>
              <a:buNone/>
            </a:pPr>
            <a:r>
              <a:rPr lang="en-US" b="1" dirty="0" smtClean="0"/>
              <a:t>BEGIN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b="1" dirty="0" smtClean="0"/>
              <a:t>SELECT</a:t>
            </a:r>
            <a:r>
              <a:rPr lang="en-US" dirty="0" smtClean="0"/>
              <a:t>  </a:t>
            </a:r>
            <a:r>
              <a:rPr lang="en-US" b="1" dirty="0" smtClean="0"/>
              <a:t>name</a:t>
            </a:r>
            <a:r>
              <a:rPr lang="en-US" dirty="0" smtClean="0"/>
              <a:t>, address </a:t>
            </a:r>
            <a:r>
              <a:rPr lang="en-US" b="1" dirty="0" smtClean="0"/>
              <a:t>INTO</a:t>
            </a:r>
            <a:r>
              <a:rPr lang="en-US" dirty="0" smtClean="0"/>
              <a:t>  c_name, c_addr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b="1" dirty="0" smtClean="0"/>
              <a:t>FROM</a:t>
            </a:r>
            <a:r>
              <a:rPr lang="en-US" dirty="0" smtClean="0"/>
              <a:t> customers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b="1" dirty="0" smtClean="0"/>
              <a:t>WHERE</a:t>
            </a:r>
            <a:r>
              <a:rPr lang="en-US" dirty="0" smtClean="0"/>
              <a:t> id = c_id;  </a:t>
            </a:r>
          </a:p>
          <a:p>
            <a:pPr>
              <a:buNone/>
            </a:pPr>
            <a:r>
              <a:rPr lang="en-US" dirty="0" smtClean="0"/>
              <a:t>DBMS_OUTPUT.PUT_LINE ('Name: '||  c_name);  </a:t>
            </a:r>
          </a:p>
          <a:p>
            <a:pPr>
              <a:buNone/>
            </a:pPr>
            <a:r>
              <a:rPr lang="en-US" dirty="0" smtClean="0"/>
              <a:t> DBMS_OUTPUT.PUT_LINE ('Address: ' || c_addr);  </a:t>
            </a:r>
          </a:p>
          <a:p>
            <a:pPr>
              <a:buNone/>
            </a:pPr>
            <a:r>
              <a:rPr lang="en-US" dirty="0" smtClean="0"/>
              <a:t>EXCEPTION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b="1" dirty="0" smtClean="0"/>
              <a:t>WHEN</a:t>
            </a:r>
            <a:r>
              <a:rPr lang="en-US" dirty="0" smtClean="0"/>
              <a:t> no_data_found </a:t>
            </a:r>
            <a:r>
              <a:rPr lang="en-US" b="1" dirty="0" smtClean="0"/>
              <a:t>THEN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   dbms_output.put_line('No such customer!');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b="1" dirty="0" smtClean="0"/>
              <a:t>WHEN</a:t>
            </a:r>
            <a:r>
              <a:rPr lang="en-US" dirty="0" smtClean="0"/>
              <a:t> others </a:t>
            </a:r>
            <a:r>
              <a:rPr lang="en-US" b="1" dirty="0" smtClean="0"/>
              <a:t>THEN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   dbms_output.put_line('Error!');  </a:t>
            </a:r>
          </a:p>
          <a:p>
            <a:pPr>
              <a:buNone/>
            </a:pPr>
            <a:r>
              <a:rPr lang="en-US" b="1" dirty="0" smtClean="0"/>
              <a:t>END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/ 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define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/>
          <a:lstStyle/>
          <a:p>
            <a:r>
              <a:rPr lang="en-US" dirty="0" smtClean="0"/>
              <a:t>PL/SQL facilitates their users to define their own exceptions according to the need of the program.</a:t>
            </a:r>
          </a:p>
          <a:p>
            <a:r>
              <a:rPr lang="en-US" dirty="0" smtClean="0"/>
              <a:t> A user-defined exception can be raised explicitly, using either a RAISE statement or the procedure </a:t>
            </a:r>
            <a:r>
              <a:rPr lang="en-US" sz="2000" b="1" dirty="0" smtClean="0"/>
              <a:t>DBMS_STANDARD.RAISE_APPLICATION_ERROR.</a:t>
            </a:r>
          </a:p>
          <a:p>
            <a:endParaRPr lang="en-US" dirty="0" smtClean="0"/>
          </a:p>
          <a:p>
            <a:r>
              <a:rPr lang="en-US" b="1" dirty="0" smtClean="0"/>
              <a:t>DECLARE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my-exception EXCEPTION; 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533400"/>
          <a:ext cx="8839200" cy="624840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590800"/>
                <a:gridCol w="6248400"/>
              </a:tblGrid>
              <a:tr h="105689"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dirty="0"/>
                        <a:t>Exception</a:t>
                      </a:r>
                      <a:endParaRPr lang="en-US" sz="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2476" marR="12476" marT="12476" marB="1247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dirty="0"/>
                        <a:t>Description</a:t>
                      </a:r>
                      <a:endParaRPr lang="en-US" sz="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2476" marR="12476" marT="12476" marB="1247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36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/>
                        <a:t>INVALID_CURSOR</a:t>
                      </a:r>
                      <a:endParaRPr lang="en-US" sz="1800" b="1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/>
                        <a:t>It is raised when attempts are made to make a cursor operation that is not allowed, such as closing an unopened cursor.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36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/>
                        <a:t>INVALID_NUMBER</a:t>
                      </a:r>
                      <a:endParaRPr lang="en-US" sz="1800" b="1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/>
                        <a:t>It is raised when the conversion of a character string into a number fails because the string does not represent a valid number.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3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/>
                        <a:t>LOGIN_DENIED</a:t>
                      </a:r>
                      <a:endParaRPr lang="en-US" sz="1800" b="1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/>
                        <a:t>It is raised when s program attempts to log on to the database with an invalid username or password.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3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/>
                        <a:t>NO_DATA_FOUND</a:t>
                      </a:r>
                      <a:endParaRPr lang="en-US" sz="1800" b="1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/>
                        <a:t>It is raised when a select into statement returns no rows.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3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/>
                        <a:t>NOT_LOGGED_ON</a:t>
                      </a:r>
                      <a:endParaRPr lang="en-US" sz="1800" b="1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/>
                        <a:t>It is raised when a database call is issued without being connected to the database.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3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/>
                        <a:t>TOO_MANY_ROWS</a:t>
                      </a:r>
                      <a:endParaRPr lang="en-US" sz="1800" b="1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/>
                        <a:t>It is raised when a SELECT INTO statement returns more than one row.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3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/>
                        <a:t>ZERO_DIVIDE</a:t>
                      </a:r>
                      <a:endParaRPr lang="en-US" sz="1800" b="1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/>
                        <a:t>It is raised when an attempt is made to divide a number by zero.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8318" marR="8318" marT="8318" marB="8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subquery</a:t>
            </a:r>
            <a:r>
              <a:rPr lang="en-US" dirty="0" smtClean="0"/>
              <a:t>,</a:t>
            </a:r>
          </a:p>
          <a:p>
            <a:r>
              <a:rPr lang="en-US" dirty="0" smtClean="0"/>
              <a:t>ROLLUP AND CUBE</a:t>
            </a:r>
          </a:p>
          <a:p>
            <a:r>
              <a:rPr lang="en-US" dirty="0" smtClean="0"/>
              <a:t>Rollback, </a:t>
            </a:r>
            <a:r>
              <a:rPr lang="en-US" dirty="0" err="1" smtClean="0"/>
              <a:t>SavePoint</a:t>
            </a:r>
            <a:endParaRPr lang="en-US" dirty="0" smtClean="0"/>
          </a:p>
          <a:p>
            <a:r>
              <a:rPr lang="en-US" dirty="0" smtClean="0"/>
              <a:t>Data type, Nested Tables, </a:t>
            </a:r>
            <a:r>
              <a:rPr lang="en-US" dirty="0" err="1" smtClean="0"/>
              <a:t>Varrays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Rollback Segment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110</TotalTime>
  <Words>651</Words>
  <Application>Microsoft Office PowerPoint</Application>
  <PresentationFormat>On-screen Show (4:3)</PresentationFormat>
  <Paragraphs>147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Urban</vt:lpstr>
      <vt:lpstr>Bitmap Image</vt:lpstr>
      <vt:lpstr>Exception handling</vt:lpstr>
      <vt:lpstr>What is Exception?  </vt:lpstr>
      <vt:lpstr>System define exceptions</vt:lpstr>
      <vt:lpstr>Slide 4</vt:lpstr>
      <vt:lpstr>Slide 5</vt:lpstr>
      <vt:lpstr>User define exceptions</vt:lpstr>
      <vt:lpstr>Slide 7</vt:lpstr>
      <vt:lpstr>Slide 8</vt:lpstr>
      <vt:lpstr>Functions </vt:lpstr>
      <vt:lpstr>CASE WHEN</vt:lpstr>
      <vt:lpstr>Slide 11</vt:lpstr>
      <vt:lpstr>COALESCE()</vt:lpstr>
      <vt:lpstr>Decode()</vt:lpstr>
      <vt:lpstr>Example</vt:lpstr>
      <vt:lpstr>Soundex()</vt:lpstr>
      <vt:lpstr>Database link</vt:lpstr>
      <vt:lpstr>Slide 17</vt:lpstr>
      <vt:lpstr>Slide 18</vt:lpstr>
      <vt:lpstr>snapshot</vt:lpstr>
      <vt:lpstr>Slide 20</vt:lpstr>
      <vt:lpstr>varray</vt:lpstr>
      <vt:lpstr>varray</vt:lpstr>
      <vt:lpstr>Nested table</vt:lpstr>
      <vt:lpstr>Nested table</vt:lpstr>
      <vt:lpstr>Nested table example</vt:lpstr>
      <vt:lpstr>Data types of pl/sql</vt:lpstr>
      <vt:lpstr>Data types :</vt:lpstr>
      <vt:lpstr>Slide 28</vt:lpstr>
      <vt:lpstr>Slide 29</vt:lpstr>
      <vt:lpstr>Slide 30</vt:lpstr>
      <vt:lpstr>Slide 31</vt:lpstr>
      <vt:lpstr>boolean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STUD</dc:creator>
  <cp:lastModifiedBy>STUD</cp:lastModifiedBy>
  <cp:revision>30</cp:revision>
  <dcterms:created xsi:type="dcterms:W3CDTF">2006-08-16T00:00:00Z</dcterms:created>
  <dcterms:modified xsi:type="dcterms:W3CDTF">2021-11-18T05:27:04Z</dcterms:modified>
</cp:coreProperties>
</file>