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31687-D3FF-8176-8127-0E8B40D89B97}" v="435" dt="2025-10-25T00:35:2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17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19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06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4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93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04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026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14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13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703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45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52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2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84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43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inearb.io/blog/value-stream-mapping-devops?utm_source=chatgpt.com" TargetMode="External"/><Relationship Id="rId3" Type="http://schemas.openxmlformats.org/officeDocument/2006/relationships/hyperlink" Target="https://www.browserstack.com/guide/devops-lifecycle?utm_source=chatgpt.com" TargetMode="External"/><Relationship Id="rId7" Type="http://schemas.openxmlformats.org/officeDocument/2006/relationships/hyperlink" Target="https://itrevolution.com/articles/cycle-time-vs-lead-time/?utm_source=chatgpt.com" TargetMode="External"/><Relationship Id="rId2" Type="http://schemas.openxmlformats.org/officeDocument/2006/relationships/hyperlink" Target="https://www.atlassian.com/continuous-delivery/principles/value-stream-mapping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vopsinstitute.com/value-stream-management-explained-in-plain-english/?utm_source=chatgpt.com" TargetMode="External"/><Relationship Id="rId5" Type="http://schemas.openxmlformats.org/officeDocument/2006/relationships/hyperlink" Target="https://www.copado.com/resources/blog/the-3-pillars-of-devops-value-stream-management?utm_source=chatgpt.com" TargetMode="External"/><Relationship Id="rId10" Type="http://schemas.openxmlformats.org/officeDocument/2006/relationships/hyperlink" Target="https://www.software.com/devops-guides/lead-time?utm_source=chatgpt.com" TargetMode="External"/><Relationship Id="rId4" Type="http://schemas.openxmlformats.org/officeDocument/2006/relationships/hyperlink" Target="https://www.cloudbees.com/blog/value-stream-management-how-measure-devops-performance-faster-software-delivery?utm_source=chatgpt.com" TargetMode="External"/><Relationship Id="rId9" Type="http://schemas.openxmlformats.org/officeDocument/2006/relationships/hyperlink" Target="https://chat.openai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Value Stream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Justin Marucci </a:t>
            </a:r>
          </a:p>
          <a:p>
            <a:r>
              <a:rPr lang="en-US" dirty="0"/>
              <a:t>CSD-380</a:t>
            </a:r>
          </a:p>
          <a:p>
            <a:r>
              <a:rPr lang="en-US" dirty="0"/>
              <a:t>10-24-2025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97182-5A5B-AF1F-83BF-EC3A2E7A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Technology Value Stream?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8C2BE-382C-EFFD-535B-159FF453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process of building a software product to customer delivery </a:t>
            </a:r>
          </a:p>
          <a:p>
            <a:pPr>
              <a:buClr>
                <a:srgbClr val="1287C3"/>
              </a:buClr>
            </a:pPr>
            <a:r>
              <a:rPr lang="en-US" dirty="0">
                <a:ea typeface="+mn-lt"/>
                <a:cs typeface="+mn-lt"/>
              </a:rPr>
              <a:t>Includes all steps: </a:t>
            </a:r>
            <a:r>
              <a:rPr lang="en-US" b="1" dirty="0">
                <a:ea typeface="+mn-lt"/>
                <a:cs typeface="+mn-lt"/>
              </a:rPr>
              <a:t>plan → code → build → test → deploy → operate → learn</a:t>
            </a:r>
          </a:p>
          <a:p>
            <a:pPr>
              <a:buClr>
                <a:srgbClr val="1287C3"/>
              </a:buClr>
            </a:pPr>
            <a:r>
              <a:rPr lang="en-US" dirty="0"/>
              <a:t>The overall goal is to deliver a quality software product </a:t>
            </a:r>
          </a:p>
        </p:txBody>
      </p:sp>
    </p:spTree>
    <p:extLst>
      <p:ext uri="{BB962C8B-B14F-4D97-AF65-F5344CB8AC3E}">
        <p14:creationId xmlns:p14="http://schemas.microsoft.com/office/powerpoint/2010/main" val="204508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1972-AE6A-5FA1-6858-C96DBEC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vs. Processing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049-8883-ED06-C8B0-95F0B6A3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Lead Time:</a:t>
            </a:r>
            <a:r>
              <a:rPr lang="en-US" dirty="0">
                <a:ea typeface="+mn-lt"/>
                <a:cs typeface="+mn-lt"/>
              </a:rPr>
              <a:t> Total time from when a request is made until the change is delivered</a:t>
            </a:r>
          </a:p>
          <a:p>
            <a:pPr>
              <a:buClr>
                <a:srgbClr val="1287C3"/>
              </a:buClr>
            </a:pPr>
            <a:r>
              <a:rPr lang="en-US" b="1" dirty="0">
                <a:ea typeface="+mn-lt"/>
                <a:cs typeface="+mn-lt"/>
              </a:rPr>
              <a:t>Processing Time:</a:t>
            </a:r>
            <a:r>
              <a:rPr lang="en-US" dirty="0">
                <a:ea typeface="+mn-lt"/>
                <a:cs typeface="+mn-lt"/>
              </a:rPr>
              <a:t> Actual time spent working on the change</a:t>
            </a:r>
          </a:p>
          <a:p>
            <a:pPr>
              <a:buClr>
                <a:srgbClr val="1287C3"/>
              </a:buClr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A developer might finish coding and testing a small change in just a couple hours, but that change could still take weeks</a:t>
            </a:r>
            <a:r>
              <a:rPr lang="en-US" sz="1800" b="1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to reach customers. The long delay doesn’t come from the actual work it takes to build the product; it comes from waiting.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85262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AA52-74CD-7E5E-054E-F3AA3AFE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/>
                <a:ea typeface="Open Sans"/>
                <a:cs typeface="Open Sans"/>
              </a:rPr>
              <a:t>The Common Scenario: Deployment Lead Times Requiring Months</a:t>
            </a:r>
            <a:endParaRPr lang="en-US" dirty="0">
              <a:latin typeface="Corbe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9FFF-B1A6-AEF4-CC47-A47F1B234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In many IT environments, deploying new features or fixes can take weeks or even months. This happens because the process relies heavily on manual steps and outdated release practices.</a:t>
            </a:r>
          </a:p>
          <a:p>
            <a:pPr>
              <a:buClr>
                <a:srgbClr val="1287C3"/>
              </a:buClr>
            </a:pPr>
            <a:r>
              <a:rPr lang="en-US" dirty="0"/>
              <a:t>Some causes of long lead times are: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Large Releases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Team Communication </a:t>
            </a:r>
          </a:p>
          <a:p>
            <a:pPr lvl="1">
              <a:buClr>
                <a:srgbClr val="1287C3"/>
              </a:buClr>
              <a:buFont typeface="Courier New"/>
              <a:buChar char="o"/>
            </a:pPr>
            <a:r>
              <a:rPr lang="en-US" dirty="0"/>
              <a:t>Manual efforts (Testing and Approvals)</a:t>
            </a:r>
          </a:p>
        </p:txBody>
      </p:sp>
    </p:spTree>
    <p:extLst>
      <p:ext uri="{BB962C8B-B14F-4D97-AF65-F5344CB8AC3E}">
        <p14:creationId xmlns:p14="http://schemas.microsoft.com/office/powerpoint/2010/main" val="262428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88A9E-104F-A5B8-3BFD-40E8D975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Our DevOps </a:t>
            </a:r>
            <a:r>
              <a:rPr lang="en-US" dirty="0">
                <a:latin typeface="Corbel"/>
                <a:ea typeface="Open Sans"/>
                <a:cs typeface="Open Sans"/>
              </a:rPr>
              <a:t>Ideal</a:t>
            </a:r>
            <a:r>
              <a:rPr lang="en-US" dirty="0">
                <a:latin typeface="Open Sans"/>
                <a:ea typeface="Open Sans"/>
                <a:cs typeface="Open Sans"/>
              </a:rPr>
              <a:t>: Deployment Lead Times of Minutes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B26C-9AC7-A0BB-132F-3BFA35547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3158923"/>
            <a:ext cx="10018713" cy="3124201"/>
          </a:xfrm>
        </p:spPr>
        <p:txBody>
          <a:bodyPr/>
          <a:lstStyle/>
          <a:p>
            <a:r>
              <a:rPr lang="en-US" dirty="0">
                <a:ea typeface="+mn-lt"/>
                <a:cs typeface="+mn-lt"/>
              </a:rPr>
              <a:t>Modern DevOps teams have transformed how software is delivered. Instead of waiting weeks or months for a release, high-performing teams can deploy code to production multiple times per day</a:t>
            </a:r>
          </a:p>
          <a:p>
            <a:pPr>
              <a:buClr>
                <a:srgbClr val="1287C3"/>
              </a:buClr>
            </a:pPr>
            <a:r>
              <a:rPr lang="en-US" dirty="0"/>
              <a:t>DevOps teams are more automated, so delivery to the customer has never been better </a:t>
            </a:r>
          </a:p>
          <a:p>
            <a:pPr>
              <a:buClr>
                <a:srgbClr val="1287C3"/>
              </a:buClr>
            </a:pPr>
            <a:r>
              <a:rPr lang="en-US" dirty="0"/>
              <a:t>Thanks to DevOps processes code can flow into production in minutes </a:t>
            </a:r>
          </a:p>
          <a:p>
            <a:pPr>
              <a:buClr>
                <a:srgbClr val="1287C3"/>
              </a:buClr>
            </a:pPr>
            <a:endParaRPr lang="en-US" dirty="0"/>
          </a:p>
          <a:p>
            <a:pPr>
              <a:buClr>
                <a:srgbClr val="1287C3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0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4423F880-F566-A851-475A-FBA228EAD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394" y="234315"/>
            <a:ext cx="8761976" cy="611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72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35CC-38DB-C9A3-7803-16A88716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6ECFB-0251-7186-C32D-7F40DBA3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400" dirty="0">
                <a:ea typeface="+mn-lt"/>
                <a:cs typeface="+mn-lt"/>
              </a:rPr>
              <a:t>Atlassian. (n.d.). </a:t>
            </a:r>
            <a:r>
              <a:rPr lang="en-US" sz="1400" i="1" dirty="0">
                <a:ea typeface="+mn-lt"/>
                <a:cs typeface="+mn-lt"/>
              </a:rPr>
              <a:t>What is value stream mapping?</a:t>
            </a:r>
            <a:r>
              <a:rPr lang="en-US" sz="1400" dirty="0">
                <a:ea typeface="+mn-lt"/>
                <a:cs typeface="+mn-lt"/>
              </a:rPr>
              <a:t> Atlassian. </a:t>
            </a:r>
            <a:r>
              <a:rPr lang="en-US" sz="1400" dirty="0">
                <a:ea typeface="+mn-lt"/>
                <a:cs typeface="+mn-lt"/>
                <a:hlinkClick r:id="rId2"/>
              </a:rPr>
              <a:t>https://www.atlassian.com/continuous-delivery/principles/value-stream-mapping</a:t>
            </a:r>
            <a:endParaRPr lang="en-US" sz="1400" dirty="0"/>
          </a:p>
          <a:p>
            <a:pPr>
              <a:buClr>
                <a:srgbClr val="1287C3"/>
              </a:buClr>
            </a:pPr>
            <a:r>
              <a:rPr lang="en-US" sz="1400" dirty="0">
                <a:ea typeface="+mn-lt"/>
                <a:cs typeface="+mn-lt"/>
              </a:rPr>
              <a:t>BrowserStack. (2025, July 10). </a:t>
            </a:r>
            <a:r>
              <a:rPr lang="en-US" sz="1400" i="1" dirty="0">
                <a:ea typeface="+mn-lt"/>
                <a:cs typeface="+mn-lt"/>
              </a:rPr>
              <a:t>DevOps lifecycle: Different phases in DevOps</a:t>
            </a:r>
            <a:r>
              <a:rPr lang="en-US" sz="1400" dirty="0">
                <a:ea typeface="+mn-lt"/>
                <a:cs typeface="+mn-lt"/>
              </a:rPr>
              <a:t>. Retrieved October 24, 2025, from </a:t>
            </a:r>
            <a:r>
              <a:rPr lang="en-US" sz="1400" dirty="0">
                <a:ea typeface="+mn-lt"/>
                <a:cs typeface="+mn-lt"/>
                <a:hlinkClick r:id="rId3"/>
              </a:rPr>
              <a:t>https://www.browserstack.com/guide/devops-lifecycle</a:t>
            </a:r>
            <a:endParaRPr lang="en-US" sz="1400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400" err="1">
                <a:ea typeface="+mn-lt"/>
                <a:cs typeface="+mn-lt"/>
              </a:rPr>
              <a:t>CloudBees</a:t>
            </a:r>
            <a:r>
              <a:rPr lang="en-US" sz="1400">
                <a:ea typeface="+mn-lt"/>
                <a:cs typeface="+mn-lt"/>
              </a:rPr>
              <a:t>. (n.d.). </a:t>
            </a:r>
            <a:r>
              <a:rPr lang="en-US" sz="1400" i="1">
                <a:ea typeface="+mn-lt"/>
                <a:cs typeface="+mn-lt"/>
              </a:rPr>
              <a:t>Value stream management: How to measure DevOps performance &amp; faster software delivery.</a:t>
            </a:r>
            <a:r>
              <a:rPr lang="en-US" sz="1400" dirty="0">
                <a:ea typeface="+mn-lt"/>
                <a:cs typeface="+mn-lt"/>
                <a:hlinkClick r:id="rId4"/>
              </a:rPr>
              <a:t>https://www.cloudbees.com/blog/value-stream-management-how-measure-devops-performance-faster-software-delivery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1400">
                <a:ea typeface="+mn-lt"/>
                <a:cs typeface="+mn-lt"/>
              </a:rPr>
              <a:t>Copado. (n.d.). </a:t>
            </a:r>
            <a:r>
              <a:rPr lang="en-US" sz="1400" i="1">
                <a:ea typeface="+mn-lt"/>
                <a:cs typeface="+mn-lt"/>
              </a:rPr>
              <a:t>The 3 pillars of DevOps value stream management.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  <a:hlinkClick r:id="rId5"/>
              </a:rPr>
              <a:t>https://www.copado.com/resources/blog/the-3-pillars-of-devops-value-stream-management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1400">
                <a:ea typeface="+mn-lt"/>
                <a:cs typeface="+mn-lt"/>
              </a:rPr>
              <a:t>DevOps Institute. (n.d.). </a:t>
            </a:r>
            <a:r>
              <a:rPr lang="en-US" sz="1400" i="1">
                <a:ea typeface="+mn-lt"/>
                <a:cs typeface="+mn-lt"/>
              </a:rPr>
              <a:t>Value stream management: Explained in plain English.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  <a:hlinkClick r:id="rId6"/>
              </a:rPr>
              <a:t>https://www.devopsinstitute.com/value-stream-management-explained-in-plain-english/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1400" dirty="0">
                <a:ea typeface="+mn-lt"/>
                <a:cs typeface="+mn-lt"/>
              </a:rPr>
              <a:t>IT Revolution. (2024). </a:t>
            </a:r>
            <a:r>
              <a:rPr lang="en-US" sz="1400" i="1" dirty="0">
                <a:ea typeface="+mn-lt"/>
                <a:cs typeface="+mn-lt"/>
              </a:rPr>
              <a:t>Cycle time vs. lead time: A comprehensive guide.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  <a:hlinkClick r:id="rId7"/>
              </a:rPr>
              <a:t>https://itrevolution.com/articles/cycle-time-vs-lead-time/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1400">
                <a:ea typeface="+mn-lt"/>
                <a:cs typeface="+mn-lt"/>
              </a:rPr>
              <a:t>Kim, G., Humble, J., Debois, P., Willis, J., &amp; </a:t>
            </a:r>
            <a:r>
              <a:rPr lang="en-US" sz="1400" err="1">
                <a:ea typeface="+mn-lt"/>
                <a:cs typeface="+mn-lt"/>
              </a:rPr>
              <a:t>Allspaw</a:t>
            </a:r>
            <a:r>
              <a:rPr lang="en-US" sz="1400">
                <a:ea typeface="+mn-lt"/>
                <a:cs typeface="+mn-lt"/>
              </a:rPr>
              <a:t>, J. (2016). </a:t>
            </a:r>
            <a:r>
              <a:rPr lang="en-US" sz="1400" i="1">
                <a:ea typeface="+mn-lt"/>
                <a:cs typeface="+mn-lt"/>
              </a:rPr>
              <a:t>The DevOps handbook: How to create world-class agility, reliability, &amp; security in technology organizations</a:t>
            </a:r>
            <a:r>
              <a:rPr lang="en-US" sz="1400">
                <a:ea typeface="+mn-lt"/>
                <a:cs typeface="+mn-lt"/>
              </a:rPr>
              <a:t> (2nd ed.). IT Revolution Press.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1400" dirty="0" err="1">
                <a:ea typeface="+mn-lt"/>
                <a:cs typeface="+mn-lt"/>
              </a:rPr>
              <a:t>LinearB</a:t>
            </a:r>
            <a:r>
              <a:rPr lang="en-US" sz="1400" dirty="0">
                <a:ea typeface="+mn-lt"/>
                <a:cs typeface="+mn-lt"/>
              </a:rPr>
              <a:t>. (n.d.). </a:t>
            </a:r>
            <a:r>
              <a:rPr lang="en-US" sz="1400" i="1" dirty="0">
                <a:ea typeface="+mn-lt"/>
                <a:cs typeface="+mn-lt"/>
              </a:rPr>
              <a:t>Value stream mapping in a DevOps team.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  <a:hlinkClick r:id="rId8"/>
              </a:rPr>
              <a:t>https://linearb.io/blog/value-stream-mapping-devops</a:t>
            </a:r>
            <a:endParaRPr lang="en-US"/>
          </a:p>
          <a:p>
            <a:pPr>
              <a:buClr>
                <a:srgbClr val="1287C3"/>
              </a:buClr>
            </a:pPr>
            <a:r>
              <a:rPr lang="en-US" sz="1400" dirty="0">
                <a:ea typeface="+mn-lt"/>
                <a:cs typeface="+mn-lt"/>
              </a:rPr>
              <a:t>OpenAI. (2025). </a:t>
            </a:r>
            <a:r>
              <a:rPr lang="en-US" sz="1400" i="1" dirty="0">
                <a:ea typeface="+mn-lt"/>
                <a:cs typeface="+mn-lt"/>
              </a:rPr>
              <a:t>ChatGPT (October 24 version) [Large language model]</a:t>
            </a:r>
            <a:r>
              <a:rPr lang="en-US" sz="1400" dirty="0">
                <a:ea typeface="+mn-lt"/>
                <a:cs typeface="+mn-lt"/>
              </a:rPr>
              <a:t>. </a:t>
            </a:r>
            <a:r>
              <a:rPr lang="en-US" sz="1400" dirty="0">
                <a:ea typeface="+mn-lt"/>
                <a:cs typeface="+mn-lt"/>
                <a:hlinkClick r:id="rId9"/>
              </a:rPr>
              <a:t>https://chat.openai.com</a:t>
            </a:r>
            <a:endParaRPr lang="en-US" sz="1400" dirty="0"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400" dirty="0">
                <a:ea typeface="+mn-lt"/>
                <a:cs typeface="+mn-lt"/>
              </a:rPr>
              <a:t>Software.com. (n.d.). </a:t>
            </a:r>
            <a:r>
              <a:rPr lang="en-US" sz="1400" i="1" dirty="0">
                <a:ea typeface="+mn-lt"/>
                <a:cs typeface="+mn-lt"/>
              </a:rPr>
              <a:t>Lead time and how to measure it in DevOps.</a:t>
            </a:r>
            <a:r>
              <a:rPr lang="en-US" sz="1400" dirty="0">
                <a:ea typeface="+mn-lt"/>
                <a:cs typeface="+mn-lt"/>
              </a:rPr>
              <a:t> </a:t>
            </a:r>
            <a:r>
              <a:rPr lang="en-US" sz="1400" dirty="0">
                <a:ea typeface="+mn-lt"/>
                <a:cs typeface="+mn-lt"/>
                <a:hlinkClick r:id="rId10"/>
              </a:rPr>
              <a:t>https://www.software.com/devops-guides/lead-time</a:t>
            </a:r>
            <a:endParaRPr lang="en-US"/>
          </a:p>
          <a:p>
            <a:pPr>
              <a:buClr>
                <a:srgbClr val="1287C3"/>
              </a:buClr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958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Technology Value Stream </vt:lpstr>
      <vt:lpstr>What is the Technology Value Stream? </vt:lpstr>
      <vt:lpstr>Lead Time vs. Processing Time </vt:lpstr>
      <vt:lpstr>The Common Scenario: Deployment Lead Times Requiring Months</vt:lpstr>
      <vt:lpstr>Our DevOps Ideal: Deployment Lead Times of Minutes </vt:lpstr>
      <vt:lpstr>PowerPoint Presentation</vt:lpstr>
      <vt:lpstr>Sources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139</cp:revision>
  <dcterms:created xsi:type="dcterms:W3CDTF">2025-10-24T00:56:53Z</dcterms:created>
  <dcterms:modified xsi:type="dcterms:W3CDTF">2025-10-25T00:37:21Z</dcterms:modified>
</cp:coreProperties>
</file>