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7" r:id="rId9"/>
    <p:sldId id="291" r:id="rId10"/>
    <p:sldId id="298" r:id="rId11"/>
    <p:sldId id="299" r:id="rId12"/>
    <p:sldId id="292" r:id="rId13"/>
    <p:sldId id="293" r:id="rId14"/>
    <p:sldId id="294" r:id="rId15"/>
    <p:sldId id="295" r:id="rId16"/>
    <p:sldId id="300" r:id="rId17"/>
    <p:sldId id="301" r:id="rId18"/>
    <p:sldId id="296" r:id="rId19"/>
    <p:sldId id="28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94" autoAdjust="0"/>
  </p:normalViewPr>
  <p:slideViewPr>
    <p:cSldViewPr>
      <p:cViewPr varScale="1">
        <p:scale>
          <a:sx n="69" d="100"/>
          <a:sy n="69" d="100"/>
        </p:scale>
        <p:origin x="9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DD5045-98D3-4525-A045-841300D52E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22714-F764-4E2D-AB34-CC3802228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B3D16C-511B-49F4-AD0C-E20D08E9C013}" type="datetimeFigureOut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5E5A6-0FE8-4B53-81EB-E5033F64C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5030F-B7BE-434C-A061-CE56DB2258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B1D96-9106-4756-9DCD-AB9CACD200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E005A2A3-0E7B-46DC-9679-1E3CDEEF3E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11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009C1D66-46B3-40A7-9C9B-3F8A3A3C5E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6914E-BFB4-4A43-A873-6859CFF7B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0463" y="609600"/>
            <a:ext cx="4956175" cy="54244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92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0897CC8-535E-49A8-97B4-849A1B0B68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62203-DB2E-49AB-8270-887C3544D5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14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3F4D3E1-2FC2-4415-8C8A-A9B0C1993D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15BD8-B624-430E-85F5-24779D315F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0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760AD7B-57F1-439C-9C0B-610CA95698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DEDEA-AE0C-48FB-9D83-DEAA5D3F3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66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2FE5FC0-67C3-4CD0-9FC6-B58039CED6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2138A-B3AE-4822-854F-898DFE6DC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31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106A9AA-D2E9-43F3-BE96-06A882DBE5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25FCF-7695-48E8-8441-A0B3FDA22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EF0F9BF-3480-4AAF-B85F-CA32DFD011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C350C-92DA-4909-B10F-90AD401A3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42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A0CFD81-D8EE-42E9-B68E-D20A335F0D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B4DBC-0CCB-4BC1-B34F-877021583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44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DC16114-1EB9-4F35-8F6E-21ADF86FA7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69391-DEE5-41BC-8BC6-1337A60D2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8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24DA1D-3339-4135-8F5A-9F6C0FDE51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25546-4281-4176-BDCD-668DEB59D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82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9617966-D2EB-4C33-8969-B70296889E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859C4-82E7-492C-BC89-75468B86D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2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3B1738F-54A5-4B21-AA43-18840B856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68D29F-97A9-4A99-AA34-1F8750746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C594982-B329-46B4-AF0D-0E677A2103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6465888"/>
            <a:ext cx="3276600" cy="304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2023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4B69358-028B-43D6-A01D-ADF861B08E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782DECD-C058-4FD3-BE4E-4EA7C1ED01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63847DDA-5706-47E2-A62E-0056E0B6BD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>
            <a:extLst>
              <a:ext uri="{FF2B5EF4-FFF2-40B4-BE49-F238E27FC236}">
                <a16:creationId xmlns:a16="http://schemas.microsoft.com/office/drawing/2014/main" id="{38E3DD40-019D-4B62-B682-D74337BAA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6934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class Car(Automobile):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make, model, mileage, price, doors):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Automobile.__init__(self, make, model, mileage, price)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self.__doors = doors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set_doors(self, doors):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self.__doors = doors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get_doors(self):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self.__doors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271B6-EC87-4B28-A058-72B6FACB58C5}"/>
              </a:ext>
            </a:extLst>
          </p:cNvPr>
          <p:cNvSpPr txBox="1"/>
          <p:nvPr/>
        </p:nvSpPr>
        <p:spPr>
          <a:xfrm>
            <a:off x="762000" y="152400"/>
            <a:ext cx="6324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/>
                </a:solidFill>
              </a:rPr>
              <a:t>The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b="1" dirty="0">
                <a:solidFill>
                  <a:schemeClr val="accent6"/>
                </a:solidFill>
              </a:rPr>
              <a:t> Class</a:t>
            </a: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CBCBE5CB-5D49-4353-BB85-621B39995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63900"/>
            <a:ext cx="6934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class Truck(Automobile):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make, model, mileage, price, drive_type):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Automobile.__init__(self, make, model, mileage, price)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self.__drive_type = drive_type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set_drive_type(self, drive_type):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self.__drive = drive_type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get_drive_type(self):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self.__drive_type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69E20-500A-44B4-9600-2B29BE27A2FE}"/>
              </a:ext>
            </a:extLst>
          </p:cNvPr>
          <p:cNvSpPr txBox="1"/>
          <p:nvPr/>
        </p:nvSpPr>
        <p:spPr>
          <a:xfrm>
            <a:off x="762000" y="2730500"/>
            <a:ext cx="6324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/>
                </a:solidFill>
              </a:rPr>
              <a:t>The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Truck</a:t>
            </a:r>
            <a:r>
              <a:rPr lang="en-US" sz="2400" b="1" dirty="0">
                <a:solidFill>
                  <a:schemeClr val="accent6"/>
                </a:solidFill>
              </a:rPr>
              <a:t>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4">
            <a:extLst>
              <a:ext uri="{FF2B5EF4-FFF2-40B4-BE49-F238E27FC236}">
                <a16:creationId xmlns:a16="http://schemas.microsoft.com/office/drawing/2014/main" id="{27C74E94-3700-4573-A699-556DB0BE4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6934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class SUV(Automobile):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make, model, mileage, price, pass_cap):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Automobile.__init__(self, make, model, mileage, price)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self.__pass_cap = pass_cap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set_pass_cap(self, pass_cap):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self.__pass_cap = pass_cap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get_pass_cap(self):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self.__pass_cap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81016-3530-4723-89EC-7B91C6F1BB7C}"/>
              </a:ext>
            </a:extLst>
          </p:cNvPr>
          <p:cNvSpPr txBox="1"/>
          <p:nvPr/>
        </p:nvSpPr>
        <p:spPr>
          <a:xfrm>
            <a:off x="762000" y="152400"/>
            <a:ext cx="6324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/>
                </a:solidFill>
              </a:rPr>
              <a:t>The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SUV</a:t>
            </a:r>
            <a:r>
              <a:rPr lang="en-US" sz="2400" b="1" dirty="0">
                <a:solidFill>
                  <a:schemeClr val="accent6"/>
                </a:solidFill>
              </a:rPr>
              <a:t>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701B094-27A7-4795-ABE1-24B6A650F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in UML Diagrams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D260696-D255-412B-9946-84DF06A1A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UML diagram, show inheritance by drawing a line with an open arrowhead from subclass to superclass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>
            <a:extLst>
              <a:ext uri="{FF2B5EF4-FFF2-40B4-BE49-F238E27FC236}">
                <a16:creationId xmlns:a16="http://schemas.microsoft.com/office/drawing/2014/main" id="{3281BF4B-4ABA-4ED8-9399-6B9C6B3B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09650"/>
            <a:ext cx="6248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EC0A2B4-44C2-4511-9F51-5B3551F7E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1877B31-DFE2-4CE8-8ABB-A6063683C6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Polymorphism</a:t>
            </a:r>
            <a:r>
              <a:rPr lang="en-US" altLang="en-US"/>
              <a:t>: an object’s ability to take different forms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Essential ingredients of polymorphic behavior: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Ability to define a method in a superclass and override it in a subclass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Subclass defines method with the same name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Ability to call the correct version of overridden method depending on the type of object that called for it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DFFC701-3B33-458A-94E7-896702485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 (cont’d.)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8F9A765-55CD-432D-8B49-5F20D1E26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previous inheritance examples showed how to override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/>
              <a:t> method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Called superclass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>
                <a:cs typeface="Courier New" panose="02070309020205020404" pitchFamily="49" charset="0"/>
              </a:rPr>
              <a:t> method and then added onto that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same can be done for any other method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The method can call the superclass equivalent and add to it, or do something completely different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>
            <a:extLst>
              <a:ext uri="{FF2B5EF4-FFF2-40B4-BE49-F238E27FC236}">
                <a16:creationId xmlns:a16="http://schemas.microsoft.com/office/drawing/2014/main" id="{05E8F3CD-6E38-476E-8783-F60B1297B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50292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class Mammal: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species):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self.__species = species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show_species(self):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print('I am a', self.__species)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make_sound(self):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print('Grrrrr')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class Dog(Mammal):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Mammal.__init__(self, 'Dog')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make_sound(self):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print('Woof! Woof!')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class Cat(Mammal):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Mammal.__init__(self, 'Cat')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make_sound(self):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print('Meow')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6532C-CBF6-41EA-BCE0-EE5C4EA9A555}"/>
              </a:ext>
            </a:extLst>
          </p:cNvPr>
          <p:cNvSpPr txBox="1"/>
          <p:nvPr/>
        </p:nvSpPr>
        <p:spPr>
          <a:xfrm>
            <a:off x="762000" y="152400"/>
            <a:ext cx="7848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/>
                </a:solidFill>
              </a:rPr>
              <a:t>The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2400" b="1" dirty="0">
                <a:solidFill>
                  <a:schemeClr val="accent6"/>
                </a:solidFill>
              </a:rPr>
              <a:t>, and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chemeClr val="accent6"/>
                </a:solidFill>
              </a:rPr>
              <a:t> Classes (animals.py)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4">
            <a:extLst>
              <a:ext uri="{FF2B5EF4-FFF2-40B4-BE49-F238E27FC236}">
                <a16:creationId xmlns:a16="http://schemas.microsoft.com/office/drawing/2014/main" id="{1D7C11FD-7F21-40D2-85D2-1688F8D6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5029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import animals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def main():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mammal = animals.Mammal('regular animal')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dog = animals.Dog()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cat = animals.Cat()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show_mammal_info(mammal)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print()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show_mammal_info(dog)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print()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show_mammal_info(cat)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def show_mammal_info(creature):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creature.show_species()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creature.make_sound()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main()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C701A-3925-4C2A-9149-2DE1BB7AC038}"/>
              </a:ext>
            </a:extLst>
          </p:cNvPr>
          <p:cNvSpPr txBox="1"/>
          <p:nvPr/>
        </p:nvSpPr>
        <p:spPr>
          <a:xfrm>
            <a:off x="762000" y="152400"/>
            <a:ext cx="7848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/>
                </a:solidFill>
              </a:rPr>
              <a:t>Demonstration of the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2400" b="1" dirty="0">
                <a:solidFill>
                  <a:schemeClr val="accent6"/>
                </a:solidFill>
              </a:rPr>
              <a:t>, and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chemeClr val="accent6"/>
                </a:solidFill>
              </a:rPr>
              <a:t>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0E945-B9BF-4C06-9AA1-687B5B36D897}"/>
              </a:ext>
            </a:extLst>
          </p:cNvPr>
          <p:cNvSpPr txBox="1"/>
          <p:nvPr/>
        </p:nvSpPr>
        <p:spPr>
          <a:xfrm>
            <a:off x="838200" y="4824413"/>
            <a:ext cx="6629400" cy="1570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 am a regular animal</a:t>
            </a:r>
          </a:p>
          <a:p>
            <a:pPr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Grrrrr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Woof! Woof!</a:t>
            </a:r>
          </a:p>
          <a:p>
            <a:pPr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 am a Cat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CA783-2BB5-48B6-AD3E-886618F7168B}"/>
              </a:ext>
            </a:extLst>
          </p:cNvPr>
          <p:cNvSpPr txBox="1"/>
          <p:nvPr/>
        </p:nvSpPr>
        <p:spPr>
          <a:xfrm>
            <a:off x="822325" y="4486275"/>
            <a:ext cx="1463675" cy="338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1581330-A00F-46AC-8456-B87ED8AFF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/>
              <a:t> Function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8A759FA-1468-479D-BE26-D11ED065B8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Polymorphism provides great flexibility when designing programs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altLang="en-US" u="sng">
                <a:cs typeface="Courier New" panose="02070309020205020404" pitchFamily="49" charset="0"/>
              </a:rPr>
              <a:t> exception</a:t>
            </a:r>
            <a:r>
              <a:rPr lang="en-US" altLang="en-US">
                <a:cs typeface="Courier New" panose="02070309020205020404" pitchFamily="49" charset="0"/>
              </a:rPr>
              <a:t>: raised when a method is receives an object which is not an instance of the right class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determines whether object is an instance of a class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97A1B4E-8BE0-4FD4-934B-5170CB083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524F220-9CF7-4F25-9F5F-18086BC05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Inheritance,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“Is a” relationships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Subclasses and superclasses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Defining subclasses and initializer methods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Depicting inheritance in UML diagrams</a:t>
            </a:r>
          </a:p>
          <a:p>
            <a:pPr lvl="1" eaLnBrk="1" hangingPunct="1"/>
            <a:r>
              <a:rPr lang="en-US" altLang="en-US"/>
              <a:t>Polymorphism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/>
              <a:t> function</a:t>
            </a:r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6698285-5022-4EE9-8B74-88F4C04EF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7DBFF6C-CC30-4CF2-A6AE-C12E6C024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Introduction to Inheritance</a:t>
            </a:r>
          </a:p>
          <a:p>
            <a:pPr>
              <a:buFontTx/>
              <a:buChar char="•"/>
            </a:pPr>
            <a:r>
              <a:rPr lang="en-US" altLang="en-US"/>
              <a:t>Polymorphism</a:t>
            </a:r>
            <a:endParaRPr lang="he-IL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F343219-BE36-4610-995D-1F6B85C5C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Inheritance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C046145-3C22-4584-B7DC-B0DACAA942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the real world, many objects are a specialized version of more general objects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grasshoppers and bees are specialized types of insect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addition to the general insect characteristics, they have unique characteristics:</a:t>
            </a:r>
          </a:p>
          <a:p>
            <a:pPr lvl="3"/>
            <a:r>
              <a:rPr lang="en-US" altLang="en-US">
                <a:cs typeface="Courier New" panose="02070309020205020404" pitchFamily="49" charset="0"/>
              </a:rPr>
              <a:t>Grasshoppers can jump</a:t>
            </a:r>
          </a:p>
          <a:p>
            <a:pPr lvl="3"/>
            <a:r>
              <a:rPr lang="en-US" altLang="en-US">
                <a:cs typeface="Courier New" panose="02070309020205020404" pitchFamily="49" charset="0"/>
              </a:rPr>
              <a:t>Bees can sting, make honey, and build hives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965E138-6205-4500-8D57-A17F1B23D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Inheritance (cont’d.)</a:t>
            </a:r>
          </a:p>
        </p:txBody>
      </p:sp>
      <p:pic>
        <p:nvPicPr>
          <p:cNvPr id="6147" name="Content Placeholder 3">
            <a:extLst>
              <a:ext uri="{FF2B5EF4-FFF2-40B4-BE49-F238E27FC236}">
                <a16:creationId xmlns:a16="http://schemas.microsoft.com/office/drawing/2014/main" id="{7FF9173C-6E41-44E4-A9F4-5B7567670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81200"/>
            <a:ext cx="5334000" cy="3657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C868237-43EB-44CD-BC0E-DCC118B72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E22BB46-6DCB-49B6-8A5A-443B9D40C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“</a:t>
            </a:r>
            <a:r>
              <a:rPr lang="en-US" altLang="en-US" u="sng"/>
              <a:t>Is a” relationship</a:t>
            </a:r>
            <a:r>
              <a:rPr lang="en-US" altLang="en-US"/>
              <a:t>: exists when one object is a specialized version of another object</a:t>
            </a:r>
          </a:p>
          <a:p>
            <a:pPr lvl="1"/>
            <a:r>
              <a:rPr lang="en-US" altLang="en-US"/>
              <a:t>Specialized object has all the characteristics of the general object plus unique characteristics</a:t>
            </a:r>
          </a:p>
          <a:p>
            <a:pPr lvl="1"/>
            <a:r>
              <a:rPr lang="en-US" altLang="en-US"/>
              <a:t>Example: Rectangle is a shape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		              Daisy is a flower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21213C8-9A7E-4D24-AA3F-CD5F3E270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6B1AD7E-9770-4D05-9564-A3014A03C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Inheritance</a:t>
            </a:r>
            <a:r>
              <a:rPr lang="en-US" altLang="en-US"/>
              <a:t>: used to create an “is a” relationship between classes </a:t>
            </a:r>
          </a:p>
          <a:p>
            <a:pPr>
              <a:buFontTx/>
              <a:buChar char="•"/>
            </a:pPr>
            <a:r>
              <a:rPr lang="en-US" altLang="en-US" u="sng"/>
              <a:t>Superclass (base class)</a:t>
            </a:r>
            <a:r>
              <a:rPr lang="en-US" altLang="en-US"/>
              <a:t>: a general class </a:t>
            </a:r>
          </a:p>
          <a:p>
            <a:pPr>
              <a:buFontTx/>
              <a:buChar char="•"/>
            </a:pPr>
            <a:r>
              <a:rPr lang="en-US" altLang="en-US" u="sng"/>
              <a:t>Subclass (derived class)</a:t>
            </a:r>
            <a:r>
              <a:rPr lang="en-US" altLang="en-US"/>
              <a:t>: a specialized class</a:t>
            </a:r>
          </a:p>
          <a:p>
            <a:pPr lvl="1"/>
            <a:r>
              <a:rPr lang="en-US" altLang="en-US"/>
              <a:t>An extended version of the superclass</a:t>
            </a:r>
          </a:p>
          <a:p>
            <a:pPr lvl="2">
              <a:buFontTx/>
              <a:buChar char="•"/>
            </a:pPr>
            <a:r>
              <a:rPr lang="en-US" altLang="en-US"/>
              <a:t>Inherits attributes and methods of the superclass</a:t>
            </a:r>
          </a:p>
          <a:p>
            <a:pPr lvl="2">
              <a:buFontTx/>
              <a:buChar char="•"/>
            </a:pPr>
            <a:r>
              <a:rPr lang="en-US" altLang="en-US"/>
              <a:t>New attributes and methods can be added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B267A24-A275-44A2-9A4C-5E47CF75E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F25E832-112F-4292-BF8B-2B4D57D72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For example, need to create classes for cars, pickup trucks, and SUVs</a:t>
            </a:r>
          </a:p>
          <a:p>
            <a:pPr>
              <a:buFontTx/>
              <a:buChar char="•"/>
            </a:pPr>
            <a:r>
              <a:rPr lang="en-US" altLang="en-US"/>
              <a:t>All are automobiles</a:t>
            </a:r>
          </a:p>
          <a:p>
            <a:pPr lvl="1"/>
            <a:r>
              <a:rPr lang="en-US" altLang="en-US"/>
              <a:t>Have a make, year model, mileage, and price </a:t>
            </a:r>
          </a:p>
          <a:p>
            <a:pPr lvl="1"/>
            <a:r>
              <a:rPr lang="en-US" altLang="en-US"/>
              <a:t>This can be the attributes for the base class</a:t>
            </a:r>
          </a:p>
          <a:p>
            <a:pPr>
              <a:buFontTx/>
              <a:buChar char="•"/>
            </a:pPr>
            <a:r>
              <a:rPr lang="en-US" altLang="en-US"/>
              <a:t>In addition:</a:t>
            </a:r>
          </a:p>
          <a:p>
            <a:pPr lvl="1"/>
            <a:r>
              <a:rPr lang="en-US" altLang="en-US"/>
              <a:t>Car has a number of doors </a:t>
            </a:r>
          </a:p>
          <a:p>
            <a:pPr lvl="1"/>
            <a:r>
              <a:rPr lang="en-US" altLang="en-US"/>
              <a:t>Pickup truck has a drive type</a:t>
            </a:r>
          </a:p>
          <a:p>
            <a:pPr lvl="1"/>
            <a:r>
              <a:rPr lang="en-US" altLang="en-US"/>
              <a:t>SUV has a passenger capacity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>
            <a:extLst>
              <a:ext uri="{FF2B5EF4-FFF2-40B4-BE49-F238E27FC236}">
                <a16:creationId xmlns:a16="http://schemas.microsoft.com/office/drawing/2014/main" id="{26B382CC-2C4F-4033-B04A-9F6825E55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50292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class Automobile: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make, model, mileage, price):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 self.__make = make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 self.__model = model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 self.__mileage = mileage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 self.__price = price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set_make(self, make):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self.__make = make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set_model(self, model):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self.__model = model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set_mileage(self, mileage):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self.__mileage = mileage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set_price(self, price):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self.__price = price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get_make(self):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self.__make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get_model(self):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self.__model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get_mileage(self):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self.__mileage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def get_price(self):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self.__price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12D48-3F05-4978-902D-EA87F59291A9}"/>
              </a:ext>
            </a:extLst>
          </p:cNvPr>
          <p:cNvSpPr txBox="1"/>
          <p:nvPr/>
        </p:nvSpPr>
        <p:spPr>
          <a:xfrm>
            <a:off x="762000" y="152400"/>
            <a:ext cx="6324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/>
                </a:solidFill>
              </a:rPr>
              <a:t>The Automobile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CD5D89B-0825-4815-A813-8D57E2F90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AFA3E18-31F6-40AA-A857-27390FE41D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a class definition for a subclass:</a:t>
            </a:r>
          </a:p>
          <a:p>
            <a:pPr lvl="1"/>
            <a:r>
              <a:rPr lang="en-US" altLang="en-US"/>
              <a:t>To indicate inheritance, the superclass name is placed in parentheses after subclass name</a:t>
            </a:r>
          </a:p>
          <a:p>
            <a:pPr lvl="2">
              <a:buFontTx/>
              <a:buChar char="•"/>
            </a:pPr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class Car(Automobile):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The initializer method of a subclass calls the initializer method of the superclass and then initializes the unique data attributes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Add method definitions for unique methods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1232</Words>
  <Application>Microsoft Office PowerPoint</Application>
  <PresentationFormat>On-screen Show 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ヒラギノ角ゴ Pro W3</vt:lpstr>
      <vt:lpstr>Tw Cen MT</vt:lpstr>
      <vt:lpstr>Courier New</vt:lpstr>
      <vt:lpstr>Default Design</vt:lpstr>
      <vt:lpstr>PowerPoint Presentation</vt:lpstr>
      <vt:lpstr>Topics</vt:lpstr>
      <vt:lpstr>Introduction to Inheritance</vt:lpstr>
      <vt:lpstr>Introduction to Inheritance (cont’d.)</vt:lpstr>
      <vt:lpstr>Inheritance and the “Is a” Relationship</vt:lpstr>
      <vt:lpstr>Inheritance and the “Is a” Relationship (cont’d.)</vt:lpstr>
      <vt:lpstr>Inheritance and the “Is a” Relationship (cont’d.)</vt:lpstr>
      <vt:lpstr>PowerPoint Presentation</vt:lpstr>
      <vt:lpstr>Inheritance and the “Is a” Relationship (cont’d.)</vt:lpstr>
      <vt:lpstr>PowerPoint Presentation</vt:lpstr>
      <vt:lpstr>PowerPoint Presentation</vt:lpstr>
      <vt:lpstr>Inheritance in UML Diagrams</vt:lpstr>
      <vt:lpstr>PowerPoint Presentation</vt:lpstr>
      <vt:lpstr>Polymorphism</vt:lpstr>
      <vt:lpstr>Polymorphism (cont’d.)</vt:lpstr>
      <vt:lpstr>PowerPoint Presentation</vt:lpstr>
      <vt:lpstr>PowerPoint Presentation</vt:lpstr>
      <vt:lpstr>The isinstance Function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Sara McWilliams</cp:lastModifiedBy>
  <cp:revision>94</cp:revision>
  <dcterms:created xsi:type="dcterms:W3CDTF">2011-02-21T19:15:53Z</dcterms:created>
  <dcterms:modified xsi:type="dcterms:W3CDTF">2023-08-01T16:48:32Z</dcterms:modified>
</cp:coreProperties>
</file>