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  <p:sldMasterId id="2147484285" r:id="rId2"/>
    <p:sldMasterId id="214748430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79183-A469-CF6F-65C0-C5099BDB3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CEF9A-0BE7-3CF1-E58B-F117030598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33E82-D312-4543-BEEA-0685EEFA09E9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6270D-5157-EFB0-B3A7-4E5B2E15B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CD8CF-4AC6-93AD-70C5-C8EAF9857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44E2F-80B6-4299-A793-4F7B5D69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4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56CD4-0819-4F80-8ED5-13A477D1B5E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BB95-E095-47DC-90DB-64E381FE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7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374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0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74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94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9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7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18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14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6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08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2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66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36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55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8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4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4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6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3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739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5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90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8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9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72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71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7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2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2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27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04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596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5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15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7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5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8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0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13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542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0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6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2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4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2E0DFB-1BFE-4A2F-96EC-20C10DD4750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  <p:sldLayoutId id="2147484315" r:id="rId12"/>
    <p:sldLayoutId id="2147484316" r:id="rId13"/>
    <p:sldLayoutId id="2147484317" r:id="rId14"/>
    <p:sldLayoutId id="2147484318" r:id="rId15"/>
    <p:sldLayoutId id="2147484319" r:id="rId16"/>
    <p:sldLayoutId id="2147484320" r:id="rId17"/>
    <p:sldLayoutId id="2147484321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8569-362B-8CED-2590-AC85C85F8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 Regression Algorithms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04211-E6AC-94B3-C2D1-2C5912B0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469" y="3647795"/>
            <a:ext cx="6001062" cy="53524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 Deep Dive with Real-World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2E21-AF7F-90A7-54F7-E266803F2904}"/>
              </a:ext>
            </a:extLst>
          </p:cNvPr>
          <p:cNvSpPr txBox="1"/>
          <p:nvPr/>
        </p:nvSpPr>
        <p:spPr>
          <a:xfrm>
            <a:off x="8418841" y="5047936"/>
            <a:ext cx="352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Marudha Nayagam M</a:t>
            </a:r>
          </a:p>
          <a:p>
            <a:r>
              <a:rPr lang="en-US" sz="2400" dirty="0"/>
              <a:t>AI Engineer</a:t>
            </a:r>
          </a:p>
        </p:txBody>
      </p:sp>
    </p:spTree>
    <p:extLst>
      <p:ext uri="{BB962C8B-B14F-4D97-AF65-F5344CB8AC3E}">
        <p14:creationId xmlns:p14="http://schemas.microsoft.com/office/powerpoint/2010/main" val="36070169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F0A33-785C-3B02-60ED-0333B41B7376}"/>
              </a:ext>
            </a:extLst>
          </p:cNvPr>
          <p:cNvSpPr txBox="1"/>
          <p:nvPr/>
        </p:nvSpPr>
        <p:spPr>
          <a:xfrm>
            <a:off x="1473186" y="1410354"/>
            <a:ext cx="5016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Real-World Example: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Predicting energy consumption</a:t>
            </a:r>
            <a:r>
              <a:rPr lang="en-US" sz="2000" dirty="0"/>
              <a:t>: LightGBM quickly processes large amounts of data to predict future energy needs.</a:t>
            </a:r>
          </a:p>
          <a:p>
            <a:r>
              <a:rPr lang="en-US" sz="20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Leaf-Wise Tree Growth:</a:t>
            </a:r>
            <a:r>
              <a:rPr lang="en-US" sz="2000" dirty="0"/>
              <a:t> Grows trees based on the largest loss reduction, leading to better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Histogram-Based Binning:</a:t>
            </a:r>
            <a:r>
              <a:rPr lang="en-US" sz="2000" dirty="0"/>
              <a:t> Speeds up training by grouping data points into bins, reducing computation.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7325E-340A-2249-D12C-8F5370DA89DA}"/>
              </a:ext>
            </a:extLst>
          </p:cNvPr>
          <p:cNvSpPr txBox="1"/>
          <p:nvPr/>
        </p:nvSpPr>
        <p:spPr>
          <a:xfrm>
            <a:off x="6489896" y="1354218"/>
            <a:ext cx="56213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Extremely fast and efficient, particularly with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Handles high-dimensional data and supports parallel and GPU processing.</a:t>
            </a:r>
          </a:p>
          <a:p>
            <a:r>
              <a:rPr lang="en-US" sz="20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overfit small datasets; requires careful tuning.</a:t>
            </a:r>
          </a:p>
          <a:p>
            <a:r>
              <a:rPr lang="en-US" sz="20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Large-scale regression tasks in energy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Market demand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lifetime value estimation.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37CEA-97E6-5A87-518E-58AD367B77CC}"/>
              </a:ext>
            </a:extLst>
          </p:cNvPr>
          <p:cNvSpPr txBox="1"/>
          <p:nvPr/>
        </p:nvSpPr>
        <p:spPr>
          <a:xfrm>
            <a:off x="3820409" y="449705"/>
            <a:ext cx="455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LightGBM Regression</a:t>
            </a:r>
          </a:p>
        </p:txBody>
      </p:sp>
    </p:spTree>
    <p:extLst>
      <p:ext uri="{BB962C8B-B14F-4D97-AF65-F5344CB8AC3E}">
        <p14:creationId xmlns:p14="http://schemas.microsoft.com/office/powerpoint/2010/main" val="3873342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B4351-B924-92E5-CD47-A58BB23C4977}"/>
              </a:ext>
            </a:extLst>
          </p:cNvPr>
          <p:cNvSpPr txBox="1"/>
          <p:nvPr/>
        </p:nvSpPr>
        <p:spPr>
          <a:xfrm>
            <a:off x="1458224" y="649762"/>
            <a:ext cx="9275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Summary of Boosting Regression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DDD9D-575B-AC6F-31A6-201DA2011C65}"/>
              </a:ext>
            </a:extLst>
          </p:cNvPr>
          <p:cNvSpPr txBox="1"/>
          <p:nvPr/>
        </p:nvSpPr>
        <p:spPr>
          <a:xfrm>
            <a:off x="1570765" y="1744547"/>
            <a:ext cx="102341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Takeaways: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Boosting regression algorithms </a:t>
            </a:r>
            <a:r>
              <a:rPr lang="en-US" sz="2400" b="1" i="1" dirty="0"/>
              <a:t>improve prediction accuracy </a:t>
            </a:r>
            <a:r>
              <a:rPr lang="en-US" sz="2400" dirty="0"/>
              <a:t>by focusing on reducing residuals.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algorithms (AdaBoost, LightGBM, XGBoost) </a:t>
            </a:r>
            <a:r>
              <a:rPr lang="en-US" sz="2400" b="1" i="1" dirty="0"/>
              <a:t>offer unique strengths </a:t>
            </a:r>
            <a:r>
              <a:rPr lang="en-US" sz="2400" dirty="0"/>
              <a:t>and are suitable for different types of regression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Proper tuning </a:t>
            </a:r>
            <a:r>
              <a:rPr lang="en-US" sz="2400" dirty="0"/>
              <a:t>and understanding of data characteristics are essential for leveraging these algorithms effectively.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57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EC17-F73B-CF10-2300-D523453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265309"/>
            <a:ext cx="6027445" cy="1173190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Boosting Regression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1A79389-B0FA-E6BB-DA9D-73F040D2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368523"/>
            <a:ext cx="5678503" cy="3139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0B4E-D63E-74FD-1B75-7A7858A9F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99" y="1560849"/>
            <a:ext cx="5357801" cy="1946995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Calibri (Body)"/>
              </a:rPr>
              <a:t>What is Boosting in Regression?</a:t>
            </a:r>
          </a:p>
          <a:p>
            <a:pPr algn="l"/>
            <a:r>
              <a:rPr lang="en-US" sz="1800" dirty="0">
                <a:latin typeface="Calibri (Body)"/>
              </a:rPr>
              <a:t>Boosting is an ensemble technique that combines </a:t>
            </a:r>
            <a:r>
              <a:rPr lang="en-US" sz="1800" b="1" i="1" dirty="0">
                <a:latin typeface="Calibri (Body)"/>
              </a:rPr>
              <a:t>multiple weak learners to form a strong learner </a:t>
            </a:r>
            <a:r>
              <a:rPr lang="en-US" sz="1800" dirty="0">
                <a:latin typeface="Calibri (Body)"/>
              </a:rPr>
              <a:t>to improve overall predictive accuracy by focusing on minimizing errors</a:t>
            </a:r>
            <a:r>
              <a:rPr lang="en-US" sz="18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16C7-6528-473B-7BEE-97AC0492BDD4}"/>
              </a:ext>
            </a:extLst>
          </p:cNvPr>
          <p:cNvSpPr txBox="1"/>
          <p:nvPr/>
        </p:nvSpPr>
        <p:spPr>
          <a:xfrm>
            <a:off x="738200" y="4068923"/>
            <a:ext cx="11178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(Body)"/>
              </a:rPr>
              <a:t>Boosting</a:t>
            </a:r>
            <a:r>
              <a:rPr lang="en-US" sz="2000" dirty="0">
                <a:latin typeface="Calibri (Body)"/>
              </a:rPr>
              <a:t> is about combining multiple simple models (weak learners) to create a strong overall model.</a:t>
            </a:r>
          </a:p>
          <a:p>
            <a:r>
              <a:rPr lang="en-US" sz="2000" b="1" dirty="0">
                <a:latin typeface="Calibri (Body)"/>
              </a:rPr>
              <a:t>Weak learners</a:t>
            </a:r>
            <a:r>
              <a:rPr lang="en-US" sz="2000" dirty="0">
                <a:latin typeface="Calibri (Body)"/>
              </a:rPr>
              <a:t> are models that are not very powerful on their own but can be improved by focusing on their mistakes.</a:t>
            </a:r>
            <a:endParaRPr lang="en-US" sz="2000" b="1" dirty="0">
              <a:latin typeface="Calibri (Body)"/>
            </a:endParaRPr>
          </a:p>
          <a:p>
            <a:r>
              <a:rPr lang="en-US" sz="2000" b="1" dirty="0">
                <a:latin typeface="Calibri (Body)"/>
              </a:rPr>
              <a:t>Sequential Learning Process: </a:t>
            </a:r>
            <a:r>
              <a:rPr lang="en-US" sz="2000" dirty="0">
                <a:latin typeface="Calibri (Body)"/>
              </a:rPr>
              <a:t>Models are trained one after another, with each new model focusing on correcting the mistakes of the previous models.</a:t>
            </a:r>
          </a:p>
          <a:p>
            <a:r>
              <a:rPr lang="en-US" sz="2000" b="1" dirty="0">
                <a:latin typeface="Calibri (Body)"/>
              </a:rPr>
              <a:t>Error Focus: </a:t>
            </a:r>
            <a:r>
              <a:rPr lang="en-US" sz="2000" dirty="0">
                <a:latin typeface="Calibri (Body)"/>
              </a:rPr>
              <a:t>Emphasis on misclassified data points by assigning them higher weights for the next model.</a:t>
            </a:r>
          </a:p>
          <a:p>
            <a:r>
              <a:rPr lang="en-US" sz="2000" b="1" dirty="0">
                <a:latin typeface="Calibri (Body)"/>
              </a:rPr>
              <a:t>Final Model: </a:t>
            </a:r>
            <a:r>
              <a:rPr lang="en-US" sz="2000" dirty="0">
                <a:latin typeface="Calibri (Body)"/>
              </a:rPr>
              <a:t>Combines all weak learners to make a stronger and more accurate prediction.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109E1-D951-4E0C-3FF7-178B1018A73E}"/>
              </a:ext>
            </a:extLst>
          </p:cNvPr>
          <p:cNvSpPr txBox="1"/>
          <p:nvPr/>
        </p:nvSpPr>
        <p:spPr>
          <a:xfrm>
            <a:off x="4434199" y="3539193"/>
            <a:ext cx="332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Key 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4207660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47054-44EF-3592-1E96-AE823DE8245E}"/>
              </a:ext>
            </a:extLst>
          </p:cNvPr>
          <p:cNvSpPr txBox="1"/>
          <p:nvPr/>
        </p:nvSpPr>
        <p:spPr>
          <a:xfrm>
            <a:off x="2811255" y="314793"/>
            <a:ext cx="656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How Boosting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739C6-CCC8-9D94-FFA3-34FD33E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01" y="1765365"/>
            <a:ext cx="4123391" cy="1976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98B68-88C7-F6E2-B1C9-C7F899FF0EA8}"/>
              </a:ext>
            </a:extLst>
          </p:cNvPr>
          <p:cNvSpPr txBox="1"/>
          <p:nvPr/>
        </p:nvSpPr>
        <p:spPr>
          <a:xfrm>
            <a:off x="1449983" y="1384516"/>
            <a:ext cx="64267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First Model:</a:t>
            </a:r>
            <a:r>
              <a:rPr lang="en-US" sz="2000" dirty="0"/>
              <a:t> catch some obvious spam emails, like those with suspicious keywords ("win money," "free gift"), but it misses more subtle ones</a:t>
            </a:r>
          </a:p>
          <a:p>
            <a:endParaRPr lang="en-US" sz="2000" dirty="0"/>
          </a:p>
          <a:p>
            <a:r>
              <a:rPr lang="en-US" sz="2000" b="1" dirty="0"/>
              <a:t>Second Model: </a:t>
            </a:r>
            <a:r>
              <a:rPr lang="en-US" sz="2000" dirty="0"/>
              <a:t>focuses on the first model missed—maybe it looks for certain phrases or sender information that the first model didn’t catch.</a:t>
            </a:r>
          </a:p>
          <a:p>
            <a:endParaRPr lang="en-US" sz="2000" dirty="0"/>
          </a:p>
          <a:p>
            <a:r>
              <a:rPr lang="en-US" sz="2000" b="1" dirty="0"/>
              <a:t>Third Model:</a:t>
            </a:r>
            <a:r>
              <a:rPr lang="en-US" sz="2000" dirty="0"/>
              <a:t> The third model looks at even trickier spam emails, such as those with attachments or certain formatting tricks.</a:t>
            </a:r>
          </a:p>
          <a:p>
            <a:endParaRPr lang="en-US" sz="2000" dirty="0"/>
          </a:p>
          <a:p>
            <a:r>
              <a:rPr lang="en-US" sz="2000" dirty="0"/>
              <a:t>Each model improves on the last by catching different types of spam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14A91-2D45-B7F6-8287-B870B6EB1882}"/>
              </a:ext>
            </a:extLst>
          </p:cNvPr>
          <p:cNvSpPr txBox="1"/>
          <p:nvPr/>
        </p:nvSpPr>
        <p:spPr>
          <a:xfrm>
            <a:off x="8597324" y="3964593"/>
            <a:ext cx="340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Real-Time Example: Spam Email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1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CCE0-52F7-0D0E-B63C-A7CF2116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04" y="365125"/>
            <a:ext cx="6791793" cy="1325563"/>
          </a:xfrm>
        </p:spPr>
        <p:txBody>
          <a:bodyPr/>
          <a:lstStyle/>
          <a:p>
            <a:r>
              <a:rPr lang="en-US" dirty="0"/>
              <a:t>Types of Boosting Regression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99F-395E-B3ED-E6D4-52F52FCC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104" y="1990518"/>
            <a:ext cx="7106587" cy="327103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AdaBoost Regression (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Adaptive Boosting</a:t>
            </a:r>
            <a:r>
              <a:rPr lang="en-US" b="1" dirty="0">
                <a:latin typeface="+mj-lt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XGBoost (Extreme Gradient Boosting)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LightGBM (Light Gradient Boosting Machine) </a:t>
            </a:r>
          </a:p>
        </p:txBody>
      </p:sp>
    </p:spTree>
    <p:extLst>
      <p:ext uri="{BB962C8B-B14F-4D97-AF65-F5344CB8AC3E}">
        <p14:creationId xmlns:p14="http://schemas.microsoft.com/office/powerpoint/2010/main" val="242416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0027-D43D-4C3A-3716-9A28FD4BB3A8}"/>
              </a:ext>
            </a:extLst>
          </p:cNvPr>
          <p:cNvSpPr txBox="1"/>
          <p:nvPr/>
        </p:nvSpPr>
        <p:spPr>
          <a:xfrm>
            <a:off x="3850706" y="399954"/>
            <a:ext cx="449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AdaBoost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FBDBD-8C76-71BC-143F-94D701620AB7}"/>
              </a:ext>
            </a:extLst>
          </p:cNvPr>
          <p:cNvSpPr txBox="1"/>
          <p:nvPr/>
        </p:nvSpPr>
        <p:spPr>
          <a:xfrm>
            <a:off x="8144656" y="2319609"/>
            <a:ext cx="4047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AdaBoost?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dirty="0"/>
              <a:t>AdaBoost Regression adapts by </a:t>
            </a:r>
            <a:r>
              <a:rPr lang="en-US" sz="2400" b="1" i="1" dirty="0"/>
              <a:t>assigning weights to data points </a:t>
            </a:r>
            <a:r>
              <a:rPr lang="en-US" sz="2400" dirty="0"/>
              <a:t>with larger errors, focusing more on difficult-to-predict cases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076CD-5598-27A0-6863-C2C754F4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03" y="1476978"/>
            <a:ext cx="5477114" cy="45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8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0027-D43D-4C3A-3716-9A28FD4BB3A8}"/>
              </a:ext>
            </a:extLst>
          </p:cNvPr>
          <p:cNvSpPr txBox="1"/>
          <p:nvPr/>
        </p:nvSpPr>
        <p:spPr>
          <a:xfrm>
            <a:off x="3850706" y="399954"/>
            <a:ext cx="449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AdaBoost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FBDBD-8C76-71BC-143F-94D701620AB7}"/>
              </a:ext>
            </a:extLst>
          </p:cNvPr>
          <p:cNvSpPr txBox="1"/>
          <p:nvPr/>
        </p:nvSpPr>
        <p:spPr>
          <a:xfrm>
            <a:off x="1459120" y="1457633"/>
            <a:ext cx="5016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Real-World Example: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Predicting car prices: </a:t>
            </a:r>
            <a:r>
              <a:rPr lang="en-US" sz="2400" dirty="0"/>
              <a:t>AdaBoost Regression improves prediction accuracy by focusing on cars with unusual features.</a:t>
            </a:r>
          </a:p>
          <a:p>
            <a:endParaRPr lang="en-US" sz="2400" dirty="0"/>
          </a:p>
          <a:p>
            <a:r>
              <a:rPr lang="en-US" sz="24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Starts with equal weights, and with </a:t>
            </a:r>
            <a:r>
              <a:rPr lang="en-US" sz="2400" b="1" i="1" dirty="0"/>
              <a:t>each iteration</a:t>
            </a:r>
            <a:r>
              <a:rPr lang="en-US" sz="2400" dirty="0"/>
              <a:t>, misclassified points get </a:t>
            </a:r>
            <a:r>
              <a:rPr lang="en-US" sz="2400" b="1" i="1" dirty="0"/>
              <a:t>higher weights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Models are combined by weighted majority voting.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73E22-31DE-E832-6442-D345A9BD93F3}"/>
              </a:ext>
            </a:extLst>
          </p:cNvPr>
          <p:cNvSpPr txBox="1"/>
          <p:nvPr/>
        </p:nvSpPr>
        <p:spPr>
          <a:xfrm>
            <a:off x="6805535" y="1319134"/>
            <a:ext cx="50217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and effective, particularly useful for </a:t>
            </a:r>
            <a:r>
              <a:rPr lang="en-US" sz="2400" b="1" i="1" dirty="0"/>
              <a:t>reducing bias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Sensitive to outliers and noisy data, which can lead to overfitting.</a:t>
            </a:r>
          </a:p>
          <a:p>
            <a:endParaRPr lang="en-US" sz="2400" dirty="0"/>
          </a:p>
          <a:p>
            <a:r>
              <a:rPr lang="en-US" sz="24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Sales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regression tasks requiring </a:t>
            </a:r>
            <a:r>
              <a:rPr lang="en-US" sz="2400" b="1" dirty="0"/>
              <a:t>robust error reduction</a:t>
            </a:r>
            <a:r>
              <a:rPr lang="en-US" sz="24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523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A2968-0009-6BE2-71A0-EE1889EFE252}"/>
              </a:ext>
            </a:extLst>
          </p:cNvPr>
          <p:cNvSpPr txBox="1"/>
          <p:nvPr/>
        </p:nvSpPr>
        <p:spPr>
          <a:xfrm>
            <a:off x="3843549" y="614596"/>
            <a:ext cx="450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XGBoost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EFC58-A706-27A2-E639-DC20D712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191" y="1849704"/>
            <a:ext cx="6959259" cy="3658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5C4C09-96CD-FACF-7CF8-6687AC148BA6}"/>
              </a:ext>
            </a:extLst>
          </p:cNvPr>
          <p:cNvSpPr txBox="1"/>
          <p:nvPr/>
        </p:nvSpPr>
        <p:spPr>
          <a:xfrm>
            <a:off x="8460993" y="1849704"/>
            <a:ext cx="36219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XGBoost Regression?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XGBoost is an advanced boosting algorithm that is highly optimized for </a:t>
            </a:r>
            <a:r>
              <a:rPr lang="en-US" sz="2000" b="1" i="1" dirty="0"/>
              <a:t>speed and accuracy </a:t>
            </a:r>
            <a:r>
              <a:rPr lang="en-US" sz="2000" dirty="0"/>
              <a:t>in regression tasks.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endParaRPr lang="en-US" sz="2000" b="0" i="0" dirty="0">
              <a:solidFill>
                <a:srgbClr val="1F1F1F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XGBoost is an implementation of </a:t>
            </a:r>
            <a:r>
              <a:rPr lang="en-US" sz="2000" b="1" i="1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gradient-boosting decision trees</a:t>
            </a:r>
            <a:r>
              <a:rPr lang="en-US" sz="2000" b="0" i="0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.</a:t>
            </a:r>
            <a:endParaRPr lang="en-US" sz="2000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952906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713FF-8414-B0B1-6F0C-95FF1E7CA3FF}"/>
              </a:ext>
            </a:extLst>
          </p:cNvPr>
          <p:cNvSpPr txBox="1"/>
          <p:nvPr/>
        </p:nvSpPr>
        <p:spPr>
          <a:xfrm>
            <a:off x="3939480" y="584616"/>
            <a:ext cx="4313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XGBoost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84C07-51E4-E278-36C2-E5A332EF2E38}"/>
              </a:ext>
            </a:extLst>
          </p:cNvPr>
          <p:cNvSpPr txBox="1"/>
          <p:nvPr/>
        </p:nvSpPr>
        <p:spPr>
          <a:xfrm>
            <a:off x="1278726" y="1687865"/>
            <a:ext cx="53215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Real-World Example: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Predicting stock prices: </a:t>
            </a:r>
            <a:r>
              <a:rPr lang="en-US" sz="2000" dirty="0"/>
              <a:t>XGBoost efficiently models complex patterns in financial data to forecast stock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gradient boosting with regularization to reduce overfitting and enhance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Incorporates tree pruning, weighted quantile sketch, and parallel processing for fast computation.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5DF28-D956-7ABA-2E4B-C28D5677AC55}"/>
              </a:ext>
            </a:extLst>
          </p:cNvPr>
          <p:cNvSpPr txBox="1"/>
          <p:nvPr/>
        </p:nvSpPr>
        <p:spPr>
          <a:xfrm>
            <a:off x="6600669" y="1687865"/>
            <a:ext cx="5591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Highly accurate and scalable, suitable for large datasets with complex patterns.</a:t>
            </a:r>
          </a:p>
          <a:p>
            <a:r>
              <a:rPr lang="en-US" sz="20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Complex and requires significant computational resources; can be challenging to tune.</a:t>
            </a:r>
          </a:p>
          <a:p>
            <a:endParaRPr lang="en-US" sz="2000" dirty="0"/>
          </a:p>
          <a:p>
            <a:r>
              <a:rPr lang="en-US" sz="20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series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large-scale regression problems in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27324932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DB32A-6651-5729-4707-BCE917E89EAB}"/>
              </a:ext>
            </a:extLst>
          </p:cNvPr>
          <p:cNvSpPr txBox="1"/>
          <p:nvPr/>
        </p:nvSpPr>
        <p:spPr>
          <a:xfrm>
            <a:off x="3820409" y="569626"/>
            <a:ext cx="455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LightGBM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73651-7A9E-92EC-E07E-88F1C258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16" y="2027362"/>
            <a:ext cx="7479161" cy="3672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9EED1-218B-5119-763E-7B79DD171687}"/>
              </a:ext>
            </a:extLst>
          </p:cNvPr>
          <p:cNvSpPr txBox="1"/>
          <p:nvPr/>
        </p:nvSpPr>
        <p:spPr>
          <a:xfrm>
            <a:off x="9059056" y="2027362"/>
            <a:ext cx="313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LightGBM Regression?</a:t>
            </a:r>
          </a:p>
          <a:p>
            <a:endParaRPr lang="en-US" sz="2000" b="1" dirty="0"/>
          </a:p>
          <a:p>
            <a:r>
              <a:rPr lang="en-US" sz="2000" dirty="0"/>
              <a:t>LightGBM is a fast and efficient gradient boosting framework that excels in regression tasks with large datasets </a:t>
            </a:r>
            <a:r>
              <a:rPr lang="en-US" sz="2000" dirty="0">
                <a:solidFill>
                  <a:srgbClr val="001D35"/>
                </a:solidFill>
              </a:rPr>
              <a:t>t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hat uses decision tree algorithms..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885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</TotalTime>
  <Words>722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(Body)</vt:lpstr>
      <vt:lpstr>Corbel</vt:lpstr>
      <vt:lpstr>Gill Sans MT</vt:lpstr>
      <vt:lpstr>Tw Cen MT</vt:lpstr>
      <vt:lpstr>Gallery</vt:lpstr>
      <vt:lpstr>Parallax</vt:lpstr>
      <vt:lpstr>Droplet</vt:lpstr>
      <vt:lpstr>Boosting Regression Algorithms in Machine Learning</vt:lpstr>
      <vt:lpstr>Introduction to Boosting Regression</vt:lpstr>
      <vt:lpstr>PowerPoint Presentation</vt:lpstr>
      <vt:lpstr>Types of Boosting Regression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Marudha nayagam M</dc:creator>
  <cp:lastModifiedBy>Marudha nayagam M</cp:lastModifiedBy>
  <cp:revision>2</cp:revision>
  <dcterms:created xsi:type="dcterms:W3CDTF">2024-08-13T13:48:38Z</dcterms:created>
  <dcterms:modified xsi:type="dcterms:W3CDTF">2024-08-13T17:47:04Z</dcterms:modified>
</cp:coreProperties>
</file>