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75" r:id="rId3"/>
    <p:sldId id="259" r:id="rId4"/>
    <p:sldId id="260" r:id="rId5"/>
    <p:sldId id="272" r:id="rId6"/>
    <p:sldId id="261" r:id="rId7"/>
    <p:sldId id="262" r:id="rId8"/>
    <p:sldId id="263" r:id="rId9"/>
    <p:sldId id="273" r:id="rId10"/>
    <p:sldId id="265" r:id="rId11"/>
    <p:sldId id="264" r:id="rId12"/>
    <p:sldId id="266" r:id="rId13"/>
    <p:sldId id="274" r:id="rId14"/>
    <p:sldId id="267" r:id="rId15"/>
    <p:sldId id="268" r:id="rId16"/>
    <p:sldId id="269" r:id="rId17"/>
    <p:sldId id="270" r:id="rId18"/>
    <p:sldId id="271" r:id="rId19"/>
    <p:sldId id="276" r:id="rId20"/>
    <p:sldId id="277" r:id="rId21"/>
    <p:sldId id="278" r:id="rId22"/>
    <p:sldId id="279" r:id="rId23"/>
    <p:sldId id="280" r:id="rId24"/>
    <p:sldId id="288" r:id="rId25"/>
    <p:sldId id="281" r:id="rId26"/>
    <p:sldId id="282" r:id="rId27"/>
    <p:sldId id="283" r:id="rId28"/>
    <p:sldId id="284" r:id="rId29"/>
    <p:sldId id="285" r:id="rId30"/>
    <p:sldId id="286" r:id="rId31"/>
    <p:sldId id="287" r:id="rId32"/>
    <p:sldId id="289" r:id="rId33"/>
    <p:sldId id="290" r:id="rId34"/>
    <p:sldId id="291" r:id="rId35"/>
    <p:sldId id="292" r:id="rId36"/>
    <p:sldId id="293" r:id="rId37"/>
    <p:sldId id="294" r:id="rId38"/>
    <p:sldId id="296" r:id="rId39"/>
    <p:sldId id="297" r:id="rId40"/>
    <p:sldId id="298" r:id="rId41"/>
    <p:sldId id="299" r:id="rId42"/>
    <p:sldId id="300" r:id="rId43"/>
    <p:sldId id="301"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88" autoAdjust="0"/>
    <p:restoredTop sz="94660"/>
  </p:normalViewPr>
  <p:slideViewPr>
    <p:cSldViewPr snapToGrid="0">
      <p:cViewPr varScale="1">
        <p:scale>
          <a:sx n="68" d="100"/>
          <a:sy n="68" d="100"/>
        </p:scale>
        <p:origin x="6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ACFBE9-0EA1-45FE-89D8-9EC86DA33E79}" type="datetimeFigureOut">
              <a:rPr lang="en-US" smtClean="0"/>
              <a:t>9/3/2024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BA7912-D953-4866-985F-1BC251AD68EE}" type="slidenum">
              <a:rPr lang="en-US" smtClean="0"/>
              <a:t>‹#›</a:t>
            </a:fld>
            <a:endParaRPr lang="en-US"/>
          </a:p>
        </p:txBody>
      </p:sp>
    </p:spTree>
    <p:extLst>
      <p:ext uri="{BB962C8B-B14F-4D97-AF65-F5344CB8AC3E}">
        <p14:creationId xmlns:p14="http://schemas.microsoft.com/office/powerpoint/2010/main" val="3819829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BA7912-D953-4866-985F-1BC251AD68EE}" type="slidenum">
              <a:rPr lang="en-US" smtClean="0"/>
              <a:t>2</a:t>
            </a:fld>
            <a:endParaRPr lang="en-US"/>
          </a:p>
        </p:txBody>
      </p:sp>
    </p:spTree>
    <p:extLst>
      <p:ext uri="{BB962C8B-B14F-4D97-AF65-F5344CB8AC3E}">
        <p14:creationId xmlns:p14="http://schemas.microsoft.com/office/powerpoint/2010/main" val="3499041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14D94-AFA6-62BD-D948-DF8F8BBBB0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2DB05A-647C-0B44-D34E-6D0671D532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68174B-3702-3177-3CE3-93B236F49180}"/>
              </a:ext>
            </a:extLst>
          </p:cNvPr>
          <p:cNvSpPr>
            <a:spLocks noGrp="1"/>
          </p:cNvSpPr>
          <p:nvPr>
            <p:ph type="dt" sz="half" idx="10"/>
          </p:nvPr>
        </p:nvSpPr>
        <p:spPr/>
        <p:txBody>
          <a:bodyPr/>
          <a:lstStyle/>
          <a:p>
            <a:fld id="{AFF84EA8-6A14-48E0-8363-A533F50B2963}" type="datetimeFigureOut">
              <a:rPr lang="en-US" smtClean="0"/>
              <a:t>9/3/2024</a:t>
            </a:fld>
            <a:endParaRPr lang="en-US"/>
          </a:p>
        </p:txBody>
      </p:sp>
      <p:sp>
        <p:nvSpPr>
          <p:cNvPr id="5" name="Footer Placeholder 4">
            <a:extLst>
              <a:ext uri="{FF2B5EF4-FFF2-40B4-BE49-F238E27FC236}">
                <a16:creationId xmlns:a16="http://schemas.microsoft.com/office/drawing/2014/main" id="{242DFEA8-AE0B-AE73-2C01-3C35C10340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1AC615-1FC1-9067-2DF0-880FA6BD833D}"/>
              </a:ext>
            </a:extLst>
          </p:cNvPr>
          <p:cNvSpPr>
            <a:spLocks noGrp="1"/>
          </p:cNvSpPr>
          <p:nvPr>
            <p:ph type="sldNum" sz="quarter" idx="12"/>
          </p:nvPr>
        </p:nvSpPr>
        <p:spPr/>
        <p:txBody>
          <a:bodyPr/>
          <a:lstStyle/>
          <a:p>
            <a:fld id="{EA375EC2-F69C-4CB4-87FF-117EB82929AA}" type="slidenum">
              <a:rPr lang="en-US" smtClean="0"/>
              <a:t>‹#›</a:t>
            </a:fld>
            <a:endParaRPr lang="en-US"/>
          </a:p>
        </p:txBody>
      </p:sp>
    </p:spTree>
    <p:extLst>
      <p:ext uri="{BB962C8B-B14F-4D97-AF65-F5344CB8AC3E}">
        <p14:creationId xmlns:p14="http://schemas.microsoft.com/office/powerpoint/2010/main" val="1445245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FC982-9136-A639-75DB-DE6144BA74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524D01-B961-CF64-3435-52E6263410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8DCD3-1C26-455D-A232-E021EA2F8DE7}"/>
              </a:ext>
            </a:extLst>
          </p:cNvPr>
          <p:cNvSpPr>
            <a:spLocks noGrp="1"/>
          </p:cNvSpPr>
          <p:nvPr>
            <p:ph type="dt" sz="half" idx="10"/>
          </p:nvPr>
        </p:nvSpPr>
        <p:spPr/>
        <p:txBody>
          <a:bodyPr/>
          <a:lstStyle/>
          <a:p>
            <a:fld id="{AFF84EA8-6A14-48E0-8363-A533F50B2963}" type="datetimeFigureOut">
              <a:rPr lang="en-US" smtClean="0"/>
              <a:t>9/3/2024</a:t>
            </a:fld>
            <a:endParaRPr lang="en-US"/>
          </a:p>
        </p:txBody>
      </p:sp>
      <p:sp>
        <p:nvSpPr>
          <p:cNvPr id="5" name="Footer Placeholder 4">
            <a:extLst>
              <a:ext uri="{FF2B5EF4-FFF2-40B4-BE49-F238E27FC236}">
                <a16:creationId xmlns:a16="http://schemas.microsoft.com/office/drawing/2014/main" id="{69E021C9-E940-1C05-8D7B-285B21DBAE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B350E9-73D8-A73A-D797-6B60F223480C}"/>
              </a:ext>
            </a:extLst>
          </p:cNvPr>
          <p:cNvSpPr>
            <a:spLocks noGrp="1"/>
          </p:cNvSpPr>
          <p:nvPr>
            <p:ph type="sldNum" sz="quarter" idx="12"/>
          </p:nvPr>
        </p:nvSpPr>
        <p:spPr/>
        <p:txBody>
          <a:bodyPr/>
          <a:lstStyle/>
          <a:p>
            <a:fld id="{EA375EC2-F69C-4CB4-87FF-117EB82929AA}" type="slidenum">
              <a:rPr lang="en-US" smtClean="0"/>
              <a:t>‹#›</a:t>
            </a:fld>
            <a:endParaRPr lang="en-US"/>
          </a:p>
        </p:txBody>
      </p:sp>
    </p:spTree>
    <p:extLst>
      <p:ext uri="{BB962C8B-B14F-4D97-AF65-F5344CB8AC3E}">
        <p14:creationId xmlns:p14="http://schemas.microsoft.com/office/powerpoint/2010/main" val="1792166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36F05E-66D9-7C6B-2883-84E1AA61E6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C0FBB2-238C-08F1-F17B-8F0F85FFE5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E88D7D-CACD-8827-48F1-BB3FE44CF2D3}"/>
              </a:ext>
            </a:extLst>
          </p:cNvPr>
          <p:cNvSpPr>
            <a:spLocks noGrp="1"/>
          </p:cNvSpPr>
          <p:nvPr>
            <p:ph type="dt" sz="half" idx="10"/>
          </p:nvPr>
        </p:nvSpPr>
        <p:spPr/>
        <p:txBody>
          <a:bodyPr/>
          <a:lstStyle/>
          <a:p>
            <a:fld id="{AFF84EA8-6A14-48E0-8363-A533F50B2963}" type="datetimeFigureOut">
              <a:rPr lang="en-US" smtClean="0"/>
              <a:t>9/3/2024</a:t>
            </a:fld>
            <a:endParaRPr lang="en-US"/>
          </a:p>
        </p:txBody>
      </p:sp>
      <p:sp>
        <p:nvSpPr>
          <p:cNvPr id="5" name="Footer Placeholder 4">
            <a:extLst>
              <a:ext uri="{FF2B5EF4-FFF2-40B4-BE49-F238E27FC236}">
                <a16:creationId xmlns:a16="http://schemas.microsoft.com/office/drawing/2014/main" id="{46E5B587-0223-ACFE-EE54-6E2F82EC39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777DE6-57CC-98FF-86FF-95911450BD50}"/>
              </a:ext>
            </a:extLst>
          </p:cNvPr>
          <p:cNvSpPr>
            <a:spLocks noGrp="1"/>
          </p:cNvSpPr>
          <p:nvPr>
            <p:ph type="sldNum" sz="quarter" idx="12"/>
          </p:nvPr>
        </p:nvSpPr>
        <p:spPr/>
        <p:txBody>
          <a:bodyPr/>
          <a:lstStyle/>
          <a:p>
            <a:fld id="{EA375EC2-F69C-4CB4-87FF-117EB82929AA}" type="slidenum">
              <a:rPr lang="en-US" smtClean="0"/>
              <a:t>‹#›</a:t>
            </a:fld>
            <a:endParaRPr lang="en-US"/>
          </a:p>
        </p:txBody>
      </p:sp>
    </p:spTree>
    <p:extLst>
      <p:ext uri="{BB962C8B-B14F-4D97-AF65-F5344CB8AC3E}">
        <p14:creationId xmlns:p14="http://schemas.microsoft.com/office/powerpoint/2010/main" val="3321711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4511B-C809-CC55-B2D0-7FD7811916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0CF29E-16D7-A91F-CC9B-C3413D365A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65B8A3-7CAC-E2CD-C705-4F206B0EC558}"/>
              </a:ext>
            </a:extLst>
          </p:cNvPr>
          <p:cNvSpPr>
            <a:spLocks noGrp="1"/>
          </p:cNvSpPr>
          <p:nvPr>
            <p:ph type="dt" sz="half" idx="10"/>
          </p:nvPr>
        </p:nvSpPr>
        <p:spPr/>
        <p:txBody>
          <a:bodyPr/>
          <a:lstStyle/>
          <a:p>
            <a:fld id="{AFF84EA8-6A14-48E0-8363-A533F50B2963}" type="datetimeFigureOut">
              <a:rPr lang="en-US" smtClean="0"/>
              <a:t>9/3/2024</a:t>
            </a:fld>
            <a:endParaRPr lang="en-US"/>
          </a:p>
        </p:txBody>
      </p:sp>
      <p:sp>
        <p:nvSpPr>
          <p:cNvPr id="5" name="Footer Placeholder 4">
            <a:extLst>
              <a:ext uri="{FF2B5EF4-FFF2-40B4-BE49-F238E27FC236}">
                <a16:creationId xmlns:a16="http://schemas.microsoft.com/office/drawing/2014/main" id="{5B5B21DC-7B9D-D332-E370-4B5382B841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9AD8C-0597-DB74-2938-4C4C72C52E52}"/>
              </a:ext>
            </a:extLst>
          </p:cNvPr>
          <p:cNvSpPr>
            <a:spLocks noGrp="1"/>
          </p:cNvSpPr>
          <p:nvPr>
            <p:ph type="sldNum" sz="quarter" idx="12"/>
          </p:nvPr>
        </p:nvSpPr>
        <p:spPr/>
        <p:txBody>
          <a:bodyPr/>
          <a:lstStyle/>
          <a:p>
            <a:fld id="{EA375EC2-F69C-4CB4-87FF-117EB82929AA}" type="slidenum">
              <a:rPr lang="en-US" smtClean="0"/>
              <a:t>‹#›</a:t>
            </a:fld>
            <a:endParaRPr lang="en-US"/>
          </a:p>
        </p:txBody>
      </p:sp>
    </p:spTree>
    <p:extLst>
      <p:ext uri="{BB962C8B-B14F-4D97-AF65-F5344CB8AC3E}">
        <p14:creationId xmlns:p14="http://schemas.microsoft.com/office/powerpoint/2010/main" val="3052279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8DBBC-5CFD-EDFD-DB14-44EF1B0E01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638355-AA67-9516-8C91-549698EB9E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670C73-01FC-1344-F33F-AFCA5FABD63E}"/>
              </a:ext>
            </a:extLst>
          </p:cNvPr>
          <p:cNvSpPr>
            <a:spLocks noGrp="1"/>
          </p:cNvSpPr>
          <p:nvPr>
            <p:ph type="dt" sz="half" idx="10"/>
          </p:nvPr>
        </p:nvSpPr>
        <p:spPr/>
        <p:txBody>
          <a:bodyPr/>
          <a:lstStyle/>
          <a:p>
            <a:fld id="{AFF84EA8-6A14-48E0-8363-A533F50B2963}" type="datetimeFigureOut">
              <a:rPr lang="en-US" smtClean="0"/>
              <a:t>9/3/2024</a:t>
            </a:fld>
            <a:endParaRPr lang="en-US"/>
          </a:p>
        </p:txBody>
      </p:sp>
      <p:sp>
        <p:nvSpPr>
          <p:cNvPr id="5" name="Footer Placeholder 4">
            <a:extLst>
              <a:ext uri="{FF2B5EF4-FFF2-40B4-BE49-F238E27FC236}">
                <a16:creationId xmlns:a16="http://schemas.microsoft.com/office/drawing/2014/main" id="{B029828E-A8BB-8B71-54E8-855632A9D1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93CAD7-722A-77DB-8AD0-2D8C634DE6F6}"/>
              </a:ext>
            </a:extLst>
          </p:cNvPr>
          <p:cNvSpPr>
            <a:spLocks noGrp="1"/>
          </p:cNvSpPr>
          <p:nvPr>
            <p:ph type="sldNum" sz="quarter" idx="12"/>
          </p:nvPr>
        </p:nvSpPr>
        <p:spPr/>
        <p:txBody>
          <a:bodyPr/>
          <a:lstStyle/>
          <a:p>
            <a:fld id="{EA375EC2-F69C-4CB4-87FF-117EB82929AA}" type="slidenum">
              <a:rPr lang="en-US" smtClean="0"/>
              <a:t>‹#›</a:t>
            </a:fld>
            <a:endParaRPr lang="en-US"/>
          </a:p>
        </p:txBody>
      </p:sp>
    </p:spTree>
    <p:extLst>
      <p:ext uri="{BB962C8B-B14F-4D97-AF65-F5344CB8AC3E}">
        <p14:creationId xmlns:p14="http://schemas.microsoft.com/office/powerpoint/2010/main" val="525353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47D1E-E08D-0A1F-BC39-92744C25C1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7FBE85-ACDE-EFD4-5137-A835957A6E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003251-B72B-D994-306F-E3E44A1144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0F9A4C-BB05-BC70-4A4B-E19C26E7ED39}"/>
              </a:ext>
            </a:extLst>
          </p:cNvPr>
          <p:cNvSpPr>
            <a:spLocks noGrp="1"/>
          </p:cNvSpPr>
          <p:nvPr>
            <p:ph type="dt" sz="half" idx="10"/>
          </p:nvPr>
        </p:nvSpPr>
        <p:spPr/>
        <p:txBody>
          <a:bodyPr/>
          <a:lstStyle/>
          <a:p>
            <a:fld id="{AFF84EA8-6A14-48E0-8363-A533F50B2963}" type="datetimeFigureOut">
              <a:rPr lang="en-US" smtClean="0"/>
              <a:t>9/3/2024</a:t>
            </a:fld>
            <a:endParaRPr lang="en-US"/>
          </a:p>
        </p:txBody>
      </p:sp>
      <p:sp>
        <p:nvSpPr>
          <p:cNvPr id="6" name="Footer Placeholder 5">
            <a:extLst>
              <a:ext uri="{FF2B5EF4-FFF2-40B4-BE49-F238E27FC236}">
                <a16:creationId xmlns:a16="http://schemas.microsoft.com/office/drawing/2014/main" id="{842DB0D4-A390-D718-E670-E61D074AD5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C7E02D-D7C8-10B1-42D6-F9DFF39BAAA5}"/>
              </a:ext>
            </a:extLst>
          </p:cNvPr>
          <p:cNvSpPr>
            <a:spLocks noGrp="1"/>
          </p:cNvSpPr>
          <p:nvPr>
            <p:ph type="sldNum" sz="quarter" idx="12"/>
          </p:nvPr>
        </p:nvSpPr>
        <p:spPr/>
        <p:txBody>
          <a:bodyPr/>
          <a:lstStyle/>
          <a:p>
            <a:fld id="{EA375EC2-F69C-4CB4-87FF-117EB82929AA}" type="slidenum">
              <a:rPr lang="en-US" smtClean="0"/>
              <a:t>‹#›</a:t>
            </a:fld>
            <a:endParaRPr lang="en-US"/>
          </a:p>
        </p:txBody>
      </p:sp>
    </p:spTree>
    <p:extLst>
      <p:ext uri="{BB962C8B-B14F-4D97-AF65-F5344CB8AC3E}">
        <p14:creationId xmlns:p14="http://schemas.microsoft.com/office/powerpoint/2010/main" val="1449590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0D833-EE19-6FF4-60C6-6D661D7036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91F4E1-DC33-FFDB-9861-D404F2193C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094599-5943-A347-E2A8-BB2DB94FCC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DFB0EA-0663-38B2-9936-39C862D29F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832530-E3A5-6ACB-F4E7-ED5CCF4BAF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161694-9116-458E-06CE-19CCB470373E}"/>
              </a:ext>
            </a:extLst>
          </p:cNvPr>
          <p:cNvSpPr>
            <a:spLocks noGrp="1"/>
          </p:cNvSpPr>
          <p:nvPr>
            <p:ph type="dt" sz="half" idx="10"/>
          </p:nvPr>
        </p:nvSpPr>
        <p:spPr/>
        <p:txBody>
          <a:bodyPr/>
          <a:lstStyle/>
          <a:p>
            <a:fld id="{AFF84EA8-6A14-48E0-8363-A533F50B2963}" type="datetimeFigureOut">
              <a:rPr lang="en-US" smtClean="0"/>
              <a:t>9/3/2024</a:t>
            </a:fld>
            <a:endParaRPr lang="en-US"/>
          </a:p>
        </p:txBody>
      </p:sp>
      <p:sp>
        <p:nvSpPr>
          <p:cNvPr id="8" name="Footer Placeholder 7">
            <a:extLst>
              <a:ext uri="{FF2B5EF4-FFF2-40B4-BE49-F238E27FC236}">
                <a16:creationId xmlns:a16="http://schemas.microsoft.com/office/drawing/2014/main" id="{E98D3C17-8F58-856B-DE97-7089A8D667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A2C65AB-A3B7-9AA9-5D8E-E0D7C08EC443}"/>
              </a:ext>
            </a:extLst>
          </p:cNvPr>
          <p:cNvSpPr>
            <a:spLocks noGrp="1"/>
          </p:cNvSpPr>
          <p:nvPr>
            <p:ph type="sldNum" sz="quarter" idx="12"/>
          </p:nvPr>
        </p:nvSpPr>
        <p:spPr/>
        <p:txBody>
          <a:bodyPr/>
          <a:lstStyle/>
          <a:p>
            <a:fld id="{EA375EC2-F69C-4CB4-87FF-117EB82929AA}" type="slidenum">
              <a:rPr lang="en-US" smtClean="0"/>
              <a:t>‹#›</a:t>
            </a:fld>
            <a:endParaRPr lang="en-US"/>
          </a:p>
        </p:txBody>
      </p:sp>
    </p:spTree>
    <p:extLst>
      <p:ext uri="{BB962C8B-B14F-4D97-AF65-F5344CB8AC3E}">
        <p14:creationId xmlns:p14="http://schemas.microsoft.com/office/powerpoint/2010/main" val="2853902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DC132-F7B2-1450-71C4-AD9EE0BFE2A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9634C9-6AF5-70F9-387C-29F6AC769853}"/>
              </a:ext>
            </a:extLst>
          </p:cNvPr>
          <p:cNvSpPr>
            <a:spLocks noGrp="1"/>
          </p:cNvSpPr>
          <p:nvPr>
            <p:ph type="dt" sz="half" idx="10"/>
          </p:nvPr>
        </p:nvSpPr>
        <p:spPr/>
        <p:txBody>
          <a:bodyPr/>
          <a:lstStyle/>
          <a:p>
            <a:fld id="{AFF84EA8-6A14-48E0-8363-A533F50B2963}" type="datetimeFigureOut">
              <a:rPr lang="en-US" smtClean="0"/>
              <a:t>9/3/2024</a:t>
            </a:fld>
            <a:endParaRPr lang="en-US"/>
          </a:p>
        </p:txBody>
      </p:sp>
      <p:sp>
        <p:nvSpPr>
          <p:cNvPr id="4" name="Footer Placeholder 3">
            <a:extLst>
              <a:ext uri="{FF2B5EF4-FFF2-40B4-BE49-F238E27FC236}">
                <a16:creationId xmlns:a16="http://schemas.microsoft.com/office/drawing/2014/main" id="{F38CD642-54A5-F375-DAE2-73EC26C8A08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15B7195-C2F8-01F6-159B-D8A6AEF4FDD3}"/>
              </a:ext>
            </a:extLst>
          </p:cNvPr>
          <p:cNvSpPr>
            <a:spLocks noGrp="1"/>
          </p:cNvSpPr>
          <p:nvPr>
            <p:ph type="sldNum" sz="quarter" idx="12"/>
          </p:nvPr>
        </p:nvSpPr>
        <p:spPr/>
        <p:txBody>
          <a:bodyPr/>
          <a:lstStyle/>
          <a:p>
            <a:fld id="{EA375EC2-F69C-4CB4-87FF-117EB82929AA}" type="slidenum">
              <a:rPr lang="en-US" smtClean="0"/>
              <a:t>‹#›</a:t>
            </a:fld>
            <a:endParaRPr lang="en-US"/>
          </a:p>
        </p:txBody>
      </p:sp>
    </p:spTree>
    <p:extLst>
      <p:ext uri="{BB962C8B-B14F-4D97-AF65-F5344CB8AC3E}">
        <p14:creationId xmlns:p14="http://schemas.microsoft.com/office/powerpoint/2010/main" val="60917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47FAC6-699B-21D7-EDA2-E23ACD31F632}"/>
              </a:ext>
            </a:extLst>
          </p:cNvPr>
          <p:cNvSpPr>
            <a:spLocks noGrp="1"/>
          </p:cNvSpPr>
          <p:nvPr>
            <p:ph type="dt" sz="half" idx="10"/>
          </p:nvPr>
        </p:nvSpPr>
        <p:spPr/>
        <p:txBody>
          <a:bodyPr/>
          <a:lstStyle/>
          <a:p>
            <a:fld id="{AFF84EA8-6A14-48E0-8363-A533F50B2963}" type="datetimeFigureOut">
              <a:rPr lang="en-US" smtClean="0"/>
              <a:t>9/3/2024</a:t>
            </a:fld>
            <a:endParaRPr lang="en-US"/>
          </a:p>
        </p:txBody>
      </p:sp>
      <p:sp>
        <p:nvSpPr>
          <p:cNvPr id="3" name="Footer Placeholder 2">
            <a:extLst>
              <a:ext uri="{FF2B5EF4-FFF2-40B4-BE49-F238E27FC236}">
                <a16:creationId xmlns:a16="http://schemas.microsoft.com/office/drawing/2014/main" id="{42BFD3E6-F52A-D00D-BB1F-793B61B299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AFB044-3A69-C76A-D1C9-836B8B247053}"/>
              </a:ext>
            </a:extLst>
          </p:cNvPr>
          <p:cNvSpPr>
            <a:spLocks noGrp="1"/>
          </p:cNvSpPr>
          <p:nvPr>
            <p:ph type="sldNum" sz="quarter" idx="12"/>
          </p:nvPr>
        </p:nvSpPr>
        <p:spPr/>
        <p:txBody>
          <a:bodyPr/>
          <a:lstStyle/>
          <a:p>
            <a:fld id="{EA375EC2-F69C-4CB4-87FF-117EB82929AA}" type="slidenum">
              <a:rPr lang="en-US" smtClean="0"/>
              <a:t>‹#›</a:t>
            </a:fld>
            <a:endParaRPr lang="en-US"/>
          </a:p>
        </p:txBody>
      </p:sp>
    </p:spTree>
    <p:extLst>
      <p:ext uri="{BB962C8B-B14F-4D97-AF65-F5344CB8AC3E}">
        <p14:creationId xmlns:p14="http://schemas.microsoft.com/office/powerpoint/2010/main" val="126963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2E99C-9D25-2A8D-9AB0-8B6DAF6603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BE91CF-E673-C87C-B943-F1C4547016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24230B-854B-A423-93CD-475AAA0A17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63374C-BBC7-9886-840A-7E3B32F97AA1}"/>
              </a:ext>
            </a:extLst>
          </p:cNvPr>
          <p:cNvSpPr>
            <a:spLocks noGrp="1"/>
          </p:cNvSpPr>
          <p:nvPr>
            <p:ph type="dt" sz="half" idx="10"/>
          </p:nvPr>
        </p:nvSpPr>
        <p:spPr/>
        <p:txBody>
          <a:bodyPr/>
          <a:lstStyle/>
          <a:p>
            <a:fld id="{AFF84EA8-6A14-48E0-8363-A533F50B2963}" type="datetimeFigureOut">
              <a:rPr lang="en-US" smtClean="0"/>
              <a:t>9/3/2024</a:t>
            </a:fld>
            <a:endParaRPr lang="en-US"/>
          </a:p>
        </p:txBody>
      </p:sp>
      <p:sp>
        <p:nvSpPr>
          <p:cNvPr id="6" name="Footer Placeholder 5">
            <a:extLst>
              <a:ext uri="{FF2B5EF4-FFF2-40B4-BE49-F238E27FC236}">
                <a16:creationId xmlns:a16="http://schemas.microsoft.com/office/drawing/2014/main" id="{B2912A5D-1606-5A46-C983-DD55815E4C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E589FE-F26B-CDC5-5C65-8A41AE2F0CB0}"/>
              </a:ext>
            </a:extLst>
          </p:cNvPr>
          <p:cNvSpPr>
            <a:spLocks noGrp="1"/>
          </p:cNvSpPr>
          <p:nvPr>
            <p:ph type="sldNum" sz="quarter" idx="12"/>
          </p:nvPr>
        </p:nvSpPr>
        <p:spPr/>
        <p:txBody>
          <a:bodyPr/>
          <a:lstStyle/>
          <a:p>
            <a:fld id="{EA375EC2-F69C-4CB4-87FF-117EB82929AA}" type="slidenum">
              <a:rPr lang="en-US" smtClean="0"/>
              <a:t>‹#›</a:t>
            </a:fld>
            <a:endParaRPr lang="en-US"/>
          </a:p>
        </p:txBody>
      </p:sp>
    </p:spTree>
    <p:extLst>
      <p:ext uri="{BB962C8B-B14F-4D97-AF65-F5344CB8AC3E}">
        <p14:creationId xmlns:p14="http://schemas.microsoft.com/office/powerpoint/2010/main" val="289771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EC75F-C277-3865-06FF-F3AB466B1B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A4F70A-BCF6-D9F2-F828-98BDF880AE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685952-3BF7-D051-4389-4A84605372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4A68E1-C12E-484A-433C-C9FF168BB748}"/>
              </a:ext>
            </a:extLst>
          </p:cNvPr>
          <p:cNvSpPr>
            <a:spLocks noGrp="1"/>
          </p:cNvSpPr>
          <p:nvPr>
            <p:ph type="dt" sz="half" idx="10"/>
          </p:nvPr>
        </p:nvSpPr>
        <p:spPr/>
        <p:txBody>
          <a:bodyPr/>
          <a:lstStyle/>
          <a:p>
            <a:fld id="{AFF84EA8-6A14-48E0-8363-A533F50B2963}" type="datetimeFigureOut">
              <a:rPr lang="en-US" smtClean="0"/>
              <a:t>9/3/2024</a:t>
            </a:fld>
            <a:endParaRPr lang="en-US"/>
          </a:p>
        </p:txBody>
      </p:sp>
      <p:sp>
        <p:nvSpPr>
          <p:cNvPr id="6" name="Footer Placeholder 5">
            <a:extLst>
              <a:ext uri="{FF2B5EF4-FFF2-40B4-BE49-F238E27FC236}">
                <a16:creationId xmlns:a16="http://schemas.microsoft.com/office/drawing/2014/main" id="{BDDEB083-E739-DD16-F88D-ED5670473C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903A9B-4955-E634-2ACB-EA1455E14E15}"/>
              </a:ext>
            </a:extLst>
          </p:cNvPr>
          <p:cNvSpPr>
            <a:spLocks noGrp="1"/>
          </p:cNvSpPr>
          <p:nvPr>
            <p:ph type="sldNum" sz="quarter" idx="12"/>
          </p:nvPr>
        </p:nvSpPr>
        <p:spPr/>
        <p:txBody>
          <a:bodyPr/>
          <a:lstStyle/>
          <a:p>
            <a:fld id="{EA375EC2-F69C-4CB4-87FF-117EB82929AA}" type="slidenum">
              <a:rPr lang="en-US" smtClean="0"/>
              <a:t>‹#›</a:t>
            </a:fld>
            <a:endParaRPr lang="en-US"/>
          </a:p>
        </p:txBody>
      </p:sp>
    </p:spTree>
    <p:extLst>
      <p:ext uri="{BB962C8B-B14F-4D97-AF65-F5344CB8AC3E}">
        <p14:creationId xmlns:p14="http://schemas.microsoft.com/office/powerpoint/2010/main" val="628348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F07147-A26D-1F6B-7B07-02C023E8BA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27BC09-8E0C-C576-6C0C-53D09004C4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15B12A-BF42-864D-5A00-3EAE582120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F84EA8-6A14-48E0-8363-A533F50B2963}" type="datetimeFigureOut">
              <a:rPr lang="en-US" smtClean="0"/>
              <a:t>9/3/2024</a:t>
            </a:fld>
            <a:endParaRPr lang="en-US"/>
          </a:p>
        </p:txBody>
      </p:sp>
      <p:sp>
        <p:nvSpPr>
          <p:cNvPr id="5" name="Footer Placeholder 4">
            <a:extLst>
              <a:ext uri="{FF2B5EF4-FFF2-40B4-BE49-F238E27FC236}">
                <a16:creationId xmlns:a16="http://schemas.microsoft.com/office/drawing/2014/main" id="{76A048EB-23BC-7697-6A48-7C23300EDC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65254E1-16EC-7F0E-250C-FA79312E9F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375EC2-F69C-4CB4-87FF-117EB82929AA}" type="slidenum">
              <a:rPr lang="en-US" smtClean="0"/>
              <a:t>‹#›</a:t>
            </a:fld>
            <a:endParaRPr lang="en-US"/>
          </a:p>
        </p:txBody>
      </p:sp>
    </p:spTree>
    <p:extLst>
      <p:ext uri="{BB962C8B-B14F-4D97-AF65-F5344CB8AC3E}">
        <p14:creationId xmlns:p14="http://schemas.microsoft.com/office/powerpoint/2010/main" val="986226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9.xml"/><Relationship Id="rId3" Type="http://schemas.openxmlformats.org/officeDocument/2006/relationships/slide" Target="slide28.xml"/><Relationship Id="rId7" Type="http://schemas.openxmlformats.org/officeDocument/2006/relationships/slide" Target="slide15.xml"/><Relationship Id="rId12" Type="http://schemas.openxmlformats.org/officeDocument/2006/relationships/slide" Target="slide40.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slide" Target="slide11.xml"/><Relationship Id="rId11" Type="http://schemas.openxmlformats.org/officeDocument/2006/relationships/slide" Target="slide36.xml"/><Relationship Id="rId5" Type="http://schemas.openxmlformats.org/officeDocument/2006/relationships/slide" Target="slide7.xml"/><Relationship Id="rId10" Type="http://schemas.openxmlformats.org/officeDocument/2006/relationships/slide" Target="slide32.xml"/><Relationship Id="rId4" Type="http://schemas.openxmlformats.org/officeDocument/2006/relationships/slide" Target="slide3.xml"/><Relationship Id="rId9" Type="http://schemas.openxmlformats.org/officeDocument/2006/relationships/slide" Target="slide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webp"/><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88471-D709-0803-727C-5602DB7A6F17}"/>
              </a:ext>
            </a:extLst>
          </p:cNvPr>
          <p:cNvSpPr>
            <a:spLocks noGrp="1"/>
          </p:cNvSpPr>
          <p:nvPr>
            <p:ph type="ctrTitle"/>
          </p:nvPr>
        </p:nvSpPr>
        <p:spPr/>
        <p:txBody>
          <a:bodyPr/>
          <a:lstStyle/>
          <a:p>
            <a:r>
              <a:rPr lang="en-US" dirty="0"/>
              <a:t>Clustering Algorithms</a:t>
            </a:r>
          </a:p>
        </p:txBody>
      </p:sp>
      <p:sp>
        <p:nvSpPr>
          <p:cNvPr id="3" name="Subtitle 2">
            <a:extLst>
              <a:ext uri="{FF2B5EF4-FFF2-40B4-BE49-F238E27FC236}">
                <a16:creationId xmlns:a16="http://schemas.microsoft.com/office/drawing/2014/main" id="{EA4994E0-A137-487A-6573-2174CC2F563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46540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F59B6-D72A-3C5B-4995-6853D5494389}"/>
              </a:ext>
            </a:extLst>
          </p:cNvPr>
          <p:cNvSpPr>
            <a:spLocks noGrp="1"/>
          </p:cNvSpPr>
          <p:nvPr>
            <p:ph type="title"/>
          </p:nvPr>
        </p:nvSpPr>
        <p:spPr>
          <a:xfrm>
            <a:off x="838200" y="365125"/>
            <a:ext cx="10515600" cy="802493"/>
          </a:xfrm>
        </p:spPr>
        <p:txBody>
          <a:bodyPr/>
          <a:lstStyle/>
          <a:p>
            <a:r>
              <a:rPr lang="en-US" dirty="0"/>
              <a:t>BIRCH Clustering – Pros &amp; Cons</a:t>
            </a:r>
          </a:p>
        </p:txBody>
      </p:sp>
      <p:sp>
        <p:nvSpPr>
          <p:cNvPr id="3" name="Content Placeholder 2">
            <a:extLst>
              <a:ext uri="{FF2B5EF4-FFF2-40B4-BE49-F238E27FC236}">
                <a16:creationId xmlns:a16="http://schemas.microsoft.com/office/drawing/2014/main" id="{EC766CFE-8D2C-A69C-62F4-A389BE8A30C2}"/>
              </a:ext>
            </a:extLst>
          </p:cNvPr>
          <p:cNvSpPr>
            <a:spLocks noGrp="1"/>
          </p:cNvSpPr>
          <p:nvPr>
            <p:ph sz="half" idx="1"/>
          </p:nvPr>
        </p:nvSpPr>
        <p:spPr>
          <a:xfrm>
            <a:off x="838200" y="1825625"/>
            <a:ext cx="4985825" cy="3196541"/>
          </a:xfrm>
        </p:spPr>
        <p:txBody>
          <a:bodyPr/>
          <a:lstStyle/>
          <a:p>
            <a:pPr marL="0" indent="0">
              <a:lnSpc>
                <a:spcPct val="150000"/>
              </a:lnSpc>
              <a:buNone/>
            </a:pPr>
            <a:r>
              <a:rPr lang="en-US" sz="3200" b="1" dirty="0">
                <a:latin typeface="+mj-lt"/>
              </a:rPr>
              <a:t>Advantages</a:t>
            </a:r>
            <a:endParaRPr lang="en-US" dirty="0">
              <a:latin typeface="+mj-lt"/>
            </a:endParaRPr>
          </a:p>
          <a:p>
            <a:pPr>
              <a:lnSpc>
                <a:spcPct val="150000"/>
              </a:lnSpc>
            </a:pPr>
            <a:r>
              <a:rPr lang="en-US" sz="2400" dirty="0">
                <a:latin typeface="+mj-lt"/>
              </a:rPr>
              <a:t>Scales well with large datasets.</a:t>
            </a:r>
          </a:p>
          <a:p>
            <a:pPr>
              <a:lnSpc>
                <a:spcPct val="150000"/>
              </a:lnSpc>
            </a:pPr>
            <a:r>
              <a:rPr lang="en-US" sz="2400" dirty="0">
                <a:latin typeface="+mj-lt"/>
              </a:rPr>
              <a:t>Handles noise and outliers effectively.</a:t>
            </a:r>
          </a:p>
        </p:txBody>
      </p:sp>
      <p:sp>
        <p:nvSpPr>
          <p:cNvPr id="4" name="Content Placeholder 3">
            <a:extLst>
              <a:ext uri="{FF2B5EF4-FFF2-40B4-BE49-F238E27FC236}">
                <a16:creationId xmlns:a16="http://schemas.microsoft.com/office/drawing/2014/main" id="{4E86962F-AE09-0798-7BE8-5541C6E735CE}"/>
              </a:ext>
            </a:extLst>
          </p:cNvPr>
          <p:cNvSpPr>
            <a:spLocks noGrp="1"/>
          </p:cNvSpPr>
          <p:nvPr>
            <p:ph sz="half" idx="2"/>
          </p:nvPr>
        </p:nvSpPr>
        <p:spPr>
          <a:xfrm>
            <a:off x="6791179" y="1825625"/>
            <a:ext cx="4744329" cy="3449760"/>
          </a:xfrm>
        </p:spPr>
        <p:txBody>
          <a:bodyPr>
            <a:normAutofit/>
          </a:bodyPr>
          <a:lstStyle/>
          <a:p>
            <a:pPr marL="0" indent="0">
              <a:lnSpc>
                <a:spcPct val="150000"/>
              </a:lnSpc>
              <a:buNone/>
            </a:pPr>
            <a:r>
              <a:rPr lang="en-US" sz="3200" b="1" dirty="0">
                <a:latin typeface="+mj-lt"/>
              </a:rPr>
              <a:t>Disadvantages</a:t>
            </a:r>
            <a:endParaRPr kumimoji="0" lang="en-US" altLang="en-US" b="0" i="0" u="none" strike="noStrike" cap="none" normalizeH="0" baseline="0" dirty="0">
              <a:ln>
                <a:noFill/>
              </a:ln>
              <a:solidFill>
                <a:schemeClr val="tx1"/>
              </a:solidFill>
              <a:effectLst/>
              <a:latin typeface="+mj-lt"/>
            </a:endParaRPr>
          </a:p>
          <a:p>
            <a:pPr eaLnBrk="0" fontAlgn="base" hangingPunct="0">
              <a:lnSpc>
                <a:spcPct val="150000"/>
              </a:lnSpc>
              <a:spcBef>
                <a:spcPct val="0"/>
              </a:spcBef>
              <a:spcAft>
                <a:spcPct val="0"/>
              </a:spcAft>
            </a:pPr>
            <a:r>
              <a:rPr lang="en-US" sz="2400" b="0" i="0" dirty="0">
                <a:solidFill>
                  <a:srgbClr val="273239"/>
                </a:solidFill>
                <a:effectLst/>
                <a:latin typeface="+mj-lt"/>
              </a:rPr>
              <a:t>only process metric attributes.</a:t>
            </a:r>
            <a:endParaRPr kumimoji="0" lang="en-US" altLang="en-US" sz="2400" b="0" i="0" u="none" strike="noStrike" cap="none" normalizeH="0" baseline="0" dirty="0">
              <a:ln>
                <a:noFill/>
              </a:ln>
              <a:solidFill>
                <a:schemeClr val="tx1"/>
              </a:solidFill>
              <a:effectLst/>
              <a:latin typeface="+mj-lt"/>
            </a:endParaRPr>
          </a:p>
          <a:p>
            <a:pPr eaLnBrk="0" fontAlgn="base" hangingPunct="0">
              <a:lnSpc>
                <a:spcPct val="150000"/>
              </a:lnSpc>
              <a:spcBef>
                <a:spcPct val="0"/>
              </a:spcBef>
              <a:spcAft>
                <a:spcPct val="0"/>
              </a:spcAft>
            </a:pPr>
            <a:r>
              <a:rPr kumimoji="0" lang="en-US" altLang="en-US" sz="2400" b="0" i="0" u="none" strike="noStrike" cap="none" normalizeH="0" baseline="0" dirty="0">
                <a:ln>
                  <a:noFill/>
                </a:ln>
                <a:solidFill>
                  <a:schemeClr val="tx1"/>
                </a:solidFill>
                <a:effectLst/>
                <a:latin typeface="+mj-lt"/>
              </a:rPr>
              <a:t>May not perform well on very high-dimensional data. </a:t>
            </a:r>
          </a:p>
          <a:p>
            <a:endParaRPr lang="en-US" dirty="0"/>
          </a:p>
        </p:txBody>
      </p:sp>
    </p:spTree>
    <p:extLst>
      <p:ext uri="{BB962C8B-B14F-4D97-AF65-F5344CB8AC3E}">
        <p14:creationId xmlns:p14="http://schemas.microsoft.com/office/powerpoint/2010/main" val="4131094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BB301-A1D7-6600-D0AB-31331981C6D2}"/>
              </a:ext>
            </a:extLst>
          </p:cNvPr>
          <p:cNvSpPr>
            <a:spLocks noGrp="1"/>
          </p:cNvSpPr>
          <p:nvPr>
            <p:ph type="title"/>
          </p:nvPr>
        </p:nvSpPr>
        <p:spPr/>
        <p:txBody>
          <a:bodyPr/>
          <a:lstStyle/>
          <a:p>
            <a:r>
              <a:rPr lang="en-US" dirty="0"/>
              <a:t>3.Affinity Propagation Clustering</a:t>
            </a:r>
          </a:p>
        </p:txBody>
      </p:sp>
      <p:sp>
        <p:nvSpPr>
          <p:cNvPr id="3" name="Content Placeholder 2">
            <a:extLst>
              <a:ext uri="{FF2B5EF4-FFF2-40B4-BE49-F238E27FC236}">
                <a16:creationId xmlns:a16="http://schemas.microsoft.com/office/drawing/2014/main" id="{CEF41181-6D7B-A004-B186-0D4CCB9EF9F4}"/>
              </a:ext>
            </a:extLst>
          </p:cNvPr>
          <p:cNvSpPr>
            <a:spLocks noGrp="1"/>
          </p:cNvSpPr>
          <p:nvPr>
            <p:ph idx="1"/>
          </p:nvPr>
        </p:nvSpPr>
        <p:spPr>
          <a:xfrm>
            <a:off x="838200" y="1825625"/>
            <a:ext cx="6659880" cy="4351338"/>
          </a:xfrm>
        </p:spPr>
        <p:txBody>
          <a:bodyPr/>
          <a:lstStyle/>
          <a:p>
            <a:r>
              <a:rPr lang="en-US" b="1" dirty="0">
                <a:latin typeface="+mj-lt"/>
              </a:rPr>
              <a:t>What is Affinity Propagation Clustering?</a:t>
            </a:r>
          </a:p>
          <a:p>
            <a:pPr lvl="2"/>
            <a:r>
              <a:rPr lang="en-US" b="1" dirty="0">
                <a:latin typeface="+mj-lt"/>
              </a:rPr>
              <a:t>Affinity</a:t>
            </a:r>
            <a:r>
              <a:rPr lang="en-US" dirty="0">
                <a:latin typeface="+mj-lt"/>
              </a:rPr>
              <a:t>: Measure of similarity between data points</a:t>
            </a:r>
          </a:p>
          <a:p>
            <a:pPr lvl="2"/>
            <a:r>
              <a:rPr lang="en-US" b="1" dirty="0">
                <a:latin typeface="+mj-lt"/>
              </a:rPr>
              <a:t>Propagation</a:t>
            </a:r>
            <a:r>
              <a:rPr lang="en-US" dirty="0">
                <a:latin typeface="+mj-lt"/>
              </a:rPr>
              <a:t>: Spreading information between points</a:t>
            </a:r>
          </a:p>
          <a:p>
            <a:pPr lvl="2"/>
            <a:r>
              <a:rPr lang="en-US" b="1" dirty="0">
                <a:latin typeface="+mj-lt"/>
              </a:rPr>
              <a:t>Clustering</a:t>
            </a:r>
            <a:r>
              <a:rPr lang="en-US" dirty="0">
                <a:latin typeface="+mj-lt"/>
              </a:rPr>
              <a:t>: Grouping similar data points together</a:t>
            </a:r>
          </a:p>
          <a:p>
            <a:pPr marL="285750" indent="-285750">
              <a:buFont typeface="Arial" panose="020B0604020202020204" pitchFamily="34" charset="0"/>
              <a:buChar char="•"/>
            </a:pPr>
            <a:r>
              <a:rPr lang="en-US" sz="2400" b="1" dirty="0">
                <a:latin typeface="+mj-lt"/>
              </a:rPr>
              <a:t>Definition</a:t>
            </a:r>
            <a:r>
              <a:rPr lang="en-US" sz="2400" dirty="0">
                <a:latin typeface="+mj-lt"/>
              </a:rPr>
              <a:t>: An algorithm that group data into clusters without predefining the number of clusters.</a:t>
            </a:r>
          </a:p>
          <a:p>
            <a:pPr marL="285750" indent="-285750">
              <a:buFont typeface="Arial" panose="020B0604020202020204" pitchFamily="34" charset="0"/>
              <a:buChar char="•"/>
            </a:pPr>
            <a:r>
              <a:rPr lang="en-US" sz="2400" b="1" dirty="0">
                <a:latin typeface="+mj-lt"/>
              </a:rPr>
              <a:t>Exemplars</a:t>
            </a:r>
            <a:r>
              <a:rPr lang="en-US" sz="2400" dirty="0">
                <a:latin typeface="+mj-lt"/>
              </a:rPr>
              <a:t>: Key data points (representative) that represents each clusters</a:t>
            </a:r>
          </a:p>
          <a:p>
            <a:pPr marL="285750" indent="-285750">
              <a:buFont typeface="Arial" panose="020B0604020202020204" pitchFamily="34" charset="0"/>
              <a:buChar char="•"/>
            </a:pPr>
            <a:r>
              <a:rPr lang="en-US" sz="2400" b="1" dirty="0">
                <a:latin typeface="+mj-lt"/>
              </a:rPr>
              <a:t>Automatic</a:t>
            </a:r>
            <a:r>
              <a:rPr lang="en-US" sz="2400" dirty="0">
                <a:latin typeface="+mj-lt"/>
              </a:rPr>
              <a:t>: Determines the number of clusters on its own </a:t>
            </a:r>
          </a:p>
          <a:p>
            <a:pPr lvl="1"/>
            <a:endParaRPr lang="en-US" dirty="0">
              <a:latin typeface="+mj-lt"/>
            </a:endParaRPr>
          </a:p>
        </p:txBody>
      </p:sp>
      <p:pic>
        <p:nvPicPr>
          <p:cNvPr id="5" name="Picture 4">
            <a:extLst>
              <a:ext uri="{FF2B5EF4-FFF2-40B4-BE49-F238E27FC236}">
                <a16:creationId xmlns:a16="http://schemas.microsoft.com/office/drawing/2014/main" id="{1B9655F5-8E12-11C6-24FA-FAE29067BF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8080" y="1376873"/>
            <a:ext cx="4693920" cy="4104253"/>
          </a:xfrm>
          <a:prstGeom prst="rect">
            <a:avLst/>
          </a:prstGeom>
        </p:spPr>
      </p:pic>
    </p:spTree>
    <p:extLst>
      <p:ext uri="{BB962C8B-B14F-4D97-AF65-F5344CB8AC3E}">
        <p14:creationId xmlns:p14="http://schemas.microsoft.com/office/powerpoint/2010/main" val="1210816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AB00F-AF04-46A3-B4BD-553A30DEDB82}"/>
              </a:ext>
            </a:extLst>
          </p:cNvPr>
          <p:cNvSpPr>
            <a:spLocks noGrp="1"/>
          </p:cNvSpPr>
          <p:nvPr>
            <p:ph type="title"/>
          </p:nvPr>
        </p:nvSpPr>
        <p:spPr/>
        <p:txBody>
          <a:bodyPr>
            <a:normAutofit fontScale="90000"/>
          </a:bodyPr>
          <a:lstStyle/>
          <a:p>
            <a:r>
              <a:rPr lang="en-US" sz="4400" dirty="0"/>
              <a:t>How does Affinity Propagation Clustering work?</a:t>
            </a:r>
            <a:br>
              <a:rPr lang="en-US" sz="4400" dirty="0"/>
            </a:br>
            <a:endParaRPr lang="en-US" dirty="0"/>
          </a:p>
        </p:txBody>
      </p:sp>
      <p:sp>
        <p:nvSpPr>
          <p:cNvPr id="3" name="Content Placeholder 2">
            <a:extLst>
              <a:ext uri="{FF2B5EF4-FFF2-40B4-BE49-F238E27FC236}">
                <a16:creationId xmlns:a16="http://schemas.microsoft.com/office/drawing/2014/main" id="{E1786DA4-23A5-1C0D-A90A-C8278B4981B7}"/>
              </a:ext>
            </a:extLst>
          </p:cNvPr>
          <p:cNvSpPr>
            <a:spLocks noGrp="1"/>
          </p:cNvSpPr>
          <p:nvPr>
            <p:ph idx="1"/>
          </p:nvPr>
        </p:nvSpPr>
        <p:spPr/>
        <p:txBody>
          <a:bodyPr>
            <a:normAutofit fontScale="92500" lnSpcReduction="20000"/>
          </a:bodyPr>
          <a:lstStyle/>
          <a:p>
            <a:pPr>
              <a:lnSpc>
                <a:spcPct val="200000"/>
              </a:lnSpc>
            </a:pPr>
            <a:r>
              <a:rPr lang="en-US" sz="2800" dirty="0">
                <a:latin typeface="+mj-lt"/>
              </a:rPr>
              <a:t>Exemplar</a:t>
            </a:r>
          </a:p>
          <a:p>
            <a:pPr>
              <a:lnSpc>
                <a:spcPct val="200000"/>
              </a:lnSpc>
            </a:pPr>
            <a:r>
              <a:rPr lang="en-US" sz="2800" dirty="0">
                <a:latin typeface="+mj-lt"/>
              </a:rPr>
              <a:t>Similarity and Preferences</a:t>
            </a:r>
            <a:endParaRPr lang="en-US" dirty="0">
              <a:latin typeface="+mj-lt"/>
            </a:endParaRPr>
          </a:p>
          <a:p>
            <a:pPr>
              <a:lnSpc>
                <a:spcPct val="200000"/>
              </a:lnSpc>
            </a:pPr>
            <a:r>
              <a:rPr lang="en-US" sz="2800" dirty="0">
                <a:latin typeface="+mj-lt"/>
              </a:rPr>
              <a:t>Message Passing </a:t>
            </a:r>
          </a:p>
          <a:p>
            <a:pPr>
              <a:lnSpc>
                <a:spcPct val="200000"/>
              </a:lnSpc>
            </a:pPr>
            <a:r>
              <a:rPr lang="en-US" sz="2800" dirty="0">
                <a:latin typeface="+mj-lt"/>
              </a:rPr>
              <a:t>Iterative Updates and Convergence </a:t>
            </a:r>
          </a:p>
          <a:p>
            <a:pPr>
              <a:lnSpc>
                <a:spcPct val="200000"/>
              </a:lnSpc>
            </a:pPr>
            <a:r>
              <a:rPr lang="en-US" sz="2800" dirty="0">
                <a:latin typeface="+mj-lt"/>
              </a:rPr>
              <a:t>Selection of Exemplars and Determination of Clusters</a:t>
            </a:r>
            <a:endParaRPr lang="en-US" dirty="0">
              <a:latin typeface="+mj-lt"/>
            </a:endParaRPr>
          </a:p>
          <a:p>
            <a:endParaRPr lang="en-US" dirty="0">
              <a:latin typeface="+mj-lt"/>
            </a:endParaRPr>
          </a:p>
        </p:txBody>
      </p:sp>
    </p:spTree>
    <p:extLst>
      <p:ext uri="{BB962C8B-B14F-4D97-AF65-F5344CB8AC3E}">
        <p14:creationId xmlns:p14="http://schemas.microsoft.com/office/powerpoint/2010/main" val="3174407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BA2-BAAC-CB5C-4620-ED734E77753A}"/>
              </a:ext>
            </a:extLst>
          </p:cNvPr>
          <p:cNvSpPr>
            <a:spLocks noGrp="1"/>
          </p:cNvSpPr>
          <p:nvPr>
            <p:ph type="title"/>
          </p:nvPr>
        </p:nvSpPr>
        <p:spPr>
          <a:xfrm>
            <a:off x="838200" y="365125"/>
            <a:ext cx="10515600" cy="633681"/>
          </a:xfrm>
        </p:spPr>
        <p:txBody>
          <a:bodyPr>
            <a:normAutofit fontScale="90000"/>
          </a:bodyPr>
          <a:lstStyle/>
          <a:p>
            <a:r>
              <a:rPr lang="en-US" dirty="0"/>
              <a:t>Example: Grouping Research Papers by Topic</a:t>
            </a:r>
          </a:p>
        </p:txBody>
      </p:sp>
      <p:sp>
        <p:nvSpPr>
          <p:cNvPr id="3" name="Content Placeholder 2">
            <a:extLst>
              <a:ext uri="{FF2B5EF4-FFF2-40B4-BE49-F238E27FC236}">
                <a16:creationId xmlns:a16="http://schemas.microsoft.com/office/drawing/2014/main" id="{83EA303D-6FE9-3F3B-7E9F-4A2A2157C81F}"/>
              </a:ext>
            </a:extLst>
          </p:cNvPr>
          <p:cNvSpPr>
            <a:spLocks noGrp="1"/>
          </p:cNvSpPr>
          <p:nvPr>
            <p:ph idx="1"/>
          </p:nvPr>
        </p:nvSpPr>
        <p:spPr>
          <a:xfrm>
            <a:off x="838200" y="1125415"/>
            <a:ext cx="10964594" cy="5584874"/>
          </a:xfrm>
        </p:spPr>
        <p:txBody>
          <a:bodyPr>
            <a:noAutofit/>
          </a:bodyPr>
          <a:lstStyle/>
          <a:p>
            <a:pPr marL="0" indent="0">
              <a:buNone/>
            </a:pPr>
            <a:r>
              <a:rPr lang="en-US" sz="2000" b="1" dirty="0">
                <a:latin typeface="+mj-lt"/>
              </a:rPr>
              <a:t>Scenario</a:t>
            </a:r>
            <a:r>
              <a:rPr lang="en-US" sz="2000" dirty="0">
                <a:latin typeface="+mj-lt"/>
              </a:rPr>
              <a:t>: A university library wants to organize its large collection of research papers into meaningful groups based on their topics. Instead of specifying the number of topics in advance, they use Affinity Propagation Clustering.</a:t>
            </a:r>
          </a:p>
          <a:p>
            <a:pPr>
              <a:buFont typeface="+mj-lt"/>
              <a:buAutoNum type="arabicPeriod"/>
            </a:pPr>
            <a:r>
              <a:rPr lang="en-US" sz="2000" b="1" dirty="0">
                <a:latin typeface="+mj-lt"/>
              </a:rPr>
              <a:t>Data Collection</a:t>
            </a:r>
            <a:r>
              <a:rPr lang="en-US" sz="2000" dirty="0">
                <a:latin typeface="+mj-lt"/>
              </a:rPr>
              <a:t>: Gather features from research papers, such as keywords, abstracts, and citations.</a:t>
            </a:r>
          </a:p>
          <a:p>
            <a:pPr>
              <a:buFont typeface="+mj-lt"/>
              <a:buAutoNum type="arabicPeriod"/>
            </a:pPr>
            <a:r>
              <a:rPr lang="en-US" sz="2000" b="1" dirty="0">
                <a:latin typeface="+mj-lt"/>
              </a:rPr>
              <a:t>Calculate Similarities</a:t>
            </a:r>
            <a:r>
              <a:rPr lang="en-US" sz="2000" dirty="0">
                <a:latin typeface="+mj-lt"/>
              </a:rPr>
              <a:t>: Compute the similarity between all pairs of papers. For example, papers with similar keywords and topics are more closely related.</a:t>
            </a:r>
          </a:p>
          <a:p>
            <a:pPr>
              <a:buFont typeface="+mj-lt"/>
              <a:buAutoNum type="arabicPeriod"/>
            </a:pPr>
            <a:r>
              <a:rPr lang="en-US" sz="2000" b="1" dirty="0">
                <a:latin typeface="+mj-lt"/>
              </a:rPr>
              <a:t>Cluster Formation</a:t>
            </a:r>
            <a:r>
              <a:rPr lang="en-US" sz="2000" dirty="0">
                <a:latin typeface="+mj-lt"/>
              </a:rPr>
              <a:t>: Affinity Propagation identifies “exemplars” (representative papers) and forms clusters around these exemplars. Papers that are similar to a particular exemplar are grouped together.</a:t>
            </a:r>
          </a:p>
          <a:p>
            <a:pPr>
              <a:buFont typeface="+mj-lt"/>
              <a:buAutoNum type="arabicPeriod"/>
            </a:pPr>
            <a:r>
              <a:rPr lang="en-US" sz="2000" b="1" dirty="0">
                <a:latin typeface="+mj-lt"/>
              </a:rPr>
              <a:t>Resulting Clusters</a:t>
            </a:r>
            <a:r>
              <a:rPr lang="en-US" sz="2000" dirty="0">
                <a:latin typeface="+mj-lt"/>
              </a:rPr>
              <a:t>:</a:t>
            </a:r>
          </a:p>
          <a:p>
            <a:pPr marL="742950" lvl="1" indent="-285750">
              <a:buFont typeface="+mj-lt"/>
              <a:buAutoNum type="arabicPeriod"/>
            </a:pPr>
            <a:r>
              <a:rPr lang="en-US" sz="2000" b="1" dirty="0">
                <a:latin typeface="+mj-lt"/>
              </a:rPr>
              <a:t>Machine Learning</a:t>
            </a:r>
            <a:r>
              <a:rPr lang="en-US" sz="2000" dirty="0">
                <a:latin typeface="+mj-lt"/>
              </a:rPr>
              <a:t>: Papers focusing on machine learning algorithms and techniques.</a:t>
            </a:r>
          </a:p>
          <a:p>
            <a:pPr marL="742950" lvl="1" indent="-285750">
              <a:buFont typeface="+mj-lt"/>
              <a:buAutoNum type="arabicPeriod"/>
            </a:pPr>
            <a:r>
              <a:rPr lang="en-US" sz="2000" b="1" dirty="0">
                <a:latin typeface="+mj-lt"/>
              </a:rPr>
              <a:t>Data Science</a:t>
            </a:r>
            <a:r>
              <a:rPr lang="en-US" sz="2000" dirty="0">
                <a:latin typeface="+mj-lt"/>
              </a:rPr>
              <a:t>: Papers related to data analysis, big data, and statistical methods.</a:t>
            </a:r>
          </a:p>
          <a:p>
            <a:pPr marL="742950" lvl="1" indent="-285750">
              <a:buFont typeface="+mj-lt"/>
              <a:buAutoNum type="arabicPeriod"/>
            </a:pPr>
            <a:r>
              <a:rPr lang="en-US" sz="2000" b="1" dirty="0">
                <a:latin typeface="+mj-lt"/>
              </a:rPr>
              <a:t>Computer Vision</a:t>
            </a:r>
            <a:r>
              <a:rPr lang="en-US" sz="2000" dirty="0">
                <a:latin typeface="+mj-lt"/>
              </a:rPr>
              <a:t>: Papers discussing image recognition and computer vision technologies.</a:t>
            </a:r>
          </a:p>
          <a:p>
            <a:pPr>
              <a:buFont typeface="+mj-lt"/>
              <a:buAutoNum type="arabicPeriod"/>
            </a:pPr>
            <a:r>
              <a:rPr lang="en-US" sz="2000" b="1" dirty="0">
                <a:latin typeface="+mj-lt"/>
              </a:rPr>
              <a:t>Utilize Clusters</a:t>
            </a:r>
            <a:r>
              <a:rPr lang="en-US" sz="2000" dirty="0">
                <a:latin typeface="+mj-lt"/>
              </a:rPr>
              <a:t>: The library can now organize papers into topic-based sections, making it easier for researchers to find relevant literature.</a:t>
            </a:r>
          </a:p>
          <a:p>
            <a:pPr marL="0" indent="0">
              <a:buNone/>
            </a:pPr>
            <a:r>
              <a:rPr lang="en-US" sz="2000" dirty="0">
                <a:latin typeface="+mj-lt"/>
              </a:rPr>
              <a:t>This approach helps in discovering and organizing research topics without needing to know the number of topics beforehand.</a:t>
            </a:r>
          </a:p>
          <a:p>
            <a:endParaRPr lang="en-US" sz="2000" dirty="0">
              <a:latin typeface="+mj-lt"/>
            </a:endParaRPr>
          </a:p>
        </p:txBody>
      </p:sp>
    </p:spTree>
    <p:extLst>
      <p:ext uri="{BB962C8B-B14F-4D97-AF65-F5344CB8AC3E}">
        <p14:creationId xmlns:p14="http://schemas.microsoft.com/office/powerpoint/2010/main" val="72745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57F40-1066-E009-6CA6-B45DCD4ADE36}"/>
              </a:ext>
            </a:extLst>
          </p:cNvPr>
          <p:cNvSpPr>
            <a:spLocks noGrp="1"/>
          </p:cNvSpPr>
          <p:nvPr>
            <p:ph type="title"/>
          </p:nvPr>
        </p:nvSpPr>
        <p:spPr/>
        <p:txBody>
          <a:bodyPr/>
          <a:lstStyle/>
          <a:p>
            <a:r>
              <a:rPr lang="en-US" dirty="0"/>
              <a:t>Affinity Propagation – Pros &amp; Cons</a:t>
            </a:r>
          </a:p>
        </p:txBody>
      </p:sp>
      <p:sp>
        <p:nvSpPr>
          <p:cNvPr id="3" name="Content Placeholder 2">
            <a:extLst>
              <a:ext uri="{FF2B5EF4-FFF2-40B4-BE49-F238E27FC236}">
                <a16:creationId xmlns:a16="http://schemas.microsoft.com/office/drawing/2014/main" id="{91FD0EB4-6C17-0C24-C7C3-369A9CA47E84}"/>
              </a:ext>
            </a:extLst>
          </p:cNvPr>
          <p:cNvSpPr>
            <a:spLocks noGrp="1"/>
          </p:cNvSpPr>
          <p:nvPr>
            <p:ph sz="half" idx="1"/>
          </p:nvPr>
        </p:nvSpPr>
        <p:spPr/>
        <p:txBody>
          <a:bodyPr/>
          <a:lstStyle/>
          <a:p>
            <a:r>
              <a:rPr lang="en-US" dirty="0"/>
              <a:t>Advantages</a:t>
            </a:r>
          </a:p>
          <a:p>
            <a:pPr lvl="1">
              <a:lnSpc>
                <a:spcPct val="150000"/>
              </a:lnSpc>
            </a:pPr>
            <a:r>
              <a:rPr lang="en-US" dirty="0">
                <a:latin typeface="+mj-lt"/>
              </a:rPr>
              <a:t>1. No Need to Predefine Clusters</a:t>
            </a:r>
          </a:p>
          <a:p>
            <a:pPr lvl="1">
              <a:lnSpc>
                <a:spcPct val="150000"/>
              </a:lnSpc>
            </a:pPr>
            <a:r>
              <a:rPr lang="en-US" dirty="0">
                <a:latin typeface="+mj-lt"/>
              </a:rPr>
              <a:t>2. Handles Complex Data Structures</a:t>
            </a:r>
          </a:p>
          <a:p>
            <a:pPr lvl="1">
              <a:lnSpc>
                <a:spcPct val="150000"/>
              </a:lnSpc>
            </a:pPr>
            <a:r>
              <a:rPr lang="en-US" dirty="0">
                <a:latin typeface="+mj-lt"/>
              </a:rPr>
              <a:t>3. Flexibility with Preferences</a:t>
            </a:r>
          </a:p>
          <a:p>
            <a:pPr lvl="1">
              <a:lnSpc>
                <a:spcPct val="150000"/>
              </a:lnSpc>
            </a:pPr>
            <a:r>
              <a:rPr lang="en-US" dirty="0">
                <a:latin typeface="+mj-lt"/>
              </a:rPr>
              <a:t>4. Fast and Efficient</a:t>
            </a:r>
          </a:p>
          <a:p>
            <a:pPr lvl="1">
              <a:lnSpc>
                <a:spcPct val="150000"/>
              </a:lnSpc>
            </a:pPr>
            <a:r>
              <a:rPr lang="en-US" dirty="0">
                <a:latin typeface="+mj-lt"/>
              </a:rPr>
              <a:t>5. No Initial Guess Required</a:t>
            </a:r>
          </a:p>
          <a:p>
            <a:endParaRPr lang="en-US" dirty="0"/>
          </a:p>
        </p:txBody>
      </p:sp>
      <p:sp>
        <p:nvSpPr>
          <p:cNvPr id="4" name="Content Placeholder 3">
            <a:extLst>
              <a:ext uri="{FF2B5EF4-FFF2-40B4-BE49-F238E27FC236}">
                <a16:creationId xmlns:a16="http://schemas.microsoft.com/office/drawing/2014/main" id="{DBB43F7F-33E3-BC84-629C-D8125C3843F6}"/>
              </a:ext>
            </a:extLst>
          </p:cNvPr>
          <p:cNvSpPr>
            <a:spLocks noGrp="1"/>
          </p:cNvSpPr>
          <p:nvPr>
            <p:ph sz="half" idx="2"/>
          </p:nvPr>
        </p:nvSpPr>
        <p:spPr/>
        <p:txBody>
          <a:bodyPr/>
          <a:lstStyle/>
          <a:p>
            <a:r>
              <a:rPr lang="en-US" dirty="0"/>
              <a:t>Disadvantages</a:t>
            </a:r>
          </a:p>
          <a:p>
            <a:pPr lvl="1">
              <a:lnSpc>
                <a:spcPct val="150000"/>
              </a:lnSpc>
            </a:pPr>
            <a:r>
              <a:rPr lang="en-US" dirty="0">
                <a:latin typeface="+mj-lt"/>
              </a:rPr>
              <a:t>1. Sensitivity to Preferences</a:t>
            </a:r>
          </a:p>
          <a:p>
            <a:pPr lvl="1">
              <a:lnSpc>
                <a:spcPct val="150000"/>
              </a:lnSpc>
            </a:pPr>
            <a:r>
              <a:rPr lang="en-US" dirty="0">
                <a:latin typeface="+mj-lt"/>
              </a:rPr>
              <a:t>2. High Memory Usage</a:t>
            </a:r>
          </a:p>
          <a:p>
            <a:pPr lvl="1">
              <a:lnSpc>
                <a:spcPct val="150000"/>
              </a:lnSpc>
            </a:pPr>
            <a:r>
              <a:rPr lang="en-US" dirty="0">
                <a:latin typeface="+mj-lt"/>
              </a:rPr>
              <a:t>3. Potentially Long Convergence Time</a:t>
            </a:r>
          </a:p>
          <a:p>
            <a:pPr lvl="1">
              <a:lnSpc>
                <a:spcPct val="150000"/>
              </a:lnSpc>
            </a:pPr>
            <a:r>
              <a:rPr lang="en-US" dirty="0">
                <a:latin typeface="+mj-lt"/>
              </a:rPr>
              <a:t>4. Lack of Global Optimization</a:t>
            </a:r>
          </a:p>
          <a:p>
            <a:pPr lvl="1">
              <a:lnSpc>
                <a:spcPct val="150000"/>
              </a:lnSpc>
            </a:pPr>
            <a:r>
              <a:rPr lang="en-US" dirty="0">
                <a:latin typeface="+mj-lt"/>
              </a:rPr>
              <a:t>5. Difficulty in Interpreting Results</a:t>
            </a:r>
          </a:p>
          <a:p>
            <a:endParaRPr lang="en-US" dirty="0"/>
          </a:p>
        </p:txBody>
      </p:sp>
    </p:spTree>
    <p:extLst>
      <p:ext uri="{BB962C8B-B14F-4D97-AF65-F5344CB8AC3E}">
        <p14:creationId xmlns:p14="http://schemas.microsoft.com/office/powerpoint/2010/main" val="3993805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C979C-8BEB-36C9-34A3-AC556627B802}"/>
              </a:ext>
            </a:extLst>
          </p:cNvPr>
          <p:cNvSpPr>
            <a:spLocks noGrp="1"/>
          </p:cNvSpPr>
          <p:nvPr>
            <p:ph type="title"/>
          </p:nvPr>
        </p:nvSpPr>
        <p:spPr>
          <a:xfrm>
            <a:off x="852268" y="365125"/>
            <a:ext cx="10515600" cy="1325563"/>
          </a:xfrm>
        </p:spPr>
        <p:txBody>
          <a:bodyPr/>
          <a:lstStyle/>
          <a:p>
            <a:r>
              <a:rPr lang="en-US" dirty="0"/>
              <a:t>4.Mean Shift Clustering</a:t>
            </a:r>
          </a:p>
        </p:txBody>
      </p:sp>
      <p:sp>
        <p:nvSpPr>
          <p:cNvPr id="3" name="Content Placeholder 2">
            <a:extLst>
              <a:ext uri="{FF2B5EF4-FFF2-40B4-BE49-F238E27FC236}">
                <a16:creationId xmlns:a16="http://schemas.microsoft.com/office/drawing/2014/main" id="{0C113DAB-17C4-B4B5-13C4-8C334E9FA441}"/>
              </a:ext>
            </a:extLst>
          </p:cNvPr>
          <p:cNvSpPr>
            <a:spLocks noGrp="1"/>
          </p:cNvSpPr>
          <p:nvPr>
            <p:ph idx="1"/>
          </p:nvPr>
        </p:nvSpPr>
        <p:spPr>
          <a:xfrm>
            <a:off x="838200" y="1825625"/>
            <a:ext cx="5745480" cy="4351338"/>
          </a:xfrm>
        </p:spPr>
        <p:txBody>
          <a:bodyPr/>
          <a:lstStyle/>
          <a:p>
            <a:pPr marL="0" indent="0">
              <a:buNone/>
            </a:pPr>
            <a:r>
              <a:rPr lang="en-US" b="1" dirty="0">
                <a:latin typeface="+mj-lt"/>
              </a:rPr>
              <a:t>What is Mean Shift Clustering?</a:t>
            </a:r>
          </a:p>
          <a:p>
            <a:r>
              <a:rPr lang="en-US" dirty="0">
                <a:latin typeface="+mj-lt"/>
              </a:rPr>
              <a:t>It is a </a:t>
            </a:r>
            <a:r>
              <a:rPr lang="en-US" b="1" dirty="0">
                <a:latin typeface="+mj-lt"/>
              </a:rPr>
              <a:t>non-parametric algorithm</a:t>
            </a:r>
            <a:r>
              <a:rPr lang="en-US" dirty="0">
                <a:latin typeface="+mj-lt"/>
              </a:rPr>
              <a:t>, meaning it does not require prior knowledge of the number of clusters.</a:t>
            </a:r>
          </a:p>
          <a:p>
            <a:r>
              <a:rPr lang="en-US" dirty="0">
                <a:latin typeface="+mj-lt"/>
              </a:rPr>
              <a:t>Identifies clusters by finding areas of </a:t>
            </a:r>
            <a:r>
              <a:rPr lang="en-US" b="1" dirty="0">
                <a:latin typeface="+mj-lt"/>
              </a:rPr>
              <a:t>high data point density</a:t>
            </a:r>
          </a:p>
          <a:p>
            <a:r>
              <a:rPr lang="en-US" dirty="0">
                <a:latin typeface="+mj-lt"/>
              </a:rPr>
              <a:t>versatile and suitable for complex clustering tasks</a:t>
            </a:r>
            <a:endParaRPr lang="en-US" b="1" dirty="0">
              <a:latin typeface="+mj-lt"/>
            </a:endParaRPr>
          </a:p>
        </p:txBody>
      </p:sp>
      <p:pic>
        <p:nvPicPr>
          <p:cNvPr id="5" name="Picture 4">
            <a:extLst>
              <a:ext uri="{FF2B5EF4-FFF2-40B4-BE49-F238E27FC236}">
                <a16:creationId xmlns:a16="http://schemas.microsoft.com/office/drawing/2014/main" id="{658B5104-789C-DDD5-24D2-8C8C195435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2659" y="1234435"/>
            <a:ext cx="4784188" cy="4389129"/>
          </a:xfrm>
          <a:prstGeom prst="rect">
            <a:avLst/>
          </a:prstGeom>
        </p:spPr>
      </p:pic>
    </p:spTree>
    <p:extLst>
      <p:ext uri="{BB962C8B-B14F-4D97-AF65-F5344CB8AC3E}">
        <p14:creationId xmlns:p14="http://schemas.microsoft.com/office/powerpoint/2010/main" val="968599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95A32-D46F-5642-CD38-7EAE67D5C7D4}"/>
              </a:ext>
            </a:extLst>
          </p:cNvPr>
          <p:cNvSpPr>
            <a:spLocks noGrp="1"/>
          </p:cNvSpPr>
          <p:nvPr>
            <p:ph type="title"/>
          </p:nvPr>
        </p:nvSpPr>
        <p:spPr>
          <a:xfrm>
            <a:off x="838200" y="463599"/>
            <a:ext cx="10515600" cy="577410"/>
          </a:xfrm>
        </p:spPr>
        <p:txBody>
          <a:bodyPr>
            <a:normAutofit fontScale="90000"/>
          </a:bodyPr>
          <a:lstStyle/>
          <a:p>
            <a:r>
              <a:rPr lang="en-US" dirty="0"/>
              <a:t>How Mean Shift Clustering Works</a:t>
            </a:r>
          </a:p>
        </p:txBody>
      </p:sp>
      <p:sp>
        <p:nvSpPr>
          <p:cNvPr id="3" name="TextBox 2">
            <a:extLst>
              <a:ext uri="{FF2B5EF4-FFF2-40B4-BE49-F238E27FC236}">
                <a16:creationId xmlns:a16="http://schemas.microsoft.com/office/drawing/2014/main" id="{C176E138-2413-15C5-96B1-35DECAC0ECD1}"/>
              </a:ext>
            </a:extLst>
          </p:cNvPr>
          <p:cNvSpPr txBox="1"/>
          <p:nvPr/>
        </p:nvSpPr>
        <p:spPr>
          <a:xfrm>
            <a:off x="838200" y="1367131"/>
            <a:ext cx="9023252" cy="4955203"/>
          </a:xfrm>
          <a:prstGeom prst="rect">
            <a:avLst/>
          </a:prstGeom>
          <a:noFill/>
        </p:spPr>
        <p:txBody>
          <a:bodyPr wrap="square" rtlCol="0">
            <a:spAutoFit/>
          </a:bodyPr>
          <a:lstStyle/>
          <a:p>
            <a:pPr>
              <a:lnSpc>
                <a:spcPct val="200000"/>
              </a:lnSpc>
            </a:pPr>
            <a:r>
              <a:rPr lang="en-US" sz="2000" b="1" dirty="0">
                <a:latin typeface="+mj-lt"/>
              </a:rPr>
              <a:t>Initialization:</a:t>
            </a:r>
          </a:p>
          <a:p>
            <a:pPr marL="285750" indent="-285750">
              <a:buFont typeface="Arial" panose="020B0604020202020204" pitchFamily="34" charset="0"/>
              <a:buChar char="•"/>
            </a:pPr>
            <a:r>
              <a:rPr lang="en-US" sz="2000" dirty="0">
                <a:latin typeface="+mj-lt"/>
              </a:rPr>
              <a:t>Start with each data point as an initial cluster center. </a:t>
            </a:r>
          </a:p>
          <a:p>
            <a:endParaRPr lang="en-US" sz="2000" dirty="0">
              <a:latin typeface="+mj-lt"/>
            </a:endParaRPr>
          </a:p>
          <a:p>
            <a:r>
              <a:rPr lang="en-US" sz="2000" b="1" dirty="0">
                <a:latin typeface="+mj-lt"/>
              </a:rPr>
              <a:t>Shifting:</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000" dirty="0">
                <a:latin typeface="+mj-lt"/>
              </a:rPr>
              <a:t>For each cluster center, calculate the mean of data points within a defined radius (bandwidth). Shift the cluster center towards this mean. </a:t>
            </a:r>
          </a:p>
          <a:p>
            <a:pPr marR="0" lvl="0" algn="l" defTabSz="914400" rtl="0" eaLnBrk="0" fontAlgn="base" latinLnBrk="0" hangingPunct="0">
              <a:lnSpc>
                <a:spcPct val="100000"/>
              </a:lnSpc>
              <a:spcBef>
                <a:spcPct val="0"/>
              </a:spcBef>
              <a:spcAft>
                <a:spcPct val="0"/>
              </a:spcAft>
              <a:buClrTx/>
              <a:buSzTx/>
              <a:tabLst/>
            </a:pPr>
            <a:endParaRPr lang="en-US" sz="2000" dirty="0">
              <a:latin typeface="+mj-lt"/>
            </a:endParaRPr>
          </a:p>
          <a:p>
            <a:pPr marR="0" lvl="0" algn="l" defTabSz="914400" rtl="0" eaLnBrk="0" fontAlgn="base" latinLnBrk="0" hangingPunct="0">
              <a:lnSpc>
                <a:spcPct val="100000"/>
              </a:lnSpc>
              <a:spcBef>
                <a:spcPct val="0"/>
              </a:spcBef>
              <a:spcAft>
                <a:spcPct val="0"/>
              </a:spcAft>
              <a:buClrTx/>
              <a:buSzTx/>
              <a:tabLst/>
            </a:pPr>
            <a:r>
              <a:rPr lang="en-US" sz="2000" b="1" dirty="0">
                <a:latin typeface="+mj-lt"/>
              </a:rPr>
              <a:t>Iteration</a:t>
            </a:r>
            <a:r>
              <a:rPr lang="en-US" sz="2000" dirty="0">
                <a:latin typeface="+mj-lt"/>
              </a:rPr>
              <a: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000" dirty="0">
                <a:latin typeface="+mj-lt"/>
              </a:rPr>
              <a:t>Repeat the shifting process until cluster centers converge, meaning further shifts are minimal or none.</a:t>
            </a:r>
          </a:p>
          <a:p>
            <a:pPr marR="0" lvl="0" algn="l" defTabSz="914400" rtl="0" eaLnBrk="0" fontAlgn="base" latinLnBrk="0" hangingPunct="0">
              <a:lnSpc>
                <a:spcPct val="100000"/>
              </a:lnSpc>
              <a:spcBef>
                <a:spcPct val="0"/>
              </a:spcBef>
              <a:spcAft>
                <a:spcPct val="0"/>
              </a:spcAft>
              <a:buClrTx/>
              <a:buSzTx/>
              <a:tabLst/>
            </a:pPr>
            <a:endParaRPr lang="en-US" sz="2000" dirty="0">
              <a:latin typeface="+mj-lt"/>
            </a:endParaRPr>
          </a:p>
          <a:p>
            <a:r>
              <a:rPr lang="en-US" sz="2000" b="1" dirty="0">
                <a:latin typeface="+mj-lt"/>
              </a:rPr>
              <a:t>Cluster Formation</a:t>
            </a:r>
            <a:r>
              <a:rPr lang="en-US" sz="2000" dirty="0">
                <a:latin typeface="+mj-lt"/>
              </a:rPr>
              <a:t>: </a:t>
            </a:r>
          </a:p>
          <a:p>
            <a:pPr marL="342900" indent="-342900">
              <a:buFont typeface="Arial" panose="020B0604020202020204" pitchFamily="34" charset="0"/>
              <a:buChar char="•"/>
            </a:pPr>
            <a:r>
              <a:rPr lang="en-US" sz="2000" dirty="0">
                <a:latin typeface="+mj-lt"/>
              </a:rPr>
              <a:t>Merge nearby cluster centers that are within the same density peak to form the final clusters.</a:t>
            </a:r>
          </a:p>
          <a:p>
            <a:endParaRPr lang="en-US" sz="1600" dirty="0"/>
          </a:p>
        </p:txBody>
      </p:sp>
    </p:spTree>
    <p:extLst>
      <p:ext uri="{BB962C8B-B14F-4D97-AF65-F5344CB8AC3E}">
        <p14:creationId xmlns:p14="http://schemas.microsoft.com/office/powerpoint/2010/main" val="7969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3F2EC-516C-C446-0C95-D7D56BE67BD0}"/>
              </a:ext>
            </a:extLst>
          </p:cNvPr>
          <p:cNvSpPr>
            <a:spLocks noGrp="1"/>
          </p:cNvSpPr>
          <p:nvPr>
            <p:ph type="title"/>
          </p:nvPr>
        </p:nvSpPr>
        <p:spPr>
          <a:xfrm>
            <a:off x="838200" y="328062"/>
            <a:ext cx="5942428" cy="705950"/>
          </a:xfrm>
        </p:spPr>
        <p:txBody>
          <a:bodyPr/>
          <a:lstStyle/>
          <a:p>
            <a:r>
              <a:rPr lang="en-US" dirty="0"/>
              <a:t>Real-World Example</a:t>
            </a:r>
          </a:p>
        </p:txBody>
      </p:sp>
      <p:sp>
        <p:nvSpPr>
          <p:cNvPr id="3" name="Content Placeholder 2">
            <a:extLst>
              <a:ext uri="{FF2B5EF4-FFF2-40B4-BE49-F238E27FC236}">
                <a16:creationId xmlns:a16="http://schemas.microsoft.com/office/drawing/2014/main" id="{838EE9EB-DE06-5155-D311-BB5E83549469}"/>
              </a:ext>
            </a:extLst>
          </p:cNvPr>
          <p:cNvSpPr>
            <a:spLocks noGrp="1"/>
          </p:cNvSpPr>
          <p:nvPr>
            <p:ph idx="1"/>
          </p:nvPr>
        </p:nvSpPr>
        <p:spPr>
          <a:xfrm>
            <a:off x="838200" y="1034012"/>
            <a:ext cx="10515600" cy="5141705"/>
          </a:xfrm>
        </p:spPr>
        <p:txBody>
          <a:bodyPr>
            <a:normAutofit fontScale="92500"/>
          </a:bodyPr>
          <a:lstStyle/>
          <a:p>
            <a:pPr marL="0" indent="0">
              <a:buNone/>
            </a:pPr>
            <a:r>
              <a:rPr lang="en-US" sz="2400" dirty="0">
                <a:latin typeface="+mj-lt"/>
              </a:rPr>
              <a:t>Imagine a city map with different </a:t>
            </a:r>
            <a:r>
              <a:rPr lang="en-US" sz="2400" b="1" dirty="0">
                <a:latin typeface="+mj-lt"/>
              </a:rPr>
              <a:t>food trucks scattered all over</a:t>
            </a:r>
            <a:r>
              <a:rPr lang="en-US" sz="2400" dirty="0">
                <a:latin typeface="+mj-lt"/>
              </a:rPr>
              <a:t>. You want to </a:t>
            </a:r>
            <a:r>
              <a:rPr lang="en-US" sz="2400" b="1" dirty="0">
                <a:latin typeface="+mj-lt"/>
              </a:rPr>
              <a:t>find out </a:t>
            </a:r>
            <a:r>
              <a:rPr lang="en-US" sz="2400" dirty="0">
                <a:latin typeface="+mj-lt"/>
              </a:rPr>
              <a:t>where the </a:t>
            </a:r>
            <a:r>
              <a:rPr lang="en-US" sz="2400" b="1" dirty="0">
                <a:latin typeface="+mj-lt"/>
              </a:rPr>
              <a:t>most popular food spots </a:t>
            </a:r>
            <a:r>
              <a:rPr lang="en-US" sz="2400" dirty="0">
                <a:latin typeface="+mj-lt"/>
              </a:rPr>
              <a:t>are, but you don't know how many popular spots there are.</a:t>
            </a:r>
          </a:p>
          <a:p>
            <a:pPr marL="0" indent="0">
              <a:buNone/>
            </a:pPr>
            <a:endParaRPr lang="en-US" sz="2400" dirty="0">
              <a:latin typeface="+mj-lt"/>
            </a:endParaRPr>
          </a:p>
          <a:p>
            <a:pPr marL="0" indent="0">
              <a:buNone/>
            </a:pPr>
            <a:r>
              <a:rPr lang="en-US" sz="2400" b="1" dirty="0">
                <a:latin typeface="+mj-lt"/>
              </a:rPr>
              <a:t>Initialization</a:t>
            </a:r>
            <a:r>
              <a:rPr lang="en-US" sz="2400" dirty="0">
                <a:latin typeface="+mj-lt"/>
              </a:rPr>
              <a:t>: Start with each food truck as its own popular spot.</a:t>
            </a:r>
          </a:p>
          <a:p>
            <a:pPr marL="0" indent="0">
              <a:buNone/>
            </a:pPr>
            <a:r>
              <a:rPr lang="en-US" sz="2400" b="1" dirty="0">
                <a:latin typeface="+mj-lt"/>
              </a:rPr>
              <a:t>Finding Nearby Spots</a:t>
            </a:r>
            <a:r>
              <a:rPr lang="en-US" sz="2400" dirty="0">
                <a:latin typeface="+mj-lt"/>
              </a:rPr>
              <a:t>: For each food truck, see which other trucks are nearby within a certain walking distance (bandwidth).</a:t>
            </a:r>
          </a:p>
          <a:p>
            <a:pPr marL="0" indent="0">
              <a:buNone/>
            </a:pPr>
            <a:r>
              <a:rPr lang="en-US" sz="2400" b="1" dirty="0">
                <a:latin typeface="+mj-lt"/>
              </a:rPr>
              <a:t>Shifting Towards Popular Areas</a:t>
            </a:r>
            <a:r>
              <a:rPr lang="en-US" sz="2400" dirty="0">
                <a:latin typeface="+mj-lt"/>
              </a:rPr>
              <a:t>: Shift each spot towards the average position of the nearby trucks (where the crowd tends to gather).</a:t>
            </a:r>
          </a:p>
          <a:p>
            <a:pPr marL="0" indent="0">
              <a:buNone/>
            </a:pPr>
            <a:r>
              <a:rPr lang="en-US" sz="2400" b="1" dirty="0">
                <a:latin typeface="+mj-lt"/>
              </a:rPr>
              <a:t>Repeat</a:t>
            </a:r>
            <a:r>
              <a:rPr lang="en-US" sz="2400" dirty="0">
                <a:latin typeface="+mj-lt"/>
              </a:rPr>
              <a:t>: Keep shifting until the spots don't move much anymore.</a:t>
            </a:r>
          </a:p>
          <a:p>
            <a:pPr marL="0" indent="0">
              <a:buNone/>
            </a:pPr>
            <a:r>
              <a:rPr lang="en-US" sz="2400" b="1" dirty="0">
                <a:latin typeface="+mj-lt"/>
              </a:rPr>
              <a:t>Final Clusters</a:t>
            </a:r>
            <a:r>
              <a:rPr lang="en-US" sz="2400" dirty="0">
                <a:latin typeface="+mj-lt"/>
              </a:rPr>
              <a:t>: Merge nearby popular spots to identify major food truck hubs in the city.</a:t>
            </a:r>
          </a:p>
          <a:p>
            <a:pPr marL="0" indent="0">
              <a:buNone/>
            </a:pPr>
            <a:endParaRPr lang="en-US" sz="2400" dirty="0">
              <a:latin typeface="+mj-lt"/>
            </a:endParaRPr>
          </a:p>
          <a:p>
            <a:pPr marL="0" indent="0">
              <a:buNone/>
            </a:pPr>
            <a:r>
              <a:rPr lang="en-US" sz="2400" dirty="0">
                <a:latin typeface="+mj-lt"/>
              </a:rPr>
              <a:t>This way, Mean Shift Clustering helps you </a:t>
            </a:r>
            <a:r>
              <a:rPr lang="en-US" sz="2400" b="1" dirty="0">
                <a:latin typeface="+mj-lt"/>
              </a:rPr>
              <a:t>automatically discover where the crowds are gathering</a:t>
            </a:r>
            <a:r>
              <a:rPr lang="en-US" sz="2400" dirty="0">
                <a:latin typeface="+mj-lt"/>
              </a:rPr>
              <a:t>, </a:t>
            </a:r>
            <a:r>
              <a:rPr lang="en-US" sz="2400" b="1" dirty="0">
                <a:latin typeface="+mj-lt"/>
              </a:rPr>
              <a:t>without needing to guess how many popular food spots </a:t>
            </a:r>
            <a:r>
              <a:rPr lang="en-US" sz="2400" dirty="0">
                <a:latin typeface="+mj-lt"/>
              </a:rPr>
              <a:t>there are.</a:t>
            </a:r>
          </a:p>
          <a:p>
            <a:endParaRPr lang="en-US" sz="2000" dirty="0">
              <a:latin typeface="+mj-lt"/>
            </a:endParaRPr>
          </a:p>
        </p:txBody>
      </p:sp>
    </p:spTree>
    <p:extLst>
      <p:ext uri="{BB962C8B-B14F-4D97-AF65-F5344CB8AC3E}">
        <p14:creationId xmlns:p14="http://schemas.microsoft.com/office/powerpoint/2010/main" val="2946183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F417C-A977-2438-B796-B421F6A0BA75}"/>
              </a:ext>
            </a:extLst>
          </p:cNvPr>
          <p:cNvSpPr>
            <a:spLocks noGrp="1"/>
          </p:cNvSpPr>
          <p:nvPr>
            <p:ph type="title"/>
          </p:nvPr>
        </p:nvSpPr>
        <p:spPr>
          <a:xfrm>
            <a:off x="838200" y="378264"/>
            <a:ext cx="8257735" cy="605546"/>
          </a:xfrm>
        </p:spPr>
        <p:txBody>
          <a:bodyPr>
            <a:noAutofit/>
          </a:bodyPr>
          <a:lstStyle/>
          <a:p>
            <a:r>
              <a:rPr lang="en-US" dirty="0"/>
              <a:t>Mean Shift Clustering – Pros &amp; Cons</a:t>
            </a:r>
          </a:p>
        </p:txBody>
      </p:sp>
      <p:sp>
        <p:nvSpPr>
          <p:cNvPr id="3" name="Content Placeholder 2">
            <a:extLst>
              <a:ext uri="{FF2B5EF4-FFF2-40B4-BE49-F238E27FC236}">
                <a16:creationId xmlns:a16="http://schemas.microsoft.com/office/drawing/2014/main" id="{B68E9BE8-E361-8CF3-3985-CBD01BBB14DD}"/>
              </a:ext>
            </a:extLst>
          </p:cNvPr>
          <p:cNvSpPr>
            <a:spLocks noGrp="1"/>
          </p:cNvSpPr>
          <p:nvPr>
            <p:ph sz="half" idx="1"/>
          </p:nvPr>
        </p:nvSpPr>
        <p:spPr>
          <a:xfrm>
            <a:off x="838200" y="1364566"/>
            <a:ext cx="5181600" cy="4812397"/>
          </a:xfrm>
        </p:spPr>
        <p:txBody>
          <a:bodyPr>
            <a:normAutofit lnSpcReduction="10000"/>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3200" i="0" u="none" strike="noStrike" cap="none" normalizeH="0" baseline="0" dirty="0">
                <a:ln>
                  <a:noFill/>
                </a:ln>
                <a:solidFill>
                  <a:schemeClr val="tx1"/>
                </a:solidFill>
                <a:effectLst/>
                <a:latin typeface="+mj-lt"/>
              </a:rPr>
              <a:t>Advantages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320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mj-lt"/>
              </a:rPr>
              <a:t>No Need to Specify Number of Clusters</a:t>
            </a:r>
            <a:r>
              <a:rPr kumimoji="0" lang="en-US" altLang="en-US" sz="2400" b="0" i="0" u="none" strike="noStrike" cap="none" normalizeH="0" baseline="0" dirty="0">
                <a:ln>
                  <a:noFill/>
                </a:ln>
                <a:solidFill>
                  <a:schemeClr val="tx1"/>
                </a:solidFill>
                <a:effectLst/>
                <a:latin typeface="+mj-lt"/>
              </a:rPr>
              <a:t>: </a:t>
            </a: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mj-lt"/>
              </a:rPr>
              <a:t>Unlike K-means, it doesn't require the number of clusters as input.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mj-lt"/>
              </a:rPr>
              <a:t>Works Well with Arbitrary Shapes</a:t>
            </a:r>
            <a:r>
              <a:rPr kumimoji="0" lang="en-US" altLang="en-US" sz="2400" b="0" i="0" u="none" strike="noStrike" cap="none" normalizeH="0" baseline="0" dirty="0">
                <a:ln>
                  <a:noFill/>
                </a:ln>
                <a:solidFill>
                  <a:schemeClr val="tx1"/>
                </a:solidFill>
                <a:effectLst/>
                <a:latin typeface="+mj-lt"/>
              </a:rPr>
              <a:t>: </a:t>
            </a: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mj-lt"/>
              </a:rPr>
              <a:t>Can handle complex, non-linear cluster shapes.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mj-lt"/>
              </a:rPr>
              <a:t>Robust to Outliers</a:t>
            </a:r>
            <a:r>
              <a:rPr kumimoji="0" lang="en-US" altLang="en-US" sz="2400" b="0" i="0" u="none" strike="noStrike" cap="none" normalizeH="0" baseline="0" dirty="0">
                <a:ln>
                  <a:noFill/>
                </a:ln>
                <a:solidFill>
                  <a:schemeClr val="tx1"/>
                </a:solidFill>
                <a:effectLst/>
                <a:latin typeface="+mj-lt"/>
              </a:rPr>
              <a:t>: </a:t>
            </a: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mj-lt"/>
              </a:rPr>
              <a:t>Less sensitive to noise and outliers compared to K-means. </a:t>
            </a:r>
          </a:p>
          <a:p>
            <a:endParaRPr lang="en-US" sz="2400" dirty="0"/>
          </a:p>
        </p:txBody>
      </p:sp>
      <p:sp>
        <p:nvSpPr>
          <p:cNvPr id="4" name="Content Placeholder 3">
            <a:extLst>
              <a:ext uri="{FF2B5EF4-FFF2-40B4-BE49-F238E27FC236}">
                <a16:creationId xmlns:a16="http://schemas.microsoft.com/office/drawing/2014/main" id="{BED4A433-780C-4338-A3E6-83F137528DF2}"/>
              </a:ext>
            </a:extLst>
          </p:cNvPr>
          <p:cNvSpPr>
            <a:spLocks noGrp="1"/>
          </p:cNvSpPr>
          <p:nvPr>
            <p:ph sz="half" idx="2"/>
          </p:nvPr>
        </p:nvSpPr>
        <p:spPr>
          <a:xfrm>
            <a:off x="6172202" y="1364566"/>
            <a:ext cx="5181600" cy="4812397"/>
          </a:xfrm>
        </p:spPr>
        <p:txBody>
          <a:bodyPr>
            <a:normAutofit lnSpcReduction="10000"/>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3200" i="0" u="none" strike="noStrike" cap="none" normalizeH="0" baseline="0" dirty="0">
                <a:ln>
                  <a:noFill/>
                </a:ln>
                <a:solidFill>
                  <a:schemeClr val="tx1"/>
                </a:solidFill>
                <a:effectLst/>
                <a:latin typeface="+mj-lt"/>
              </a:rPr>
              <a:t>Disadvantages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320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mj-lt"/>
              </a:rPr>
              <a:t>Computationally Intensive</a:t>
            </a:r>
            <a:r>
              <a:rPr kumimoji="0" lang="en-US" altLang="en-US" sz="2400" b="0" i="0" u="none" strike="noStrike" cap="none" normalizeH="0" baseline="0" dirty="0">
                <a:ln>
                  <a:noFill/>
                </a:ln>
                <a:solidFill>
                  <a:schemeClr val="tx1"/>
                </a:solidFill>
                <a:effectLst/>
                <a:latin typeface="+mj-lt"/>
              </a:rPr>
              <a:t>: </a:t>
            </a: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mj-lt"/>
              </a:rPr>
              <a:t>It can be slow for large datasets due to its iterative nature and the need to calculate mean shifts for many points.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mj-lt"/>
              </a:rPr>
              <a:t>Choice of Bandwidth</a:t>
            </a:r>
            <a:r>
              <a:rPr kumimoji="0" lang="en-US" altLang="en-US" sz="2400" b="0" i="0" u="none" strike="noStrike" cap="none" normalizeH="0" baseline="0" dirty="0">
                <a:ln>
                  <a:noFill/>
                </a:ln>
                <a:solidFill>
                  <a:schemeClr val="tx1"/>
                </a:solidFill>
                <a:effectLst/>
                <a:latin typeface="+mj-lt"/>
              </a:rPr>
              <a:t>: </a:t>
            </a: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mj-lt"/>
              </a:rPr>
              <a:t>The results are highly dependent on the bandwidth parameter, which can be difficult to choose optimally. </a:t>
            </a:r>
          </a:p>
          <a:p>
            <a:endParaRPr lang="en-US" sz="2400" dirty="0">
              <a:latin typeface="+mj-lt"/>
            </a:endParaRPr>
          </a:p>
        </p:txBody>
      </p:sp>
    </p:spTree>
    <p:extLst>
      <p:ext uri="{BB962C8B-B14F-4D97-AF65-F5344CB8AC3E}">
        <p14:creationId xmlns:p14="http://schemas.microsoft.com/office/powerpoint/2010/main" val="19851931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A0458-3D14-033C-67B1-C21EAB4925E9}"/>
              </a:ext>
            </a:extLst>
          </p:cNvPr>
          <p:cNvSpPr>
            <a:spLocks noGrp="1"/>
          </p:cNvSpPr>
          <p:nvPr>
            <p:ph type="title"/>
          </p:nvPr>
        </p:nvSpPr>
        <p:spPr>
          <a:xfrm>
            <a:off x="838200" y="464234"/>
            <a:ext cx="10515600" cy="607476"/>
          </a:xfrm>
        </p:spPr>
        <p:txBody>
          <a:bodyPr>
            <a:normAutofit fontScale="90000"/>
          </a:bodyPr>
          <a:lstStyle/>
          <a:p>
            <a:r>
              <a:rPr lang="en-US" dirty="0"/>
              <a:t>5.DBSCAN Clustering</a:t>
            </a:r>
          </a:p>
        </p:txBody>
      </p:sp>
      <p:sp>
        <p:nvSpPr>
          <p:cNvPr id="3" name="Content Placeholder 2">
            <a:extLst>
              <a:ext uri="{FF2B5EF4-FFF2-40B4-BE49-F238E27FC236}">
                <a16:creationId xmlns:a16="http://schemas.microsoft.com/office/drawing/2014/main" id="{FF3D9BE4-16EB-FC4B-8C76-3844843CF2E1}"/>
              </a:ext>
            </a:extLst>
          </p:cNvPr>
          <p:cNvSpPr>
            <a:spLocks noGrp="1"/>
          </p:cNvSpPr>
          <p:nvPr>
            <p:ph idx="1"/>
          </p:nvPr>
        </p:nvSpPr>
        <p:spPr>
          <a:xfrm>
            <a:off x="838200" y="1334528"/>
            <a:ext cx="5257800" cy="5033668"/>
          </a:xfrm>
        </p:spPr>
        <p:txBody>
          <a:bodyPr>
            <a:noAutofit/>
          </a:bodyPr>
          <a:lstStyle/>
          <a:p>
            <a:pPr marL="0" indent="0">
              <a:buNone/>
            </a:pPr>
            <a:r>
              <a:rPr lang="en-US" sz="2400" b="1" dirty="0">
                <a:latin typeface="+mj-lt"/>
              </a:rPr>
              <a:t>What is DBSCAN Clustering?</a:t>
            </a:r>
          </a:p>
          <a:p>
            <a:pPr>
              <a:lnSpc>
                <a:spcPct val="100000"/>
              </a:lnSpc>
            </a:pPr>
            <a:r>
              <a:rPr lang="en-US" sz="2000" dirty="0">
                <a:latin typeface="+mj-lt"/>
              </a:rPr>
              <a:t>DBSCAN (Density-Based Spatial Clustering of Applications with Noise)</a:t>
            </a:r>
          </a:p>
          <a:p>
            <a:pPr>
              <a:lnSpc>
                <a:spcPct val="100000"/>
              </a:lnSpc>
            </a:pPr>
            <a:r>
              <a:rPr lang="en-US" sz="2000" dirty="0">
                <a:latin typeface="+mj-lt"/>
              </a:rPr>
              <a:t>A Clustering algorithm </a:t>
            </a:r>
            <a:r>
              <a:rPr lang="en-US" sz="2000" b="1" dirty="0">
                <a:latin typeface="+mj-lt"/>
              </a:rPr>
              <a:t>that groups data points based on their density</a:t>
            </a:r>
            <a:r>
              <a:rPr lang="en-US" sz="2000" dirty="0">
                <a:latin typeface="+mj-lt"/>
              </a:rPr>
              <a:t>, which means how closely packed the points are in a given area.</a:t>
            </a:r>
          </a:p>
          <a:p>
            <a:pPr marL="0" indent="0">
              <a:lnSpc>
                <a:spcPct val="100000"/>
              </a:lnSpc>
              <a:buNone/>
            </a:pPr>
            <a:endParaRPr lang="en-US" sz="2000" dirty="0">
              <a:latin typeface="+mj-lt"/>
            </a:endParaRPr>
          </a:p>
          <a:p>
            <a:pPr eaLnBrk="0" fontAlgn="base" hangingPunct="0">
              <a:lnSpc>
                <a:spcPct val="100000"/>
              </a:lnSpc>
              <a:spcBef>
                <a:spcPct val="0"/>
              </a:spcBef>
              <a:spcAft>
                <a:spcPct val="0"/>
              </a:spcAft>
            </a:pPr>
            <a:r>
              <a:rPr kumimoji="0" lang="en-US" altLang="en-US" sz="2000" i="0" u="none" strike="noStrike" cap="none" normalizeH="0" baseline="0" dirty="0">
                <a:ln>
                  <a:noFill/>
                </a:ln>
                <a:solidFill>
                  <a:schemeClr val="tx1"/>
                </a:solidFill>
                <a:effectLst/>
                <a:latin typeface="+mj-lt"/>
              </a:rPr>
              <a:t>Do not explicitly calculate the number of clusters</a:t>
            </a:r>
            <a:r>
              <a:rPr kumimoji="0" lang="en-US" altLang="en-US" sz="2000" b="0" i="0" u="none" strike="noStrike" cap="none" normalizeH="0" baseline="0" dirty="0">
                <a:ln>
                  <a:noFill/>
                </a:ln>
                <a:solidFill>
                  <a:schemeClr val="tx1"/>
                </a:solidFill>
                <a:effectLst/>
                <a:latin typeface="+mj-lt"/>
              </a:rPr>
              <a:t>. Instead, the algorithm automatically </a:t>
            </a:r>
            <a:r>
              <a:rPr kumimoji="0" lang="en-US" altLang="en-US" sz="2000" i="0" u="none" strike="noStrike" cap="none" normalizeH="0" baseline="0" dirty="0">
                <a:ln>
                  <a:noFill/>
                </a:ln>
                <a:solidFill>
                  <a:schemeClr val="tx1"/>
                </a:solidFill>
                <a:effectLst/>
                <a:latin typeface="+mj-lt"/>
              </a:rPr>
              <a:t>finds clusters based on density</a:t>
            </a:r>
            <a:r>
              <a:rPr kumimoji="0" lang="en-US" altLang="en-US" sz="2000" b="0" i="0" u="none" strike="noStrike" cap="none" normalizeH="0" baseline="0" dirty="0">
                <a:ln>
                  <a:noFill/>
                </a:ln>
                <a:solidFill>
                  <a:schemeClr val="tx1"/>
                </a:solidFill>
                <a:effectLst/>
                <a:latin typeface="+mj-lt"/>
              </a:rPr>
              <a:t> (epsilon and min_samples parameters). </a:t>
            </a:r>
          </a:p>
          <a:p>
            <a:pPr marL="0" indent="0" eaLnBrk="0" fontAlgn="base" hangingPunct="0">
              <a:lnSpc>
                <a:spcPct val="100000"/>
              </a:lnSpc>
              <a:spcBef>
                <a:spcPct val="0"/>
              </a:spcBef>
              <a:spcAft>
                <a:spcPct val="0"/>
              </a:spcAft>
              <a:buNone/>
            </a:pPr>
            <a:endParaRPr kumimoji="0" lang="en-US" altLang="en-US" sz="2000" b="0" i="0" u="none" strike="noStrike" cap="none" normalizeH="0" baseline="0" dirty="0">
              <a:ln>
                <a:noFill/>
              </a:ln>
              <a:solidFill>
                <a:schemeClr val="tx1"/>
              </a:solidFill>
              <a:effectLst/>
              <a:latin typeface="+mj-lt"/>
            </a:endParaRPr>
          </a:p>
          <a:p>
            <a:pPr eaLnBrk="0" fontAlgn="base" hangingPunct="0">
              <a:lnSpc>
                <a:spcPct val="100000"/>
              </a:lnSpc>
              <a:spcBef>
                <a:spcPct val="0"/>
              </a:spcBef>
              <a:spcAft>
                <a:spcPct val="0"/>
              </a:spcAft>
            </a:pPr>
            <a:r>
              <a:rPr lang="en-US" sz="2000" dirty="0">
                <a:latin typeface="+mj-lt"/>
              </a:rPr>
              <a:t>it works well even when clusters have </a:t>
            </a:r>
            <a:r>
              <a:rPr lang="en-US" sz="2000" b="1" dirty="0">
                <a:latin typeface="+mj-lt"/>
              </a:rPr>
              <a:t>irregular shapes or sizes</a:t>
            </a:r>
            <a:r>
              <a:rPr lang="en-US" sz="2000" dirty="0">
                <a:latin typeface="+mj-lt"/>
              </a:rPr>
              <a:t>.</a:t>
            </a:r>
          </a:p>
        </p:txBody>
      </p:sp>
      <p:pic>
        <p:nvPicPr>
          <p:cNvPr id="5" name="Picture 4">
            <a:extLst>
              <a:ext uri="{FF2B5EF4-FFF2-40B4-BE49-F238E27FC236}">
                <a16:creationId xmlns:a16="http://schemas.microsoft.com/office/drawing/2014/main" id="{7F12E8D8-AA05-8088-1ADD-644AE9BDD6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135616"/>
            <a:ext cx="5852172" cy="4389129"/>
          </a:xfrm>
          <a:prstGeom prst="rect">
            <a:avLst/>
          </a:prstGeom>
        </p:spPr>
      </p:pic>
    </p:spTree>
    <p:extLst>
      <p:ext uri="{BB962C8B-B14F-4D97-AF65-F5344CB8AC3E}">
        <p14:creationId xmlns:p14="http://schemas.microsoft.com/office/powerpoint/2010/main" val="3370138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ction="ppaction://hlinksldjump"/>
            <a:extLst>
              <a:ext uri="{FF2B5EF4-FFF2-40B4-BE49-F238E27FC236}">
                <a16:creationId xmlns:a16="http://schemas.microsoft.com/office/drawing/2014/main" id="{2BC1376D-0D9B-C91E-8272-F0D1C54063B6}"/>
              </a:ext>
            </a:extLst>
          </p:cNvPr>
          <p:cNvSpPr txBox="1"/>
          <p:nvPr/>
        </p:nvSpPr>
        <p:spPr>
          <a:xfrm>
            <a:off x="975360" y="1915995"/>
            <a:ext cx="5120640" cy="3257174"/>
          </a:xfrm>
          <a:prstGeom prst="rect">
            <a:avLst/>
          </a:prstGeom>
          <a:noFill/>
        </p:spPr>
        <p:txBody>
          <a:bodyPr wrap="square" rtlCol="0">
            <a:spAutoFit/>
          </a:bodyPr>
          <a:lstStyle/>
          <a:p>
            <a:pPr>
              <a:lnSpc>
                <a:spcPct val="150000"/>
              </a:lnSpc>
            </a:pPr>
            <a:r>
              <a:rPr lang="en-US" sz="2800" dirty="0">
                <a:latin typeface="+mj-lt"/>
              </a:rPr>
              <a:t>1. </a:t>
            </a:r>
            <a:r>
              <a:rPr lang="en-US" sz="2800" dirty="0">
                <a:latin typeface="+mj-lt"/>
                <a:hlinkClick r:id="rId4" action="ppaction://hlinksldjump"/>
              </a:rPr>
              <a:t>Bisecting K-Means Clustering </a:t>
            </a:r>
            <a:endParaRPr lang="en-US" sz="2800" dirty="0">
              <a:latin typeface="+mj-lt"/>
            </a:endParaRPr>
          </a:p>
          <a:p>
            <a:pPr>
              <a:lnSpc>
                <a:spcPct val="150000"/>
              </a:lnSpc>
            </a:pPr>
            <a:r>
              <a:rPr lang="en-US" sz="2800" dirty="0">
                <a:latin typeface="+mj-lt"/>
              </a:rPr>
              <a:t>2.</a:t>
            </a:r>
            <a:r>
              <a:rPr lang="en-US" sz="2800" dirty="0">
                <a:latin typeface="+mj-lt"/>
                <a:hlinkClick r:id="rId5" action="ppaction://hlinksldjump"/>
              </a:rPr>
              <a:t>BIRCH Clustering</a:t>
            </a:r>
            <a:endParaRPr lang="en-US" sz="2800" dirty="0">
              <a:latin typeface="+mj-lt"/>
            </a:endParaRPr>
          </a:p>
          <a:p>
            <a:pPr>
              <a:lnSpc>
                <a:spcPct val="150000"/>
              </a:lnSpc>
            </a:pPr>
            <a:r>
              <a:rPr lang="en-US" sz="2800" dirty="0">
                <a:latin typeface="+mj-lt"/>
              </a:rPr>
              <a:t>3.</a:t>
            </a:r>
            <a:r>
              <a:rPr lang="en-US" sz="2800" dirty="0">
                <a:latin typeface="+mj-lt"/>
                <a:hlinkClick r:id="rId6" action="ppaction://hlinksldjump"/>
              </a:rPr>
              <a:t>Affinity Propagation Clustering</a:t>
            </a:r>
            <a:endParaRPr lang="en-US" sz="2800" dirty="0">
              <a:latin typeface="+mj-lt"/>
            </a:endParaRPr>
          </a:p>
          <a:p>
            <a:pPr>
              <a:lnSpc>
                <a:spcPct val="150000"/>
              </a:lnSpc>
            </a:pPr>
            <a:r>
              <a:rPr lang="en-US" sz="2800" dirty="0">
                <a:latin typeface="+mj-lt"/>
              </a:rPr>
              <a:t>4.</a:t>
            </a:r>
            <a:r>
              <a:rPr lang="en-US" sz="2800" dirty="0">
                <a:latin typeface="+mj-lt"/>
                <a:hlinkClick r:id="rId7" action="ppaction://hlinksldjump"/>
              </a:rPr>
              <a:t>Mean Shift Clustering</a:t>
            </a:r>
            <a:endParaRPr lang="en-US" sz="2800" dirty="0">
              <a:latin typeface="+mj-lt"/>
            </a:endParaRPr>
          </a:p>
          <a:p>
            <a:pPr>
              <a:lnSpc>
                <a:spcPct val="150000"/>
              </a:lnSpc>
            </a:pPr>
            <a:r>
              <a:rPr lang="en-US" sz="2800" dirty="0">
                <a:latin typeface="+mj-lt"/>
              </a:rPr>
              <a:t>5.</a:t>
            </a:r>
            <a:r>
              <a:rPr lang="en-US" sz="2800" dirty="0">
                <a:latin typeface="+mj-lt"/>
                <a:hlinkClick r:id="rId8" action="ppaction://hlinksldjump"/>
              </a:rPr>
              <a:t>DBSCAN Clustering</a:t>
            </a:r>
            <a:endParaRPr lang="en-US" sz="2800" dirty="0">
              <a:latin typeface="+mj-lt"/>
            </a:endParaRPr>
          </a:p>
        </p:txBody>
      </p:sp>
      <p:sp>
        <p:nvSpPr>
          <p:cNvPr id="3" name="TextBox 2">
            <a:extLst>
              <a:ext uri="{FF2B5EF4-FFF2-40B4-BE49-F238E27FC236}">
                <a16:creationId xmlns:a16="http://schemas.microsoft.com/office/drawing/2014/main" id="{C5922655-977F-18B2-D749-B6C1CBE33E95}"/>
              </a:ext>
            </a:extLst>
          </p:cNvPr>
          <p:cNvSpPr txBox="1"/>
          <p:nvPr/>
        </p:nvSpPr>
        <p:spPr>
          <a:xfrm>
            <a:off x="815926" y="218638"/>
            <a:ext cx="9031458" cy="769441"/>
          </a:xfrm>
          <a:prstGeom prst="rect">
            <a:avLst/>
          </a:prstGeom>
          <a:noFill/>
        </p:spPr>
        <p:txBody>
          <a:bodyPr wrap="square" rtlCol="0">
            <a:spAutoFit/>
          </a:bodyPr>
          <a:lstStyle/>
          <a:p>
            <a:r>
              <a:rPr lang="en-US" sz="4400" dirty="0">
                <a:latin typeface="+mj-lt"/>
              </a:rPr>
              <a:t>List of Clustering Algorithms</a:t>
            </a:r>
          </a:p>
        </p:txBody>
      </p:sp>
      <p:sp>
        <p:nvSpPr>
          <p:cNvPr id="4" name="TextBox 3">
            <a:extLst>
              <a:ext uri="{FF2B5EF4-FFF2-40B4-BE49-F238E27FC236}">
                <a16:creationId xmlns:a16="http://schemas.microsoft.com/office/drawing/2014/main" id="{8C220D6E-733C-9C44-37C0-30B4E4553BA5}"/>
              </a:ext>
            </a:extLst>
          </p:cNvPr>
          <p:cNvSpPr txBox="1"/>
          <p:nvPr/>
        </p:nvSpPr>
        <p:spPr>
          <a:xfrm>
            <a:off x="6096000" y="1915995"/>
            <a:ext cx="5120640" cy="3257174"/>
          </a:xfrm>
          <a:prstGeom prst="rect">
            <a:avLst/>
          </a:prstGeom>
          <a:noFill/>
        </p:spPr>
        <p:txBody>
          <a:bodyPr wrap="square" rtlCol="0">
            <a:spAutoFit/>
          </a:bodyPr>
          <a:lstStyle/>
          <a:p>
            <a:pPr>
              <a:lnSpc>
                <a:spcPct val="150000"/>
              </a:lnSpc>
            </a:pPr>
            <a:r>
              <a:rPr lang="en-US" sz="2800" dirty="0">
                <a:latin typeface="+mj-lt"/>
              </a:rPr>
              <a:t>6.</a:t>
            </a:r>
            <a:r>
              <a:rPr lang="en-US" sz="2800" dirty="0">
                <a:latin typeface="+mj-lt"/>
                <a:hlinkClick r:id="rId9" action="ppaction://hlinksldjump"/>
              </a:rPr>
              <a:t>HDBSCAN Clustering</a:t>
            </a:r>
            <a:endParaRPr lang="en-US" sz="2800" dirty="0">
              <a:latin typeface="+mj-lt"/>
            </a:endParaRPr>
          </a:p>
          <a:p>
            <a:pPr>
              <a:lnSpc>
                <a:spcPct val="150000"/>
              </a:lnSpc>
            </a:pPr>
            <a:r>
              <a:rPr lang="en-US" sz="2800" dirty="0">
                <a:latin typeface="+mj-lt"/>
              </a:rPr>
              <a:t>7.</a:t>
            </a:r>
            <a:r>
              <a:rPr lang="en-US" sz="2800" dirty="0">
                <a:latin typeface="+mj-lt"/>
                <a:hlinkClick r:id="rId3" action="ppaction://hlinksldjump"/>
              </a:rPr>
              <a:t>OPTICS Clustering</a:t>
            </a:r>
            <a:endParaRPr lang="en-US" sz="2800" dirty="0">
              <a:latin typeface="+mj-lt"/>
            </a:endParaRPr>
          </a:p>
          <a:p>
            <a:pPr>
              <a:lnSpc>
                <a:spcPct val="150000"/>
              </a:lnSpc>
            </a:pPr>
            <a:r>
              <a:rPr lang="en-US" sz="2800" dirty="0">
                <a:latin typeface="+mj-lt"/>
              </a:rPr>
              <a:t>8.</a:t>
            </a:r>
            <a:r>
              <a:rPr lang="en-US" sz="2800" dirty="0">
                <a:latin typeface="+mj-lt"/>
                <a:hlinkClick r:id="rId10" action="ppaction://hlinksldjump"/>
              </a:rPr>
              <a:t>Spectral Clustering</a:t>
            </a:r>
            <a:endParaRPr lang="en-US" sz="2800" dirty="0">
              <a:latin typeface="+mj-lt"/>
            </a:endParaRPr>
          </a:p>
          <a:p>
            <a:pPr>
              <a:lnSpc>
                <a:spcPct val="150000"/>
              </a:lnSpc>
            </a:pPr>
            <a:r>
              <a:rPr lang="en-US" sz="2800" dirty="0">
                <a:latin typeface="+mj-lt"/>
              </a:rPr>
              <a:t>9.</a:t>
            </a:r>
            <a:r>
              <a:rPr lang="en-US" sz="2800" dirty="0">
                <a:latin typeface="+mj-lt"/>
                <a:hlinkClick r:id="rId11" action="ppaction://hlinksldjump"/>
              </a:rPr>
              <a:t>KMeans Clustering</a:t>
            </a:r>
            <a:endParaRPr lang="en-US" sz="2800" dirty="0">
              <a:latin typeface="+mj-lt"/>
            </a:endParaRPr>
          </a:p>
          <a:p>
            <a:pPr>
              <a:lnSpc>
                <a:spcPct val="150000"/>
              </a:lnSpc>
            </a:pPr>
            <a:r>
              <a:rPr lang="en-US" sz="2800" dirty="0">
                <a:latin typeface="+mj-lt"/>
              </a:rPr>
              <a:t>10.</a:t>
            </a:r>
            <a:r>
              <a:rPr lang="en-US" sz="2800" dirty="0">
                <a:latin typeface="+mj-lt"/>
                <a:hlinkClick r:id="rId12" action="ppaction://hlinksldjump"/>
              </a:rPr>
              <a:t>Agglomerative Clustering</a:t>
            </a:r>
            <a:endParaRPr lang="en-US" sz="2800" dirty="0">
              <a:latin typeface="+mj-lt"/>
            </a:endParaRPr>
          </a:p>
        </p:txBody>
      </p:sp>
    </p:spTree>
    <p:extLst>
      <p:ext uri="{BB962C8B-B14F-4D97-AF65-F5344CB8AC3E}">
        <p14:creationId xmlns:p14="http://schemas.microsoft.com/office/powerpoint/2010/main" val="9194133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59D447-ECF3-9CEB-DD9F-98045CE3DAE7}"/>
              </a:ext>
            </a:extLst>
          </p:cNvPr>
          <p:cNvSpPr txBox="1"/>
          <p:nvPr/>
        </p:nvSpPr>
        <p:spPr>
          <a:xfrm>
            <a:off x="675248" y="562709"/>
            <a:ext cx="9335954" cy="707886"/>
          </a:xfrm>
          <a:prstGeom prst="rect">
            <a:avLst/>
          </a:prstGeom>
          <a:noFill/>
        </p:spPr>
        <p:txBody>
          <a:bodyPr wrap="none" rtlCol="0">
            <a:spAutoFit/>
          </a:bodyPr>
          <a:lstStyle/>
          <a:p>
            <a:r>
              <a:rPr lang="en-US" sz="4000" dirty="0">
                <a:latin typeface="+mj-lt"/>
              </a:rPr>
              <a:t>Example: Finding groups of people at a party</a:t>
            </a:r>
          </a:p>
        </p:txBody>
      </p:sp>
      <p:sp>
        <p:nvSpPr>
          <p:cNvPr id="3" name="TextBox 2">
            <a:extLst>
              <a:ext uri="{FF2B5EF4-FFF2-40B4-BE49-F238E27FC236}">
                <a16:creationId xmlns:a16="http://schemas.microsoft.com/office/drawing/2014/main" id="{E49DC4E7-3F0D-1B35-7805-412BCC2517C9}"/>
              </a:ext>
            </a:extLst>
          </p:cNvPr>
          <p:cNvSpPr txBox="1"/>
          <p:nvPr/>
        </p:nvSpPr>
        <p:spPr>
          <a:xfrm>
            <a:off x="675248" y="1927274"/>
            <a:ext cx="10677379" cy="3477875"/>
          </a:xfrm>
          <a:prstGeom prst="rect">
            <a:avLst/>
          </a:prstGeom>
          <a:noFill/>
        </p:spPr>
        <p:txBody>
          <a:bodyPr wrap="square" rtlCol="0">
            <a:spAutoFit/>
          </a:bodyPr>
          <a:lstStyle/>
          <a:p>
            <a:r>
              <a:rPr lang="en-US" sz="2000" b="1" dirty="0">
                <a:latin typeface="+mj-lt"/>
              </a:rPr>
              <a:t>Core Points</a:t>
            </a:r>
            <a:r>
              <a:rPr lang="en-US" sz="2000" dirty="0">
                <a:latin typeface="+mj-lt"/>
              </a:rPr>
              <a:t>: Imagine people who are standing close together in a tight group and talking. These people are the "core" of a group because they have other people nearby.</a:t>
            </a:r>
          </a:p>
          <a:p>
            <a:endParaRPr lang="en-US" sz="2000" dirty="0">
              <a:latin typeface="+mj-lt"/>
            </a:endParaRPr>
          </a:p>
          <a:p>
            <a:r>
              <a:rPr lang="en-US" sz="2000" b="1" dirty="0">
                <a:latin typeface="+mj-lt"/>
              </a:rPr>
              <a:t>Border Points</a:t>
            </a:r>
            <a:r>
              <a:rPr lang="en-US" sz="2000" dirty="0">
                <a:latin typeface="+mj-lt"/>
              </a:rPr>
              <a:t>: Then there are people standing at the edge of the group, just listening or partially engaged. They are part of the group but not at its core.</a:t>
            </a:r>
          </a:p>
          <a:p>
            <a:endParaRPr lang="en-US" sz="2000" dirty="0">
              <a:latin typeface="+mj-lt"/>
            </a:endParaRPr>
          </a:p>
          <a:p>
            <a:r>
              <a:rPr lang="en-US" sz="2000" b="1" dirty="0">
                <a:latin typeface="+mj-lt"/>
              </a:rPr>
              <a:t>Noise Points (Outliers)</a:t>
            </a:r>
            <a:r>
              <a:rPr lang="en-US" sz="2000" dirty="0">
                <a:latin typeface="+mj-lt"/>
              </a:rPr>
              <a:t>: Finally, there might be a few people standing alone, far away from any group, perhaps waiting for a friend. These are considered "noise" or "outliers.“</a:t>
            </a:r>
          </a:p>
          <a:p>
            <a:endParaRPr lang="en-US" sz="2000" dirty="0">
              <a:latin typeface="+mj-lt"/>
            </a:endParaRPr>
          </a:p>
          <a:p>
            <a:r>
              <a:rPr lang="en-US" sz="2000" dirty="0">
                <a:latin typeface="+mj-lt"/>
              </a:rPr>
              <a:t>DBSCAN helps you identify these groups (clusters) of people, even if they are of different shapes (circular, elongated, etc.), and ignores the people standing alone (noise).</a:t>
            </a:r>
          </a:p>
        </p:txBody>
      </p:sp>
    </p:spTree>
    <p:extLst>
      <p:ext uri="{BB962C8B-B14F-4D97-AF65-F5344CB8AC3E}">
        <p14:creationId xmlns:p14="http://schemas.microsoft.com/office/powerpoint/2010/main" val="37664974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DB80B-031F-27F7-7689-BA635CF6F8D3}"/>
              </a:ext>
            </a:extLst>
          </p:cNvPr>
          <p:cNvSpPr>
            <a:spLocks noGrp="1"/>
          </p:cNvSpPr>
          <p:nvPr>
            <p:ph type="title"/>
          </p:nvPr>
        </p:nvSpPr>
        <p:spPr>
          <a:xfrm>
            <a:off x="838200" y="316578"/>
            <a:ext cx="10515600" cy="577410"/>
          </a:xfrm>
        </p:spPr>
        <p:txBody>
          <a:bodyPr>
            <a:normAutofit fontScale="90000"/>
          </a:bodyPr>
          <a:lstStyle/>
          <a:p>
            <a:r>
              <a:rPr lang="en-US" dirty="0"/>
              <a:t>How DBSCAN Works</a:t>
            </a:r>
          </a:p>
        </p:txBody>
      </p:sp>
      <p:sp>
        <p:nvSpPr>
          <p:cNvPr id="3" name="Content Placeholder 2">
            <a:extLst>
              <a:ext uri="{FF2B5EF4-FFF2-40B4-BE49-F238E27FC236}">
                <a16:creationId xmlns:a16="http://schemas.microsoft.com/office/drawing/2014/main" id="{11AF904B-4C71-E411-72FB-23C9687C74D6}"/>
              </a:ext>
            </a:extLst>
          </p:cNvPr>
          <p:cNvSpPr>
            <a:spLocks noGrp="1"/>
          </p:cNvSpPr>
          <p:nvPr>
            <p:ph idx="1"/>
          </p:nvPr>
        </p:nvSpPr>
        <p:spPr>
          <a:xfrm>
            <a:off x="838200" y="1069145"/>
            <a:ext cx="10515600" cy="5627077"/>
          </a:xfrm>
        </p:spPr>
        <p:txBody>
          <a:bodyPr>
            <a:normAutofit lnSpcReduction="10000"/>
          </a:bodyPr>
          <a:lstStyle/>
          <a:p>
            <a:pPr marL="0" indent="0">
              <a:lnSpc>
                <a:spcPct val="160000"/>
              </a:lnSpc>
              <a:buNone/>
            </a:pPr>
            <a:r>
              <a:rPr lang="en-US" sz="2000" b="1" dirty="0">
                <a:latin typeface="+mj-lt"/>
              </a:rPr>
              <a:t>Step1: Pick a Point</a:t>
            </a:r>
            <a:r>
              <a:rPr lang="en-US" sz="2000" dirty="0">
                <a:latin typeface="+mj-lt"/>
              </a:rPr>
              <a:t>: Start with any point in your data.</a:t>
            </a:r>
          </a:p>
          <a:p>
            <a:pPr marL="0" indent="0">
              <a:lnSpc>
                <a:spcPct val="160000"/>
              </a:lnSpc>
              <a:buNone/>
            </a:pPr>
            <a:r>
              <a:rPr kumimoji="0" lang="en-US" altLang="en-US" sz="2000" b="1" i="0" u="none" strike="noStrike" cap="none" normalizeH="0" baseline="0" dirty="0">
                <a:ln>
                  <a:noFill/>
                </a:ln>
                <a:solidFill>
                  <a:schemeClr val="tx1"/>
                </a:solidFill>
                <a:effectLst/>
                <a:latin typeface="+mj-lt"/>
              </a:rPr>
              <a:t>Step 2: Check Its Neighborhood</a:t>
            </a:r>
            <a:r>
              <a:rPr kumimoji="0" lang="en-US" altLang="en-US" sz="2000" b="0" i="0" u="none" strike="noStrike" cap="none" normalizeH="0" baseline="0" dirty="0">
                <a:ln>
                  <a:noFill/>
                </a:ln>
                <a:solidFill>
                  <a:schemeClr val="tx1"/>
                </a:solidFill>
                <a:effectLst/>
                <a:latin typeface="+mj-lt"/>
              </a:rPr>
              <a:t>: Look around this point within a certain distance (called </a:t>
            </a:r>
            <a:r>
              <a:rPr kumimoji="0" lang="en-US" altLang="en-US" sz="2000" b="1" i="0" u="none" strike="noStrike" cap="none" normalizeH="0" baseline="0" dirty="0">
                <a:ln>
                  <a:noFill/>
                </a:ln>
                <a:solidFill>
                  <a:schemeClr val="tx1"/>
                </a:solidFill>
                <a:effectLst/>
                <a:latin typeface="+mj-lt"/>
              </a:rPr>
              <a:t>epsilon</a:t>
            </a:r>
            <a:r>
              <a:rPr kumimoji="0" lang="en-US" altLang="en-US" sz="2000" b="0" i="0" u="none" strike="noStrike" cap="none" normalizeH="0" baseline="0" dirty="0">
                <a:ln>
                  <a:noFill/>
                </a:ln>
                <a:solidFill>
                  <a:schemeClr val="tx1"/>
                </a:solidFill>
                <a:effectLst/>
                <a:latin typeface="+mj-lt"/>
              </a:rPr>
              <a:t>). Count how many other points are within this distance. </a:t>
            </a:r>
          </a:p>
          <a:p>
            <a:pPr marL="0" indent="0">
              <a:lnSpc>
                <a:spcPct val="160000"/>
              </a:lnSpc>
              <a:buNone/>
            </a:pPr>
            <a:r>
              <a:rPr kumimoji="0" lang="en-US" altLang="en-US" sz="2000" b="1" i="0" u="none" strike="noStrike" cap="none" normalizeH="0" baseline="0" dirty="0">
                <a:ln>
                  <a:noFill/>
                </a:ln>
                <a:solidFill>
                  <a:schemeClr val="tx1"/>
                </a:solidFill>
                <a:effectLst/>
                <a:latin typeface="+mj-lt"/>
              </a:rPr>
              <a:t>Step3: Determine Point Type</a:t>
            </a:r>
            <a:r>
              <a:rPr kumimoji="0" lang="en-US" altLang="en-US" sz="2000" b="0" i="0" u="none" strike="noStrike" cap="none" normalizeH="0" baseline="0" dirty="0">
                <a:ln>
                  <a:noFill/>
                </a:ln>
                <a:solidFill>
                  <a:schemeClr val="tx1"/>
                </a:solidFill>
                <a:effectLst/>
                <a:latin typeface="+mj-lt"/>
              </a:rPr>
              <a:t>:</a:t>
            </a:r>
          </a:p>
          <a:p>
            <a:pPr lvl="1" eaLnBrk="0" fontAlgn="base" hangingPunct="0">
              <a:lnSpc>
                <a:spcPct val="160000"/>
              </a:lnSpc>
              <a:spcBef>
                <a:spcPct val="0"/>
              </a:spcBef>
              <a:spcAft>
                <a:spcPct val="0"/>
              </a:spcAft>
            </a:pPr>
            <a:r>
              <a:rPr kumimoji="0" lang="en-US" altLang="en-US" sz="2000" b="0" i="0" u="none" strike="noStrike" cap="none" normalizeH="0" baseline="0" dirty="0">
                <a:ln>
                  <a:noFill/>
                </a:ln>
                <a:solidFill>
                  <a:schemeClr val="tx1"/>
                </a:solidFill>
                <a:effectLst/>
                <a:latin typeface="+mj-lt"/>
              </a:rPr>
              <a:t>If there are enough points (say, ‘min_samples’), it is a </a:t>
            </a:r>
            <a:r>
              <a:rPr kumimoji="0" lang="en-US" altLang="en-US" sz="2000" b="1" i="0" u="none" strike="noStrike" cap="none" normalizeH="0" baseline="0" dirty="0">
                <a:ln>
                  <a:noFill/>
                </a:ln>
                <a:solidFill>
                  <a:schemeClr val="tx1"/>
                </a:solidFill>
                <a:effectLst/>
                <a:latin typeface="+mj-lt"/>
              </a:rPr>
              <a:t>Core Point</a:t>
            </a:r>
            <a:r>
              <a:rPr kumimoji="0" lang="en-US" altLang="en-US" sz="2000" b="0" i="0" u="none" strike="noStrike" cap="none" normalizeH="0" baseline="0" dirty="0">
                <a:ln>
                  <a:noFill/>
                </a:ln>
                <a:solidFill>
                  <a:schemeClr val="tx1"/>
                </a:solidFill>
                <a:effectLst/>
                <a:latin typeface="+mj-lt"/>
              </a:rPr>
              <a:t> and starts forming a cluster.</a:t>
            </a:r>
          </a:p>
          <a:p>
            <a:pPr lvl="1" eaLnBrk="0" fontAlgn="base" hangingPunct="0">
              <a:lnSpc>
                <a:spcPct val="160000"/>
              </a:lnSpc>
              <a:spcBef>
                <a:spcPct val="0"/>
              </a:spcBef>
              <a:spcAft>
                <a:spcPct val="0"/>
              </a:spcAft>
            </a:pPr>
            <a:r>
              <a:rPr kumimoji="0" lang="en-US" altLang="en-US" sz="2000" b="0" i="0" u="none" strike="noStrike" cap="none" normalizeH="0" baseline="0" dirty="0">
                <a:ln>
                  <a:noFill/>
                </a:ln>
                <a:solidFill>
                  <a:schemeClr val="tx1"/>
                </a:solidFill>
                <a:effectLst/>
                <a:latin typeface="+mj-lt"/>
              </a:rPr>
              <a:t>If there are not enough points, it's either a </a:t>
            </a:r>
            <a:r>
              <a:rPr kumimoji="0" lang="en-US" altLang="en-US" sz="2000" b="1" i="0" u="none" strike="noStrike" cap="none" normalizeH="0" baseline="0" dirty="0">
                <a:ln>
                  <a:noFill/>
                </a:ln>
                <a:solidFill>
                  <a:schemeClr val="tx1"/>
                </a:solidFill>
                <a:effectLst/>
                <a:latin typeface="+mj-lt"/>
              </a:rPr>
              <a:t>Border Point</a:t>
            </a:r>
            <a:r>
              <a:rPr kumimoji="0" lang="en-US" altLang="en-US" sz="2000" b="0" i="0" u="none" strike="noStrike" cap="none" normalizeH="0" baseline="0" dirty="0">
                <a:ln>
                  <a:noFill/>
                </a:ln>
                <a:solidFill>
                  <a:schemeClr val="tx1"/>
                </a:solidFill>
                <a:effectLst/>
                <a:latin typeface="+mj-lt"/>
              </a:rPr>
              <a:t> (close to another cluster) or </a:t>
            </a:r>
            <a:r>
              <a:rPr kumimoji="0" lang="en-US" altLang="en-US" sz="2000" b="1" i="0" u="none" strike="noStrike" cap="none" normalizeH="0" baseline="0" dirty="0">
                <a:ln>
                  <a:noFill/>
                </a:ln>
                <a:solidFill>
                  <a:schemeClr val="tx1"/>
                </a:solidFill>
                <a:effectLst/>
                <a:latin typeface="+mj-lt"/>
              </a:rPr>
              <a:t>Noise</a:t>
            </a:r>
            <a:r>
              <a:rPr kumimoji="0" lang="en-US" altLang="en-US" sz="2000" b="0" i="0" u="none" strike="noStrike" cap="none" normalizeH="0" baseline="0" dirty="0">
                <a:ln>
                  <a:noFill/>
                </a:ln>
                <a:solidFill>
                  <a:schemeClr val="tx1"/>
                </a:solidFill>
                <a:effectLst/>
                <a:latin typeface="+mj-lt"/>
              </a:rPr>
              <a:t> (an outlier).</a:t>
            </a:r>
          </a:p>
          <a:p>
            <a:pPr marL="0" marR="0" lvl="0" indent="0" algn="l" defTabSz="914400" rtl="0" eaLnBrk="0" fontAlgn="base" latinLnBrk="0" hangingPunct="0">
              <a:lnSpc>
                <a:spcPct val="16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mj-lt"/>
              </a:rPr>
              <a:t>Step 4: Expand the Cluster</a:t>
            </a:r>
            <a:r>
              <a:rPr kumimoji="0" lang="en-US" altLang="en-US" sz="2000" b="0" i="0" u="none" strike="noStrike" cap="none" normalizeH="0" baseline="0" dirty="0">
                <a:ln>
                  <a:noFill/>
                </a:ln>
                <a:solidFill>
                  <a:schemeClr val="tx1"/>
                </a:solidFill>
                <a:effectLst/>
                <a:latin typeface="+mj-lt"/>
              </a:rPr>
              <a:t>: For a Core Point, all points within the distance are added to the cluster. The algorithm repeats this for any new Core Points found nearby, expanding the cluster further.</a:t>
            </a:r>
          </a:p>
          <a:p>
            <a:pPr marL="0" marR="0" lvl="0" indent="0" algn="l" defTabSz="914400" rtl="0" eaLnBrk="0" fontAlgn="base" latinLnBrk="0" hangingPunct="0">
              <a:lnSpc>
                <a:spcPct val="16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mj-lt"/>
              </a:rPr>
              <a:t>Step5: Repeat Until Done</a:t>
            </a:r>
            <a:r>
              <a:rPr kumimoji="0" lang="en-US" altLang="en-US" sz="2000" b="0" i="0" u="none" strike="noStrike" cap="none" normalizeH="0" baseline="0" dirty="0">
                <a:ln>
                  <a:noFill/>
                </a:ln>
                <a:solidFill>
                  <a:schemeClr val="tx1"/>
                </a:solidFill>
                <a:effectLst/>
                <a:latin typeface="+mj-lt"/>
              </a:rPr>
              <a:t>: The algorithm moves on to the next unvisited point and repeats the process until all points are either clustered or marked as noise.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mj-lt"/>
            </a:endParaRPr>
          </a:p>
          <a:p>
            <a:endParaRPr lang="en-US" sz="2000" dirty="0">
              <a:latin typeface="+mj-lt"/>
            </a:endParaRPr>
          </a:p>
        </p:txBody>
      </p:sp>
    </p:spTree>
    <p:extLst>
      <p:ext uri="{BB962C8B-B14F-4D97-AF65-F5344CB8AC3E}">
        <p14:creationId xmlns:p14="http://schemas.microsoft.com/office/powerpoint/2010/main" val="19932756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B6CAA-C88A-564B-A7F7-4EF9DF61E2A8}"/>
              </a:ext>
            </a:extLst>
          </p:cNvPr>
          <p:cNvSpPr>
            <a:spLocks noGrp="1"/>
          </p:cNvSpPr>
          <p:nvPr>
            <p:ph type="title"/>
          </p:nvPr>
        </p:nvSpPr>
        <p:spPr>
          <a:xfrm>
            <a:off x="838200" y="365126"/>
            <a:ext cx="10515600" cy="591478"/>
          </a:xfrm>
        </p:spPr>
        <p:txBody>
          <a:bodyPr>
            <a:normAutofit fontScale="90000"/>
          </a:bodyPr>
          <a:lstStyle/>
          <a:p>
            <a:r>
              <a:rPr lang="en-US" dirty="0"/>
              <a:t>DBSCAN Clustering – Pros &amp; Cons</a:t>
            </a:r>
          </a:p>
        </p:txBody>
      </p:sp>
      <p:sp>
        <p:nvSpPr>
          <p:cNvPr id="3" name="Content Placeholder 2">
            <a:extLst>
              <a:ext uri="{FF2B5EF4-FFF2-40B4-BE49-F238E27FC236}">
                <a16:creationId xmlns:a16="http://schemas.microsoft.com/office/drawing/2014/main" id="{5667BF9F-1B4B-5C0B-5D4E-99A2CA064AE3}"/>
              </a:ext>
            </a:extLst>
          </p:cNvPr>
          <p:cNvSpPr>
            <a:spLocks noGrp="1"/>
          </p:cNvSpPr>
          <p:nvPr>
            <p:ph sz="half" idx="1"/>
          </p:nvPr>
        </p:nvSpPr>
        <p:spPr>
          <a:xfrm>
            <a:off x="838200" y="1319187"/>
            <a:ext cx="5181600" cy="5173687"/>
          </a:xfrm>
        </p:spPr>
        <p:txBody>
          <a:bodyPr>
            <a:normAutofit/>
          </a:bodyPr>
          <a:lstStyle/>
          <a:p>
            <a:pPr marL="0" indent="0">
              <a:buNone/>
            </a:pPr>
            <a:r>
              <a:rPr lang="en-US" dirty="0">
                <a:latin typeface="+mj-lt"/>
              </a:rPr>
              <a:t>Advantages</a:t>
            </a:r>
          </a:p>
          <a:p>
            <a:pPr eaLnBrk="0" fontAlgn="base" hangingPunct="0">
              <a:lnSpc>
                <a:spcPct val="150000"/>
              </a:lnSpc>
              <a:spcBef>
                <a:spcPct val="0"/>
              </a:spcBef>
              <a:spcAft>
                <a:spcPct val="0"/>
              </a:spcAft>
            </a:pPr>
            <a:r>
              <a:rPr kumimoji="0" lang="en-US" altLang="en-US" sz="2000" b="1" i="0" u="none" strike="noStrike" cap="none" normalizeH="0" baseline="0" dirty="0">
                <a:ln>
                  <a:noFill/>
                </a:ln>
                <a:solidFill>
                  <a:schemeClr val="tx1"/>
                </a:solidFill>
                <a:effectLst/>
                <a:latin typeface="+mj-lt"/>
              </a:rPr>
              <a:t>No Need to Know the Number of Clusters</a:t>
            </a:r>
            <a:r>
              <a:rPr kumimoji="0" lang="en-US" altLang="en-US" sz="2000" b="0" i="0" u="none" strike="noStrike" cap="none" normalizeH="0" baseline="0" dirty="0">
                <a:ln>
                  <a:noFill/>
                </a:ln>
                <a:solidFill>
                  <a:schemeClr val="tx1"/>
                </a:solidFill>
                <a:effectLst/>
                <a:latin typeface="+mj-lt"/>
              </a:rPr>
              <a:t>: Unlike some other methods, you don't need to decide how many groups (clusters) you expect upfront.</a:t>
            </a:r>
          </a:p>
          <a:p>
            <a:pPr eaLnBrk="0" fontAlgn="base" hangingPunct="0">
              <a:lnSpc>
                <a:spcPct val="150000"/>
              </a:lnSpc>
              <a:spcBef>
                <a:spcPct val="0"/>
              </a:spcBef>
              <a:spcAft>
                <a:spcPct val="0"/>
              </a:spcAft>
            </a:pPr>
            <a:r>
              <a:rPr lang="en-US" sz="2000" b="1" dirty="0">
                <a:latin typeface="+mj-lt"/>
              </a:rPr>
              <a:t>Works with Odd Shapes</a:t>
            </a:r>
            <a:r>
              <a:rPr lang="en-US" sz="2000" dirty="0">
                <a:latin typeface="+mj-lt"/>
              </a:rPr>
              <a:t>: It can find clusters of all kinds of shapes (not just circles or squares).</a:t>
            </a:r>
          </a:p>
          <a:p>
            <a:pPr eaLnBrk="0" fontAlgn="base" hangingPunct="0">
              <a:lnSpc>
                <a:spcPct val="150000"/>
              </a:lnSpc>
              <a:spcBef>
                <a:spcPct val="0"/>
              </a:spcBef>
              <a:spcAft>
                <a:spcPct val="0"/>
              </a:spcAft>
            </a:pPr>
            <a:r>
              <a:rPr lang="en-US" sz="2000" b="1" dirty="0">
                <a:latin typeface="+mj-lt"/>
              </a:rPr>
              <a:t>Handles Outliers Automatically</a:t>
            </a:r>
            <a:r>
              <a:rPr lang="en-US" sz="2000" dirty="0">
                <a:latin typeface="+mj-lt"/>
              </a:rPr>
              <a:t>: Points that don’t fit into any cluster are marked as noise, so you don’t have to worry about outliers.</a:t>
            </a:r>
            <a:endParaRPr kumimoji="0" lang="en-US" altLang="en-US" sz="2000" b="0" i="0" u="none" strike="noStrike" cap="none" normalizeH="0" baseline="0" dirty="0">
              <a:ln>
                <a:noFill/>
              </a:ln>
              <a:solidFill>
                <a:schemeClr val="tx1"/>
              </a:solidFill>
              <a:effectLst/>
              <a:latin typeface="+mj-lt"/>
            </a:endParaRPr>
          </a:p>
          <a:p>
            <a:endParaRPr lang="en-US" sz="2000" dirty="0">
              <a:latin typeface="+mj-lt"/>
            </a:endParaRPr>
          </a:p>
          <a:p>
            <a:endParaRPr lang="en-US" sz="2000" dirty="0">
              <a:latin typeface="+mj-lt"/>
            </a:endParaRPr>
          </a:p>
        </p:txBody>
      </p:sp>
      <p:sp>
        <p:nvSpPr>
          <p:cNvPr id="4" name="Content Placeholder 3">
            <a:extLst>
              <a:ext uri="{FF2B5EF4-FFF2-40B4-BE49-F238E27FC236}">
                <a16:creationId xmlns:a16="http://schemas.microsoft.com/office/drawing/2014/main" id="{1F095520-2777-C255-7978-DDA640DF4B8A}"/>
              </a:ext>
            </a:extLst>
          </p:cNvPr>
          <p:cNvSpPr>
            <a:spLocks noGrp="1"/>
          </p:cNvSpPr>
          <p:nvPr>
            <p:ph sz="half" idx="2"/>
          </p:nvPr>
        </p:nvSpPr>
        <p:spPr>
          <a:xfrm>
            <a:off x="6172200" y="1319187"/>
            <a:ext cx="5181600" cy="4955004"/>
          </a:xfrm>
        </p:spPr>
        <p:txBody>
          <a:bodyPr>
            <a:normAutofit/>
          </a:bodyPr>
          <a:lstStyle/>
          <a:p>
            <a:pPr marL="0" indent="0">
              <a:buNone/>
            </a:pPr>
            <a:r>
              <a:rPr lang="en-US" dirty="0">
                <a:latin typeface="+mj-lt"/>
              </a:rPr>
              <a:t>Disadvantages</a:t>
            </a:r>
          </a:p>
          <a:p>
            <a:pPr eaLnBrk="0" fontAlgn="base" hangingPunct="0">
              <a:lnSpc>
                <a:spcPct val="150000"/>
              </a:lnSpc>
              <a:spcBef>
                <a:spcPct val="0"/>
              </a:spcBef>
              <a:spcAft>
                <a:spcPct val="0"/>
              </a:spcAft>
            </a:pPr>
            <a:r>
              <a:rPr kumimoji="0" lang="en-US" altLang="en-US" sz="2000" b="1" i="0" u="none" strike="noStrike" cap="none" normalizeH="0" baseline="0" dirty="0">
                <a:ln>
                  <a:noFill/>
                </a:ln>
                <a:solidFill>
                  <a:schemeClr val="tx1"/>
                </a:solidFill>
                <a:effectLst/>
                <a:latin typeface="+mj-lt"/>
              </a:rPr>
              <a:t>Parameter Sensitivity</a:t>
            </a:r>
            <a:r>
              <a:rPr kumimoji="0" lang="en-US" altLang="en-US" sz="2000" b="0" i="0" u="none" strike="noStrike" cap="none" normalizeH="0" baseline="0" dirty="0">
                <a:ln>
                  <a:noFill/>
                </a:ln>
                <a:solidFill>
                  <a:schemeClr val="tx1"/>
                </a:solidFill>
                <a:effectLst/>
                <a:latin typeface="+mj-lt"/>
              </a:rPr>
              <a:t>: You need to set epsilon (the distance to look for neighboring points) and min_samples (the minimum number of points needed to form a cluster). Setting these incorrectly can lead to poor results.</a:t>
            </a:r>
          </a:p>
          <a:p>
            <a:pPr eaLnBrk="0" fontAlgn="base" hangingPunct="0">
              <a:lnSpc>
                <a:spcPct val="150000"/>
              </a:lnSpc>
              <a:spcBef>
                <a:spcPct val="0"/>
              </a:spcBef>
              <a:spcAft>
                <a:spcPct val="0"/>
              </a:spcAft>
            </a:pPr>
            <a:r>
              <a:rPr kumimoji="0" lang="en-US" altLang="en-US" sz="2000" b="1" i="0" u="none" strike="noStrike" cap="none" normalizeH="0" baseline="0" dirty="0">
                <a:ln>
                  <a:noFill/>
                </a:ln>
                <a:solidFill>
                  <a:schemeClr val="tx1"/>
                </a:solidFill>
                <a:effectLst/>
                <a:latin typeface="+mj-lt"/>
              </a:rPr>
              <a:t>Different Densities</a:t>
            </a:r>
            <a:r>
              <a:rPr kumimoji="0" lang="en-US" altLang="en-US" sz="2000" b="0" i="0" u="none" strike="noStrike" cap="none" normalizeH="0" baseline="0" dirty="0">
                <a:ln>
                  <a:noFill/>
                </a:ln>
                <a:solidFill>
                  <a:schemeClr val="tx1"/>
                </a:solidFill>
                <a:effectLst/>
                <a:latin typeface="+mj-lt"/>
              </a:rPr>
              <a:t>: If your data has clusters with very different densities, DBSCAN might not work as well because a single epsilon value might not fit all clusters.</a:t>
            </a:r>
          </a:p>
          <a:p>
            <a:pPr marL="0" indent="0">
              <a:buNone/>
            </a:pPr>
            <a:endParaRPr lang="en-US" sz="2000" dirty="0">
              <a:latin typeface="+mj-lt"/>
            </a:endParaRPr>
          </a:p>
        </p:txBody>
      </p:sp>
    </p:spTree>
    <p:extLst>
      <p:ext uri="{BB962C8B-B14F-4D97-AF65-F5344CB8AC3E}">
        <p14:creationId xmlns:p14="http://schemas.microsoft.com/office/powerpoint/2010/main" val="3952744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3DC8B-CF14-E1A4-B8A2-62FDCCB401B8}"/>
              </a:ext>
            </a:extLst>
          </p:cNvPr>
          <p:cNvSpPr>
            <a:spLocks noGrp="1"/>
          </p:cNvSpPr>
          <p:nvPr>
            <p:ph type="title"/>
          </p:nvPr>
        </p:nvSpPr>
        <p:spPr>
          <a:xfrm>
            <a:off x="838200" y="365126"/>
            <a:ext cx="10515600" cy="605546"/>
          </a:xfrm>
        </p:spPr>
        <p:txBody>
          <a:bodyPr>
            <a:normAutofit fontScale="90000"/>
          </a:bodyPr>
          <a:lstStyle/>
          <a:p>
            <a:r>
              <a:rPr lang="en-US" dirty="0"/>
              <a:t>6.HDBSCAN Clustering</a:t>
            </a:r>
          </a:p>
        </p:txBody>
      </p:sp>
      <p:sp>
        <p:nvSpPr>
          <p:cNvPr id="3" name="Content Placeholder 2">
            <a:extLst>
              <a:ext uri="{FF2B5EF4-FFF2-40B4-BE49-F238E27FC236}">
                <a16:creationId xmlns:a16="http://schemas.microsoft.com/office/drawing/2014/main" id="{A7CA9061-D0C1-9F9A-C385-3ECEA53496F4}"/>
              </a:ext>
            </a:extLst>
          </p:cNvPr>
          <p:cNvSpPr>
            <a:spLocks noGrp="1"/>
          </p:cNvSpPr>
          <p:nvPr>
            <p:ph idx="1"/>
          </p:nvPr>
        </p:nvSpPr>
        <p:spPr>
          <a:xfrm>
            <a:off x="838200" y="1408038"/>
            <a:ext cx="10515600" cy="4711408"/>
          </a:xfrm>
        </p:spPr>
        <p:txBody>
          <a:bodyPr>
            <a:normAutofit/>
          </a:bodyPr>
          <a:lstStyle/>
          <a:p>
            <a:pPr marL="0" indent="0">
              <a:buNone/>
            </a:pPr>
            <a:r>
              <a:rPr lang="en-US" sz="2400" b="1" dirty="0">
                <a:latin typeface="+mj-lt"/>
              </a:rPr>
              <a:t>What is HDBSCAN Clustering?</a:t>
            </a:r>
          </a:p>
          <a:p>
            <a:r>
              <a:rPr lang="en-US" sz="2000" dirty="0">
                <a:latin typeface="+mj-lt"/>
              </a:rPr>
              <a:t>Hierarchical Density-Based Spatial Clustering of Applications with Noise</a:t>
            </a:r>
          </a:p>
          <a:p>
            <a:r>
              <a:rPr lang="en-US" sz="2000" dirty="0">
                <a:latin typeface="+mj-lt"/>
              </a:rPr>
              <a:t>An advanced clustering algorithm that extends DBSCAN. It can handle varying densities and is more robust in identifying clusters compared to DBSCAN</a:t>
            </a:r>
          </a:p>
          <a:p>
            <a:pPr marL="0" indent="0">
              <a:buNone/>
            </a:pPr>
            <a:r>
              <a:rPr lang="en-US" sz="2400" b="1" dirty="0">
                <a:latin typeface="+mj-lt"/>
              </a:rPr>
              <a:t>Key Features:</a:t>
            </a:r>
          </a:p>
          <a:p>
            <a:r>
              <a:rPr lang="en-US" sz="2000" b="1" dirty="0">
                <a:latin typeface="+mj-lt"/>
              </a:rPr>
              <a:t>Hierarchical Clustering:</a:t>
            </a:r>
            <a:r>
              <a:rPr lang="en-US" sz="2000" dirty="0">
                <a:latin typeface="+mj-lt"/>
              </a:rPr>
              <a:t> HDBSCAN builds a hierarchy of clusters based on the density of data points, allowing it to handle clusters of varying shapes and sizes.</a:t>
            </a:r>
          </a:p>
          <a:p>
            <a:r>
              <a:rPr lang="en-US" sz="2000" b="1" dirty="0">
                <a:latin typeface="+mj-lt"/>
              </a:rPr>
              <a:t>Density-Based:</a:t>
            </a:r>
            <a:r>
              <a:rPr lang="en-US" sz="2000" dirty="0">
                <a:latin typeface="+mj-lt"/>
              </a:rPr>
              <a:t> It groups data points that are closely packed together, and considers sparse regions as noise.</a:t>
            </a:r>
          </a:p>
          <a:p>
            <a:r>
              <a:rPr lang="en-US" sz="2000" b="1" dirty="0">
                <a:latin typeface="+mj-lt"/>
              </a:rPr>
              <a:t>Noise Handling:</a:t>
            </a:r>
            <a:r>
              <a:rPr lang="en-US" sz="2000" dirty="0">
                <a:latin typeface="+mj-lt"/>
              </a:rPr>
              <a:t> Unlike traditional DBSCAN, HDBSCAN can better handle noise and outliers in the data.</a:t>
            </a:r>
          </a:p>
          <a:p>
            <a:r>
              <a:rPr lang="en-US" sz="2000" b="1" dirty="0">
                <a:latin typeface="+mj-lt"/>
              </a:rPr>
              <a:t>Variable Density:</a:t>
            </a:r>
            <a:r>
              <a:rPr lang="en-US" sz="2000" dirty="0">
                <a:latin typeface="+mj-lt"/>
              </a:rPr>
              <a:t> It can find clusters of different densities, which is a limitation of DBSCAN.</a:t>
            </a:r>
            <a:endParaRPr lang="en-US" sz="2000" b="1" dirty="0">
              <a:latin typeface="+mj-lt"/>
            </a:endParaRPr>
          </a:p>
        </p:txBody>
      </p:sp>
    </p:spTree>
    <p:extLst>
      <p:ext uri="{BB962C8B-B14F-4D97-AF65-F5344CB8AC3E}">
        <p14:creationId xmlns:p14="http://schemas.microsoft.com/office/powerpoint/2010/main" val="35841272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98180CA-5491-75EA-FB85-6E3AC8C5FA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9823" y="267286"/>
            <a:ext cx="9355014" cy="6288259"/>
          </a:xfrm>
          <a:prstGeom prst="rect">
            <a:avLst/>
          </a:prstGeom>
        </p:spPr>
      </p:pic>
    </p:spTree>
    <p:extLst>
      <p:ext uri="{BB962C8B-B14F-4D97-AF65-F5344CB8AC3E}">
        <p14:creationId xmlns:p14="http://schemas.microsoft.com/office/powerpoint/2010/main" val="13241596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2E2E7-B996-FF9A-95EB-5A1A4FE8D3EE}"/>
              </a:ext>
            </a:extLst>
          </p:cNvPr>
          <p:cNvSpPr>
            <a:spLocks noGrp="1"/>
          </p:cNvSpPr>
          <p:nvPr>
            <p:ph type="title"/>
          </p:nvPr>
        </p:nvSpPr>
        <p:spPr/>
        <p:txBody>
          <a:bodyPr/>
          <a:lstStyle/>
          <a:p>
            <a:r>
              <a:rPr lang="en-US" dirty="0"/>
              <a:t>How HDBSCAN works:</a:t>
            </a:r>
          </a:p>
        </p:txBody>
      </p:sp>
      <p:sp>
        <p:nvSpPr>
          <p:cNvPr id="4" name="Rectangle 1">
            <a:extLst>
              <a:ext uri="{FF2B5EF4-FFF2-40B4-BE49-F238E27FC236}">
                <a16:creationId xmlns:a16="http://schemas.microsoft.com/office/drawing/2014/main" id="{28E05944-D75A-9398-D5AF-27A9F4168640}"/>
              </a:ext>
            </a:extLst>
          </p:cNvPr>
          <p:cNvSpPr>
            <a:spLocks noGrp="1" noChangeArrowheads="1"/>
          </p:cNvSpPr>
          <p:nvPr>
            <p:ph idx="1"/>
          </p:nvPr>
        </p:nvSpPr>
        <p:spPr bwMode="auto">
          <a:xfrm>
            <a:off x="838200" y="1749469"/>
            <a:ext cx="9811043" cy="3359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pPr>
            <a:r>
              <a:rPr kumimoji="0" lang="en-US" altLang="en-US" sz="2400" b="1" i="0" u="none" strike="noStrike" cap="none" normalizeH="0" baseline="0" dirty="0">
                <a:ln>
                  <a:noFill/>
                </a:ln>
                <a:solidFill>
                  <a:schemeClr val="tx1"/>
                </a:solidFill>
                <a:effectLst/>
                <a:latin typeface="+mj-lt"/>
              </a:rPr>
              <a:t>Build a Hierarchical Tree:</a:t>
            </a:r>
            <a:r>
              <a:rPr kumimoji="0" lang="en-US" altLang="en-US" sz="2400" b="0" i="0" u="none" strike="noStrike" cap="none" normalizeH="0" baseline="0" dirty="0">
                <a:ln>
                  <a:noFill/>
                </a:ln>
                <a:solidFill>
                  <a:schemeClr val="tx1"/>
                </a:solidFill>
                <a:effectLst/>
                <a:latin typeface="+mj-lt"/>
              </a:rPr>
              <a:t> HDBSCAN starts by creating a hierarchy of clusters based on the density of points.</a:t>
            </a:r>
          </a:p>
          <a:p>
            <a:pPr eaLnBrk="0" fontAlgn="base" hangingPunct="0">
              <a:lnSpc>
                <a:spcPct val="150000"/>
              </a:lnSpc>
              <a:spcBef>
                <a:spcPct val="0"/>
              </a:spcBef>
              <a:spcAft>
                <a:spcPct val="0"/>
              </a:spcAft>
            </a:pPr>
            <a:r>
              <a:rPr kumimoji="0" lang="en-US" altLang="en-US" sz="2400" b="1" i="0" u="none" strike="noStrike" cap="none" normalizeH="0" baseline="0" dirty="0">
                <a:ln>
                  <a:noFill/>
                </a:ln>
                <a:solidFill>
                  <a:schemeClr val="tx1"/>
                </a:solidFill>
                <a:effectLst/>
                <a:latin typeface="+mj-lt"/>
              </a:rPr>
              <a:t>Condense the Tree:</a:t>
            </a:r>
            <a:r>
              <a:rPr kumimoji="0" lang="en-US" altLang="en-US" sz="2400" b="0" i="0" u="none" strike="noStrike" cap="none" normalizeH="0" baseline="0" dirty="0">
                <a:ln>
                  <a:noFill/>
                </a:ln>
                <a:solidFill>
                  <a:schemeClr val="tx1"/>
                </a:solidFill>
                <a:effectLst/>
                <a:latin typeface="+mj-lt"/>
              </a:rPr>
              <a:t> It then condenses the tree to find the most stable clusters, effectively removing less significant ones.</a:t>
            </a:r>
          </a:p>
          <a:p>
            <a:pPr eaLnBrk="0" fontAlgn="base" hangingPunct="0">
              <a:lnSpc>
                <a:spcPct val="150000"/>
              </a:lnSpc>
              <a:spcBef>
                <a:spcPct val="0"/>
              </a:spcBef>
              <a:spcAft>
                <a:spcPct val="0"/>
              </a:spcAft>
            </a:pPr>
            <a:r>
              <a:rPr kumimoji="0" lang="en-US" altLang="en-US" sz="2400" b="1" i="0" u="none" strike="noStrike" cap="none" normalizeH="0" baseline="0" dirty="0">
                <a:ln>
                  <a:noFill/>
                </a:ln>
                <a:solidFill>
                  <a:schemeClr val="tx1"/>
                </a:solidFill>
                <a:effectLst/>
                <a:latin typeface="+mj-lt"/>
              </a:rPr>
              <a:t>Extract Clusters:</a:t>
            </a:r>
            <a:r>
              <a:rPr kumimoji="0" lang="en-US" altLang="en-US" sz="2400" b="0" i="0" u="none" strike="noStrike" cap="none" normalizeH="0" baseline="0" dirty="0">
                <a:ln>
                  <a:noFill/>
                </a:ln>
                <a:solidFill>
                  <a:schemeClr val="tx1"/>
                </a:solidFill>
                <a:effectLst/>
                <a:latin typeface="+mj-lt"/>
              </a:rPr>
              <a:t> The final clusters are derived from the most stable parts of the hierarchy. </a:t>
            </a:r>
          </a:p>
        </p:txBody>
      </p:sp>
    </p:spTree>
    <p:extLst>
      <p:ext uri="{BB962C8B-B14F-4D97-AF65-F5344CB8AC3E}">
        <p14:creationId xmlns:p14="http://schemas.microsoft.com/office/powerpoint/2010/main" val="27584373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8A27D-48B2-9992-BD3C-B4F1D4DD7A49}"/>
              </a:ext>
            </a:extLst>
          </p:cNvPr>
          <p:cNvSpPr>
            <a:spLocks noGrp="1"/>
          </p:cNvSpPr>
          <p:nvPr>
            <p:ph type="title"/>
          </p:nvPr>
        </p:nvSpPr>
        <p:spPr>
          <a:xfrm>
            <a:off x="838200" y="365126"/>
            <a:ext cx="10515600" cy="493004"/>
          </a:xfrm>
        </p:spPr>
        <p:txBody>
          <a:bodyPr>
            <a:normAutofit fontScale="90000"/>
          </a:bodyPr>
          <a:lstStyle/>
          <a:p>
            <a:r>
              <a:rPr lang="en-US" dirty="0"/>
              <a:t>Example: Customer Segmentation</a:t>
            </a:r>
          </a:p>
        </p:txBody>
      </p:sp>
      <p:sp>
        <p:nvSpPr>
          <p:cNvPr id="3" name="Content Placeholder 2">
            <a:extLst>
              <a:ext uri="{FF2B5EF4-FFF2-40B4-BE49-F238E27FC236}">
                <a16:creationId xmlns:a16="http://schemas.microsoft.com/office/drawing/2014/main" id="{070A70F6-0E3A-95D2-ABEB-81D132CBC11D}"/>
              </a:ext>
            </a:extLst>
          </p:cNvPr>
          <p:cNvSpPr>
            <a:spLocks noGrp="1"/>
          </p:cNvSpPr>
          <p:nvPr>
            <p:ph idx="1"/>
          </p:nvPr>
        </p:nvSpPr>
        <p:spPr>
          <a:xfrm>
            <a:off x="838200" y="1111348"/>
            <a:ext cx="11133406" cy="5528603"/>
          </a:xfrm>
        </p:spPr>
        <p:txBody>
          <a:bodyPr>
            <a:noAutofit/>
          </a:bodyPr>
          <a:lstStyle/>
          <a:p>
            <a:pPr marL="0" indent="0">
              <a:buNone/>
            </a:pPr>
            <a:r>
              <a:rPr lang="en-US" sz="1800" b="1" dirty="0">
                <a:latin typeface="+mj-lt"/>
              </a:rPr>
              <a:t>Scenario:</a:t>
            </a:r>
          </a:p>
          <a:p>
            <a:pPr marL="0" indent="0">
              <a:buNone/>
            </a:pPr>
            <a:r>
              <a:rPr lang="en-US" sz="1800" dirty="0">
                <a:latin typeface="+mj-lt"/>
              </a:rPr>
              <a:t>You have a dataset with </a:t>
            </a:r>
            <a:r>
              <a:rPr lang="en-US" sz="1800" b="1" dirty="0">
                <a:latin typeface="+mj-lt"/>
              </a:rPr>
              <a:t>customer spending and purchase frequency</a:t>
            </a:r>
            <a:r>
              <a:rPr lang="en-US" sz="1800" dirty="0">
                <a:latin typeface="+mj-lt"/>
              </a:rPr>
              <a:t>, and you want to group customers into segments so you can tailor your marketing efforts.</a:t>
            </a:r>
          </a:p>
          <a:p>
            <a:pPr marL="0" indent="0">
              <a:buNone/>
            </a:pPr>
            <a:r>
              <a:rPr lang="en-US" sz="1800" b="1" dirty="0">
                <a:latin typeface="+mj-lt"/>
              </a:rPr>
              <a:t>Identify Clusters:</a:t>
            </a:r>
            <a:endParaRPr lang="en-US" sz="1800" dirty="0">
              <a:latin typeface="+mj-lt"/>
            </a:endParaRPr>
          </a:p>
          <a:p>
            <a:r>
              <a:rPr lang="en-US" sz="1800" dirty="0">
                <a:latin typeface="+mj-lt"/>
              </a:rPr>
              <a:t>HDBSCAN will analyze the data </a:t>
            </a:r>
            <a:r>
              <a:rPr lang="en-US" sz="1800" b="1" dirty="0">
                <a:latin typeface="+mj-lt"/>
              </a:rPr>
              <a:t>to find groups (clusters) </a:t>
            </a:r>
            <a:r>
              <a:rPr lang="en-US" sz="1800" dirty="0">
                <a:latin typeface="+mj-lt"/>
              </a:rPr>
              <a:t>of customers who have</a:t>
            </a:r>
            <a:r>
              <a:rPr lang="en-US" sz="1800" b="1" dirty="0">
                <a:latin typeface="+mj-lt"/>
              </a:rPr>
              <a:t> similar spending and purchasing habits.</a:t>
            </a:r>
          </a:p>
          <a:p>
            <a:r>
              <a:rPr lang="en-US" sz="1800" dirty="0">
                <a:latin typeface="+mj-lt"/>
              </a:rPr>
              <a:t>For instance, it might find clusters of:</a:t>
            </a:r>
          </a:p>
          <a:p>
            <a:pPr lvl="1"/>
            <a:r>
              <a:rPr lang="en-US" sz="1800" dirty="0">
                <a:latin typeface="+mj-lt"/>
              </a:rPr>
              <a:t>High spenders who purchase frequently.</a:t>
            </a:r>
          </a:p>
          <a:p>
            <a:pPr lvl="1"/>
            <a:r>
              <a:rPr lang="en-US" sz="1800" dirty="0">
                <a:latin typeface="+mj-lt"/>
              </a:rPr>
              <a:t>Moderate spenders who purchase occasionally.</a:t>
            </a:r>
          </a:p>
          <a:p>
            <a:pPr lvl="1"/>
            <a:r>
              <a:rPr lang="en-US" sz="1800" dirty="0">
                <a:latin typeface="+mj-lt"/>
              </a:rPr>
              <a:t>Low spenders who make few purchases.</a:t>
            </a:r>
          </a:p>
          <a:p>
            <a:pPr marL="0" indent="0">
              <a:buNone/>
            </a:pPr>
            <a:r>
              <a:rPr lang="en-US" sz="1800" b="1" dirty="0">
                <a:latin typeface="+mj-lt"/>
              </a:rPr>
              <a:t>Handle Noise:</a:t>
            </a:r>
            <a:endParaRPr lang="en-US" sz="1800" dirty="0">
              <a:latin typeface="+mj-lt"/>
            </a:endParaRPr>
          </a:p>
          <a:p>
            <a:r>
              <a:rPr lang="en-US" sz="1800" dirty="0">
                <a:latin typeface="+mj-lt"/>
              </a:rPr>
              <a:t>Some </a:t>
            </a:r>
            <a:r>
              <a:rPr lang="en-US" sz="1800" b="1" dirty="0">
                <a:latin typeface="+mj-lt"/>
              </a:rPr>
              <a:t>customers might not fit </a:t>
            </a:r>
            <a:r>
              <a:rPr lang="en-US" sz="1800" dirty="0">
                <a:latin typeface="+mj-lt"/>
              </a:rPr>
              <a:t>neatly into </a:t>
            </a:r>
            <a:r>
              <a:rPr lang="en-US" sz="1800" b="1" dirty="0">
                <a:latin typeface="+mj-lt"/>
              </a:rPr>
              <a:t>any of the identified clusters</a:t>
            </a:r>
            <a:r>
              <a:rPr lang="en-US" sz="1800" dirty="0">
                <a:latin typeface="+mj-lt"/>
              </a:rPr>
              <a:t>. HDBSCAN will identify these as </a:t>
            </a:r>
            <a:r>
              <a:rPr lang="en-US" sz="1800" b="1" dirty="0">
                <a:latin typeface="+mj-lt"/>
              </a:rPr>
              <a:t>noise or outliers</a:t>
            </a:r>
            <a:r>
              <a:rPr lang="en-US" sz="1800" dirty="0">
                <a:latin typeface="+mj-lt"/>
              </a:rPr>
              <a:t>, meaning their purchasing behavior is too different from the clusters to be classified.</a:t>
            </a:r>
          </a:p>
          <a:p>
            <a:pPr marL="0" indent="0">
              <a:buNone/>
            </a:pPr>
            <a:r>
              <a:rPr lang="en-US" sz="1800" b="1" dirty="0">
                <a:latin typeface="+mj-lt"/>
              </a:rPr>
              <a:t>Varying Densities:</a:t>
            </a:r>
            <a:endParaRPr lang="en-US" sz="1800" dirty="0">
              <a:latin typeface="+mj-lt"/>
            </a:endParaRPr>
          </a:p>
          <a:p>
            <a:r>
              <a:rPr lang="en-US" sz="1800" dirty="0">
                <a:latin typeface="+mj-lt"/>
              </a:rPr>
              <a:t>HDBSCAN can handle clusters of different shapes and sizes. For example, it can identify a dense group of high spenders even if they are not spread out evenly, and a less dense group of occasional buyers.</a:t>
            </a:r>
          </a:p>
          <a:p>
            <a:pPr marL="0" indent="0">
              <a:buNone/>
            </a:pPr>
            <a:endParaRPr lang="en-US" sz="1800" dirty="0">
              <a:latin typeface="+mj-lt"/>
            </a:endParaRPr>
          </a:p>
        </p:txBody>
      </p:sp>
    </p:spTree>
    <p:extLst>
      <p:ext uri="{BB962C8B-B14F-4D97-AF65-F5344CB8AC3E}">
        <p14:creationId xmlns:p14="http://schemas.microsoft.com/office/powerpoint/2010/main" val="27590705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C0F25-0836-3F4B-0E65-8D8A9DC0E836}"/>
              </a:ext>
            </a:extLst>
          </p:cNvPr>
          <p:cNvSpPr>
            <a:spLocks noGrp="1"/>
          </p:cNvSpPr>
          <p:nvPr>
            <p:ph type="title"/>
          </p:nvPr>
        </p:nvSpPr>
        <p:spPr>
          <a:xfrm>
            <a:off x="838200" y="365125"/>
            <a:ext cx="10515600" cy="619613"/>
          </a:xfrm>
        </p:spPr>
        <p:txBody>
          <a:bodyPr>
            <a:normAutofit fontScale="90000"/>
          </a:bodyPr>
          <a:lstStyle/>
          <a:p>
            <a:r>
              <a:rPr lang="en-US" dirty="0"/>
              <a:t>HDBSCAN Clustering – Pros &amp; Cons</a:t>
            </a:r>
          </a:p>
        </p:txBody>
      </p:sp>
      <p:sp>
        <p:nvSpPr>
          <p:cNvPr id="3" name="Content Placeholder 2">
            <a:extLst>
              <a:ext uri="{FF2B5EF4-FFF2-40B4-BE49-F238E27FC236}">
                <a16:creationId xmlns:a16="http://schemas.microsoft.com/office/drawing/2014/main" id="{8498E406-0DA5-89F6-9DAA-EDDF4609DE54}"/>
              </a:ext>
            </a:extLst>
          </p:cNvPr>
          <p:cNvSpPr>
            <a:spLocks noGrp="1"/>
          </p:cNvSpPr>
          <p:nvPr>
            <p:ph sz="half" idx="1"/>
          </p:nvPr>
        </p:nvSpPr>
        <p:spPr>
          <a:xfrm>
            <a:off x="838200" y="1253331"/>
            <a:ext cx="5181600" cy="5166018"/>
          </a:xfrm>
        </p:spPr>
        <p:txBody>
          <a:bodyPr>
            <a:noAutofit/>
          </a:bodyPr>
          <a:lstStyle/>
          <a:p>
            <a:pPr marL="0" indent="0">
              <a:buNone/>
            </a:pPr>
            <a:r>
              <a:rPr lang="en-US" sz="2400" b="1" dirty="0">
                <a:latin typeface="+mj-lt"/>
              </a:rPr>
              <a:t>Advantages</a:t>
            </a:r>
          </a:p>
          <a:p>
            <a:r>
              <a:rPr lang="en-US" sz="2000" b="1" dirty="0">
                <a:latin typeface="+mj-lt"/>
              </a:rPr>
              <a:t>Hierarchical Clustering</a:t>
            </a:r>
          </a:p>
          <a:p>
            <a:pPr lvl="1"/>
            <a:r>
              <a:rPr lang="en-US" sz="2000" dirty="0">
                <a:latin typeface="+mj-lt"/>
              </a:rPr>
              <a:t>useful for understanding the relationships between different clusters at various levels of granularity</a:t>
            </a:r>
          </a:p>
          <a:p>
            <a:r>
              <a:rPr lang="en-US" sz="2000" b="1" dirty="0">
                <a:latin typeface="+mj-lt"/>
              </a:rPr>
              <a:t>Robust to Noise and Outliers</a:t>
            </a:r>
          </a:p>
          <a:p>
            <a:r>
              <a:rPr lang="en-US" sz="2000" b="1" dirty="0">
                <a:latin typeface="+mj-lt"/>
              </a:rPr>
              <a:t>No Need to Specify Number of Clusters</a:t>
            </a:r>
          </a:p>
          <a:p>
            <a:r>
              <a:rPr lang="en-US" sz="2000" b="1" dirty="0">
                <a:latin typeface="+mj-lt"/>
              </a:rPr>
              <a:t>Scales Well with Large Datasets</a:t>
            </a:r>
          </a:p>
          <a:p>
            <a:r>
              <a:rPr lang="en-US" sz="2000" b="1" dirty="0">
                <a:latin typeface="+mj-lt"/>
              </a:rPr>
              <a:t>Flexible Parameters</a:t>
            </a:r>
          </a:p>
          <a:p>
            <a:r>
              <a:rPr lang="en-US" sz="2000" b="1" dirty="0">
                <a:latin typeface="+mj-lt"/>
              </a:rPr>
              <a:t>Handles Varying Densities</a:t>
            </a:r>
          </a:p>
          <a:p>
            <a:pPr lvl="1"/>
            <a:r>
              <a:rPr lang="en-US" sz="2000" dirty="0">
                <a:latin typeface="+mj-lt"/>
              </a:rPr>
              <a:t>HDBSCAN can find clusters of different shapes and densities, unlike some algorithms that assume clusters are of similar density</a:t>
            </a:r>
          </a:p>
          <a:p>
            <a:pPr marL="457200" lvl="1" indent="0">
              <a:buNone/>
            </a:pPr>
            <a:endParaRPr lang="en-US" sz="2000" dirty="0">
              <a:latin typeface="+mj-lt"/>
            </a:endParaRPr>
          </a:p>
        </p:txBody>
      </p:sp>
      <p:sp>
        <p:nvSpPr>
          <p:cNvPr id="4" name="Content Placeholder 3">
            <a:extLst>
              <a:ext uri="{FF2B5EF4-FFF2-40B4-BE49-F238E27FC236}">
                <a16:creationId xmlns:a16="http://schemas.microsoft.com/office/drawing/2014/main" id="{CB6A803E-ECC3-F6DC-E743-63BC2CED7728}"/>
              </a:ext>
            </a:extLst>
          </p:cNvPr>
          <p:cNvSpPr>
            <a:spLocks noGrp="1"/>
          </p:cNvSpPr>
          <p:nvPr>
            <p:ph sz="half" idx="2"/>
          </p:nvPr>
        </p:nvSpPr>
        <p:spPr>
          <a:xfrm>
            <a:off x="6096000" y="1253331"/>
            <a:ext cx="5181600" cy="5239544"/>
          </a:xfrm>
        </p:spPr>
        <p:txBody>
          <a:bodyPr>
            <a:noAutofit/>
          </a:bodyPr>
          <a:lstStyle/>
          <a:p>
            <a:pPr marL="0" indent="0">
              <a:buNone/>
            </a:pPr>
            <a:r>
              <a:rPr lang="en-US" sz="2400" b="1" dirty="0">
                <a:latin typeface="+mj-lt"/>
              </a:rPr>
              <a:t>Disadvantages</a:t>
            </a:r>
          </a:p>
          <a:p>
            <a:r>
              <a:rPr lang="en-US" sz="2000" b="1" dirty="0">
                <a:latin typeface="+mj-lt"/>
              </a:rPr>
              <a:t>Not Always Suitable for Very Large Datasets</a:t>
            </a:r>
          </a:p>
          <a:p>
            <a:r>
              <a:rPr lang="en-US" sz="2000" b="1" dirty="0">
                <a:latin typeface="+mj-lt"/>
              </a:rPr>
              <a:t>Requires Cython for Installation</a:t>
            </a:r>
          </a:p>
          <a:p>
            <a:r>
              <a:rPr lang="en-US" sz="2000" b="1" dirty="0">
                <a:latin typeface="+mj-lt"/>
              </a:rPr>
              <a:t>May Struggle with Highly Variable Density</a:t>
            </a:r>
          </a:p>
          <a:p>
            <a:r>
              <a:rPr lang="en-US" sz="2000" b="1" dirty="0">
                <a:latin typeface="+mj-lt"/>
              </a:rPr>
              <a:t>Memory and Computation Intensive</a:t>
            </a:r>
          </a:p>
          <a:p>
            <a:pPr lvl="1"/>
            <a:r>
              <a:rPr lang="en-US" sz="2000" dirty="0">
                <a:latin typeface="+mj-lt"/>
              </a:rPr>
              <a:t>Especially during the hierarchical clustering phase.</a:t>
            </a:r>
          </a:p>
          <a:p>
            <a:r>
              <a:rPr lang="en-US" sz="2000" b="1" dirty="0">
                <a:latin typeface="+mj-lt"/>
              </a:rPr>
              <a:t>Sensitivity to Parameters</a:t>
            </a:r>
          </a:p>
          <a:p>
            <a:pPr lvl="1"/>
            <a:r>
              <a:rPr lang="en-US" sz="2000" dirty="0">
                <a:latin typeface="+mj-lt"/>
              </a:rPr>
              <a:t>Choosing inappropriate values can affect the quality of clustering.</a:t>
            </a:r>
          </a:p>
          <a:p>
            <a:r>
              <a:rPr lang="en-US" sz="2000" b="1" dirty="0">
                <a:latin typeface="+mj-lt"/>
              </a:rPr>
              <a:t>Complexity</a:t>
            </a:r>
          </a:p>
          <a:p>
            <a:pPr lvl="1"/>
            <a:r>
              <a:rPr lang="en-US" sz="2000" dirty="0">
                <a:latin typeface="+mj-lt"/>
              </a:rPr>
              <a:t>The hierarchical approach can be more complex to understand and interpret compared to simpler clustering algorithms like K-means.</a:t>
            </a:r>
          </a:p>
        </p:txBody>
      </p:sp>
    </p:spTree>
    <p:extLst>
      <p:ext uri="{BB962C8B-B14F-4D97-AF65-F5344CB8AC3E}">
        <p14:creationId xmlns:p14="http://schemas.microsoft.com/office/powerpoint/2010/main" val="5109564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BA091-F161-71C3-F08D-D791A327B89C}"/>
              </a:ext>
            </a:extLst>
          </p:cNvPr>
          <p:cNvSpPr>
            <a:spLocks noGrp="1"/>
          </p:cNvSpPr>
          <p:nvPr>
            <p:ph type="title"/>
          </p:nvPr>
        </p:nvSpPr>
        <p:spPr>
          <a:xfrm>
            <a:off x="838200" y="365125"/>
            <a:ext cx="10515600" cy="619613"/>
          </a:xfrm>
        </p:spPr>
        <p:txBody>
          <a:bodyPr>
            <a:normAutofit fontScale="90000"/>
          </a:bodyPr>
          <a:lstStyle/>
          <a:p>
            <a:r>
              <a:rPr lang="en-US" dirty="0"/>
              <a:t>7.OPTICS Clustering</a:t>
            </a:r>
          </a:p>
        </p:txBody>
      </p:sp>
      <p:sp>
        <p:nvSpPr>
          <p:cNvPr id="3" name="Content Placeholder 2">
            <a:extLst>
              <a:ext uri="{FF2B5EF4-FFF2-40B4-BE49-F238E27FC236}">
                <a16:creationId xmlns:a16="http://schemas.microsoft.com/office/drawing/2014/main" id="{8920A2C9-B39C-9BBE-9558-D74C04FBDFF8}"/>
              </a:ext>
            </a:extLst>
          </p:cNvPr>
          <p:cNvSpPr>
            <a:spLocks noGrp="1"/>
          </p:cNvSpPr>
          <p:nvPr>
            <p:ph idx="1"/>
          </p:nvPr>
        </p:nvSpPr>
        <p:spPr>
          <a:xfrm>
            <a:off x="838200" y="1253331"/>
            <a:ext cx="4817012" cy="5372552"/>
          </a:xfrm>
        </p:spPr>
        <p:txBody>
          <a:bodyPr>
            <a:normAutofit lnSpcReduction="10000"/>
          </a:bodyPr>
          <a:lstStyle/>
          <a:p>
            <a:pPr marL="0" indent="0">
              <a:buNone/>
            </a:pPr>
            <a:r>
              <a:rPr lang="en-US" dirty="0"/>
              <a:t>What is OPTICS Clustering?</a:t>
            </a:r>
          </a:p>
          <a:p>
            <a:r>
              <a:rPr lang="en-US" dirty="0">
                <a:latin typeface="+mj-lt"/>
              </a:rPr>
              <a:t>OPTICS (</a:t>
            </a:r>
            <a:r>
              <a:rPr lang="en-US" b="1" dirty="0">
                <a:latin typeface="+mj-lt"/>
              </a:rPr>
              <a:t>Ordering Points To Identify the Clustering Structure</a:t>
            </a:r>
            <a:r>
              <a:rPr lang="en-US" dirty="0">
                <a:latin typeface="+mj-lt"/>
              </a:rPr>
              <a:t>)</a:t>
            </a:r>
          </a:p>
          <a:p>
            <a:r>
              <a:rPr lang="en-US" dirty="0">
                <a:latin typeface="+mj-lt"/>
              </a:rPr>
              <a:t>A </a:t>
            </a:r>
            <a:r>
              <a:rPr lang="en-US" b="1" dirty="0">
                <a:latin typeface="+mj-lt"/>
              </a:rPr>
              <a:t>density-based clustering </a:t>
            </a:r>
            <a:r>
              <a:rPr lang="en-US" dirty="0">
                <a:latin typeface="+mj-lt"/>
              </a:rPr>
              <a:t>algorithm designed to identify clusters in data that vary in shape, size, and density.</a:t>
            </a:r>
          </a:p>
          <a:p>
            <a:r>
              <a:rPr lang="en-US" dirty="0">
                <a:latin typeface="+mj-lt"/>
              </a:rPr>
              <a:t>It </a:t>
            </a:r>
            <a:r>
              <a:rPr lang="en-US" b="1" dirty="0">
                <a:latin typeface="+mj-lt"/>
              </a:rPr>
              <a:t>extends the DBSCAN algorithm </a:t>
            </a:r>
            <a:r>
              <a:rPr lang="en-US" dirty="0">
                <a:latin typeface="+mj-lt"/>
              </a:rPr>
              <a:t>by not requiring a fixed density threshold, making it more flexible for discovering clusters of varying densities.</a:t>
            </a:r>
          </a:p>
          <a:p>
            <a:endParaRPr lang="en-US" dirty="0">
              <a:latin typeface="+mj-lt"/>
            </a:endParaRPr>
          </a:p>
          <a:p>
            <a:pPr marL="0" indent="0">
              <a:buNone/>
            </a:pPr>
            <a:endParaRPr lang="en-US" dirty="0">
              <a:latin typeface="+mj-lt"/>
            </a:endParaRPr>
          </a:p>
        </p:txBody>
      </p:sp>
      <p:pic>
        <p:nvPicPr>
          <p:cNvPr id="5" name="Picture 4">
            <a:extLst>
              <a:ext uri="{FF2B5EF4-FFF2-40B4-BE49-F238E27FC236}">
                <a16:creationId xmlns:a16="http://schemas.microsoft.com/office/drawing/2014/main" id="{BF52D6FD-EA28-EC0A-88E5-923D4DC385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253331"/>
            <a:ext cx="6039738" cy="4853989"/>
          </a:xfrm>
          <a:prstGeom prst="rect">
            <a:avLst/>
          </a:prstGeom>
        </p:spPr>
      </p:pic>
    </p:spTree>
    <p:extLst>
      <p:ext uri="{BB962C8B-B14F-4D97-AF65-F5344CB8AC3E}">
        <p14:creationId xmlns:p14="http://schemas.microsoft.com/office/powerpoint/2010/main" val="14491075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D8FA7-2BE0-6F29-5341-0F71D4A866C3}"/>
              </a:ext>
            </a:extLst>
          </p:cNvPr>
          <p:cNvSpPr>
            <a:spLocks noGrp="1"/>
          </p:cNvSpPr>
          <p:nvPr>
            <p:ph type="title"/>
          </p:nvPr>
        </p:nvSpPr>
        <p:spPr>
          <a:xfrm>
            <a:off x="838200" y="365125"/>
            <a:ext cx="10515600" cy="619613"/>
          </a:xfrm>
        </p:spPr>
        <p:txBody>
          <a:bodyPr>
            <a:normAutofit fontScale="90000"/>
          </a:bodyPr>
          <a:lstStyle/>
          <a:p>
            <a:r>
              <a:rPr lang="en-US" dirty="0"/>
              <a:t>How OPTICS Clustering Works</a:t>
            </a:r>
          </a:p>
        </p:txBody>
      </p:sp>
      <p:sp>
        <p:nvSpPr>
          <p:cNvPr id="3" name="Content Placeholder 2">
            <a:extLst>
              <a:ext uri="{FF2B5EF4-FFF2-40B4-BE49-F238E27FC236}">
                <a16:creationId xmlns:a16="http://schemas.microsoft.com/office/drawing/2014/main" id="{3310230E-89D2-D4FE-355D-CAC1E358C3D6}"/>
              </a:ext>
            </a:extLst>
          </p:cNvPr>
          <p:cNvSpPr>
            <a:spLocks noGrp="1"/>
          </p:cNvSpPr>
          <p:nvPr>
            <p:ph idx="1"/>
          </p:nvPr>
        </p:nvSpPr>
        <p:spPr/>
        <p:txBody>
          <a:bodyPr/>
          <a:lstStyle/>
          <a:p>
            <a:r>
              <a:rPr lang="en-US" dirty="0"/>
              <a:t>Identify Core Points</a:t>
            </a:r>
          </a:p>
          <a:p>
            <a:pPr lvl="1"/>
            <a:r>
              <a:rPr lang="en-US" dirty="0"/>
              <a:t>A point with enough close neighbors to form a dense area.</a:t>
            </a:r>
          </a:p>
          <a:p>
            <a:r>
              <a:rPr lang="en-US" dirty="0"/>
              <a:t>Compute Reachability Distances</a:t>
            </a:r>
          </a:p>
          <a:p>
            <a:pPr lvl="1"/>
            <a:r>
              <a:rPr lang="en-US" dirty="0"/>
              <a:t>The distance required to reach a point from another, considering density.</a:t>
            </a:r>
          </a:p>
          <a:p>
            <a:r>
              <a:rPr lang="en-US" dirty="0"/>
              <a:t>Order Points by Reachability</a:t>
            </a:r>
          </a:p>
          <a:p>
            <a:pPr lvl="1"/>
            <a:r>
              <a:rPr lang="en-US" dirty="0"/>
              <a:t>The sequence in which points are processed to reveal clusters.</a:t>
            </a:r>
          </a:p>
          <a:p>
            <a:r>
              <a:rPr lang="en-US" dirty="0"/>
              <a:t>Generate Reachability Plot</a:t>
            </a:r>
          </a:p>
        </p:txBody>
      </p:sp>
    </p:spTree>
    <p:extLst>
      <p:ext uri="{BB962C8B-B14F-4D97-AF65-F5344CB8AC3E}">
        <p14:creationId xmlns:p14="http://schemas.microsoft.com/office/powerpoint/2010/main" val="2175359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CF93F-B3D1-1346-6D2F-1CA4DEAB1E3A}"/>
              </a:ext>
            </a:extLst>
          </p:cNvPr>
          <p:cNvSpPr>
            <a:spLocks noGrp="1"/>
          </p:cNvSpPr>
          <p:nvPr>
            <p:ph type="title"/>
          </p:nvPr>
        </p:nvSpPr>
        <p:spPr>
          <a:xfrm>
            <a:off x="1022252" y="393260"/>
            <a:ext cx="7095978" cy="1178511"/>
          </a:xfrm>
        </p:spPr>
        <p:txBody>
          <a:bodyPr>
            <a:normAutofit fontScale="90000"/>
          </a:bodyPr>
          <a:lstStyle/>
          <a:p>
            <a:pPr algn="ctr"/>
            <a:r>
              <a:rPr lang="en-US" dirty="0"/>
              <a:t>1. </a:t>
            </a:r>
            <a:r>
              <a:rPr lang="en-US" b="1" dirty="0"/>
              <a:t>Bisecting K-Means Clustering</a:t>
            </a:r>
            <a:br>
              <a:rPr lang="en-US" dirty="0"/>
            </a:br>
            <a:endParaRPr lang="en-US" dirty="0"/>
          </a:p>
        </p:txBody>
      </p:sp>
      <p:sp>
        <p:nvSpPr>
          <p:cNvPr id="3" name="Content Placeholder 2">
            <a:extLst>
              <a:ext uri="{FF2B5EF4-FFF2-40B4-BE49-F238E27FC236}">
                <a16:creationId xmlns:a16="http://schemas.microsoft.com/office/drawing/2014/main" id="{A501C2E3-21D6-1D65-7D89-D700BA8A85C4}"/>
              </a:ext>
            </a:extLst>
          </p:cNvPr>
          <p:cNvSpPr>
            <a:spLocks noGrp="1"/>
          </p:cNvSpPr>
          <p:nvPr>
            <p:ph idx="1"/>
          </p:nvPr>
        </p:nvSpPr>
        <p:spPr>
          <a:xfrm>
            <a:off x="1022252" y="1375459"/>
            <a:ext cx="10331548" cy="1691298"/>
          </a:xfrm>
        </p:spPr>
        <p:txBody>
          <a:bodyPr>
            <a:normAutofit/>
          </a:bodyPr>
          <a:lstStyle/>
          <a:p>
            <a:pPr marL="0" indent="0">
              <a:buNone/>
            </a:pPr>
            <a:r>
              <a:rPr lang="en-US" b="1" dirty="0">
                <a:latin typeface="+mj-lt"/>
              </a:rPr>
              <a:t>What is Bisecting K-Means Clustering?</a:t>
            </a:r>
          </a:p>
          <a:p>
            <a:pPr eaLnBrk="0" fontAlgn="base" hangingPunct="0">
              <a:lnSpc>
                <a:spcPct val="100000"/>
              </a:lnSpc>
              <a:spcBef>
                <a:spcPct val="0"/>
              </a:spcBef>
              <a:spcAft>
                <a:spcPct val="0"/>
              </a:spcAft>
            </a:pPr>
            <a:r>
              <a:rPr lang="en-US" sz="2400" b="1" dirty="0">
                <a:latin typeface="+mj-lt"/>
              </a:rPr>
              <a:t>Bisecting K-means</a:t>
            </a:r>
            <a:r>
              <a:rPr lang="en-US" sz="2400" dirty="0">
                <a:latin typeface="+mj-lt"/>
              </a:rPr>
              <a:t> is a hierarchical clustering method that builds a hierarchy of clusters by iteratively splitting them into smaller clusters. It combines aspects of K-means and hierarchical clustering.</a:t>
            </a:r>
          </a:p>
          <a:p>
            <a:pPr eaLnBrk="0" fontAlgn="base" hangingPunct="0">
              <a:lnSpc>
                <a:spcPct val="100000"/>
              </a:lnSpc>
              <a:spcBef>
                <a:spcPct val="0"/>
              </a:spcBef>
              <a:spcAft>
                <a:spcPct val="0"/>
              </a:spcAft>
            </a:pPr>
            <a:endParaRPr lang="en-US" dirty="0">
              <a:latin typeface="+mj-lt"/>
            </a:endParaRPr>
          </a:p>
          <a:p>
            <a:pPr eaLnBrk="0" fontAlgn="base" hangingPunct="0">
              <a:lnSpc>
                <a:spcPct val="100000"/>
              </a:lnSpc>
              <a:spcBef>
                <a:spcPct val="0"/>
              </a:spcBef>
              <a:spcAft>
                <a:spcPct val="0"/>
              </a:spcAft>
            </a:pPr>
            <a:endParaRPr lang="en-US" dirty="0">
              <a:latin typeface="+mj-lt"/>
            </a:endParaRPr>
          </a:p>
        </p:txBody>
      </p:sp>
      <p:pic>
        <p:nvPicPr>
          <p:cNvPr id="6" name="Picture 5">
            <a:extLst>
              <a:ext uri="{FF2B5EF4-FFF2-40B4-BE49-F238E27FC236}">
                <a16:creationId xmlns:a16="http://schemas.microsoft.com/office/drawing/2014/main" id="{042CE50E-75A8-F8AD-D349-82A2A6E48B71}"/>
              </a:ext>
            </a:extLst>
          </p:cNvPr>
          <p:cNvPicPr>
            <a:picLocks noChangeAspect="1"/>
          </p:cNvPicPr>
          <p:nvPr/>
        </p:nvPicPr>
        <p:blipFill>
          <a:blip r:embed="rId2"/>
          <a:stretch>
            <a:fillRect/>
          </a:stretch>
        </p:blipFill>
        <p:spPr>
          <a:xfrm>
            <a:off x="1420837" y="3172900"/>
            <a:ext cx="8553157" cy="3291840"/>
          </a:xfrm>
          <a:prstGeom prst="rect">
            <a:avLst/>
          </a:prstGeom>
        </p:spPr>
      </p:pic>
    </p:spTree>
    <p:extLst>
      <p:ext uri="{BB962C8B-B14F-4D97-AF65-F5344CB8AC3E}">
        <p14:creationId xmlns:p14="http://schemas.microsoft.com/office/powerpoint/2010/main" val="31022977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EDC4A-0D1F-01D0-C74C-409322A02557}"/>
              </a:ext>
            </a:extLst>
          </p:cNvPr>
          <p:cNvSpPr>
            <a:spLocks noGrp="1"/>
          </p:cNvSpPr>
          <p:nvPr>
            <p:ph type="title"/>
          </p:nvPr>
        </p:nvSpPr>
        <p:spPr>
          <a:xfrm>
            <a:off x="838200" y="365126"/>
            <a:ext cx="10515600" cy="478936"/>
          </a:xfrm>
        </p:spPr>
        <p:txBody>
          <a:bodyPr>
            <a:normAutofit fontScale="90000"/>
          </a:bodyPr>
          <a:lstStyle/>
          <a:p>
            <a:r>
              <a:rPr lang="en-US" sz="4000" dirty="0"/>
              <a:t>Real-World Example: Grouping Social Media Users</a:t>
            </a:r>
          </a:p>
        </p:txBody>
      </p:sp>
      <p:sp>
        <p:nvSpPr>
          <p:cNvPr id="3" name="Content Placeholder 2">
            <a:extLst>
              <a:ext uri="{FF2B5EF4-FFF2-40B4-BE49-F238E27FC236}">
                <a16:creationId xmlns:a16="http://schemas.microsoft.com/office/drawing/2014/main" id="{E6F906A2-0EC5-553B-4914-05F0058236E5}"/>
              </a:ext>
            </a:extLst>
          </p:cNvPr>
          <p:cNvSpPr>
            <a:spLocks noGrp="1"/>
          </p:cNvSpPr>
          <p:nvPr>
            <p:ph idx="1"/>
          </p:nvPr>
        </p:nvSpPr>
        <p:spPr>
          <a:xfrm>
            <a:off x="838200" y="1237957"/>
            <a:ext cx="10515600" cy="5373858"/>
          </a:xfrm>
        </p:spPr>
        <p:txBody>
          <a:bodyPr>
            <a:noAutofit/>
          </a:bodyPr>
          <a:lstStyle/>
          <a:p>
            <a:pPr marL="0" indent="0">
              <a:buNone/>
            </a:pPr>
            <a:r>
              <a:rPr lang="en-US" sz="2000" dirty="0">
                <a:latin typeface="+mj-lt"/>
              </a:rPr>
              <a:t>Imagine you have data on social media users based on their activity levels:</a:t>
            </a:r>
          </a:p>
          <a:p>
            <a:pPr lvl="1"/>
            <a:r>
              <a:rPr lang="en-US" sz="2000" b="1" dirty="0">
                <a:latin typeface="+mj-lt"/>
              </a:rPr>
              <a:t>Features</a:t>
            </a:r>
            <a:r>
              <a:rPr lang="en-US" sz="2000" dirty="0">
                <a:latin typeface="+mj-lt"/>
              </a:rPr>
              <a:t>: Number of posts, likes, and comments per day.</a:t>
            </a:r>
          </a:p>
          <a:p>
            <a:pPr lvl="1"/>
            <a:r>
              <a:rPr lang="en-US" sz="2000" b="1" dirty="0">
                <a:latin typeface="+mj-lt"/>
              </a:rPr>
              <a:t>Goal</a:t>
            </a:r>
            <a:r>
              <a:rPr lang="en-US" sz="2000" dirty="0">
                <a:latin typeface="+mj-lt"/>
              </a:rPr>
              <a:t>: Identify different groups of users, such as highly active users, moderately active users, and inactive users.</a:t>
            </a:r>
          </a:p>
          <a:p>
            <a:pPr marL="0" indent="0">
              <a:buNone/>
            </a:pPr>
            <a:r>
              <a:rPr lang="en-US" sz="2000" b="1" dirty="0">
                <a:latin typeface="+mj-lt"/>
              </a:rPr>
              <a:t>Applying OPTICS Clustering</a:t>
            </a:r>
          </a:p>
          <a:p>
            <a:pPr marL="0" indent="0">
              <a:buNone/>
            </a:pPr>
            <a:endParaRPr lang="en-US" sz="2000" b="1" dirty="0">
              <a:latin typeface="+mj-lt"/>
            </a:endParaRPr>
          </a:p>
          <a:p>
            <a:pPr eaLnBrk="0" fontAlgn="base" hangingPunct="0">
              <a:lnSpc>
                <a:spcPct val="100000"/>
              </a:lnSpc>
              <a:spcBef>
                <a:spcPct val="0"/>
              </a:spcBef>
              <a:spcAft>
                <a:spcPct val="0"/>
              </a:spcAft>
            </a:pPr>
            <a:r>
              <a:rPr kumimoji="0" lang="en-US" altLang="en-US" sz="2000" b="1" i="0" u="none" strike="noStrike" cap="none" normalizeH="0" baseline="0" dirty="0">
                <a:ln>
                  <a:noFill/>
                </a:ln>
                <a:solidFill>
                  <a:schemeClr val="tx1"/>
                </a:solidFill>
                <a:effectLst/>
                <a:latin typeface="+mj-lt"/>
              </a:rPr>
              <a:t>Find Core Points</a:t>
            </a:r>
            <a:r>
              <a:rPr kumimoji="0" lang="en-US" altLang="en-US" sz="2000" b="0" i="0" u="none" strike="noStrike" cap="none" normalizeH="0" baseline="0" dirty="0">
                <a:ln>
                  <a:noFill/>
                </a:ln>
                <a:solidFill>
                  <a:schemeClr val="tx1"/>
                </a:solidFill>
                <a:effectLst/>
                <a:latin typeface="+mj-lt"/>
              </a:rPr>
              <a:t>: OPTICS identifies users who are central to dense groups (e.g., very active users who frequently post, like, and comment).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mj-lt"/>
            </a:endParaRPr>
          </a:p>
          <a:p>
            <a:r>
              <a:rPr lang="en-US" sz="2000" b="1" dirty="0">
                <a:latin typeface="+mj-lt"/>
              </a:rPr>
              <a:t>Calculate Reachability Distances</a:t>
            </a:r>
            <a:r>
              <a:rPr lang="en-US" sz="2000" dirty="0">
                <a:latin typeface="+mj-lt"/>
              </a:rPr>
              <a:t>: It calculates how "reachable" each user is from others based on their activity levels. Highly active users will have small reachability distances to other active users.</a:t>
            </a:r>
          </a:p>
          <a:p>
            <a:r>
              <a:rPr lang="en-US" sz="2000" b="1" dirty="0">
                <a:latin typeface="+mj-lt"/>
              </a:rPr>
              <a:t>Order and Plot</a:t>
            </a:r>
            <a:r>
              <a:rPr lang="en-US" sz="2000" dirty="0">
                <a:latin typeface="+mj-lt"/>
              </a:rPr>
              <a:t>: The algorithm orders all users and generates a reachability plot. Clusters of similar users (like active and inactive) are represented by valleys, while isolated users (those who don’t fit into any group) form peaks in the plot.</a:t>
            </a:r>
          </a:p>
        </p:txBody>
      </p:sp>
    </p:spTree>
    <p:extLst>
      <p:ext uri="{BB962C8B-B14F-4D97-AF65-F5344CB8AC3E}">
        <p14:creationId xmlns:p14="http://schemas.microsoft.com/office/powerpoint/2010/main" val="5425978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7409B-6202-B7A1-26F5-453EEE113053}"/>
              </a:ext>
            </a:extLst>
          </p:cNvPr>
          <p:cNvSpPr>
            <a:spLocks noGrp="1"/>
          </p:cNvSpPr>
          <p:nvPr>
            <p:ph type="title"/>
          </p:nvPr>
        </p:nvSpPr>
        <p:spPr/>
        <p:txBody>
          <a:bodyPr/>
          <a:lstStyle/>
          <a:p>
            <a:r>
              <a:rPr lang="en-US" dirty="0"/>
              <a:t>OPTICS Clustering – Pros &amp; Cons</a:t>
            </a:r>
          </a:p>
        </p:txBody>
      </p:sp>
      <p:sp>
        <p:nvSpPr>
          <p:cNvPr id="3" name="Content Placeholder 2">
            <a:extLst>
              <a:ext uri="{FF2B5EF4-FFF2-40B4-BE49-F238E27FC236}">
                <a16:creationId xmlns:a16="http://schemas.microsoft.com/office/drawing/2014/main" id="{8E3F9B77-B4BC-9791-A808-CC40D23A1FAC}"/>
              </a:ext>
            </a:extLst>
          </p:cNvPr>
          <p:cNvSpPr>
            <a:spLocks noGrp="1"/>
          </p:cNvSpPr>
          <p:nvPr>
            <p:ph sz="half" idx="1"/>
          </p:nvPr>
        </p:nvSpPr>
        <p:spPr/>
        <p:txBody>
          <a:bodyPr/>
          <a:lstStyle/>
          <a:p>
            <a:pPr marL="0" indent="0">
              <a:buNone/>
            </a:pPr>
            <a:r>
              <a:rPr lang="en-US" sz="3600" b="1" dirty="0">
                <a:latin typeface="+mj-lt"/>
              </a:rPr>
              <a:t>Advantages</a:t>
            </a:r>
          </a:p>
          <a:p>
            <a:r>
              <a:rPr lang="en-US" dirty="0">
                <a:latin typeface="+mj-lt"/>
              </a:rPr>
              <a:t>Identifies Clusters of Varying Densities</a:t>
            </a:r>
          </a:p>
          <a:p>
            <a:r>
              <a:rPr lang="en-US" dirty="0">
                <a:latin typeface="+mj-lt"/>
              </a:rPr>
              <a:t>No Need to Specify Number of Clusters</a:t>
            </a:r>
          </a:p>
          <a:p>
            <a:r>
              <a:rPr lang="en-US" dirty="0">
                <a:latin typeface="+mj-lt"/>
              </a:rPr>
              <a:t>Handles Noise Effectively</a:t>
            </a:r>
          </a:p>
          <a:p>
            <a:r>
              <a:rPr lang="en-US" dirty="0">
                <a:latin typeface="+mj-lt"/>
              </a:rPr>
              <a:t>Produces Reachability Plot</a:t>
            </a:r>
          </a:p>
          <a:p>
            <a:r>
              <a:rPr lang="en-US" dirty="0">
                <a:latin typeface="+mj-lt"/>
              </a:rPr>
              <a:t>More Robust Than DBSCAN</a:t>
            </a:r>
          </a:p>
        </p:txBody>
      </p:sp>
      <p:sp>
        <p:nvSpPr>
          <p:cNvPr id="4" name="Content Placeholder 3">
            <a:extLst>
              <a:ext uri="{FF2B5EF4-FFF2-40B4-BE49-F238E27FC236}">
                <a16:creationId xmlns:a16="http://schemas.microsoft.com/office/drawing/2014/main" id="{3D21DCFC-A609-051B-269F-093D7B21FCBD}"/>
              </a:ext>
            </a:extLst>
          </p:cNvPr>
          <p:cNvSpPr>
            <a:spLocks noGrp="1"/>
          </p:cNvSpPr>
          <p:nvPr>
            <p:ph sz="half" idx="2"/>
          </p:nvPr>
        </p:nvSpPr>
        <p:spPr/>
        <p:txBody>
          <a:bodyPr/>
          <a:lstStyle/>
          <a:p>
            <a:pPr marL="0" indent="0">
              <a:buNone/>
            </a:pPr>
            <a:r>
              <a:rPr lang="en-US" sz="3600" b="1" dirty="0">
                <a:latin typeface="+mj-lt"/>
              </a:rPr>
              <a:t>Disadvantages</a:t>
            </a:r>
          </a:p>
          <a:p>
            <a:r>
              <a:rPr lang="en-US" dirty="0">
                <a:latin typeface="+mj-lt"/>
              </a:rPr>
              <a:t>Computational Complexity</a:t>
            </a:r>
          </a:p>
          <a:p>
            <a:r>
              <a:rPr lang="en-US" dirty="0">
                <a:latin typeface="+mj-lt"/>
              </a:rPr>
              <a:t>Requires Parameter Tuning</a:t>
            </a:r>
          </a:p>
          <a:p>
            <a:r>
              <a:rPr lang="en-US" dirty="0">
                <a:latin typeface="+mj-lt"/>
              </a:rPr>
              <a:t>Memory Consumption</a:t>
            </a:r>
          </a:p>
          <a:p>
            <a:r>
              <a:rPr lang="en-US" dirty="0">
                <a:latin typeface="+mj-lt"/>
              </a:rPr>
              <a:t>less efficient for high-dimensional data.</a:t>
            </a:r>
            <a:endParaRPr kumimoji="0" lang="en-US" altLang="en-US" sz="2800" b="0" i="0" u="none" strike="noStrike" cap="none" normalizeH="0" baseline="0" dirty="0">
              <a:ln>
                <a:noFill/>
              </a:ln>
              <a:solidFill>
                <a:schemeClr val="tx1"/>
              </a:solidFill>
              <a:effectLst/>
              <a:latin typeface="+mj-lt"/>
            </a:endParaRPr>
          </a:p>
          <a:p>
            <a:endParaRPr lang="en-US" dirty="0">
              <a:latin typeface="+mj-lt"/>
            </a:endParaRPr>
          </a:p>
        </p:txBody>
      </p:sp>
    </p:spTree>
    <p:extLst>
      <p:ext uri="{BB962C8B-B14F-4D97-AF65-F5344CB8AC3E}">
        <p14:creationId xmlns:p14="http://schemas.microsoft.com/office/powerpoint/2010/main" val="40169590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681B4-5DB0-5422-A502-2928BBB5DCD6}"/>
              </a:ext>
            </a:extLst>
          </p:cNvPr>
          <p:cNvSpPr>
            <a:spLocks noGrp="1"/>
          </p:cNvSpPr>
          <p:nvPr>
            <p:ph type="title"/>
          </p:nvPr>
        </p:nvSpPr>
        <p:spPr>
          <a:xfrm>
            <a:off x="403275" y="309173"/>
            <a:ext cx="4843974" cy="577410"/>
          </a:xfrm>
        </p:spPr>
        <p:txBody>
          <a:bodyPr>
            <a:normAutofit fontScale="90000"/>
          </a:bodyPr>
          <a:lstStyle/>
          <a:p>
            <a:r>
              <a:rPr lang="en-US" dirty="0"/>
              <a:t>8.Spectral Clustering</a:t>
            </a:r>
          </a:p>
        </p:txBody>
      </p:sp>
      <p:sp>
        <p:nvSpPr>
          <p:cNvPr id="3" name="Content Placeholder 2">
            <a:extLst>
              <a:ext uri="{FF2B5EF4-FFF2-40B4-BE49-F238E27FC236}">
                <a16:creationId xmlns:a16="http://schemas.microsoft.com/office/drawing/2014/main" id="{DB144645-C1DB-A2A2-76DB-367D13E3E989}"/>
              </a:ext>
            </a:extLst>
          </p:cNvPr>
          <p:cNvSpPr>
            <a:spLocks noGrp="1"/>
          </p:cNvSpPr>
          <p:nvPr>
            <p:ph idx="1"/>
          </p:nvPr>
        </p:nvSpPr>
        <p:spPr>
          <a:xfrm>
            <a:off x="403275" y="1431729"/>
            <a:ext cx="5139396" cy="4828393"/>
          </a:xfrm>
        </p:spPr>
        <p:txBody>
          <a:bodyPr>
            <a:normAutofit/>
          </a:bodyPr>
          <a:lstStyle/>
          <a:p>
            <a:r>
              <a:rPr lang="en-US" sz="2400" b="0" i="0" dirty="0">
                <a:solidFill>
                  <a:srgbClr val="273239"/>
                </a:solidFill>
                <a:effectLst/>
                <a:latin typeface="+mj-lt"/>
              </a:rPr>
              <a:t>Spectral Clustering is a variant of the clustering algorithm that uses the connectivity between the data points to form the clustering. </a:t>
            </a:r>
          </a:p>
          <a:p>
            <a:r>
              <a:rPr lang="en-US" sz="2400" b="0" i="0" dirty="0">
                <a:solidFill>
                  <a:srgbClr val="273239"/>
                </a:solidFill>
                <a:effectLst/>
                <a:latin typeface="+mj-lt"/>
              </a:rPr>
              <a:t>It uses </a:t>
            </a:r>
            <a:r>
              <a:rPr lang="en-US" sz="2400" b="1" i="0" dirty="0">
                <a:solidFill>
                  <a:srgbClr val="273239"/>
                </a:solidFill>
                <a:effectLst/>
                <a:latin typeface="+mj-lt"/>
              </a:rPr>
              <a:t>eigenvalues and eigenvectors </a:t>
            </a:r>
            <a:r>
              <a:rPr lang="en-US" sz="2400" b="0" i="0" dirty="0">
                <a:solidFill>
                  <a:srgbClr val="273239"/>
                </a:solidFill>
                <a:effectLst/>
                <a:latin typeface="+mj-lt"/>
              </a:rPr>
              <a:t>of the data matrix to forecast the data into </a:t>
            </a:r>
            <a:r>
              <a:rPr lang="en-US" sz="2400" b="1" i="0" dirty="0">
                <a:solidFill>
                  <a:srgbClr val="273239"/>
                </a:solidFill>
                <a:effectLst/>
                <a:latin typeface="+mj-lt"/>
              </a:rPr>
              <a:t>lower dimensions space </a:t>
            </a:r>
            <a:r>
              <a:rPr lang="en-US" sz="2400" b="0" i="0" dirty="0">
                <a:solidFill>
                  <a:srgbClr val="273239"/>
                </a:solidFill>
                <a:effectLst/>
                <a:latin typeface="+mj-lt"/>
              </a:rPr>
              <a:t>to cluster the data points. </a:t>
            </a:r>
          </a:p>
          <a:p>
            <a:r>
              <a:rPr lang="en-US" sz="2400" b="0" i="0" dirty="0">
                <a:solidFill>
                  <a:srgbClr val="273239"/>
                </a:solidFill>
                <a:effectLst/>
                <a:latin typeface="+mj-lt"/>
              </a:rPr>
              <a:t>It is based on the idea of a graph representation of data where the </a:t>
            </a:r>
            <a:r>
              <a:rPr lang="en-US" sz="2400" b="1" i="0" dirty="0">
                <a:solidFill>
                  <a:srgbClr val="273239"/>
                </a:solidFill>
                <a:effectLst/>
                <a:latin typeface="+mj-lt"/>
              </a:rPr>
              <a:t>data point are represented as nodes </a:t>
            </a:r>
            <a:r>
              <a:rPr lang="en-US" sz="2400" b="0" i="0" dirty="0">
                <a:solidFill>
                  <a:srgbClr val="273239"/>
                </a:solidFill>
                <a:effectLst/>
                <a:latin typeface="+mj-lt"/>
              </a:rPr>
              <a:t>and the similarity between the data points are represented by an edge. </a:t>
            </a:r>
            <a:endParaRPr lang="en-US" sz="2400" dirty="0">
              <a:latin typeface="+mj-lt"/>
            </a:endParaRPr>
          </a:p>
        </p:txBody>
      </p:sp>
      <p:pic>
        <p:nvPicPr>
          <p:cNvPr id="5" name="Picture 4">
            <a:extLst>
              <a:ext uri="{FF2B5EF4-FFF2-40B4-BE49-F238E27FC236}">
                <a16:creationId xmlns:a16="http://schemas.microsoft.com/office/drawing/2014/main" id="{74B2F853-E182-AE3F-FDFC-0239831DA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2160" y="1311972"/>
            <a:ext cx="6105377" cy="4234056"/>
          </a:xfrm>
          <a:prstGeom prst="rect">
            <a:avLst/>
          </a:prstGeom>
        </p:spPr>
      </p:pic>
    </p:spTree>
    <p:extLst>
      <p:ext uri="{BB962C8B-B14F-4D97-AF65-F5344CB8AC3E}">
        <p14:creationId xmlns:p14="http://schemas.microsoft.com/office/powerpoint/2010/main" val="13397696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077FD-26F0-4F40-D34B-58934E21C606}"/>
              </a:ext>
            </a:extLst>
          </p:cNvPr>
          <p:cNvSpPr>
            <a:spLocks noGrp="1"/>
          </p:cNvSpPr>
          <p:nvPr>
            <p:ph type="title"/>
          </p:nvPr>
        </p:nvSpPr>
        <p:spPr>
          <a:xfrm>
            <a:off x="838200" y="365126"/>
            <a:ext cx="10515600" cy="675884"/>
          </a:xfrm>
        </p:spPr>
        <p:txBody>
          <a:bodyPr>
            <a:normAutofit fontScale="90000"/>
          </a:bodyPr>
          <a:lstStyle/>
          <a:p>
            <a:r>
              <a:rPr lang="en-US" dirty="0"/>
              <a:t>Steps in Spectral Clustering</a:t>
            </a:r>
          </a:p>
        </p:txBody>
      </p:sp>
      <p:sp>
        <p:nvSpPr>
          <p:cNvPr id="3" name="Content Placeholder 2">
            <a:extLst>
              <a:ext uri="{FF2B5EF4-FFF2-40B4-BE49-F238E27FC236}">
                <a16:creationId xmlns:a16="http://schemas.microsoft.com/office/drawing/2014/main" id="{7B8F4C81-F59C-66CB-D2E7-D8F58778BCE5}"/>
              </a:ext>
            </a:extLst>
          </p:cNvPr>
          <p:cNvSpPr>
            <a:spLocks noGrp="1"/>
          </p:cNvSpPr>
          <p:nvPr>
            <p:ph idx="1"/>
          </p:nvPr>
        </p:nvSpPr>
        <p:spPr>
          <a:xfrm>
            <a:off x="838200" y="1322363"/>
            <a:ext cx="10515600" cy="5170511"/>
          </a:xfrm>
        </p:spPr>
        <p:txBody>
          <a:bodyPr>
            <a:normAutofit lnSpcReduction="10000"/>
          </a:bodyPr>
          <a:lstStyle/>
          <a:p>
            <a:r>
              <a:rPr lang="en-US" b="1" dirty="0">
                <a:latin typeface="+mj-lt"/>
              </a:rPr>
              <a:t>Create a Similarity Matrix</a:t>
            </a:r>
          </a:p>
          <a:p>
            <a:pPr lvl="1"/>
            <a:r>
              <a:rPr lang="en-US" dirty="0">
                <a:latin typeface="+mj-lt"/>
              </a:rPr>
              <a:t>Compute a similarity matrix for the data points, usually using a Gaussian kernel or nearest neighbors.</a:t>
            </a:r>
          </a:p>
          <a:p>
            <a:r>
              <a:rPr lang="en-US" b="1" dirty="0">
                <a:latin typeface="+mj-lt"/>
              </a:rPr>
              <a:t>Construct the Laplacian Matrix</a:t>
            </a:r>
          </a:p>
          <a:p>
            <a:pPr lvl="1"/>
            <a:r>
              <a:rPr lang="en-US" dirty="0">
                <a:latin typeface="+mj-lt"/>
              </a:rPr>
              <a:t>Calculate the graph Laplacian from the similarity matrix</a:t>
            </a:r>
          </a:p>
          <a:p>
            <a:r>
              <a:rPr lang="en-US" b="1" dirty="0">
                <a:latin typeface="+mj-lt"/>
              </a:rPr>
              <a:t>Compute Eigenvalues and Eigenvectors</a:t>
            </a:r>
          </a:p>
          <a:p>
            <a:pPr lvl="1"/>
            <a:r>
              <a:rPr lang="en-US" dirty="0">
                <a:latin typeface="+mj-lt"/>
              </a:rPr>
              <a:t>Perform eigen decomposition on the Laplacian matrix to find its eigenvalues and eigenvectors.</a:t>
            </a:r>
          </a:p>
          <a:p>
            <a:r>
              <a:rPr lang="en-US" b="1" dirty="0">
                <a:latin typeface="+mj-lt"/>
              </a:rPr>
              <a:t>Select Top Eigenvectors</a:t>
            </a:r>
          </a:p>
          <a:p>
            <a:pPr lvl="1"/>
            <a:r>
              <a:rPr lang="en-US" dirty="0">
                <a:latin typeface="+mj-lt"/>
              </a:rPr>
              <a:t>Choose the top k eigenvectors corresponding to the smallest k eigenvalues.</a:t>
            </a:r>
          </a:p>
          <a:p>
            <a:r>
              <a:rPr lang="en-US" b="1" dirty="0">
                <a:latin typeface="+mj-lt"/>
              </a:rPr>
              <a:t>Cluster in Reduced Space</a:t>
            </a:r>
          </a:p>
          <a:p>
            <a:pPr lvl="1"/>
            <a:r>
              <a:rPr lang="en-US" dirty="0">
                <a:latin typeface="+mj-lt"/>
              </a:rPr>
              <a:t>Use K-means or another clustering algorithm on the new feature space formed by these eigenvectors.</a:t>
            </a:r>
          </a:p>
        </p:txBody>
      </p:sp>
    </p:spTree>
    <p:extLst>
      <p:ext uri="{BB962C8B-B14F-4D97-AF65-F5344CB8AC3E}">
        <p14:creationId xmlns:p14="http://schemas.microsoft.com/office/powerpoint/2010/main" val="4036482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DE173-2F83-D0A3-B20C-42F5CE2335C5}"/>
              </a:ext>
            </a:extLst>
          </p:cNvPr>
          <p:cNvSpPr>
            <a:spLocks noGrp="1"/>
          </p:cNvSpPr>
          <p:nvPr>
            <p:ph type="title"/>
          </p:nvPr>
        </p:nvSpPr>
        <p:spPr>
          <a:xfrm>
            <a:off x="419100" y="365126"/>
            <a:ext cx="10515600" cy="521140"/>
          </a:xfrm>
        </p:spPr>
        <p:txBody>
          <a:bodyPr>
            <a:normAutofit fontScale="90000"/>
          </a:bodyPr>
          <a:lstStyle/>
          <a:p>
            <a:r>
              <a:rPr lang="en-US" dirty="0"/>
              <a:t>Spectral Clustering</a:t>
            </a:r>
          </a:p>
        </p:txBody>
      </p:sp>
      <p:sp>
        <p:nvSpPr>
          <p:cNvPr id="3" name="Content Placeholder 2">
            <a:extLst>
              <a:ext uri="{FF2B5EF4-FFF2-40B4-BE49-F238E27FC236}">
                <a16:creationId xmlns:a16="http://schemas.microsoft.com/office/drawing/2014/main" id="{20704A32-78B2-0991-71A6-6142665DC0CB}"/>
              </a:ext>
            </a:extLst>
          </p:cNvPr>
          <p:cNvSpPr>
            <a:spLocks noGrp="1"/>
          </p:cNvSpPr>
          <p:nvPr>
            <p:ph idx="1"/>
          </p:nvPr>
        </p:nvSpPr>
        <p:spPr>
          <a:xfrm>
            <a:off x="419100" y="1111348"/>
            <a:ext cx="11353800" cy="5486400"/>
          </a:xfrm>
        </p:spPr>
        <p:txBody>
          <a:bodyPr>
            <a:noAutofit/>
          </a:bodyPr>
          <a:lstStyle/>
          <a:p>
            <a:pPr marL="0" indent="0" eaLnBrk="0" fontAlgn="base" hangingPunct="0">
              <a:lnSpc>
                <a:spcPct val="100000"/>
              </a:lnSpc>
              <a:spcBef>
                <a:spcPct val="0"/>
              </a:spcBef>
              <a:spcAft>
                <a:spcPct val="0"/>
              </a:spcAft>
              <a:buNone/>
            </a:pPr>
            <a:r>
              <a:rPr kumimoji="0" lang="en-US" altLang="en-US" sz="2000" b="1" i="0" u="none" strike="noStrike" cap="none" normalizeH="0" baseline="0" dirty="0">
                <a:ln>
                  <a:noFill/>
                </a:ln>
                <a:solidFill>
                  <a:schemeClr val="tx1"/>
                </a:solidFill>
                <a:effectLst/>
                <a:latin typeface="+mj-lt"/>
              </a:rPr>
              <a:t>Problem</a:t>
            </a:r>
            <a:r>
              <a:rPr kumimoji="0" lang="en-US" altLang="en-US" sz="2000" b="0" i="0" u="none" strike="noStrike" cap="none" normalizeH="0" baseline="0" dirty="0">
                <a:ln>
                  <a:noFill/>
                </a:ln>
                <a:solidFill>
                  <a:schemeClr val="tx1"/>
                </a:solidFill>
                <a:effectLst/>
                <a:latin typeface="+mj-lt"/>
              </a:rPr>
              <a:t>: Grouping customers based on their </a:t>
            </a:r>
            <a:r>
              <a:rPr kumimoji="0" lang="en-US" altLang="en-US" sz="2000" b="1" i="0" u="none" strike="noStrike" cap="none" normalizeH="0" baseline="0" dirty="0">
                <a:ln>
                  <a:noFill/>
                </a:ln>
                <a:solidFill>
                  <a:schemeClr val="tx1"/>
                </a:solidFill>
                <a:effectLst/>
                <a:latin typeface="+mj-lt"/>
              </a:rPr>
              <a:t>purchasing behavior in an e-commerce platform.</a:t>
            </a:r>
          </a:p>
          <a:p>
            <a:pPr marL="0" indent="0" eaLnBrk="0" fontAlgn="base" hangingPunct="0">
              <a:lnSpc>
                <a:spcPct val="100000"/>
              </a:lnSpc>
              <a:spcBef>
                <a:spcPct val="0"/>
              </a:spcBef>
              <a:spcAft>
                <a:spcPct val="0"/>
              </a:spcAft>
              <a:buNone/>
            </a:pPr>
            <a:r>
              <a:rPr lang="en-US" sz="2000" b="1" dirty="0">
                <a:latin typeface="+mj-lt"/>
              </a:rPr>
              <a:t>Challenge</a:t>
            </a:r>
            <a:r>
              <a:rPr lang="en-US" sz="2000" dirty="0">
                <a:latin typeface="+mj-lt"/>
              </a:rPr>
              <a:t>: Customers may have </a:t>
            </a:r>
            <a:r>
              <a:rPr lang="en-US" sz="2000" b="1" dirty="0">
                <a:latin typeface="+mj-lt"/>
              </a:rPr>
              <a:t>complex purchasing patterns </a:t>
            </a:r>
            <a:r>
              <a:rPr lang="en-US" sz="2000" dirty="0">
                <a:latin typeface="+mj-lt"/>
              </a:rPr>
              <a:t>that don't form simple clusters (e.g., some buy seasonal items, others mix low-cost daily essentials with high-cost electronics).</a:t>
            </a:r>
          </a:p>
          <a:p>
            <a:pPr marL="0" indent="0" eaLnBrk="0" fontAlgn="base" hangingPunct="0">
              <a:lnSpc>
                <a:spcPct val="100000"/>
              </a:lnSpc>
              <a:spcBef>
                <a:spcPct val="0"/>
              </a:spcBef>
              <a:spcAft>
                <a:spcPct val="0"/>
              </a:spcAft>
              <a:buNone/>
            </a:pPr>
            <a:r>
              <a:rPr lang="en-US" sz="2000" b="1" dirty="0">
                <a:latin typeface="+mj-lt"/>
              </a:rPr>
              <a:t>Solution</a:t>
            </a:r>
            <a:r>
              <a:rPr lang="en-US" sz="2000" dirty="0">
                <a:latin typeface="+mj-lt"/>
              </a:rPr>
              <a:t>:</a:t>
            </a:r>
          </a:p>
          <a:p>
            <a:pPr lvl="1"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mj-lt"/>
              </a:rPr>
              <a:t>Step 1</a:t>
            </a:r>
            <a:r>
              <a:rPr kumimoji="0" lang="en-US" altLang="en-US" sz="1800" b="0" i="0" u="none" strike="noStrike" cap="none" normalizeH="0" baseline="0" dirty="0">
                <a:ln>
                  <a:noFill/>
                </a:ln>
                <a:solidFill>
                  <a:schemeClr val="tx1"/>
                </a:solidFill>
                <a:effectLst/>
                <a:latin typeface="+mj-lt"/>
              </a:rPr>
              <a:t>: Create a </a:t>
            </a:r>
            <a:r>
              <a:rPr kumimoji="0" lang="en-US" altLang="en-US" sz="1800" b="1" i="0" u="none" strike="noStrike" cap="none" normalizeH="0" baseline="0" dirty="0">
                <a:ln>
                  <a:noFill/>
                </a:ln>
                <a:solidFill>
                  <a:schemeClr val="tx1"/>
                </a:solidFill>
                <a:effectLst/>
                <a:latin typeface="+mj-lt"/>
              </a:rPr>
              <a:t>similarity matrix </a:t>
            </a:r>
            <a:r>
              <a:rPr kumimoji="0" lang="en-US" altLang="en-US" sz="1800" b="0" i="0" u="none" strike="noStrike" cap="none" normalizeH="0" baseline="0" dirty="0">
                <a:ln>
                  <a:noFill/>
                </a:ln>
                <a:solidFill>
                  <a:schemeClr val="tx1"/>
                </a:solidFill>
                <a:effectLst/>
                <a:latin typeface="+mj-lt"/>
              </a:rPr>
              <a:t>using customer purchase data, where each entry represents the similarity between two customers based on their purchase behavior.</a:t>
            </a:r>
          </a:p>
          <a:p>
            <a:pPr lvl="1"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mj-lt"/>
              </a:rPr>
              <a:t>Step 2</a:t>
            </a:r>
            <a:r>
              <a:rPr kumimoji="0" lang="en-US" altLang="en-US" sz="1800" b="0" i="0" u="none" strike="noStrike" cap="none" normalizeH="0" baseline="0" dirty="0">
                <a:ln>
                  <a:noFill/>
                </a:ln>
                <a:solidFill>
                  <a:schemeClr val="tx1"/>
                </a:solidFill>
                <a:effectLst/>
                <a:latin typeface="+mj-lt"/>
              </a:rPr>
              <a:t>: </a:t>
            </a:r>
            <a:r>
              <a:rPr kumimoji="0" lang="en-US" altLang="en-US" sz="1800" b="1" i="0" u="none" strike="noStrike" cap="none" normalizeH="0" baseline="0" dirty="0">
                <a:ln>
                  <a:noFill/>
                </a:ln>
                <a:solidFill>
                  <a:schemeClr val="tx1"/>
                </a:solidFill>
                <a:effectLst/>
                <a:latin typeface="+mj-lt"/>
              </a:rPr>
              <a:t>Construct a graph representation </a:t>
            </a:r>
            <a:r>
              <a:rPr kumimoji="0" lang="en-US" altLang="en-US" sz="1800" b="0" i="0" u="none" strike="noStrike" cap="none" normalizeH="0" baseline="0" dirty="0">
                <a:ln>
                  <a:noFill/>
                </a:ln>
                <a:solidFill>
                  <a:schemeClr val="tx1"/>
                </a:solidFill>
                <a:effectLst/>
                <a:latin typeface="+mj-lt"/>
              </a:rPr>
              <a:t>of the data, where nodes represent customers, and edges represent the similarity between them.</a:t>
            </a:r>
          </a:p>
          <a:p>
            <a:pPr lvl="1"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mj-lt"/>
              </a:rPr>
              <a:t>Step 3</a:t>
            </a:r>
            <a:r>
              <a:rPr kumimoji="0" lang="en-US" altLang="en-US" sz="1800" b="0" i="0" u="none" strike="noStrike" cap="none" normalizeH="0" baseline="0" dirty="0">
                <a:ln>
                  <a:noFill/>
                </a:ln>
                <a:solidFill>
                  <a:schemeClr val="tx1"/>
                </a:solidFill>
                <a:effectLst/>
                <a:latin typeface="+mj-lt"/>
              </a:rPr>
              <a:t>: Apply Spectral Clustering to partition the graph into clusters, grouping customers with similar purchasing patterns.</a:t>
            </a:r>
          </a:p>
          <a:p>
            <a:pPr lvl="1"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mj-lt"/>
              </a:rPr>
              <a:t>Step 4</a:t>
            </a:r>
            <a:r>
              <a:rPr kumimoji="0" lang="en-US" altLang="en-US" sz="1800" b="0" i="0" u="none" strike="noStrike" cap="none" normalizeH="0" baseline="0" dirty="0">
                <a:ln>
                  <a:noFill/>
                </a:ln>
                <a:solidFill>
                  <a:schemeClr val="tx1"/>
                </a:solidFill>
                <a:effectLst/>
                <a:latin typeface="+mj-lt"/>
              </a:rPr>
              <a:t>: Use the clusters to tailor marketing strategies, such as personalized recommendations, targeted promotions, and customer segmentation. </a:t>
            </a:r>
          </a:p>
          <a:p>
            <a:pPr marL="0" indent="0">
              <a:buNone/>
            </a:pPr>
            <a:r>
              <a:rPr lang="en-US" sz="2000" b="1" dirty="0">
                <a:latin typeface="+mj-lt"/>
              </a:rPr>
              <a:t>Outcome</a:t>
            </a:r>
            <a:r>
              <a:rPr lang="en-US" sz="2000" dirty="0">
                <a:latin typeface="+mj-lt"/>
              </a:rPr>
              <a:t>:</a:t>
            </a:r>
          </a:p>
          <a:p>
            <a:pPr lvl="1"/>
            <a:r>
              <a:rPr lang="en-US" sz="1800" b="1" dirty="0">
                <a:latin typeface="+mj-lt"/>
              </a:rPr>
              <a:t>Targeted Marketing</a:t>
            </a:r>
            <a:r>
              <a:rPr lang="en-US" sz="1800" dirty="0">
                <a:latin typeface="+mj-lt"/>
              </a:rPr>
              <a:t>: Identifying distinct customer segments allows the company to send personalized offers, improving conversion rates.</a:t>
            </a:r>
          </a:p>
          <a:p>
            <a:pPr lvl="1"/>
            <a:r>
              <a:rPr lang="en-US" sz="1800" b="1" dirty="0">
                <a:latin typeface="+mj-lt"/>
              </a:rPr>
              <a:t>Inventory Management</a:t>
            </a:r>
            <a:r>
              <a:rPr lang="en-US" sz="1800" dirty="0">
                <a:latin typeface="+mj-lt"/>
              </a:rPr>
              <a:t>: Understanding customer segments helps optimize inventory by forecasting demand for different product categories.</a:t>
            </a:r>
          </a:p>
          <a:p>
            <a:pPr lvl="1"/>
            <a:r>
              <a:rPr lang="en-US" sz="1800" b="1" dirty="0">
                <a:latin typeface="+mj-lt"/>
              </a:rPr>
              <a:t>Enhanced Customer Experience</a:t>
            </a:r>
            <a:r>
              <a:rPr lang="en-US" sz="1800" dirty="0">
                <a:latin typeface="+mj-lt"/>
              </a:rPr>
              <a:t>: Grouping customers with similar behavior leads to better recommendations, increasing customer satisfaction and loyalty.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mj-lt"/>
            </a:endParaRPr>
          </a:p>
          <a:p>
            <a:pPr marL="0" indent="0" eaLnBrk="0" fontAlgn="base" hangingPunct="0">
              <a:lnSpc>
                <a:spcPct val="100000"/>
              </a:lnSpc>
              <a:spcBef>
                <a:spcPct val="0"/>
              </a:spcBef>
              <a:spcAft>
                <a:spcPct val="0"/>
              </a:spcAft>
              <a:buNone/>
            </a:pPr>
            <a:endParaRPr lang="en-US" sz="2000" dirty="0">
              <a:latin typeface="+mj-lt"/>
            </a:endParaRPr>
          </a:p>
          <a:p>
            <a:pPr marL="0" indent="0" eaLnBrk="0" fontAlgn="base" hangingPunct="0">
              <a:lnSpc>
                <a:spcPct val="100000"/>
              </a:lnSpc>
              <a:spcBef>
                <a:spcPct val="0"/>
              </a:spcBef>
              <a:spcAft>
                <a:spcPct val="0"/>
              </a:spcAft>
              <a:buNone/>
            </a:pPr>
            <a:endParaRPr kumimoji="0" lang="en-US" altLang="en-US" sz="2000" b="0" i="0" u="none" strike="noStrike" cap="none" normalizeH="0" baseline="0" dirty="0">
              <a:ln>
                <a:noFill/>
              </a:ln>
              <a:solidFill>
                <a:schemeClr val="tx1"/>
              </a:solidFill>
              <a:effectLst/>
              <a:latin typeface="+mj-lt"/>
            </a:endParaRPr>
          </a:p>
          <a:p>
            <a:pPr marL="0" indent="0" eaLnBrk="0" fontAlgn="base" hangingPunct="0">
              <a:lnSpc>
                <a:spcPct val="100000"/>
              </a:lnSpc>
              <a:spcBef>
                <a:spcPct val="0"/>
              </a:spcBef>
              <a:spcAft>
                <a:spcPct val="0"/>
              </a:spcAft>
              <a:buNone/>
            </a:pPr>
            <a:endParaRPr kumimoji="0" lang="en-US" altLang="en-US" sz="2000" b="0" i="0" u="none" strike="noStrike" cap="none" normalizeH="0" baseline="0" dirty="0">
              <a:ln>
                <a:noFill/>
              </a:ln>
              <a:solidFill>
                <a:schemeClr val="tx1"/>
              </a:solidFill>
              <a:effectLst/>
              <a:latin typeface="+mj-lt"/>
            </a:endParaRPr>
          </a:p>
          <a:p>
            <a:endParaRPr lang="en-US" sz="2000" dirty="0">
              <a:latin typeface="+mj-lt"/>
            </a:endParaRPr>
          </a:p>
        </p:txBody>
      </p:sp>
    </p:spTree>
    <p:extLst>
      <p:ext uri="{BB962C8B-B14F-4D97-AF65-F5344CB8AC3E}">
        <p14:creationId xmlns:p14="http://schemas.microsoft.com/office/powerpoint/2010/main" val="5025191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3348-3152-D0CA-3114-6AE3AADB32AB}"/>
              </a:ext>
            </a:extLst>
          </p:cNvPr>
          <p:cNvSpPr>
            <a:spLocks noGrp="1"/>
          </p:cNvSpPr>
          <p:nvPr>
            <p:ph type="title"/>
          </p:nvPr>
        </p:nvSpPr>
        <p:spPr>
          <a:xfrm>
            <a:off x="838200" y="365126"/>
            <a:ext cx="10515600" cy="591478"/>
          </a:xfrm>
        </p:spPr>
        <p:txBody>
          <a:bodyPr>
            <a:normAutofit fontScale="90000"/>
          </a:bodyPr>
          <a:lstStyle/>
          <a:p>
            <a:r>
              <a:rPr lang="en-US" dirty="0"/>
              <a:t>Spectral Clustering – Pros &amp; Cons</a:t>
            </a:r>
          </a:p>
        </p:txBody>
      </p:sp>
      <p:sp>
        <p:nvSpPr>
          <p:cNvPr id="3" name="Content Placeholder 2">
            <a:extLst>
              <a:ext uri="{FF2B5EF4-FFF2-40B4-BE49-F238E27FC236}">
                <a16:creationId xmlns:a16="http://schemas.microsoft.com/office/drawing/2014/main" id="{F487DA7E-C2FC-A070-3915-4673A426487E}"/>
              </a:ext>
            </a:extLst>
          </p:cNvPr>
          <p:cNvSpPr>
            <a:spLocks noGrp="1"/>
          </p:cNvSpPr>
          <p:nvPr>
            <p:ph sz="half" idx="1"/>
          </p:nvPr>
        </p:nvSpPr>
        <p:spPr>
          <a:xfrm>
            <a:off x="838200" y="1350498"/>
            <a:ext cx="5181600" cy="4826465"/>
          </a:xfrm>
        </p:spPr>
        <p:txBody>
          <a:bodyPr/>
          <a:lstStyle/>
          <a:p>
            <a:pPr marL="0" indent="0">
              <a:buNone/>
            </a:pPr>
            <a:r>
              <a:rPr lang="en-US" b="1" dirty="0">
                <a:latin typeface="+mj-lt"/>
              </a:rPr>
              <a:t>Advantages</a:t>
            </a:r>
          </a:p>
          <a:p>
            <a:pPr marL="0" indent="0">
              <a:buNone/>
            </a:pPr>
            <a:endParaRPr lang="en-US" b="1" dirty="0">
              <a:latin typeface="+mj-lt"/>
            </a:endParaRPr>
          </a:p>
          <a:p>
            <a:r>
              <a:rPr lang="en-US" dirty="0">
                <a:latin typeface="+mj-lt"/>
              </a:rPr>
              <a:t>Flexible Cluster Shapes</a:t>
            </a:r>
          </a:p>
          <a:p>
            <a:r>
              <a:rPr lang="en-US" dirty="0">
                <a:latin typeface="+mj-lt"/>
              </a:rPr>
              <a:t>Effective for Small and Medium-Sized Datasets</a:t>
            </a:r>
          </a:p>
          <a:p>
            <a:r>
              <a:rPr lang="en-US" dirty="0">
                <a:latin typeface="+mj-lt"/>
              </a:rPr>
              <a:t>Less Sensitive to Initialization</a:t>
            </a:r>
          </a:p>
          <a:p>
            <a:r>
              <a:rPr lang="en-US" dirty="0">
                <a:latin typeface="+mj-lt"/>
              </a:rPr>
              <a:t>Handles Complex Relationships</a:t>
            </a:r>
          </a:p>
          <a:p>
            <a:r>
              <a:rPr lang="en-US" dirty="0">
                <a:latin typeface="+mj-lt"/>
              </a:rPr>
              <a:t>Useful for Clustering Graph Data</a:t>
            </a:r>
          </a:p>
        </p:txBody>
      </p:sp>
      <p:sp>
        <p:nvSpPr>
          <p:cNvPr id="4" name="Content Placeholder 3">
            <a:extLst>
              <a:ext uri="{FF2B5EF4-FFF2-40B4-BE49-F238E27FC236}">
                <a16:creationId xmlns:a16="http://schemas.microsoft.com/office/drawing/2014/main" id="{0D55F08D-1F52-D00D-4F46-33A86930DC4F}"/>
              </a:ext>
            </a:extLst>
          </p:cNvPr>
          <p:cNvSpPr>
            <a:spLocks noGrp="1"/>
          </p:cNvSpPr>
          <p:nvPr>
            <p:ph sz="half" idx="2"/>
          </p:nvPr>
        </p:nvSpPr>
        <p:spPr>
          <a:xfrm>
            <a:off x="6172200" y="1350498"/>
            <a:ext cx="5181600" cy="4826465"/>
          </a:xfrm>
        </p:spPr>
        <p:txBody>
          <a:bodyPr/>
          <a:lstStyle/>
          <a:p>
            <a:pPr marL="0" indent="0">
              <a:buNone/>
            </a:pPr>
            <a:r>
              <a:rPr lang="en-US" b="1" dirty="0">
                <a:latin typeface="+mj-lt"/>
              </a:rPr>
              <a:t>Disadvantages</a:t>
            </a:r>
          </a:p>
          <a:p>
            <a:pPr marL="0" indent="0">
              <a:buNone/>
            </a:pPr>
            <a:endParaRPr lang="en-US" b="1" dirty="0">
              <a:latin typeface="+mj-lt"/>
            </a:endParaRPr>
          </a:p>
          <a:p>
            <a:r>
              <a:rPr lang="en-US" dirty="0">
                <a:latin typeface="+mj-lt"/>
              </a:rPr>
              <a:t>Scalability Issues</a:t>
            </a:r>
          </a:p>
          <a:p>
            <a:r>
              <a:rPr lang="en-US" dirty="0">
                <a:latin typeface="+mj-lt"/>
              </a:rPr>
              <a:t>Requires Choosing Parameters</a:t>
            </a:r>
          </a:p>
          <a:p>
            <a:r>
              <a:rPr lang="en-US" dirty="0">
                <a:latin typeface="+mj-lt"/>
              </a:rPr>
              <a:t>Determining the Number of Clusters</a:t>
            </a:r>
          </a:p>
          <a:p>
            <a:r>
              <a:rPr lang="en-US" dirty="0">
                <a:latin typeface="+mj-lt"/>
              </a:rPr>
              <a:t>Memory Intensive</a:t>
            </a:r>
          </a:p>
        </p:txBody>
      </p:sp>
    </p:spTree>
    <p:extLst>
      <p:ext uri="{BB962C8B-B14F-4D97-AF65-F5344CB8AC3E}">
        <p14:creationId xmlns:p14="http://schemas.microsoft.com/office/powerpoint/2010/main" val="42472623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04B42-B7D7-DF09-2760-1287D57357AA}"/>
              </a:ext>
            </a:extLst>
          </p:cNvPr>
          <p:cNvSpPr>
            <a:spLocks noGrp="1"/>
          </p:cNvSpPr>
          <p:nvPr>
            <p:ph type="title"/>
          </p:nvPr>
        </p:nvSpPr>
        <p:spPr>
          <a:xfrm>
            <a:off x="838200" y="365126"/>
            <a:ext cx="10515600" cy="774358"/>
          </a:xfrm>
        </p:spPr>
        <p:txBody>
          <a:bodyPr/>
          <a:lstStyle/>
          <a:p>
            <a:r>
              <a:rPr lang="en-US" dirty="0"/>
              <a:t>9.K-Means Clustering</a:t>
            </a:r>
          </a:p>
        </p:txBody>
      </p:sp>
      <p:sp>
        <p:nvSpPr>
          <p:cNvPr id="3" name="Content Placeholder 2">
            <a:extLst>
              <a:ext uri="{FF2B5EF4-FFF2-40B4-BE49-F238E27FC236}">
                <a16:creationId xmlns:a16="http://schemas.microsoft.com/office/drawing/2014/main" id="{DCCFE186-1010-B44A-0FA7-021DA8763036}"/>
              </a:ext>
            </a:extLst>
          </p:cNvPr>
          <p:cNvSpPr>
            <a:spLocks noGrp="1"/>
          </p:cNvSpPr>
          <p:nvPr>
            <p:ph idx="1"/>
          </p:nvPr>
        </p:nvSpPr>
        <p:spPr>
          <a:xfrm>
            <a:off x="838201" y="1375458"/>
            <a:ext cx="4085492" cy="5117416"/>
          </a:xfrm>
        </p:spPr>
        <p:txBody>
          <a:bodyPr>
            <a:noAutofit/>
          </a:bodyPr>
          <a:lstStyle/>
          <a:p>
            <a:r>
              <a:rPr lang="en-US" sz="2000" b="1" dirty="0">
                <a:latin typeface="+mj-lt"/>
              </a:rPr>
              <a:t>K-Means Clustering</a:t>
            </a:r>
            <a:r>
              <a:rPr lang="en-US" sz="2000" dirty="0">
                <a:latin typeface="+mj-lt"/>
              </a:rPr>
              <a:t> is one of the most popular and straightforward clustering algorithms in machine learning. It aims to partition a dataset into </a:t>
            </a:r>
            <a:r>
              <a:rPr lang="en-US" sz="2000" i="1" dirty="0">
                <a:latin typeface="+mj-lt"/>
              </a:rPr>
              <a:t>K</a:t>
            </a:r>
            <a:r>
              <a:rPr lang="en-US" sz="2000" dirty="0">
                <a:latin typeface="+mj-lt"/>
              </a:rPr>
              <a:t> clusters, where each data point belongs to the cluster with the nearest mean (centroid).</a:t>
            </a:r>
          </a:p>
          <a:p>
            <a:r>
              <a:rPr lang="en-US" sz="2000" b="1" dirty="0">
                <a:latin typeface="+mj-lt"/>
              </a:rPr>
              <a:t>Centroids</a:t>
            </a:r>
            <a:r>
              <a:rPr lang="en-US" sz="2000" dirty="0">
                <a:latin typeface="+mj-lt"/>
              </a:rPr>
              <a:t>: The center point of a cluster.</a:t>
            </a:r>
          </a:p>
          <a:p>
            <a:r>
              <a:rPr lang="en-US" sz="2000" b="1" dirty="0">
                <a:latin typeface="+mj-lt"/>
              </a:rPr>
              <a:t>Distance Metric</a:t>
            </a:r>
            <a:r>
              <a:rPr lang="en-US" sz="2000" dirty="0">
                <a:latin typeface="+mj-lt"/>
              </a:rPr>
              <a:t>: Usually, the Euclidean distance is used to determine the closest centroid.</a:t>
            </a:r>
          </a:p>
          <a:p>
            <a:r>
              <a:rPr lang="en-US" sz="2000" b="1" dirty="0">
                <a:latin typeface="+mj-lt"/>
              </a:rPr>
              <a:t>Inertia</a:t>
            </a:r>
            <a:r>
              <a:rPr lang="en-US" sz="2000" dirty="0">
                <a:latin typeface="+mj-lt"/>
              </a:rPr>
              <a:t>: The sum of squared distances of samples to their closest cluster center. Lower inertia means better clustering.</a:t>
            </a:r>
          </a:p>
        </p:txBody>
      </p:sp>
      <p:pic>
        <p:nvPicPr>
          <p:cNvPr id="8" name="Picture 7">
            <a:extLst>
              <a:ext uri="{FF2B5EF4-FFF2-40B4-BE49-F238E27FC236}">
                <a16:creationId xmlns:a16="http://schemas.microsoft.com/office/drawing/2014/main" id="{864FD12D-46AF-07BD-3A53-FE13EFAB1C19}"/>
              </a:ext>
            </a:extLst>
          </p:cNvPr>
          <p:cNvPicPr>
            <a:picLocks noChangeAspect="1"/>
          </p:cNvPicPr>
          <p:nvPr/>
        </p:nvPicPr>
        <p:blipFill>
          <a:blip r:embed="rId2"/>
          <a:stretch>
            <a:fillRect/>
          </a:stretch>
        </p:blipFill>
        <p:spPr>
          <a:xfrm>
            <a:off x="6096000" y="1283677"/>
            <a:ext cx="5715798" cy="4290645"/>
          </a:xfrm>
          <a:prstGeom prst="rect">
            <a:avLst/>
          </a:prstGeom>
        </p:spPr>
      </p:pic>
    </p:spTree>
    <p:extLst>
      <p:ext uri="{BB962C8B-B14F-4D97-AF65-F5344CB8AC3E}">
        <p14:creationId xmlns:p14="http://schemas.microsoft.com/office/powerpoint/2010/main" val="28599199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3AD19-A7C9-5C42-C941-5A236DB98361}"/>
              </a:ext>
            </a:extLst>
          </p:cNvPr>
          <p:cNvSpPr>
            <a:spLocks noGrp="1"/>
          </p:cNvSpPr>
          <p:nvPr>
            <p:ph type="title"/>
          </p:nvPr>
        </p:nvSpPr>
        <p:spPr>
          <a:xfrm>
            <a:off x="838200" y="365125"/>
            <a:ext cx="10515600" cy="563343"/>
          </a:xfrm>
        </p:spPr>
        <p:txBody>
          <a:bodyPr>
            <a:normAutofit fontScale="90000"/>
          </a:bodyPr>
          <a:lstStyle/>
          <a:p>
            <a:r>
              <a:rPr lang="en-US" dirty="0"/>
              <a:t>How K-Means Clustering Works</a:t>
            </a:r>
          </a:p>
        </p:txBody>
      </p:sp>
      <p:sp>
        <p:nvSpPr>
          <p:cNvPr id="3" name="Content Placeholder 2">
            <a:extLst>
              <a:ext uri="{FF2B5EF4-FFF2-40B4-BE49-F238E27FC236}">
                <a16:creationId xmlns:a16="http://schemas.microsoft.com/office/drawing/2014/main" id="{6AFB8703-DFC5-C2AA-E524-E196DFA87CBA}"/>
              </a:ext>
            </a:extLst>
          </p:cNvPr>
          <p:cNvSpPr>
            <a:spLocks noGrp="1"/>
          </p:cNvSpPr>
          <p:nvPr>
            <p:ph idx="1"/>
          </p:nvPr>
        </p:nvSpPr>
        <p:spPr/>
        <p:txBody>
          <a:bodyPr/>
          <a:lstStyle/>
          <a:p>
            <a:r>
              <a:rPr lang="en-US" b="1" dirty="0">
                <a:latin typeface="+mj-lt"/>
              </a:rPr>
              <a:t>Initialize Centroids</a:t>
            </a:r>
            <a:r>
              <a:rPr lang="en-US" dirty="0">
                <a:latin typeface="+mj-lt"/>
              </a:rPr>
              <a:t>: Choose </a:t>
            </a:r>
            <a:r>
              <a:rPr lang="en-US" i="1" dirty="0">
                <a:latin typeface="+mj-lt"/>
              </a:rPr>
              <a:t>K</a:t>
            </a:r>
            <a:r>
              <a:rPr lang="en-US" dirty="0">
                <a:latin typeface="+mj-lt"/>
              </a:rPr>
              <a:t> initial centroids randomly from the dataset.</a:t>
            </a:r>
          </a:p>
          <a:p>
            <a:r>
              <a:rPr lang="en-US" b="1" dirty="0">
                <a:latin typeface="+mj-lt"/>
              </a:rPr>
              <a:t>Assign Clusters</a:t>
            </a:r>
            <a:r>
              <a:rPr lang="en-US" dirty="0">
                <a:latin typeface="+mj-lt"/>
              </a:rPr>
              <a:t>: Assign each data point to the closest centroid based on the Euclidean distance.</a:t>
            </a:r>
          </a:p>
          <a:p>
            <a:r>
              <a:rPr lang="en-US" b="1" dirty="0">
                <a:latin typeface="+mj-lt"/>
              </a:rPr>
              <a:t>Update Centroids</a:t>
            </a:r>
            <a:r>
              <a:rPr lang="en-US" dirty="0">
                <a:latin typeface="+mj-lt"/>
              </a:rPr>
              <a:t>: Calculate the mean of all data points in each cluster and update the centroid to this new mean.</a:t>
            </a:r>
          </a:p>
          <a:p>
            <a:r>
              <a:rPr lang="en-US" b="1" dirty="0">
                <a:latin typeface="+mj-lt"/>
              </a:rPr>
              <a:t>Repeat</a:t>
            </a:r>
            <a:r>
              <a:rPr lang="en-US" dirty="0">
                <a:latin typeface="+mj-lt"/>
              </a:rPr>
              <a:t>: Repeat steps 2 and 3 until the centroids no longer change or a predefined number of iterations is reached.</a:t>
            </a:r>
          </a:p>
        </p:txBody>
      </p:sp>
    </p:spTree>
    <p:extLst>
      <p:ext uri="{BB962C8B-B14F-4D97-AF65-F5344CB8AC3E}">
        <p14:creationId xmlns:p14="http://schemas.microsoft.com/office/powerpoint/2010/main" val="20007814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98F714-1032-F8AF-D616-8976CEEF6D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739" y="365760"/>
            <a:ext cx="10030264" cy="6049108"/>
          </a:xfrm>
          <a:prstGeom prst="rect">
            <a:avLst/>
          </a:prstGeom>
        </p:spPr>
      </p:pic>
    </p:spTree>
    <p:extLst>
      <p:ext uri="{BB962C8B-B14F-4D97-AF65-F5344CB8AC3E}">
        <p14:creationId xmlns:p14="http://schemas.microsoft.com/office/powerpoint/2010/main" val="26657149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B277D-8061-9B47-513B-3BABF7F1996A}"/>
              </a:ext>
            </a:extLst>
          </p:cNvPr>
          <p:cNvSpPr>
            <a:spLocks noGrp="1"/>
          </p:cNvSpPr>
          <p:nvPr>
            <p:ph type="title"/>
          </p:nvPr>
        </p:nvSpPr>
        <p:spPr>
          <a:xfrm>
            <a:off x="838200" y="365125"/>
            <a:ext cx="10515600" cy="464869"/>
          </a:xfrm>
        </p:spPr>
        <p:txBody>
          <a:bodyPr>
            <a:normAutofit fontScale="90000"/>
          </a:bodyPr>
          <a:lstStyle/>
          <a:p>
            <a:r>
              <a:rPr lang="en-US" dirty="0"/>
              <a:t>KMeans Clustering – Pros &amp; Cons</a:t>
            </a:r>
          </a:p>
        </p:txBody>
      </p:sp>
      <p:sp>
        <p:nvSpPr>
          <p:cNvPr id="3" name="Content Placeholder 2">
            <a:extLst>
              <a:ext uri="{FF2B5EF4-FFF2-40B4-BE49-F238E27FC236}">
                <a16:creationId xmlns:a16="http://schemas.microsoft.com/office/drawing/2014/main" id="{6AE85860-8A9A-B974-5153-35573A2F34DC}"/>
              </a:ext>
            </a:extLst>
          </p:cNvPr>
          <p:cNvSpPr>
            <a:spLocks noGrp="1"/>
          </p:cNvSpPr>
          <p:nvPr>
            <p:ph sz="half" idx="1"/>
          </p:nvPr>
        </p:nvSpPr>
        <p:spPr>
          <a:xfrm>
            <a:off x="838200" y="1294228"/>
            <a:ext cx="5181600" cy="4882735"/>
          </a:xfrm>
        </p:spPr>
        <p:txBody>
          <a:bodyPr>
            <a:noAutofit/>
          </a:bodyPr>
          <a:lstStyle/>
          <a:p>
            <a:pPr marL="0" indent="0">
              <a:buNone/>
            </a:pPr>
            <a:r>
              <a:rPr lang="en-US" dirty="0">
                <a:latin typeface="+mj-lt"/>
              </a:rPr>
              <a:t>Advantages</a:t>
            </a:r>
          </a:p>
          <a:p>
            <a:pPr eaLnBrk="0" fontAlgn="base" hangingPunct="0">
              <a:lnSpc>
                <a:spcPct val="100000"/>
              </a:lnSpc>
              <a:spcBef>
                <a:spcPct val="0"/>
              </a:spcBef>
              <a:spcAft>
                <a:spcPct val="0"/>
              </a:spcAft>
            </a:pPr>
            <a:r>
              <a:rPr kumimoji="0" lang="en-US" altLang="en-US" sz="2000" b="1" i="0" u="none" strike="noStrike" cap="none" normalizeH="0" baseline="0" dirty="0">
                <a:ln>
                  <a:noFill/>
                </a:ln>
                <a:solidFill>
                  <a:schemeClr val="tx1"/>
                </a:solidFill>
                <a:effectLst/>
                <a:latin typeface="+mj-lt"/>
              </a:rPr>
              <a:t>Simplicity and Efficiency</a:t>
            </a:r>
            <a:r>
              <a:rPr kumimoji="0" lang="en-US" altLang="en-US" sz="2000" b="0" i="0" u="none" strike="noStrike" cap="none" normalizeH="0" baseline="0" dirty="0">
                <a:ln>
                  <a:noFill/>
                </a:ln>
                <a:solidFill>
                  <a:schemeClr val="tx1"/>
                </a:solidFill>
                <a:effectLst/>
                <a:latin typeface="+mj-lt"/>
              </a:rPr>
              <a:t>: Easy to implement and computationally efficient, especially for large datasets.</a:t>
            </a:r>
          </a:p>
          <a:p>
            <a:pPr eaLnBrk="0" fontAlgn="base" hangingPunct="0">
              <a:lnSpc>
                <a:spcPct val="100000"/>
              </a:lnSpc>
              <a:spcBef>
                <a:spcPct val="0"/>
              </a:spcBef>
              <a:spcAft>
                <a:spcPct val="0"/>
              </a:spcAft>
            </a:pPr>
            <a:r>
              <a:rPr kumimoji="0" lang="en-US" altLang="en-US" sz="2000" b="1" i="0" u="none" strike="noStrike" cap="none" normalizeH="0" baseline="0" dirty="0">
                <a:ln>
                  <a:noFill/>
                </a:ln>
                <a:solidFill>
                  <a:schemeClr val="tx1"/>
                </a:solidFill>
                <a:effectLst/>
                <a:latin typeface="+mj-lt"/>
              </a:rPr>
              <a:t>Scalability</a:t>
            </a:r>
            <a:r>
              <a:rPr kumimoji="0" lang="en-US" altLang="en-US" sz="2000" b="0" i="0" u="none" strike="noStrike" cap="none" normalizeH="0" baseline="0" dirty="0">
                <a:ln>
                  <a:noFill/>
                </a:ln>
                <a:solidFill>
                  <a:schemeClr val="tx1"/>
                </a:solidFill>
                <a:effectLst/>
                <a:latin typeface="+mj-lt"/>
              </a:rPr>
              <a:t>: Scales well to a large number of samples and features.</a:t>
            </a:r>
          </a:p>
          <a:p>
            <a:pPr eaLnBrk="0" fontAlgn="base" hangingPunct="0">
              <a:lnSpc>
                <a:spcPct val="100000"/>
              </a:lnSpc>
              <a:spcBef>
                <a:spcPct val="0"/>
              </a:spcBef>
              <a:spcAft>
                <a:spcPct val="0"/>
              </a:spcAft>
            </a:pPr>
            <a:r>
              <a:rPr kumimoji="0" lang="en-US" altLang="en-US" sz="2000" b="1" i="0" u="none" strike="noStrike" cap="none" normalizeH="0" baseline="0" dirty="0">
                <a:ln>
                  <a:noFill/>
                </a:ln>
                <a:solidFill>
                  <a:schemeClr val="tx1"/>
                </a:solidFill>
                <a:effectLst/>
                <a:latin typeface="+mj-lt"/>
              </a:rPr>
              <a:t>Fast Convergence</a:t>
            </a:r>
            <a:r>
              <a:rPr kumimoji="0" lang="en-US" altLang="en-US" sz="2000" b="0" i="0" u="none" strike="noStrike" cap="none" normalizeH="0" baseline="0" dirty="0">
                <a:ln>
                  <a:noFill/>
                </a:ln>
                <a:solidFill>
                  <a:schemeClr val="tx1"/>
                </a:solidFill>
                <a:effectLst/>
                <a:latin typeface="+mj-lt"/>
              </a:rPr>
              <a:t>: Typically converges quickly to a solution, especially with a good initialization (e.g., K-Means++).</a:t>
            </a:r>
          </a:p>
          <a:p>
            <a:pPr eaLnBrk="0" fontAlgn="base" hangingPunct="0">
              <a:lnSpc>
                <a:spcPct val="100000"/>
              </a:lnSpc>
              <a:spcBef>
                <a:spcPct val="0"/>
              </a:spcBef>
              <a:spcAft>
                <a:spcPct val="0"/>
              </a:spcAft>
            </a:pPr>
            <a:r>
              <a:rPr kumimoji="0" lang="en-US" altLang="en-US" sz="2000" b="1" i="0" u="none" strike="noStrike" cap="none" normalizeH="0" baseline="0" dirty="0">
                <a:ln>
                  <a:noFill/>
                </a:ln>
                <a:solidFill>
                  <a:schemeClr val="tx1"/>
                </a:solidFill>
                <a:effectLst/>
                <a:latin typeface="+mj-lt"/>
              </a:rPr>
              <a:t>Interpretability</a:t>
            </a:r>
            <a:r>
              <a:rPr kumimoji="0" lang="en-US" altLang="en-US" sz="2000" b="0" i="0" u="none" strike="noStrike" cap="none" normalizeH="0" baseline="0" dirty="0">
                <a:ln>
                  <a:noFill/>
                </a:ln>
                <a:solidFill>
                  <a:schemeClr val="tx1"/>
                </a:solidFill>
                <a:effectLst/>
                <a:latin typeface="+mj-lt"/>
              </a:rPr>
              <a:t>: Provides clear and intuitive cluster assignments that are easy to understand and interpret. </a:t>
            </a:r>
          </a:p>
        </p:txBody>
      </p:sp>
      <p:sp>
        <p:nvSpPr>
          <p:cNvPr id="4" name="Content Placeholder 3">
            <a:extLst>
              <a:ext uri="{FF2B5EF4-FFF2-40B4-BE49-F238E27FC236}">
                <a16:creationId xmlns:a16="http://schemas.microsoft.com/office/drawing/2014/main" id="{2DB02A7A-5FAE-55B1-EDFE-9F5F37E297EA}"/>
              </a:ext>
            </a:extLst>
          </p:cNvPr>
          <p:cNvSpPr>
            <a:spLocks noGrp="1"/>
          </p:cNvSpPr>
          <p:nvPr>
            <p:ph sz="half" idx="2"/>
          </p:nvPr>
        </p:nvSpPr>
        <p:spPr>
          <a:xfrm>
            <a:off x="6172202" y="1294228"/>
            <a:ext cx="5181600" cy="4882735"/>
          </a:xfrm>
        </p:spPr>
        <p:txBody>
          <a:bodyPr>
            <a:noAutofit/>
          </a:bodyPr>
          <a:lstStyle/>
          <a:p>
            <a:pPr marL="0" indent="0">
              <a:buNone/>
            </a:pPr>
            <a:r>
              <a:rPr lang="en-US" dirty="0">
                <a:latin typeface="+mj-lt"/>
              </a:rPr>
              <a:t>Disadvantages</a:t>
            </a:r>
          </a:p>
          <a:p>
            <a:pPr eaLnBrk="0" fontAlgn="base" hangingPunct="0">
              <a:lnSpc>
                <a:spcPct val="100000"/>
              </a:lnSpc>
              <a:spcBef>
                <a:spcPct val="0"/>
              </a:spcBef>
              <a:spcAft>
                <a:spcPct val="0"/>
              </a:spcAft>
            </a:pPr>
            <a:r>
              <a:rPr kumimoji="0" lang="en-US" altLang="en-US" sz="2000" b="1" i="0" u="none" strike="noStrike" cap="none" normalizeH="0" baseline="0" dirty="0">
                <a:ln>
                  <a:noFill/>
                </a:ln>
                <a:solidFill>
                  <a:schemeClr val="tx1"/>
                </a:solidFill>
                <a:effectLst/>
                <a:latin typeface="+mj-lt"/>
              </a:rPr>
              <a:t>Requires Pre-Defined K</a:t>
            </a:r>
            <a:r>
              <a:rPr kumimoji="0" lang="en-US" altLang="en-US" sz="2000" b="0" i="0" u="none" strike="noStrike" cap="none" normalizeH="0" baseline="0" dirty="0">
                <a:ln>
                  <a:noFill/>
                </a:ln>
                <a:solidFill>
                  <a:schemeClr val="tx1"/>
                </a:solidFill>
                <a:effectLst/>
                <a:latin typeface="+mj-lt"/>
              </a:rPr>
              <a:t>: The number of clusters (</a:t>
            </a:r>
            <a:r>
              <a:rPr kumimoji="0" lang="en-US" altLang="en-US" sz="2000" b="0" i="1" u="none" strike="noStrike" cap="none" normalizeH="0" baseline="0" dirty="0">
                <a:ln>
                  <a:noFill/>
                </a:ln>
                <a:solidFill>
                  <a:schemeClr val="tx1"/>
                </a:solidFill>
                <a:effectLst/>
                <a:latin typeface="+mj-lt"/>
              </a:rPr>
              <a:t>K</a:t>
            </a:r>
            <a:r>
              <a:rPr kumimoji="0" lang="en-US" altLang="en-US" sz="2000" b="0" i="0" u="none" strike="noStrike" cap="none" normalizeH="0" baseline="0" dirty="0">
                <a:ln>
                  <a:noFill/>
                </a:ln>
                <a:solidFill>
                  <a:schemeClr val="tx1"/>
                </a:solidFill>
                <a:effectLst/>
                <a:latin typeface="+mj-lt"/>
              </a:rPr>
              <a:t>) must be specified beforehand, which can be challenging if the optimal </a:t>
            </a:r>
            <a:r>
              <a:rPr kumimoji="0" lang="en-US" altLang="en-US" sz="2000" b="0" i="1" u="none" strike="noStrike" cap="none" normalizeH="0" baseline="0" dirty="0">
                <a:ln>
                  <a:noFill/>
                </a:ln>
                <a:solidFill>
                  <a:schemeClr val="tx1"/>
                </a:solidFill>
                <a:effectLst/>
                <a:latin typeface="+mj-lt"/>
              </a:rPr>
              <a:t>K</a:t>
            </a:r>
            <a:r>
              <a:rPr kumimoji="0" lang="en-US" altLang="en-US" sz="2000" b="0" i="0" u="none" strike="noStrike" cap="none" normalizeH="0" baseline="0" dirty="0">
                <a:ln>
                  <a:noFill/>
                </a:ln>
                <a:solidFill>
                  <a:schemeClr val="tx1"/>
                </a:solidFill>
                <a:effectLst/>
                <a:latin typeface="+mj-lt"/>
              </a:rPr>
              <a:t> is unknown.</a:t>
            </a:r>
          </a:p>
          <a:p>
            <a:pPr eaLnBrk="0" fontAlgn="base" hangingPunct="0">
              <a:lnSpc>
                <a:spcPct val="100000"/>
              </a:lnSpc>
              <a:spcBef>
                <a:spcPct val="0"/>
              </a:spcBef>
              <a:spcAft>
                <a:spcPct val="0"/>
              </a:spcAft>
            </a:pPr>
            <a:r>
              <a:rPr kumimoji="0" lang="en-US" altLang="en-US" sz="2000" b="1" i="0" u="none" strike="noStrike" cap="none" normalizeH="0" baseline="0" dirty="0">
                <a:ln>
                  <a:noFill/>
                </a:ln>
                <a:solidFill>
                  <a:schemeClr val="tx1"/>
                </a:solidFill>
                <a:effectLst/>
                <a:latin typeface="+mj-lt"/>
              </a:rPr>
              <a:t>Sensitive to Initialization</a:t>
            </a:r>
            <a:r>
              <a:rPr kumimoji="0" lang="en-US" altLang="en-US" sz="2000" b="0" i="0" u="none" strike="noStrike" cap="none" normalizeH="0" baseline="0" dirty="0">
                <a:ln>
                  <a:noFill/>
                </a:ln>
                <a:solidFill>
                  <a:schemeClr val="tx1"/>
                </a:solidFill>
                <a:effectLst/>
                <a:latin typeface="+mj-lt"/>
              </a:rPr>
              <a:t>: Results can vary significantly based on the initial placement of centroids; poor initialization may lead to suboptimal clustering.</a:t>
            </a:r>
          </a:p>
          <a:p>
            <a:pPr eaLnBrk="0" fontAlgn="base" hangingPunct="0">
              <a:lnSpc>
                <a:spcPct val="100000"/>
              </a:lnSpc>
              <a:spcBef>
                <a:spcPct val="0"/>
              </a:spcBef>
              <a:spcAft>
                <a:spcPct val="0"/>
              </a:spcAft>
            </a:pPr>
            <a:r>
              <a:rPr kumimoji="0" lang="en-US" altLang="en-US" sz="2000" b="1" i="0" u="none" strike="noStrike" cap="none" normalizeH="0" baseline="0" dirty="0">
                <a:ln>
                  <a:noFill/>
                </a:ln>
                <a:solidFill>
                  <a:schemeClr val="tx1"/>
                </a:solidFill>
                <a:effectLst/>
                <a:latin typeface="+mj-lt"/>
              </a:rPr>
              <a:t>Assumes Spherical Clusters</a:t>
            </a:r>
            <a:r>
              <a:rPr kumimoji="0" lang="en-US" altLang="en-US" sz="2000" b="0" i="0" u="none" strike="noStrike" cap="none" normalizeH="0" baseline="0" dirty="0">
                <a:ln>
                  <a:noFill/>
                </a:ln>
                <a:solidFill>
                  <a:schemeClr val="tx1"/>
                </a:solidFill>
                <a:effectLst/>
                <a:latin typeface="+mj-lt"/>
              </a:rPr>
              <a:t>: Assumes clusters are roughly spherical and equally sized, which might not be true in all datasets.</a:t>
            </a:r>
          </a:p>
          <a:p>
            <a:pPr eaLnBrk="0" fontAlgn="base" hangingPunct="0">
              <a:lnSpc>
                <a:spcPct val="100000"/>
              </a:lnSpc>
              <a:spcBef>
                <a:spcPct val="0"/>
              </a:spcBef>
              <a:spcAft>
                <a:spcPct val="0"/>
              </a:spcAft>
            </a:pPr>
            <a:r>
              <a:rPr kumimoji="0" lang="en-US" altLang="en-US" sz="2000" b="1" i="0" u="none" strike="noStrike" cap="none" normalizeH="0" baseline="0" dirty="0">
                <a:ln>
                  <a:noFill/>
                </a:ln>
                <a:solidFill>
                  <a:schemeClr val="tx1"/>
                </a:solidFill>
                <a:effectLst/>
                <a:latin typeface="+mj-lt"/>
              </a:rPr>
              <a:t>Sensitive to Outliers</a:t>
            </a:r>
            <a:r>
              <a:rPr kumimoji="0" lang="en-US" altLang="en-US" sz="2000" b="0" i="0" u="none" strike="noStrike" cap="none" normalizeH="0" baseline="0" dirty="0">
                <a:ln>
                  <a:noFill/>
                </a:ln>
                <a:solidFill>
                  <a:schemeClr val="tx1"/>
                </a:solidFill>
                <a:effectLst/>
                <a:latin typeface="+mj-lt"/>
              </a:rPr>
              <a:t>:</a:t>
            </a:r>
          </a:p>
          <a:p>
            <a:pPr eaLnBrk="0" fontAlgn="base" hangingPunct="0">
              <a:lnSpc>
                <a:spcPct val="100000"/>
              </a:lnSpc>
              <a:spcBef>
                <a:spcPct val="0"/>
              </a:spcBef>
              <a:spcAft>
                <a:spcPct val="0"/>
              </a:spcAft>
            </a:pPr>
            <a:r>
              <a:rPr kumimoji="0" lang="en-US" altLang="en-US" sz="2000" b="1" i="0" u="none" strike="noStrike" cap="none" normalizeH="0" baseline="0" dirty="0">
                <a:ln>
                  <a:noFill/>
                </a:ln>
                <a:solidFill>
                  <a:schemeClr val="tx1"/>
                </a:solidFill>
                <a:effectLst/>
                <a:latin typeface="+mj-lt"/>
              </a:rPr>
              <a:t>Not Suitable for Non-Linear Data</a:t>
            </a:r>
            <a:endParaRPr lang="en-US" sz="2000" dirty="0">
              <a:latin typeface="+mj-lt"/>
            </a:endParaRPr>
          </a:p>
        </p:txBody>
      </p:sp>
    </p:spTree>
    <p:extLst>
      <p:ext uri="{BB962C8B-B14F-4D97-AF65-F5344CB8AC3E}">
        <p14:creationId xmlns:p14="http://schemas.microsoft.com/office/powerpoint/2010/main" val="3499291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9EE4-E9AA-D607-7168-A8C289D7F9C6}"/>
              </a:ext>
            </a:extLst>
          </p:cNvPr>
          <p:cNvSpPr>
            <a:spLocks noGrp="1"/>
          </p:cNvSpPr>
          <p:nvPr>
            <p:ph type="title"/>
          </p:nvPr>
        </p:nvSpPr>
        <p:spPr/>
        <p:txBody>
          <a:bodyPr/>
          <a:lstStyle/>
          <a:p>
            <a:r>
              <a:rPr lang="en-US" dirty="0"/>
              <a:t>How Bisecting KMeans Works?</a:t>
            </a:r>
          </a:p>
        </p:txBody>
      </p:sp>
      <p:sp>
        <p:nvSpPr>
          <p:cNvPr id="4" name="Rectangle 1">
            <a:extLst>
              <a:ext uri="{FF2B5EF4-FFF2-40B4-BE49-F238E27FC236}">
                <a16:creationId xmlns:a16="http://schemas.microsoft.com/office/drawing/2014/main" id="{A803A8F7-C38D-8097-3614-0855DABFCE68}"/>
              </a:ext>
            </a:extLst>
          </p:cNvPr>
          <p:cNvSpPr>
            <a:spLocks noGrp="1" noChangeArrowheads="1"/>
          </p:cNvSpPr>
          <p:nvPr>
            <p:ph idx="1"/>
          </p:nvPr>
        </p:nvSpPr>
        <p:spPr bwMode="auto">
          <a:xfrm>
            <a:off x="992945" y="1901193"/>
            <a:ext cx="8854440" cy="3682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200000"/>
              </a:lnSpc>
              <a:spcBef>
                <a:spcPct val="0"/>
              </a:spcBef>
              <a:spcAft>
                <a:spcPct val="0"/>
              </a:spcAft>
            </a:pPr>
            <a:r>
              <a:rPr kumimoji="0" lang="en-US" altLang="en-US" sz="2400" b="1" i="0" u="none" strike="noStrike" cap="none" normalizeH="0" baseline="0" dirty="0">
                <a:ln>
                  <a:noFill/>
                </a:ln>
                <a:solidFill>
                  <a:schemeClr val="tx1"/>
                </a:solidFill>
                <a:effectLst/>
                <a:latin typeface="+mj-lt"/>
              </a:rPr>
              <a:t>Step 1:</a:t>
            </a:r>
            <a:r>
              <a:rPr kumimoji="0" lang="en-US" altLang="en-US" sz="2400" b="0" i="0" u="none" strike="noStrike" cap="none" normalizeH="0" baseline="0" dirty="0">
                <a:ln>
                  <a:noFill/>
                </a:ln>
                <a:solidFill>
                  <a:schemeClr val="tx1"/>
                </a:solidFill>
                <a:effectLst/>
                <a:latin typeface="+mj-lt"/>
              </a:rPr>
              <a:t> Start with all data in one cluster.</a:t>
            </a:r>
          </a:p>
          <a:p>
            <a:pPr eaLnBrk="0" fontAlgn="base" hangingPunct="0">
              <a:lnSpc>
                <a:spcPct val="200000"/>
              </a:lnSpc>
              <a:spcBef>
                <a:spcPct val="0"/>
              </a:spcBef>
              <a:spcAft>
                <a:spcPct val="0"/>
              </a:spcAft>
            </a:pPr>
            <a:r>
              <a:rPr kumimoji="0" lang="en-US" altLang="en-US" sz="2400" b="1" i="0" u="none" strike="noStrike" cap="none" normalizeH="0" baseline="0" dirty="0">
                <a:ln>
                  <a:noFill/>
                </a:ln>
                <a:solidFill>
                  <a:schemeClr val="tx1"/>
                </a:solidFill>
                <a:effectLst/>
                <a:latin typeface="+mj-lt"/>
              </a:rPr>
              <a:t>Step 2: </a:t>
            </a:r>
            <a:r>
              <a:rPr kumimoji="0" lang="en-US" altLang="en-US" sz="2400" b="0" i="0" u="none" strike="noStrike" cap="none" normalizeH="0" baseline="0" dirty="0">
                <a:ln>
                  <a:noFill/>
                </a:ln>
                <a:solidFill>
                  <a:schemeClr val="tx1"/>
                </a:solidFill>
                <a:effectLst/>
                <a:latin typeface="+mj-lt"/>
              </a:rPr>
              <a:t>Split the largest cluster using standard KMeans.</a:t>
            </a:r>
          </a:p>
          <a:p>
            <a:pPr eaLnBrk="0" fontAlgn="base" hangingPunct="0">
              <a:lnSpc>
                <a:spcPct val="200000"/>
              </a:lnSpc>
              <a:spcBef>
                <a:spcPct val="0"/>
              </a:spcBef>
              <a:spcAft>
                <a:spcPct val="0"/>
              </a:spcAft>
            </a:pPr>
            <a:r>
              <a:rPr kumimoji="0" lang="en-US" altLang="en-US" sz="2400" b="1" i="0" u="none" strike="noStrike" cap="none" normalizeH="0" baseline="0" dirty="0">
                <a:ln>
                  <a:noFill/>
                </a:ln>
                <a:solidFill>
                  <a:schemeClr val="tx1"/>
                </a:solidFill>
                <a:effectLst/>
                <a:latin typeface="+mj-lt"/>
              </a:rPr>
              <a:t>Step 3:</a:t>
            </a:r>
            <a:r>
              <a:rPr kumimoji="0" lang="en-US" altLang="en-US" sz="2400" b="0" i="0" u="none" strike="noStrike" cap="none" normalizeH="0" baseline="0" dirty="0">
                <a:ln>
                  <a:noFill/>
                </a:ln>
                <a:solidFill>
                  <a:schemeClr val="tx1"/>
                </a:solidFill>
                <a:effectLst/>
                <a:latin typeface="+mj-lt"/>
              </a:rPr>
              <a:t> Repeat until the desired number of clusters is achieved.</a:t>
            </a:r>
          </a:p>
          <a:p>
            <a:pPr eaLnBrk="0" fontAlgn="base" hangingPunct="0">
              <a:lnSpc>
                <a:spcPct val="200000"/>
              </a:lnSpc>
              <a:spcBef>
                <a:spcPct val="0"/>
              </a:spcBef>
              <a:spcAft>
                <a:spcPct val="0"/>
              </a:spcAft>
            </a:pPr>
            <a:r>
              <a:rPr lang="en-US" altLang="en-US" sz="2400" b="1" dirty="0">
                <a:latin typeface="+mj-lt"/>
              </a:rPr>
              <a:t>Step 4:</a:t>
            </a:r>
            <a:r>
              <a:rPr lang="en-US" altLang="en-US" sz="2400" dirty="0">
                <a:latin typeface="+mj-lt"/>
              </a:rPr>
              <a:t> Form a Hierarchical Structure </a:t>
            </a:r>
          </a:p>
          <a:p>
            <a:pPr lvl="1" eaLnBrk="0" fontAlgn="base" hangingPunct="0">
              <a:lnSpc>
                <a:spcPct val="200000"/>
              </a:lnSpc>
              <a:spcBef>
                <a:spcPct val="0"/>
              </a:spcBef>
              <a:spcAft>
                <a:spcPct val="0"/>
              </a:spcAft>
            </a:pPr>
            <a:r>
              <a:rPr lang="en-US" dirty="0">
                <a:latin typeface="+mj-lt"/>
              </a:rPr>
              <a:t>The result is a hierarchical tree-like structure</a:t>
            </a:r>
            <a:endParaRPr kumimoji="0" lang="en-US" altLang="en-US"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37302775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9DB83-57B1-5B77-B26B-9D8F170C905D}"/>
              </a:ext>
            </a:extLst>
          </p:cNvPr>
          <p:cNvSpPr>
            <a:spLocks noGrp="1"/>
          </p:cNvSpPr>
          <p:nvPr>
            <p:ph type="title"/>
          </p:nvPr>
        </p:nvSpPr>
        <p:spPr>
          <a:xfrm>
            <a:off x="838200" y="182881"/>
            <a:ext cx="3790071" cy="1026942"/>
          </a:xfrm>
        </p:spPr>
        <p:txBody>
          <a:bodyPr>
            <a:normAutofit fontScale="90000"/>
          </a:bodyPr>
          <a:lstStyle/>
          <a:p>
            <a:r>
              <a:rPr lang="en-US" dirty="0"/>
              <a:t>10.Agglomerative Clustering</a:t>
            </a:r>
          </a:p>
        </p:txBody>
      </p:sp>
      <p:sp>
        <p:nvSpPr>
          <p:cNvPr id="3" name="Content Placeholder 2">
            <a:extLst>
              <a:ext uri="{FF2B5EF4-FFF2-40B4-BE49-F238E27FC236}">
                <a16:creationId xmlns:a16="http://schemas.microsoft.com/office/drawing/2014/main" id="{6C0B7DEC-77D4-2A35-BFE7-7DD56ABEC545}"/>
              </a:ext>
            </a:extLst>
          </p:cNvPr>
          <p:cNvSpPr>
            <a:spLocks noGrp="1"/>
          </p:cNvSpPr>
          <p:nvPr>
            <p:ph idx="1"/>
          </p:nvPr>
        </p:nvSpPr>
        <p:spPr>
          <a:xfrm>
            <a:off x="838200" y="1389525"/>
            <a:ext cx="3002280" cy="5103349"/>
          </a:xfrm>
        </p:spPr>
        <p:txBody>
          <a:bodyPr>
            <a:normAutofit fontScale="92500"/>
          </a:bodyPr>
          <a:lstStyle/>
          <a:p>
            <a:r>
              <a:rPr lang="en-US" sz="2400" b="1" dirty="0">
                <a:latin typeface="+mj-lt"/>
              </a:rPr>
              <a:t>Agglomerative Clustering</a:t>
            </a:r>
            <a:r>
              <a:rPr lang="en-US" sz="2400" dirty="0">
                <a:latin typeface="+mj-lt"/>
              </a:rPr>
              <a:t> is a type of hierarchical clustering that builds clusters by merging smaller clusters iteratively. </a:t>
            </a:r>
          </a:p>
          <a:p>
            <a:r>
              <a:rPr lang="en-US" sz="2400" dirty="0">
                <a:latin typeface="+mj-lt"/>
              </a:rPr>
              <a:t>It is a </a:t>
            </a:r>
            <a:r>
              <a:rPr lang="en-US" sz="2400" b="1" dirty="0">
                <a:latin typeface="+mj-lt"/>
              </a:rPr>
              <a:t>“bottom-up”</a:t>
            </a:r>
            <a:r>
              <a:rPr lang="en-US" sz="2400" dirty="0">
                <a:latin typeface="+mj-lt"/>
              </a:rPr>
              <a:t> approach, meaning that it starts with each data point as its own cluster and gradually merges them based on their similarity until all data points are grouped into a single cluster.</a:t>
            </a:r>
          </a:p>
        </p:txBody>
      </p:sp>
      <p:pic>
        <p:nvPicPr>
          <p:cNvPr id="9" name="Picture 8">
            <a:extLst>
              <a:ext uri="{FF2B5EF4-FFF2-40B4-BE49-F238E27FC236}">
                <a16:creationId xmlns:a16="http://schemas.microsoft.com/office/drawing/2014/main" id="{B44C5325-6064-2EB3-BF6D-684CD7AE8ED1}"/>
              </a:ext>
            </a:extLst>
          </p:cNvPr>
          <p:cNvPicPr>
            <a:picLocks noChangeAspect="1"/>
          </p:cNvPicPr>
          <p:nvPr/>
        </p:nvPicPr>
        <p:blipFill>
          <a:blip r:embed="rId2"/>
          <a:stretch>
            <a:fillRect/>
          </a:stretch>
        </p:blipFill>
        <p:spPr>
          <a:xfrm>
            <a:off x="4895556" y="379828"/>
            <a:ext cx="7296443" cy="5936566"/>
          </a:xfrm>
          <a:prstGeom prst="rect">
            <a:avLst/>
          </a:prstGeom>
        </p:spPr>
      </p:pic>
    </p:spTree>
    <p:extLst>
      <p:ext uri="{BB962C8B-B14F-4D97-AF65-F5344CB8AC3E}">
        <p14:creationId xmlns:p14="http://schemas.microsoft.com/office/powerpoint/2010/main" val="12662407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F8C174-F8AF-854B-88F6-CFE2D48032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0707" y="254977"/>
            <a:ext cx="7737231" cy="6348045"/>
          </a:xfrm>
          <a:prstGeom prst="rect">
            <a:avLst/>
          </a:prstGeom>
        </p:spPr>
      </p:pic>
      <p:sp>
        <p:nvSpPr>
          <p:cNvPr id="4" name="TextBox 3">
            <a:extLst>
              <a:ext uri="{FF2B5EF4-FFF2-40B4-BE49-F238E27FC236}">
                <a16:creationId xmlns:a16="http://schemas.microsoft.com/office/drawing/2014/main" id="{74395674-82D9-BBA9-9835-BDE2129E3752}"/>
              </a:ext>
            </a:extLst>
          </p:cNvPr>
          <p:cNvSpPr txBox="1"/>
          <p:nvPr/>
        </p:nvSpPr>
        <p:spPr>
          <a:xfrm>
            <a:off x="323558" y="1702190"/>
            <a:ext cx="3137093" cy="1938992"/>
          </a:xfrm>
          <a:prstGeom prst="rect">
            <a:avLst/>
          </a:prstGeom>
          <a:noFill/>
        </p:spPr>
        <p:txBody>
          <a:bodyPr wrap="square" rtlCol="0">
            <a:spAutoFit/>
          </a:bodyPr>
          <a:lstStyle/>
          <a:p>
            <a:r>
              <a:rPr lang="en-US" sz="4000" dirty="0">
                <a:latin typeface="+mj-lt"/>
              </a:rPr>
              <a:t>How Agglomerative </a:t>
            </a:r>
          </a:p>
          <a:p>
            <a:r>
              <a:rPr lang="en-US" sz="4000" dirty="0">
                <a:latin typeface="+mj-lt"/>
              </a:rPr>
              <a:t>Works</a:t>
            </a:r>
          </a:p>
        </p:txBody>
      </p:sp>
    </p:spTree>
    <p:extLst>
      <p:ext uri="{BB962C8B-B14F-4D97-AF65-F5344CB8AC3E}">
        <p14:creationId xmlns:p14="http://schemas.microsoft.com/office/powerpoint/2010/main" val="35441016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1A6BE2E-D5B4-C283-6D48-321D20069310}"/>
              </a:ext>
            </a:extLst>
          </p:cNvPr>
          <p:cNvPicPr>
            <a:picLocks noChangeAspect="1"/>
          </p:cNvPicPr>
          <p:nvPr/>
        </p:nvPicPr>
        <p:blipFill>
          <a:blip r:embed="rId2"/>
          <a:stretch>
            <a:fillRect/>
          </a:stretch>
        </p:blipFill>
        <p:spPr>
          <a:xfrm>
            <a:off x="914400" y="647114"/>
            <a:ext cx="9945859" cy="6020972"/>
          </a:xfrm>
          <a:prstGeom prst="rect">
            <a:avLst/>
          </a:prstGeom>
        </p:spPr>
      </p:pic>
      <p:sp>
        <p:nvSpPr>
          <p:cNvPr id="3" name="TextBox 2">
            <a:extLst>
              <a:ext uri="{FF2B5EF4-FFF2-40B4-BE49-F238E27FC236}">
                <a16:creationId xmlns:a16="http://schemas.microsoft.com/office/drawing/2014/main" id="{68CE3AF1-9399-AB12-3C31-E8B8CAC3D683}"/>
              </a:ext>
            </a:extLst>
          </p:cNvPr>
          <p:cNvSpPr txBox="1"/>
          <p:nvPr/>
        </p:nvSpPr>
        <p:spPr>
          <a:xfrm>
            <a:off x="914400" y="0"/>
            <a:ext cx="3497689" cy="584775"/>
          </a:xfrm>
          <a:prstGeom prst="rect">
            <a:avLst/>
          </a:prstGeom>
          <a:noFill/>
        </p:spPr>
        <p:txBody>
          <a:bodyPr wrap="none" rtlCol="0">
            <a:spAutoFit/>
          </a:bodyPr>
          <a:lstStyle/>
          <a:p>
            <a:r>
              <a:rPr lang="en-US" sz="3200" dirty="0">
                <a:latin typeface="+mj-lt"/>
              </a:rPr>
              <a:t>Real-World Example</a:t>
            </a:r>
          </a:p>
        </p:txBody>
      </p:sp>
    </p:spTree>
    <p:extLst>
      <p:ext uri="{BB962C8B-B14F-4D97-AF65-F5344CB8AC3E}">
        <p14:creationId xmlns:p14="http://schemas.microsoft.com/office/powerpoint/2010/main" val="30709446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17381-6D9B-8199-E465-91DA55B3D33F}"/>
              </a:ext>
            </a:extLst>
          </p:cNvPr>
          <p:cNvSpPr>
            <a:spLocks noGrp="1"/>
          </p:cNvSpPr>
          <p:nvPr>
            <p:ph type="title"/>
          </p:nvPr>
        </p:nvSpPr>
        <p:spPr>
          <a:xfrm>
            <a:off x="838200" y="365125"/>
            <a:ext cx="10515600" cy="563343"/>
          </a:xfrm>
        </p:spPr>
        <p:txBody>
          <a:bodyPr>
            <a:normAutofit fontScale="90000"/>
          </a:bodyPr>
          <a:lstStyle/>
          <a:p>
            <a:r>
              <a:rPr lang="en-US" dirty="0"/>
              <a:t>Agglomerative Clustering – Pros &amp; Cons</a:t>
            </a:r>
          </a:p>
        </p:txBody>
      </p:sp>
      <p:sp>
        <p:nvSpPr>
          <p:cNvPr id="3" name="Content Placeholder 2">
            <a:extLst>
              <a:ext uri="{FF2B5EF4-FFF2-40B4-BE49-F238E27FC236}">
                <a16:creationId xmlns:a16="http://schemas.microsoft.com/office/drawing/2014/main" id="{9DF9212C-AE7A-510A-5736-79FCB1FAE14D}"/>
              </a:ext>
            </a:extLst>
          </p:cNvPr>
          <p:cNvSpPr>
            <a:spLocks noGrp="1"/>
          </p:cNvSpPr>
          <p:nvPr>
            <p:ph sz="half" idx="1"/>
          </p:nvPr>
        </p:nvSpPr>
        <p:spPr>
          <a:xfrm>
            <a:off x="838200" y="1280160"/>
            <a:ext cx="5181600" cy="4896803"/>
          </a:xfrm>
        </p:spPr>
        <p:txBody>
          <a:bodyPr>
            <a:normAutofit/>
          </a:bodyPr>
          <a:lstStyle/>
          <a:p>
            <a:pPr marL="0" indent="0">
              <a:buNone/>
            </a:pPr>
            <a:r>
              <a:rPr lang="en-US" sz="3200" dirty="0">
                <a:latin typeface="+mj-lt"/>
              </a:rPr>
              <a:t>Advantages</a:t>
            </a:r>
          </a:p>
          <a:p>
            <a:pPr eaLnBrk="0" fontAlgn="base" hangingPunct="0">
              <a:lnSpc>
                <a:spcPct val="100000"/>
              </a:lnSpc>
              <a:spcBef>
                <a:spcPct val="0"/>
              </a:spcBef>
              <a:spcAft>
                <a:spcPct val="0"/>
              </a:spcAft>
            </a:pPr>
            <a:r>
              <a:rPr kumimoji="0" lang="en-US" altLang="en-US" sz="2400" b="1" i="0" u="none" strike="noStrike" cap="none" normalizeH="0" baseline="0" dirty="0">
                <a:ln>
                  <a:noFill/>
                </a:ln>
                <a:solidFill>
                  <a:schemeClr val="tx1"/>
                </a:solidFill>
                <a:effectLst/>
                <a:latin typeface="+mj-lt"/>
              </a:rPr>
              <a:t>Simple to Understand</a:t>
            </a:r>
            <a:r>
              <a:rPr kumimoji="0" lang="en-US" altLang="en-US" sz="2400" b="0" i="0" u="none" strike="noStrike" cap="none" normalizeH="0" baseline="0" dirty="0">
                <a:ln>
                  <a:noFill/>
                </a:ln>
                <a:solidFill>
                  <a:schemeClr val="tx1"/>
                </a:solidFill>
                <a:effectLst/>
                <a:latin typeface="+mj-lt"/>
              </a:rPr>
              <a:t>: The algorithm is easy to understand and implement.</a:t>
            </a:r>
          </a:p>
          <a:p>
            <a:pPr eaLnBrk="0" fontAlgn="base" hangingPunct="0">
              <a:lnSpc>
                <a:spcPct val="100000"/>
              </a:lnSpc>
              <a:spcBef>
                <a:spcPct val="0"/>
              </a:spcBef>
              <a:spcAft>
                <a:spcPct val="0"/>
              </a:spcAft>
            </a:pPr>
            <a:r>
              <a:rPr kumimoji="0" lang="en-US" altLang="en-US" sz="2400" b="1" i="0" u="none" strike="noStrike" cap="none" normalizeH="0" baseline="0" dirty="0">
                <a:ln>
                  <a:noFill/>
                </a:ln>
                <a:solidFill>
                  <a:schemeClr val="tx1"/>
                </a:solidFill>
                <a:effectLst/>
                <a:latin typeface="+mj-lt"/>
              </a:rPr>
              <a:t>Hierarchical Structure</a:t>
            </a:r>
            <a:r>
              <a:rPr kumimoji="0" lang="en-US" altLang="en-US" sz="2400" b="0" i="0" u="none" strike="noStrike" cap="none" normalizeH="0" baseline="0" dirty="0">
                <a:ln>
                  <a:noFill/>
                </a:ln>
                <a:solidFill>
                  <a:schemeClr val="tx1"/>
                </a:solidFill>
                <a:effectLst/>
                <a:latin typeface="+mj-lt"/>
              </a:rPr>
              <a:t>: Produces a dendrogram, which shows the hierarchical relationship between clusters.</a:t>
            </a:r>
          </a:p>
          <a:p>
            <a:pPr eaLnBrk="0" fontAlgn="base" hangingPunct="0">
              <a:lnSpc>
                <a:spcPct val="100000"/>
              </a:lnSpc>
              <a:spcBef>
                <a:spcPct val="0"/>
              </a:spcBef>
              <a:spcAft>
                <a:spcPct val="0"/>
              </a:spcAft>
            </a:pPr>
            <a:r>
              <a:rPr kumimoji="0" lang="en-US" altLang="en-US" sz="2400" b="1" i="0" u="none" strike="noStrike" cap="none" normalizeH="0" baseline="0" dirty="0">
                <a:ln>
                  <a:noFill/>
                </a:ln>
                <a:solidFill>
                  <a:schemeClr val="tx1"/>
                </a:solidFill>
                <a:effectLst/>
                <a:latin typeface="+mj-lt"/>
              </a:rPr>
              <a:t>Flexible Linkage Criteria</a:t>
            </a:r>
            <a:r>
              <a:rPr kumimoji="0" lang="en-US" altLang="en-US" sz="2400" b="0" i="0" u="none" strike="noStrike" cap="none" normalizeH="0" baseline="0" dirty="0">
                <a:ln>
                  <a:noFill/>
                </a:ln>
                <a:solidFill>
                  <a:schemeClr val="tx1"/>
                </a:solidFill>
                <a:effectLst/>
                <a:latin typeface="+mj-lt"/>
              </a:rPr>
              <a:t>: Different linkage methods (single, complete, average, Ward’s) allow flexibility in defining cluster proximity. </a:t>
            </a:r>
          </a:p>
          <a:p>
            <a:pPr marL="0" indent="0">
              <a:buNone/>
            </a:pPr>
            <a:endParaRPr lang="en-US" sz="2400" dirty="0">
              <a:latin typeface="+mj-lt"/>
            </a:endParaRPr>
          </a:p>
          <a:p>
            <a:pPr marL="0" indent="0">
              <a:buNone/>
            </a:pPr>
            <a:endParaRPr lang="en-US" sz="2400" dirty="0">
              <a:latin typeface="+mj-lt"/>
            </a:endParaRPr>
          </a:p>
        </p:txBody>
      </p:sp>
      <p:sp>
        <p:nvSpPr>
          <p:cNvPr id="4" name="Content Placeholder 3">
            <a:extLst>
              <a:ext uri="{FF2B5EF4-FFF2-40B4-BE49-F238E27FC236}">
                <a16:creationId xmlns:a16="http://schemas.microsoft.com/office/drawing/2014/main" id="{1604D7D7-AC97-453C-9796-9462CE8BFE6A}"/>
              </a:ext>
            </a:extLst>
          </p:cNvPr>
          <p:cNvSpPr>
            <a:spLocks noGrp="1"/>
          </p:cNvSpPr>
          <p:nvPr>
            <p:ph sz="half" idx="2"/>
          </p:nvPr>
        </p:nvSpPr>
        <p:spPr>
          <a:xfrm>
            <a:off x="6172200" y="1280160"/>
            <a:ext cx="5181600" cy="5212715"/>
          </a:xfrm>
        </p:spPr>
        <p:txBody>
          <a:bodyPr>
            <a:noAutofit/>
          </a:bodyPr>
          <a:lstStyle/>
          <a:p>
            <a:pPr marL="0" indent="0">
              <a:buNone/>
            </a:pPr>
            <a:r>
              <a:rPr lang="en-US" sz="3200" dirty="0">
                <a:latin typeface="+mj-lt"/>
              </a:rPr>
              <a:t>Disadvantages</a:t>
            </a:r>
          </a:p>
          <a:p>
            <a:pPr eaLnBrk="0" fontAlgn="base" hangingPunct="0">
              <a:lnSpc>
                <a:spcPct val="100000"/>
              </a:lnSpc>
              <a:spcBef>
                <a:spcPct val="0"/>
              </a:spcBef>
              <a:spcAft>
                <a:spcPct val="0"/>
              </a:spcAft>
            </a:pPr>
            <a:r>
              <a:rPr kumimoji="0" lang="en-US" altLang="en-US" sz="2400" b="1" i="0" u="none" strike="noStrike" cap="none" normalizeH="0" baseline="0" dirty="0">
                <a:ln>
                  <a:noFill/>
                </a:ln>
                <a:solidFill>
                  <a:schemeClr val="tx1"/>
                </a:solidFill>
                <a:effectLst/>
                <a:latin typeface="+mj-lt"/>
              </a:rPr>
              <a:t>Computationally Intensive</a:t>
            </a:r>
            <a:r>
              <a:rPr kumimoji="0" lang="en-US" altLang="en-US" sz="2400" b="0" i="0" u="none" strike="noStrike" cap="none" normalizeH="0" baseline="0" dirty="0">
                <a:ln>
                  <a:noFill/>
                </a:ln>
                <a:solidFill>
                  <a:schemeClr val="tx1"/>
                </a:solidFill>
                <a:effectLst/>
                <a:latin typeface="+mj-lt"/>
              </a:rPr>
              <a:t>: Especially for large datasets, as it requires computing and updating the distance matrix repeatedly.</a:t>
            </a:r>
          </a:p>
          <a:p>
            <a:pPr eaLnBrk="0" fontAlgn="base" hangingPunct="0">
              <a:lnSpc>
                <a:spcPct val="100000"/>
              </a:lnSpc>
              <a:spcBef>
                <a:spcPct val="0"/>
              </a:spcBef>
              <a:spcAft>
                <a:spcPct val="0"/>
              </a:spcAft>
            </a:pPr>
            <a:r>
              <a:rPr kumimoji="0" lang="en-US" altLang="en-US" sz="2400" b="1" i="0" u="none" strike="noStrike" cap="none" normalizeH="0" baseline="0" dirty="0">
                <a:ln>
                  <a:noFill/>
                </a:ln>
                <a:solidFill>
                  <a:schemeClr val="tx1"/>
                </a:solidFill>
                <a:effectLst/>
                <a:latin typeface="+mj-lt"/>
              </a:rPr>
              <a:t>Sensitive to Noise</a:t>
            </a:r>
            <a:r>
              <a:rPr kumimoji="0" lang="en-US" altLang="en-US" sz="2400" b="0" i="0" u="none" strike="noStrike" cap="none" normalizeH="0" baseline="0" dirty="0">
                <a:ln>
                  <a:noFill/>
                </a:ln>
                <a:solidFill>
                  <a:schemeClr val="tx1"/>
                </a:solidFill>
                <a:effectLst/>
                <a:latin typeface="+mj-lt"/>
              </a:rPr>
              <a:t>: Outliers can affect the clustering results, especially with certain linkage methods.</a:t>
            </a:r>
          </a:p>
          <a:p>
            <a:pPr eaLnBrk="0" fontAlgn="base" hangingPunct="0">
              <a:lnSpc>
                <a:spcPct val="100000"/>
              </a:lnSpc>
              <a:spcBef>
                <a:spcPct val="0"/>
              </a:spcBef>
              <a:spcAft>
                <a:spcPct val="0"/>
              </a:spcAft>
            </a:pPr>
            <a:r>
              <a:rPr kumimoji="0" lang="en-US" altLang="en-US" sz="2400" b="1" i="0" u="none" strike="noStrike" cap="none" normalizeH="0" baseline="0" dirty="0">
                <a:ln>
                  <a:noFill/>
                </a:ln>
                <a:solidFill>
                  <a:schemeClr val="tx1"/>
                </a:solidFill>
                <a:effectLst/>
                <a:latin typeface="+mj-lt"/>
              </a:rPr>
              <a:t>No Fixed Number of Clusters</a:t>
            </a:r>
            <a:r>
              <a:rPr kumimoji="0" lang="en-US" altLang="en-US" sz="2400" b="0" i="0" u="none" strike="noStrike" cap="none" normalizeH="0" baseline="0" dirty="0">
                <a:ln>
                  <a:noFill/>
                </a:ln>
                <a:solidFill>
                  <a:schemeClr val="tx1"/>
                </a:solidFill>
                <a:effectLst/>
                <a:latin typeface="+mj-lt"/>
              </a:rPr>
              <a:t>: Unlike K-Means, it does not require specifying the number of clusters in advance, but selecting the appropriate number of clusters from the dendrogram can be subjective. </a:t>
            </a:r>
          </a:p>
          <a:p>
            <a:pPr marL="0" indent="0">
              <a:buNone/>
            </a:pPr>
            <a:endParaRPr lang="en-US" sz="2400" dirty="0">
              <a:latin typeface="+mj-lt"/>
            </a:endParaRPr>
          </a:p>
          <a:p>
            <a:pPr marL="0" indent="0">
              <a:buNone/>
            </a:pPr>
            <a:endParaRPr lang="en-US" sz="2400" dirty="0">
              <a:latin typeface="+mj-lt"/>
            </a:endParaRPr>
          </a:p>
        </p:txBody>
      </p:sp>
    </p:spTree>
    <p:extLst>
      <p:ext uri="{BB962C8B-B14F-4D97-AF65-F5344CB8AC3E}">
        <p14:creationId xmlns:p14="http://schemas.microsoft.com/office/powerpoint/2010/main" val="191044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1A12C-11F4-3B31-30FE-D5AA7016B4A4}"/>
              </a:ext>
            </a:extLst>
          </p:cNvPr>
          <p:cNvSpPr>
            <a:spLocks noGrp="1"/>
          </p:cNvSpPr>
          <p:nvPr>
            <p:ph type="title"/>
          </p:nvPr>
        </p:nvSpPr>
        <p:spPr>
          <a:xfrm>
            <a:off x="838200" y="365125"/>
            <a:ext cx="10515600" cy="549275"/>
          </a:xfrm>
        </p:spPr>
        <p:txBody>
          <a:bodyPr>
            <a:normAutofit fontScale="90000"/>
          </a:bodyPr>
          <a:lstStyle/>
          <a:p>
            <a:r>
              <a:rPr lang="en-US" dirty="0"/>
              <a:t>Example: Organizing a Large Conference</a:t>
            </a:r>
          </a:p>
        </p:txBody>
      </p:sp>
      <p:sp>
        <p:nvSpPr>
          <p:cNvPr id="3" name="Content Placeholder 2">
            <a:extLst>
              <a:ext uri="{FF2B5EF4-FFF2-40B4-BE49-F238E27FC236}">
                <a16:creationId xmlns:a16="http://schemas.microsoft.com/office/drawing/2014/main" id="{E71F86C1-95A9-C336-19F6-C85D3CD2C202}"/>
              </a:ext>
            </a:extLst>
          </p:cNvPr>
          <p:cNvSpPr>
            <a:spLocks noGrp="1"/>
          </p:cNvSpPr>
          <p:nvPr>
            <p:ph idx="1"/>
          </p:nvPr>
        </p:nvSpPr>
        <p:spPr>
          <a:xfrm>
            <a:off x="838200" y="914400"/>
            <a:ext cx="11217812" cy="5943600"/>
          </a:xfrm>
        </p:spPr>
        <p:txBody>
          <a:bodyPr>
            <a:noAutofit/>
          </a:bodyPr>
          <a:lstStyle/>
          <a:p>
            <a:pPr marL="0" indent="0">
              <a:buNone/>
            </a:pPr>
            <a:r>
              <a:rPr lang="en-US" sz="1800" b="1" dirty="0">
                <a:latin typeface="+mj-lt"/>
              </a:rPr>
              <a:t>Scenario</a:t>
            </a:r>
            <a:r>
              <a:rPr lang="en-US" sz="1800" dirty="0">
                <a:latin typeface="+mj-lt"/>
              </a:rPr>
              <a:t>: Imagine you're organizing a large conference with numerous attendees from various industries. You want to group them into distinct categories based on their interests and roles, but you don’t know the exact number of groups you need.</a:t>
            </a:r>
          </a:p>
          <a:p>
            <a:pPr marL="0" indent="0">
              <a:buNone/>
            </a:pPr>
            <a:r>
              <a:rPr lang="en-US" sz="1800" b="1" dirty="0">
                <a:latin typeface="+mj-lt"/>
              </a:rPr>
              <a:t>Start with One Group</a:t>
            </a:r>
            <a:r>
              <a:rPr lang="en-US" sz="1800" dirty="0">
                <a:latin typeface="+mj-lt"/>
              </a:rPr>
              <a:t>: Begin by considering all attendees as one large group. This group includes everyone with various interests and roles.</a:t>
            </a:r>
          </a:p>
          <a:p>
            <a:pPr marL="0" indent="0">
              <a:buNone/>
            </a:pPr>
            <a:r>
              <a:rPr lang="en-US" sz="1800" b="1" dirty="0">
                <a:latin typeface="+mj-lt"/>
              </a:rPr>
              <a:t>First Split</a:t>
            </a:r>
            <a:r>
              <a:rPr lang="en-US" sz="1800" dirty="0">
                <a:latin typeface="+mj-lt"/>
              </a:rPr>
              <a:t>: Use K-means to split this large group into two smaller groups based on their interests and roles. For example, you might end up with one group of technology professionals and another group of marketing professionals.</a:t>
            </a:r>
          </a:p>
          <a:p>
            <a:pPr marL="0" indent="0">
              <a:buNone/>
            </a:pPr>
            <a:r>
              <a:rPr lang="en-US" sz="1800" b="1" dirty="0">
                <a:latin typeface="+mj-lt"/>
              </a:rPr>
              <a:t>Evaluate and Split Further</a:t>
            </a:r>
            <a:r>
              <a:rPr lang="en-US" sz="1800" dirty="0">
                <a:latin typeface="+mj-lt"/>
              </a:rPr>
              <a:t>:</a:t>
            </a:r>
          </a:p>
          <a:p>
            <a:r>
              <a:rPr lang="en-US" sz="1800" dirty="0">
                <a:latin typeface="+mj-lt"/>
              </a:rPr>
              <a:t>Choose the larger or more diverse of the two groups for further splitting. Suppose the technology group is diverse, with subgroups like software developers and data scientists.</a:t>
            </a:r>
          </a:p>
          <a:p>
            <a:r>
              <a:rPr lang="en-US" sz="1800" dirty="0">
                <a:latin typeface="+mj-lt"/>
              </a:rPr>
              <a:t>Apply K-means again to this technology group, splitting it into two subgroups, such as software developers and data scientists.</a:t>
            </a:r>
          </a:p>
          <a:p>
            <a:pPr marL="0" indent="0">
              <a:buNone/>
            </a:pPr>
            <a:r>
              <a:rPr lang="en-US" sz="1800" b="1" dirty="0">
                <a:latin typeface="+mj-lt"/>
              </a:rPr>
              <a:t>Repeat the Process</a:t>
            </a:r>
            <a:r>
              <a:rPr lang="en-US" sz="1800" dirty="0">
                <a:latin typeface="+mj-lt"/>
              </a:rPr>
              <a:t>: Continue this process iteratively. Each time, pick a group and split it into two based on its diversity or size until you achieve the desired number of clusters.</a:t>
            </a:r>
          </a:p>
          <a:p>
            <a:pPr marL="0" indent="0">
              <a:buNone/>
            </a:pPr>
            <a:r>
              <a:rPr lang="en-US" sz="1800" b="1" dirty="0">
                <a:latin typeface="+mj-lt"/>
              </a:rPr>
              <a:t>Final Groups</a:t>
            </a:r>
            <a:r>
              <a:rPr lang="en-US" sz="1800" dirty="0">
                <a:latin typeface="+mj-lt"/>
              </a:rPr>
              <a:t>: By the end of the process, you’ll have multiple distinct groups, such as:</a:t>
            </a:r>
          </a:p>
          <a:p>
            <a:pPr marL="1143000" lvl="2" indent="-228600">
              <a:buFont typeface="+mj-lt"/>
              <a:buAutoNum type="arabicPeriod"/>
            </a:pPr>
            <a:r>
              <a:rPr lang="en-US" sz="1800" dirty="0">
                <a:latin typeface="+mj-lt"/>
              </a:rPr>
              <a:t>Software Developers</a:t>
            </a:r>
          </a:p>
          <a:p>
            <a:pPr marL="1143000" lvl="2" indent="-228600">
              <a:buFont typeface="+mj-lt"/>
              <a:buAutoNum type="arabicPeriod"/>
            </a:pPr>
            <a:r>
              <a:rPr lang="en-US" sz="1800" dirty="0">
                <a:latin typeface="+mj-lt"/>
              </a:rPr>
              <a:t>Data Scientists</a:t>
            </a:r>
          </a:p>
          <a:p>
            <a:pPr marL="1143000" lvl="2" indent="-228600">
              <a:buFont typeface="+mj-lt"/>
              <a:buAutoNum type="arabicPeriod"/>
            </a:pPr>
            <a:r>
              <a:rPr lang="en-US" sz="1800" dirty="0">
                <a:latin typeface="+mj-lt"/>
              </a:rPr>
              <a:t>Marketing Specialists</a:t>
            </a:r>
          </a:p>
          <a:p>
            <a:pPr marL="1143000" lvl="2" indent="-228600">
              <a:buFont typeface="+mj-lt"/>
              <a:buAutoNum type="arabicPeriod"/>
            </a:pPr>
            <a:r>
              <a:rPr lang="en-US" sz="1800" dirty="0">
                <a:latin typeface="+mj-lt"/>
              </a:rPr>
              <a:t>Business Analysts</a:t>
            </a:r>
          </a:p>
          <a:p>
            <a:pPr marL="0" indent="0">
              <a:buNone/>
            </a:pPr>
            <a:endParaRPr lang="en-US" sz="1400" dirty="0">
              <a:latin typeface="+mj-lt"/>
            </a:endParaRPr>
          </a:p>
        </p:txBody>
      </p:sp>
    </p:spTree>
    <p:extLst>
      <p:ext uri="{BB962C8B-B14F-4D97-AF65-F5344CB8AC3E}">
        <p14:creationId xmlns:p14="http://schemas.microsoft.com/office/powerpoint/2010/main" val="2909201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7288F33-6866-B7F6-88D4-BE9D3C7B65A1}"/>
              </a:ext>
            </a:extLst>
          </p:cNvPr>
          <p:cNvSpPr>
            <a:spLocks noGrp="1"/>
          </p:cNvSpPr>
          <p:nvPr>
            <p:ph type="body" idx="1"/>
          </p:nvPr>
        </p:nvSpPr>
        <p:spPr>
          <a:xfrm>
            <a:off x="938213" y="454318"/>
            <a:ext cx="8205787" cy="696228"/>
          </a:xfrm>
        </p:spPr>
        <p:txBody>
          <a:bodyPr>
            <a:noAutofit/>
          </a:bodyPr>
          <a:lstStyle/>
          <a:p>
            <a:r>
              <a:rPr lang="en-US" sz="4400" b="0" dirty="0">
                <a:latin typeface="+mj-lt"/>
              </a:rPr>
              <a:t>Bisecting KMeans – Pros &amp; Cons</a:t>
            </a:r>
          </a:p>
        </p:txBody>
      </p:sp>
      <p:sp>
        <p:nvSpPr>
          <p:cNvPr id="4" name="Content Placeholder 3">
            <a:extLst>
              <a:ext uri="{FF2B5EF4-FFF2-40B4-BE49-F238E27FC236}">
                <a16:creationId xmlns:a16="http://schemas.microsoft.com/office/drawing/2014/main" id="{FDA4335E-61E1-A7BB-2CA1-F7A22A845E4E}"/>
              </a:ext>
            </a:extLst>
          </p:cNvPr>
          <p:cNvSpPr>
            <a:spLocks noGrp="1"/>
          </p:cNvSpPr>
          <p:nvPr>
            <p:ph sz="half" idx="2"/>
          </p:nvPr>
        </p:nvSpPr>
        <p:spPr>
          <a:xfrm>
            <a:off x="862014" y="1407795"/>
            <a:ext cx="5157787" cy="4922667"/>
          </a:xfrm>
        </p:spPr>
        <p:txBody>
          <a:bodyPr>
            <a:noAutofit/>
          </a:bodyPr>
          <a:lstStyle/>
          <a:p>
            <a:pPr marL="0" indent="0">
              <a:buNone/>
            </a:pPr>
            <a:r>
              <a:rPr lang="en-US" sz="3200" b="0" dirty="0">
                <a:latin typeface="+mj-lt"/>
              </a:rPr>
              <a:t>Advantages</a:t>
            </a:r>
            <a:endParaRPr lang="en-US" sz="3200" b="1" dirty="0">
              <a:latin typeface="+mj-lt"/>
            </a:endParaRPr>
          </a:p>
          <a:p>
            <a:r>
              <a:rPr lang="en-US" sz="2400" b="1" dirty="0">
                <a:latin typeface="+mj-lt"/>
              </a:rPr>
              <a:t>Hierarchical Structure</a:t>
            </a:r>
          </a:p>
          <a:p>
            <a:pPr lvl="1"/>
            <a:r>
              <a:rPr lang="en-US" dirty="0">
                <a:latin typeface="+mj-lt"/>
              </a:rPr>
              <a:t>understanding the data's structure at different levels of granularity</a:t>
            </a:r>
          </a:p>
          <a:p>
            <a:r>
              <a:rPr lang="en-US" sz="2400" b="1" dirty="0">
                <a:latin typeface="+mj-lt"/>
              </a:rPr>
              <a:t>Efficiency</a:t>
            </a:r>
          </a:p>
          <a:p>
            <a:pPr lvl="1"/>
            <a:r>
              <a:rPr lang="en-US" dirty="0">
                <a:latin typeface="+mj-lt"/>
              </a:rPr>
              <a:t>Improved Speed</a:t>
            </a:r>
          </a:p>
          <a:p>
            <a:r>
              <a:rPr lang="en-US" sz="2400" b="1" dirty="0">
                <a:latin typeface="+mj-lt"/>
              </a:rPr>
              <a:t>Simplicity</a:t>
            </a:r>
          </a:p>
          <a:p>
            <a:pPr lvl="1"/>
            <a:r>
              <a:rPr lang="en-US" dirty="0">
                <a:latin typeface="+mj-lt"/>
              </a:rPr>
              <a:t>Intuitive Process</a:t>
            </a:r>
          </a:p>
          <a:p>
            <a:r>
              <a:rPr lang="en-US" sz="2400" b="1" dirty="0">
                <a:latin typeface="+mj-lt"/>
              </a:rPr>
              <a:t>Scalability</a:t>
            </a:r>
          </a:p>
          <a:p>
            <a:pPr lvl="1"/>
            <a:r>
              <a:rPr lang="en-US" dirty="0">
                <a:latin typeface="+mj-lt"/>
              </a:rPr>
              <a:t>work well with larger datasets</a:t>
            </a:r>
          </a:p>
          <a:p>
            <a:r>
              <a:rPr lang="en-US" sz="2400" b="1" dirty="0">
                <a:latin typeface="+mj-lt"/>
              </a:rPr>
              <a:t>Flexibility</a:t>
            </a:r>
          </a:p>
          <a:p>
            <a:pPr lvl="1"/>
            <a:r>
              <a:rPr lang="en-US" dirty="0">
                <a:latin typeface="+mj-lt"/>
              </a:rPr>
              <a:t>Cluster Quality Control</a:t>
            </a:r>
          </a:p>
        </p:txBody>
      </p:sp>
      <p:sp>
        <p:nvSpPr>
          <p:cNvPr id="6" name="Content Placeholder 5">
            <a:extLst>
              <a:ext uri="{FF2B5EF4-FFF2-40B4-BE49-F238E27FC236}">
                <a16:creationId xmlns:a16="http://schemas.microsoft.com/office/drawing/2014/main" id="{654680AD-64E0-878C-57DE-FCE7B7276100}"/>
              </a:ext>
            </a:extLst>
          </p:cNvPr>
          <p:cNvSpPr>
            <a:spLocks noGrp="1"/>
          </p:cNvSpPr>
          <p:nvPr>
            <p:ph sz="quarter" idx="4"/>
          </p:nvPr>
        </p:nvSpPr>
        <p:spPr>
          <a:xfrm>
            <a:off x="6096000" y="1407794"/>
            <a:ext cx="5183188" cy="5175885"/>
          </a:xfrm>
        </p:spPr>
        <p:txBody>
          <a:bodyPr>
            <a:noAutofit/>
          </a:bodyPr>
          <a:lstStyle/>
          <a:p>
            <a:pPr marL="0" indent="0">
              <a:buNone/>
            </a:pPr>
            <a:r>
              <a:rPr lang="en-US" sz="3200" dirty="0">
                <a:latin typeface="+mj-lt"/>
              </a:rPr>
              <a:t>Disa</a:t>
            </a:r>
            <a:r>
              <a:rPr lang="en-US" sz="3200" b="0" dirty="0">
                <a:latin typeface="+mj-lt"/>
              </a:rPr>
              <a:t>dvantages</a:t>
            </a:r>
            <a:endParaRPr lang="en-US" sz="3200" b="1" dirty="0">
              <a:latin typeface="+mj-lt"/>
            </a:endParaRPr>
          </a:p>
          <a:p>
            <a:r>
              <a:rPr lang="en-US" sz="2400" b="1" dirty="0">
                <a:latin typeface="+mj-lt"/>
              </a:rPr>
              <a:t>Initial Cluster Choice</a:t>
            </a:r>
          </a:p>
          <a:p>
            <a:pPr lvl="1"/>
            <a:r>
              <a:rPr lang="en-US" dirty="0">
                <a:latin typeface="+mj-lt"/>
              </a:rPr>
              <a:t>Poor choices may lead to less meaningful clusters</a:t>
            </a:r>
          </a:p>
          <a:p>
            <a:r>
              <a:rPr lang="en-US" sz="2400" b="1" dirty="0">
                <a:latin typeface="+mj-lt"/>
              </a:rPr>
              <a:t>K-means Limitations</a:t>
            </a:r>
          </a:p>
          <a:p>
            <a:pPr lvl="1"/>
            <a:r>
              <a:rPr lang="en-US" dirty="0">
                <a:latin typeface="+mj-lt"/>
              </a:rPr>
              <a:t>Sensitivity to Initial Centroids</a:t>
            </a:r>
          </a:p>
          <a:p>
            <a:r>
              <a:rPr lang="en-US" sz="2400" b="1" dirty="0">
                <a:latin typeface="+mj-lt"/>
              </a:rPr>
              <a:t>Fixed Splitting Method</a:t>
            </a:r>
          </a:p>
          <a:p>
            <a:pPr lvl="1"/>
            <a:r>
              <a:rPr lang="en-US" dirty="0">
                <a:latin typeface="+mj-lt"/>
              </a:rPr>
              <a:t>Binary Splitting</a:t>
            </a:r>
          </a:p>
          <a:p>
            <a:r>
              <a:rPr lang="en-US" sz="2400" b="1" dirty="0">
                <a:latin typeface="+mj-lt"/>
              </a:rPr>
              <a:t>Number of Clusters</a:t>
            </a:r>
          </a:p>
          <a:p>
            <a:pPr lvl="1"/>
            <a:r>
              <a:rPr lang="en-US" dirty="0">
                <a:latin typeface="+mj-lt"/>
              </a:rPr>
              <a:t>might require additional validation or domain knowledge.</a:t>
            </a:r>
          </a:p>
          <a:p>
            <a:r>
              <a:rPr lang="en-US" sz="2400" b="1" dirty="0">
                <a:latin typeface="+mj-lt"/>
              </a:rPr>
              <a:t>Cluster Quality Variability</a:t>
            </a:r>
          </a:p>
          <a:p>
            <a:pPr lvl="1"/>
            <a:r>
              <a:rPr lang="en-US" dirty="0">
                <a:latin typeface="+mj-lt"/>
              </a:rPr>
              <a:t>Inconsistent Results</a:t>
            </a:r>
          </a:p>
        </p:txBody>
      </p:sp>
    </p:spTree>
    <p:extLst>
      <p:ext uri="{BB962C8B-B14F-4D97-AF65-F5344CB8AC3E}">
        <p14:creationId xmlns:p14="http://schemas.microsoft.com/office/powerpoint/2010/main" val="1591178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1EDC7-9544-5FFB-4E86-97D653457DC8}"/>
              </a:ext>
            </a:extLst>
          </p:cNvPr>
          <p:cNvSpPr>
            <a:spLocks noGrp="1"/>
          </p:cNvSpPr>
          <p:nvPr>
            <p:ph type="title"/>
          </p:nvPr>
        </p:nvSpPr>
        <p:spPr>
          <a:xfrm>
            <a:off x="838200" y="365126"/>
            <a:ext cx="10515600" cy="577410"/>
          </a:xfrm>
        </p:spPr>
        <p:txBody>
          <a:bodyPr>
            <a:normAutofit fontScale="90000"/>
          </a:bodyPr>
          <a:lstStyle/>
          <a:p>
            <a:r>
              <a:rPr lang="en-US" dirty="0"/>
              <a:t>2.BIRCH Clustering</a:t>
            </a:r>
          </a:p>
        </p:txBody>
      </p:sp>
      <p:sp>
        <p:nvSpPr>
          <p:cNvPr id="3" name="Content Placeholder 2">
            <a:extLst>
              <a:ext uri="{FF2B5EF4-FFF2-40B4-BE49-F238E27FC236}">
                <a16:creationId xmlns:a16="http://schemas.microsoft.com/office/drawing/2014/main" id="{2EE8472F-CBBE-BA92-0940-8355800BCA92}"/>
              </a:ext>
            </a:extLst>
          </p:cNvPr>
          <p:cNvSpPr>
            <a:spLocks noGrp="1"/>
          </p:cNvSpPr>
          <p:nvPr>
            <p:ph idx="1"/>
          </p:nvPr>
        </p:nvSpPr>
        <p:spPr>
          <a:xfrm>
            <a:off x="838200" y="1192701"/>
            <a:ext cx="5956495" cy="5300173"/>
          </a:xfrm>
        </p:spPr>
        <p:txBody>
          <a:bodyPr>
            <a:noAutofit/>
          </a:bodyPr>
          <a:lstStyle/>
          <a:p>
            <a:pPr marL="0" indent="0">
              <a:lnSpc>
                <a:spcPct val="150000"/>
              </a:lnSpc>
              <a:buNone/>
            </a:pPr>
            <a:r>
              <a:rPr lang="en-US" sz="2000" b="1" dirty="0">
                <a:latin typeface="+mj-lt"/>
              </a:rPr>
              <a:t>What is BIRCH Clustering?</a:t>
            </a:r>
          </a:p>
          <a:p>
            <a:pPr>
              <a:lnSpc>
                <a:spcPct val="150000"/>
              </a:lnSpc>
            </a:pPr>
            <a:r>
              <a:rPr lang="en-US" sz="2000" dirty="0">
                <a:latin typeface="+mj-lt"/>
              </a:rPr>
              <a:t>Balanced Iterative Reducing and Clustering using Hierarchies.</a:t>
            </a:r>
          </a:p>
          <a:p>
            <a:pPr>
              <a:lnSpc>
                <a:spcPct val="150000"/>
              </a:lnSpc>
            </a:pPr>
            <a:r>
              <a:rPr lang="en-US" sz="2000" b="0" i="0" dirty="0">
                <a:solidFill>
                  <a:srgbClr val="273239"/>
                </a:solidFill>
                <a:effectLst/>
                <a:latin typeface="+mj-lt"/>
              </a:rPr>
              <a:t>can cluster large datasets by first generating a small and compact summary of the large dataset that retains as much information as possible.</a:t>
            </a:r>
          </a:p>
          <a:p>
            <a:pPr>
              <a:lnSpc>
                <a:spcPct val="150000"/>
              </a:lnSpc>
            </a:pPr>
            <a:r>
              <a:rPr lang="en-US" sz="2000" b="0" i="0" dirty="0">
                <a:solidFill>
                  <a:srgbClr val="273239"/>
                </a:solidFill>
                <a:effectLst/>
                <a:latin typeface="+mj-lt"/>
              </a:rPr>
              <a:t>This smaller summary is then clustered instead of clustering the larger dataset.</a:t>
            </a:r>
            <a:endParaRPr lang="en-US" sz="2000" dirty="0">
              <a:latin typeface="+mj-lt"/>
            </a:endParaRPr>
          </a:p>
          <a:p>
            <a:pPr>
              <a:lnSpc>
                <a:spcPct val="150000"/>
              </a:lnSpc>
            </a:pPr>
            <a:r>
              <a:rPr lang="en-US" sz="2000" dirty="0">
                <a:latin typeface="+mj-lt"/>
              </a:rPr>
              <a:t>Designed for very large datasets and can handle noise and outliers.</a:t>
            </a:r>
          </a:p>
        </p:txBody>
      </p:sp>
      <p:pic>
        <p:nvPicPr>
          <p:cNvPr id="5" name="Picture 4">
            <a:extLst>
              <a:ext uri="{FF2B5EF4-FFF2-40B4-BE49-F238E27FC236}">
                <a16:creationId xmlns:a16="http://schemas.microsoft.com/office/drawing/2014/main" id="{6AF14559-CC41-B5E5-55AB-AFED50B886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4184" y="1436956"/>
            <a:ext cx="4854380" cy="3984088"/>
          </a:xfrm>
          <a:prstGeom prst="rect">
            <a:avLst/>
          </a:prstGeom>
        </p:spPr>
      </p:pic>
    </p:spTree>
    <p:extLst>
      <p:ext uri="{BB962C8B-B14F-4D97-AF65-F5344CB8AC3E}">
        <p14:creationId xmlns:p14="http://schemas.microsoft.com/office/powerpoint/2010/main" val="4271662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1045F-3B6C-31FD-299B-4F491635CE07}"/>
              </a:ext>
            </a:extLst>
          </p:cNvPr>
          <p:cNvSpPr>
            <a:spLocks noGrp="1"/>
          </p:cNvSpPr>
          <p:nvPr>
            <p:ph type="title"/>
          </p:nvPr>
        </p:nvSpPr>
        <p:spPr/>
        <p:txBody>
          <a:bodyPr/>
          <a:lstStyle/>
          <a:p>
            <a:r>
              <a:rPr lang="en-US" dirty="0"/>
              <a:t>How BIRCH Works</a:t>
            </a:r>
          </a:p>
        </p:txBody>
      </p:sp>
      <p:sp>
        <p:nvSpPr>
          <p:cNvPr id="3" name="Content Placeholder 2">
            <a:extLst>
              <a:ext uri="{FF2B5EF4-FFF2-40B4-BE49-F238E27FC236}">
                <a16:creationId xmlns:a16="http://schemas.microsoft.com/office/drawing/2014/main" id="{9CE1A7B6-4D49-47AF-38E8-7BCF98EA9D54}"/>
              </a:ext>
            </a:extLst>
          </p:cNvPr>
          <p:cNvSpPr>
            <a:spLocks noGrp="1"/>
          </p:cNvSpPr>
          <p:nvPr>
            <p:ph idx="1"/>
          </p:nvPr>
        </p:nvSpPr>
        <p:spPr/>
        <p:txBody>
          <a:bodyPr/>
          <a:lstStyle/>
          <a:p>
            <a:pPr>
              <a:lnSpc>
                <a:spcPct val="200000"/>
              </a:lnSpc>
            </a:pPr>
            <a:r>
              <a:rPr lang="en-US" dirty="0">
                <a:latin typeface="+mj-lt"/>
              </a:rPr>
              <a:t>Build a Clustering Feature (CF) Tree to summarize data.</a:t>
            </a:r>
          </a:p>
          <a:p>
            <a:pPr>
              <a:lnSpc>
                <a:spcPct val="200000"/>
              </a:lnSpc>
            </a:pPr>
            <a:r>
              <a:rPr lang="en-US" dirty="0">
                <a:latin typeface="+mj-lt"/>
              </a:rPr>
              <a:t>Apply clustering to leaf nodes to form clusters.</a:t>
            </a:r>
          </a:p>
          <a:p>
            <a:pPr>
              <a:lnSpc>
                <a:spcPct val="200000"/>
              </a:lnSpc>
            </a:pPr>
            <a:r>
              <a:rPr lang="en-US" dirty="0">
                <a:latin typeface="+mj-lt"/>
              </a:rPr>
              <a:t>Optionally refine clusters with other clustering algorithms.</a:t>
            </a:r>
          </a:p>
        </p:txBody>
      </p:sp>
    </p:spTree>
    <p:extLst>
      <p:ext uri="{BB962C8B-B14F-4D97-AF65-F5344CB8AC3E}">
        <p14:creationId xmlns:p14="http://schemas.microsoft.com/office/powerpoint/2010/main" val="3239164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AA359-9BCA-6426-D8EB-270441C8176A}"/>
              </a:ext>
            </a:extLst>
          </p:cNvPr>
          <p:cNvSpPr>
            <a:spLocks noGrp="1"/>
          </p:cNvSpPr>
          <p:nvPr>
            <p:ph type="title"/>
          </p:nvPr>
        </p:nvSpPr>
        <p:spPr>
          <a:xfrm>
            <a:off x="838200" y="399683"/>
            <a:ext cx="10515600" cy="562707"/>
          </a:xfrm>
        </p:spPr>
        <p:txBody>
          <a:bodyPr>
            <a:normAutofit fontScale="90000"/>
          </a:bodyPr>
          <a:lstStyle/>
          <a:p>
            <a:r>
              <a:rPr lang="en-US" sz="3600" dirty="0"/>
              <a:t>Example: Segmenting Customer Data for a Retail Store</a:t>
            </a:r>
          </a:p>
        </p:txBody>
      </p:sp>
      <p:sp>
        <p:nvSpPr>
          <p:cNvPr id="3" name="Content Placeholder 2">
            <a:extLst>
              <a:ext uri="{FF2B5EF4-FFF2-40B4-BE49-F238E27FC236}">
                <a16:creationId xmlns:a16="http://schemas.microsoft.com/office/drawing/2014/main" id="{C3B81CC4-94BE-0C8B-FFAE-1BC2D50B5067}"/>
              </a:ext>
            </a:extLst>
          </p:cNvPr>
          <p:cNvSpPr>
            <a:spLocks noGrp="1"/>
          </p:cNvSpPr>
          <p:nvPr>
            <p:ph idx="1"/>
          </p:nvPr>
        </p:nvSpPr>
        <p:spPr>
          <a:xfrm>
            <a:off x="838200" y="1253330"/>
            <a:ext cx="11161542" cy="5604669"/>
          </a:xfrm>
        </p:spPr>
        <p:txBody>
          <a:bodyPr>
            <a:noAutofit/>
          </a:bodyPr>
          <a:lstStyle/>
          <a:p>
            <a:pPr marL="0" indent="0">
              <a:buNone/>
            </a:pPr>
            <a:r>
              <a:rPr lang="en-US" sz="2000" b="1" dirty="0">
                <a:latin typeface="+mj-lt"/>
              </a:rPr>
              <a:t>Scenario</a:t>
            </a:r>
            <a:r>
              <a:rPr lang="en-US" sz="2000" dirty="0">
                <a:latin typeface="+mj-lt"/>
              </a:rPr>
              <a:t>: A retail store wants to segment its customer base to improve marketing. The store has a large dataset with purchase history, visit frequency, and spending patterns.</a:t>
            </a:r>
          </a:p>
          <a:p>
            <a:pPr>
              <a:buFont typeface="+mj-lt"/>
              <a:buAutoNum type="arabicPeriod"/>
            </a:pPr>
            <a:r>
              <a:rPr lang="en-US" sz="2000" b="1" dirty="0">
                <a:latin typeface="+mj-lt"/>
              </a:rPr>
              <a:t>Initial Data Collection</a:t>
            </a:r>
            <a:r>
              <a:rPr lang="en-US" sz="2000" dirty="0">
                <a:latin typeface="+mj-lt"/>
              </a:rPr>
              <a:t>: Gather customer transaction data.</a:t>
            </a:r>
          </a:p>
          <a:p>
            <a:pPr>
              <a:buFont typeface="+mj-lt"/>
              <a:buAutoNum type="arabicPeriod"/>
            </a:pPr>
            <a:r>
              <a:rPr lang="en-US" sz="2000" b="1" dirty="0">
                <a:latin typeface="+mj-lt"/>
              </a:rPr>
              <a:t>Build the CF Tree</a:t>
            </a:r>
            <a:r>
              <a:rPr lang="en-US" sz="2000" dirty="0">
                <a:latin typeface="+mj-lt"/>
              </a:rPr>
              <a:t>: BIRCH creates a CF tree to summarize clusters hierarchically, managing data efficiently.</a:t>
            </a:r>
          </a:p>
          <a:p>
            <a:pPr>
              <a:buFont typeface="+mj-lt"/>
              <a:buAutoNum type="arabicPeriod"/>
            </a:pPr>
            <a:r>
              <a:rPr lang="en-US" sz="2000" b="1" dirty="0">
                <a:latin typeface="+mj-lt"/>
              </a:rPr>
              <a:t>Clustering Large Dataset</a:t>
            </a:r>
            <a:r>
              <a:rPr lang="en-US" sz="2000" dirty="0">
                <a:latin typeface="+mj-lt"/>
              </a:rPr>
              <a:t>: Start with broad clusters (e.g., “Frequent Shoppers” and “Occasional Shoppers”) and refine as more data comes in.</a:t>
            </a:r>
          </a:p>
          <a:p>
            <a:pPr>
              <a:buFont typeface="+mj-lt"/>
              <a:buAutoNum type="arabicPeriod"/>
            </a:pPr>
            <a:r>
              <a:rPr lang="en-US" sz="2000" b="1" dirty="0">
                <a:latin typeface="+mj-lt"/>
              </a:rPr>
              <a:t>Refinement</a:t>
            </a:r>
            <a:r>
              <a:rPr lang="en-US" sz="2000" dirty="0">
                <a:latin typeface="+mj-lt"/>
              </a:rPr>
              <a:t>: Split broad categories into more specific sub-clusters (e.g., “High Spend” and “Medium Spend”).</a:t>
            </a:r>
          </a:p>
          <a:p>
            <a:pPr>
              <a:buFont typeface="+mj-lt"/>
              <a:buAutoNum type="arabicPeriod"/>
            </a:pPr>
            <a:r>
              <a:rPr lang="en-US" sz="2000" b="1" dirty="0">
                <a:latin typeface="+mj-lt"/>
              </a:rPr>
              <a:t>Final Clusters</a:t>
            </a:r>
            <a:r>
              <a:rPr lang="en-US" sz="2000" dirty="0">
                <a:latin typeface="+mj-lt"/>
              </a:rPr>
              <a:t>:</a:t>
            </a:r>
          </a:p>
          <a:p>
            <a:pPr marL="742950" lvl="1" indent="-285750">
              <a:buFont typeface="+mj-lt"/>
              <a:buAutoNum type="arabicPeriod"/>
            </a:pPr>
            <a:r>
              <a:rPr lang="en-US" sz="2000" dirty="0">
                <a:latin typeface="+mj-lt"/>
              </a:rPr>
              <a:t>High Spend Frequent Shoppers</a:t>
            </a:r>
          </a:p>
          <a:p>
            <a:pPr marL="742950" lvl="1" indent="-285750">
              <a:buFont typeface="+mj-lt"/>
              <a:buAutoNum type="arabicPeriod"/>
            </a:pPr>
            <a:r>
              <a:rPr lang="en-US" sz="2000" dirty="0">
                <a:latin typeface="+mj-lt"/>
              </a:rPr>
              <a:t>Medium Spend Frequent Shoppers</a:t>
            </a:r>
          </a:p>
          <a:p>
            <a:pPr marL="742950" lvl="1" indent="-285750">
              <a:buFont typeface="+mj-lt"/>
              <a:buAutoNum type="arabicPeriod"/>
            </a:pPr>
            <a:r>
              <a:rPr lang="en-US" sz="2000" dirty="0">
                <a:latin typeface="+mj-lt"/>
              </a:rPr>
              <a:t>High Spend Occasional Shoppers</a:t>
            </a:r>
          </a:p>
          <a:p>
            <a:pPr marL="742950" lvl="1" indent="-285750">
              <a:buFont typeface="+mj-lt"/>
              <a:buAutoNum type="arabicPeriod"/>
            </a:pPr>
            <a:r>
              <a:rPr lang="en-US" sz="2000" dirty="0">
                <a:latin typeface="+mj-lt"/>
              </a:rPr>
              <a:t>Low Spend Occasional Shoppers</a:t>
            </a:r>
          </a:p>
          <a:p>
            <a:pPr>
              <a:buFont typeface="+mj-lt"/>
              <a:buAutoNum type="arabicPeriod"/>
            </a:pPr>
            <a:r>
              <a:rPr lang="en-US" sz="2000" b="1" dirty="0">
                <a:latin typeface="+mj-lt"/>
              </a:rPr>
              <a:t>Targeted Marketing</a:t>
            </a:r>
            <a:r>
              <a:rPr lang="en-US" sz="2000" dirty="0">
                <a:latin typeface="+mj-lt"/>
              </a:rPr>
              <a:t>: Use these segments to create tailored marketing strategies, such as special offers for high spenders or loyalty rewards for frequent shoppers.</a:t>
            </a:r>
          </a:p>
          <a:p>
            <a:endParaRPr lang="en-US" sz="2000" dirty="0">
              <a:latin typeface="+mj-lt"/>
            </a:endParaRPr>
          </a:p>
        </p:txBody>
      </p:sp>
    </p:spTree>
    <p:extLst>
      <p:ext uri="{BB962C8B-B14F-4D97-AF65-F5344CB8AC3E}">
        <p14:creationId xmlns:p14="http://schemas.microsoft.com/office/powerpoint/2010/main" val="2835138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964</TotalTime>
  <Words>3815</Words>
  <Application>Microsoft Office PowerPoint</Application>
  <PresentationFormat>Widescreen</PresentationFormat>
  <Paragraphs>364</Paragraphs>
  <Slides>43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Calibri</vt:lpstr>
      <vt:lpstr>Calibri Light</vt:lpstr>
      <vt:lpstr>Office Theme</vt:lpstr>
      <vt:lpstr>Clustering Algorithms</vt:lpstr>
      <vt:lpstr>PowerPoint Presentation</vt:lpstr>
      <vt:lpstr>1. Bisecting K-Means Clustering </vt:lpstr>
      <vt:lpstr>How Bisecting KMeans Works?</vt:lpstr>
      <vt:lpstr>Example: Organizing a Large Conference</vt:lpstr>
      <vt:lpstr>PowerPoint Presentation</vt:lpstr>
      <vt:lpstr>2.BIRCH Clustering</vt:lpstr>
      <vt:lpstr>How BIRCH Works</vt:lpstr>
      <vt:lpstr>Example: Segmenting Customer Data for a Retail Store</vt:lpstr>
      <vt:lpstr>BIRCH Clustering – Pros &amp; Cons</vt:lpstr>
      <vt:lpstr>3.Affinity Propagation Clustering</vt:lpstr>
      <vt:lpstr>How does Affinity Propagation Clustering work? </vt:lpstr>
      <vt:lpstr>Example: Grouping Research Papers by Topic</vt:lpstr>
      <vt:lpstr>Affinity Propagation – Pros &amp; Cons</vt:lpstr>
      <vt:lpstr>4.Mean Shift Clustering</vt:lpstr>
      <vt:lpstr>How Mean Shift Clustering Works</vt:lpstr>
      <vt:lpstr>Real-World Example</vt:lpstr>
      <vt:lpstr>Mean Shift Clustering – Pros &amp; Cons</vt:lpstr>
      <vt:lpstr>5.DBSCAN Clustering</vt:lpstr>
      <vt:lpstr>PowerPoint Presentation</vt:lpstr>
      <vt:lpstr>How DBSCAN Works</vt:lpstr>
      <vt:lpstr>DBSCAN Clustering – Pros &amp; Cons</vt:lpstr>
      <vt:lpstr>6.HDBSCAN Clustering</vt:lpstr>
      <vt:lpstr>PowerPoint Presentation</vt:lpstr>
      <vt:lpstr>How HDBSCAN works:</vt:lpstr>
      <vt:lpstr>Example: Customer Segmentation</vt:lpstr>
      <vt:lpstr>HDBSCAN Clustering – Pros &amp; Cons</vt:lpstr>
      <vt:lpstr>7.OPTICS Clustering</vt:lpstr>
      <vt:lpstr>How OPTICS Clustering Works</vt:lpstr>
      <vt:lpstr>Real-World Example: Grouping Social Media Users</vt:lpstr>
      <vt:lpstr>OPTICS Clustering – Pros &amp; Cons</vt:lpstr>
      <vt:lpstr>8.Spectral Clustering</vt:lpstr>
      <vt:lpstr>Steps in Spectral Clustering</vt:lpstr>
      <vt:lpstr>Spectral Clustering</vt:lpstr>
      <vt:lpstr>Spectral Clustering – Pros &amp; Cons</vt:lpstr>
      <vt:lpstr>9.K-Means Clustering</vt:lpstr>
      <vt:lpstr>How K-Means Clustering Works</vt:lpstr>
      <vt:lpstr>PowerPoint Presentation</vt:lpstr>
      <vt:lpstr>KMeans Clustering – Pros &amp; Cons</vt:lpstr>
      <vt:lpstr>10.Agglomerative Clustering</vt:lpstr>
      <vt:lpstr>PowerPoint Presentation</vt:lpstr>
      <vt:lpstr>PowerPoint Presentation</vt:lpstr>
      <vt:lpstr>Agglomerative Clustering – Pros &amp; Cons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Marudha nayagam M</dc:creator>
  <cp:lastModifiedBy>Marudha nayagam M</cp:lastModifiedBy>
  <cp:revision>2</cp:revision>
  <dcterms:created xsi:type="dcterms:W3CDTF">2024-08-28T14:08:36Z</dcterms:created>
  <dcterms:modified xsi:type="dcterms:W3CDTF">2024-09-03T07:24:13Z</dcterms:modified>
</cp:coreProperties>
</file>