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9" r:id="rId1"/>
    <p:sldMasterId id="2147484285" r:id="rId2"/>
    <p:sldMasterId id="2147484303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C79183-A469-CF6F-65C0-C5099BDB396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4CEF9A-0BE7-3CF1-E58B-F117030598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33E82-D312-4543-BEEA-0685EEFA09E9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6270D-5157-EFB0-B3A7-4E5B2E15B4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CD8CF-4AC6-93AD-70C5-C8EAF98571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44E2F-80B6-4299-A793-4F7B5D69D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44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56CD4-0819-4F80-8ED5-13A477D1B5E2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BB95-E095-47DC-90DB-64E381FE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6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66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737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60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47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894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93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17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8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1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314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966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508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97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6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53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5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8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94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7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46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66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30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473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5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490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582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9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7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671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0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2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926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2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04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59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57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115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78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85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08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00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133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1542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0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086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67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64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0" r:id="rId1"/>
    <p:sldLayoutId id="2147484191" r:id="rId2"/>
    <p:sldLayoutId id="2147484192" r:id="rId3"/>
    <p:sldLayoutId id="2147484193" r:id="rId4"/>
    <p:sldLayoutId id="2147484194" r:id="rId5"/>
    <p:sldLayoutId id="2147484195" r:id="rId6"/>
    <p:sldLayoutId id="2147484196" r:id="rId7"/>
    <p:sldLayoutId id="2147484197" r:id="rId8"/>
    <p:sldLayoutId id="2147484198" r:id="rId9"/>
    <p:sldLayoutId id="2147484199" r:id="rId10"/>
    <p:sldLayoutId id="214748420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2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8" r:id="rId13"/>
    <p:sldLayoutId id="2147484299" r:id="rId14"/>
    <p:sldLayoutId id="2147484300" r:id="rId15"/>
    <p:sldLayoutId id="2147484301" r:id="rId16"/>
    <p:sldLayoutId id="2147484302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42E0DFB-1BFE-4A2F-96EC-20C10DD4750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F0E3B24-F86E-4173-9D82-CE5C8FDC7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4" r:id="rId1"/>
    <p:sldLayoutId id="2147484305" r:id="rId2"/>
    <p:sldLayoutId id="2147484306" r:id="rId3"/>
    <p:sldLayoutId id="2147484307" r:id="rId4"/>
    <p:sldLayoutId id="2147484308" r:id="rId5"/>
    <p:sldLayoutId id="2147484309" r:id="rId6"/>
    <p:sldLayoutId id="2147484310" r:id="rId7"/>
    <p:sldLayoutId id="2147484311" r:id="rId8"/>
    <p:sldLayoutId id="2147484312" r:id="rId9"/>
    <p:sldLayoutId id="2147484313" r:id="rId10"/>
    <p:sldLayoutId id="2147484314" r:id="rId11"/>
    <p:sldLayoutId id="2147484315" r:id="rId12"/>
    <p:sldLayoutId id="2147484316" r:id="rId13"/>
    <p:sldLayoutId id="2147484317" r:id="rId14"/>
    <p:sldLayoutId id="2147484318" r:id="rId15"/>
    <p:sldLayoutId id="2147484319" r:id="rId16"/>
    <p:sldLayoutId id="2147484320" r:id="rId17"/>
    <p:sldLayoutId id="2147484321" r:id="rId18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18569-362B-8CED-2590-AC85C85F88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Boosting Regression Algorithms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04211-E6AC-94B3-C2D1-2C5912B02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5469" y="3647795"/>
            <a:ext cx="6001062" cy="535247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A Deep Dive with Real-World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62E21-AF7F-90A7-54F7-E266803F2904}"/>
              </a:ext>
            </a:extLst>
          </p:cNvPr>
          <p:cNvSpPr txBox="1"/>
          <p:nvPr/>
        </p:nvSpPr>
        <p:spPr>
          <a:xfrm>
            <a:off x="8418841" y="5047936"/>
            <a:ext cx="352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Marudha Nayagam M</a:t>
            </a:r>
          </a:p>
          <a:p>
            <a:r>
              <a:rPr lang="en-US" sz="2400" dirty="0"/>
              <a:t>AI Engineer</a:t>
            </a:r>
          </a:p>
        </p:txBody>
      </p:sp>
    </p:spTree>
    <p:extLst>
      <p:ext uri="{BB962C8B-B14F-4D97-AF65-F5344CB8AC3E}">
        <p14:creationId xmlns:p14="http://schemas.microsoft.com/office/powerpoint/2010/main" val="36070169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1F0A33-785C-3B02-60ED-0333B41B7376}"/>
              </a:ext>
            </a:extLst>
          </p:cNvPr>
          <p:cNvSpPr txBox="1"/>
          <p:nvPr/>
        </p:nvSpPr>
        <p:spPr>
          <a:xfrm>
            <a:off x="1473186" y="1410354"/>
            <a:ext cx="5016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Real-World Example: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Predicting energy consumption</a:t>
            </a:r>
            <a:r>
              <a:rPr lang="en-US" sz="2000" dirty="0"/>
              <a:t>: LightGBM quickly processes large amounts of data to predict future energy needs.</a:t>
            </a:r>
          </a:p>
          <a:p>
            <a:r>
              <a:rPr lang="en-US" sz="2000" b="1" dirty="0"/>
              <a:t>How It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Leaf-Wise Tree Growth:</a:t>
            </a:r>
            <a:r>
              <a:rPr lang="en-US" sz="2000" dirty="0"/>
              <a:t> Grows trees based on the largest loss reduction, leading to better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Histogram-Based Binning:</a:t>
            </a:r>
            <a:r>
              <a:rPr lang="en-US" sz="2000" dirty="0"/>
              <a:t> Speeds up training by grouping data points into bins, reducing computation.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7325E-340A-2249-D12C-8F5370DA89DA}"/>
              </a:ext>
            </a:extLst>
          </p:cNvPr>
          <p:cNvSpPr txBox="1"/>
          <p:nvPr/>
        </p:nvSpPr>
        <p:spPr>
          <a:xfrm>
            <a:off x="6489896" y="1354218"/>
            <a:ext cx="56213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Strengths: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Extremely fast and efficient, particularly with 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Handles high-dimensional data and supports parallel and GPU processing.</a:t>
            </a:r>
          </a:p>
          <a:p>
            <a:r>
              <a:rPr lang="en-US" sz="2000" b="1" dirty="0"/>
              <a:t>Weaknesses: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overfit small datasets; requires careful tuning.</a:t>
            </a:r>
          </a:p>
          <a:p>
            <a:r>
              <a:rPr lang="en-US" sz="2000" b="1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Large-scale regression tasks in energy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Market demand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Customer lifetime value estimation.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37CEA-97E6-5A87-518E-58AD367B77CC}"/>
              </a:ext>
            </a:extLst>
          </p:cNvPr>
          <p:cNvSpPr txBox="1"/>
          <p:nvPr/>
        </p:nvSpPr>
        <p:spPr>
          <a:xfrm>
            <a:off x="3820409" y="449705"/>
            <a:ext cx="4551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LightGBM Regression</a:t>
            </a:r>
          </a:p>
        </p:txBody>
      </p:sp>
    </p:spTree>
    <p:extLst>
      <p:ext uri="{BB962C8B-B14F-4D97-AF65-F5344CB8AC3E}">
        <p14:creationId xmlns:p14="http://schemas.microsoft.com/office/powerpoint/2010/main" val="38733421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8B4351-B924-92E5-CD47-A58BB23C4977}"/>
              </a:ext>
            </a:extLst>
          </p:cNvPr>
          <p:cNvSpPr txBox="1"/>
          <p:nvPr/>
        </p:nvSpPr>
        <p:spPr>
          <a:xfrm>
            <a:off x="1458224" y="649762"/>
            <a:ext cx="92755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Summary of Boosting Regression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DDD9D-575B-AC6F-31A6-201DA2011C65}"/>
              </a:ext>
            </a:extLst>
          </p:cNvPr>
          <p:cNvSpPr txBox="1"/>
          <p:nvPr/>
        </p:nvSpPr>
        <p:spPr>
          <a:xfrm>
            <a:off x="1570765" y="1744547"/>
            <a:ext cx="1023410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Takeaways: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Boosting regression algorithms </a:t>
            </a:r>
            <a:r>
              <a:rPr lang="en-US" sz="2400" b="1" i="1" dirty="0"/>
              <a:t>improve prediction accuracy </a:t>
            </a:r>
            <a:r>
              <a:rPr lang="en-US" sz="2400" dirty="0"/>
              <a:t>by focusing on reducing residuals.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Different algorithms (AdaBoost, LightGBM, XGBoost) </a:t>
            </a:r>
            <a:r>
              <a:rPr lang="en-US" sz="2400" b="1" i="1" dirty="0"/>
              <a:t>offer unique strengths </a:t>
            </a:r>
            <a:r>
              <a:rPr lang="en-US" sz="2400" dirty="0"/>
              <a:t>and are suitable for different types of regression tasks.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Proper tuning </a:t>
            </a:r>
            <a:r>
              <a:rPr lang="en-US" sz="2400" dirty="0"/>
              <a:t>and understanding of data characteristics are essential for leveraging these algorithms effectively.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457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2EC17-F73B-CF10-2300-D5234539B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12" y="265309"/>
            <a:ext cx="6027445" cy="1173190"/>
          </a:xfrm>
        </p:spPr>
        <p:txBody>
          <a:bodyPr>
            <a:noAutofit/>
          </a:bodyPr>
          <a:lstStyle/>
          <a:p>
            <a:r>
              <a:rPr lang="en-US" sz="4000" dirty="0"/>
              <a:t>Introduction to Boosting Regression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1A79389-B0FA-E6BB-DA9D-73F040D21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97" y="368523"/>
            <a:ext cx="5678503" cy="313932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20B4E-D63E-74FD-1B75-7A7858A9F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8199" y="1560849"/>
            <a:ext cx="5357801" cy="1946995"/>
          </a:xfrm>
        </p:spPr>
        <p:txBody>
          <a:bodyPr>
            <a:noAutofit/>
          </a:bodyPr>
          <a:lstStyle/>
          <a:p>
            <a:pPr algn="l"/>
            <a:r>
              <a:rPr lang="en-US" sz="1800" b="1" dirty="0">
                <a:latin typeface="Calibri (Body)"/>
              </a:rPr>
              <a:t>What is Boosting in Regression?</a:t>
            </a:r>
          </a:p>
          <a:p>
            <a:pPr algn="l"/>
            <a:r>
              <a:rPr lang="en-US" sz="1800" dirty="0">
                <a:latin typeface="Calibri (Body)"/>
              </a:rPr>
              <a:t>Boosting is an ensemble technique that combines </a:t>
            </a:r>
            <a:r>
              <a:rPr lang="en-US" sz="1800" b="1" i="1" dirty="0">
                <a:latin typeface="Calibri (Body)"/>
              </a:rPr>
              <a:t>multiple weak learners to form a strong learner </a:t>
            </a:r>
            <a:r>
              <a:rPr lang="en-US" sz="1800" dirty="0">
                <a:latin typeface="Calibri (Body)"/>
              </a:rPr>
              <a:t>to improve overall predictive accuracy by focusing on minimizing errors</a:t>
            </a:r>
            <a:r>
              <a:rPr lang="en-US" sz="18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816C7-6528-473B-7BEE-97AC0492BDD4}"/>
              </a:ext>
            </a:extLst>
          </p:cNvPr>
          <p:cNvSpPr txBox="1"/>
          <p:nvPr/>
        </p:nvSpPr>
        <p:spPr>
          <a:xfrm>
            <a:off x="738200" y="4068923"/>
            <a:ext cx="1117897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 (Body)"/>
              </a:rPr>
              <a:t>Boosting</a:t>
            </a:r>
            <a:r>
              <a:rPr lang="en-US" sz="2000" dirty="0">
                <a:latin typeface="Calibri (Body)"/>
              </a:rPr>
              <a:t> is about combining multiple simple models (weak learners) to create a strong overall model.</a:t>
            </a:r>
          </a:p>
          <a:p>
            <a:r>
              <a:rPr lang="en-US" sz="2000" b="1" dirty="0">
                <a:latin typeface="Calibri (Body)"/>
              </a:rPr>
              <a:t>Weak learners</a:t>
            </a:r>
            <a:r>
              <a:rPr lang="en-US" sz="2000" dirty="0">
                <a:latin typeface="Calibri (Body)"/>
              </a:rPr>
              <a:t> are models that are not very powerful on their own but can be improved by focusing on their mistakes.</a:t>
            </a:r>
            <a:endParaRPr lang="en-US" sz="2000" b="1" dirty="0">
              <a:latin typeface="Calibri (Body)"/>
            </a:endParaRPr>
          </a:p>
          <a:p>
            <a:r>
              <a:rPr lang="en-US" sz="2000" b="1" dirty="0">
                <a:latin typeface="Calibri (Body)"/>
              </a:rPr>
              <a:t>Sequential Learning Process: </a:t>
            </a:r>
            <a:r>
              <a:rPr lang="en-US" sz="2000" dirty="0">
                <a:latin typeface="Calibri (Body)"/>
              </a:rPr>
              <a:t>Models are trained one after another, with each new model focusing on correcting the mistakes of the previous models.</a:t>
            </a:r>
          </a:p>
          <a:p>
            <a:r>
              <a:rPr lang="en-US" sz="2000" b="1" dirty="0">
                <a:latin typeface="Calibri (Body)"/>
              </a:rPr>
              <a:t>Error Focus: </a:t>
            </a:r>
            <a:r>
              <a:rPr lang="en-US" sz="2000" dirty="0">
                <a:latin typeface="Calibri (Body)"/>
              </a:rPr>
              <a:t>Emphasis on misclassified data points by assigning them higher weights for the next model.</a:t>
            </a:r>
          </a:p>
          <a:p>
            <a:r>
              <a:rPr lang="en-US" sz="2000" b="1" dirty="0">
                <a:latin typeface="Calibri (Body)"/>
              </a:rPr>
              <a:t>Final Model: </a:t>
            </a:r>
            <a:r>
              <a:rPr lang="en-US" sz="2000" dirty="0">
                <a:latin typeface="Calibri (Body)"/>
              </a:rPr>
              <a:t>Combines all weak learners to make a stronger and more accurate prediction.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109E1-D951-4E0C-3FF7-178B1018A73E}"/>
              </a:ext>
            </a:extLst>
          </p:cNvPr>
          <p:cNvSpPr txBox="1"/>
          <p:nvPr/>
        </p:nvSpPr>
        <p:spPr>
          <a:xfrm>
            <a:off x="4434199" y="3539193"/>
            <a:ext cx="3323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Key Points to Remember</a:t>
            </a:r>
          </a:p>
        </p:txBody>
      </p:sp>
    </p:spTree>
    <p:extLst>
      <p:ext uri="{BB962C8B-B14F-4D97-AF65-F5344CB8AC3E}">
        <p14:creationId xmlns:p14="http://schemas.microsoft.com/office/powerpoint/2010/main" val="4207660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847054-44EF-3592-1E96-AE823DE8245E}"/>
              </a:ext>
            </a:extLst>
          </p:cNvPr>
          <p:cNvSpPr txBox="1"/>
          <p:nvPr/>
        </p:nvSpPr>
        <p:spPr>
          <a:xfrm>
            <a:off x="2811255" y="314793"/>
            <a:ext cx="65694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+mj-lt"/>
              </a:rPr>
              <a:t>How Boosting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5739C6-CCC8-9D94-FFA3-34FD33E86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01" y="1765365"/>
            <a:ext cx="4123391" cy="19766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698B68-88C7-F6E2-B1C9-C7F899FF0EA8}"/>
              </a:ext>
            </a:extLst>
          </p:cNvPr>
          <p:cNvSpPr txBox="1"/>
          <p:nvPr/>
        </p:nvSpPr>
        <p:spPr>
          <a:xfrm>
            <a:off x="1449983" y="1384516"/>
            <a:ext cx="642671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First Model:</a:t>
            </a:r>
            <a:r>
              <a:rPr lang="en-US" sz="2000" dirty="0"/>
              <a:t> catch some obvious spam emails, like those with suspicious keywords ("win money," "free gift"), but it misses more subtle ones</a:t>
            </a:r>
          </a:p>
          <a:p>
            <a:endParaRPr lang="en-US" sz="2000" dirty="0"/>
          </a:p>
          <a:p>
            <a:r>
              <a:rPr lang="en-US" sz="2000" b="1" dirty="0"/>
              <a:t>Second Model: </a:t>
            </a:r>
            <a:r>
              <a:rPr lang="en-US" sz="2000" dirty="0"/>
              <a:t>focuses on the first model missed—maybe it looks for certain phrases or sender information that the first model didn’t catch.</a:t>
            </a:r>
          </a:p>
          <a:p>
            <a:endParaRPr lang="en-US" sz="2000" dirty="0"/>
          </a:p>
          <a:p>
            <a:r>
              <a:rPr lang="en-US" sz="2000" b="1" dirty="0"/>
              <a:t>Third Model:</a:t>
            </a:r>
            <a:r>
              <a:rPr lang="en-US" sz="2000" dirty="0"/>
              <a:t> The third model looks at even trickier spam emails, such as those with attachments or certain formatting tricks.</a:t>
            </a:r>
          </a:p>
          <a:p>
            <a:endParaRPr lang="en-US" sz="2000" dirty="0"/>
          </a:p>
          <a:p>
            <a:r>
              <a:rPr lang="en-US" sz="2000" dirty="0"/>
              <a:t>Each model improves on the last by catching different types of spam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B14A91-2D45-B7F6-8287-B870B6EB1882}"/>
              </a:ext>
            </a:extLst>
          </p:cNvPr>
          <p:cNvSpPr txBox="1"/>
          <p:nvPr/>
        </p:nvSpPr>
        <p:spPr>
          <a:xfrm>
            <a:off x="8597324" y="3964593"/>
            <a:ext cx="34027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Real-Time Example: Spam Email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31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CCE0-52F7-0D0E-B63C-A7CF2116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104" y="365125"/>
            <a:ext cx="6791793" cy="1325563"/>
          </a:xfrm>
        </p:spPr>
        <p:txBody>
          <a:bodyPr/>
          <a:lstStyle/>
          <a:p>
            <a:r>
              <a:rPr lang="en-US" dirty="0"/>
              <a:t>Types of Boosting Regression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8B99F-395E-B3ED-E6D4-52F52FCC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104" y="1990518"/>
            <a:ext cx="7106587" cy="3271030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+mj-lt"/>
              </a:rPr>
              <a:t>AdaBoost Regression (</a:t>
            </a:r>
            <a:r>
              <a:rPr lang="en-US" b="1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+mj-lt"/>
              </a:rPr>
              <a:t>Adaptive Boosting</a:t>
            </a:r>
            <a:r>
              <a:rPr lang="en-US" b="1" dirty="0">
                <a:latin typeface="+mj-lt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+mj-lt"/>
              </a:rPr>
              <a:t>XGBoost (Extreme Gradient Boosting)</a:t>
            </a:r>
          </a:p>
          <a:p>
            <a:pPr>
              <a:lnSpc>
                <a:spcPct val="200000"/>
              </a:lnSpc>
            </a:pPr>
            <a:r>
              <a:rPr lang="en-US" b="1" dirty="0">
                <a:latin typeface="+mj-lt"/>
              </a:rPr>
              <a:t>LightGBM (Light Gradient Boosting Machine) </a:t>
            </a:r>
          </a:p>
        </p:txBody>
      </p:sp>
    </p:spTree>
    <p:extLst>
      <p:ext uri="{BB962C8B-B14F-4D97-AF65-F5344CB8AC3E}">
        <p14:creationId xmlns:p14="http://schemas.microsoft.com/office/powerpoint/2010/main" val="2424160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0027-D43D-4C3A-3716-9A28FD4BB3A8}"/>
              </a:ext>
            </a:extLst>
          </p:cNvPr>
          <p:cNvSpPr txBox="1"/>
          <p:nvPr/>
        </p:nvSpPr>
        <p:spPr>
          <a:xfrm>
            <a:off x="3850706" y="399954"/>
            <a:ext cx="449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AdaBoost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FBDBD-8C76-71BC-143F-94D701620AB7}"/>
              </a:ext>
            </a:extLst>
          </p:cNvPr>
          <p:cNvSpPr txBox="1"/>
          <p:nvPr/>
        </p:nvSpPr>
        <p:spPr>
          <a:xfrm>
            <a:off x="8144656" y="2319609"/>
            <a:ext cx="40473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is AdaBoost?</a:t>
            </a:r>
          </a:p>
          <a:p>
            <a:endParaRPr lang="en-US" sz="2400" b="1" dirty="0"/>
          </a:p>
          <a:p>
            <a:r>
              <a:rPr lang="en-US" sz="2400" b="1" dirty="0"/>
              <a:t>	</a:t>
            </a:r>
            <a:r>
              <a:rPr lang="en-US" sz="2400" dirty="0"/>
              <a:t>AdaBoost Regression adapts by </a:t>
            </a:r>
            <a:r>
              <a:rPr lang="en-US" sz="2400" b="1" i="1" dirty="0"/>
              <a:t>assigning weights to data points </a:t>
            </a:r>
            <a:r>
              <a:rPr lang="en-US" sz="2400" dirty="0"/>
              <a:t>with larger errors, focusing more on difficult-to-predict cases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D076CD-5598-27A0-6863-C2C754F41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03" y="1476978"/>
            <a:ext cx="5477114" cy="45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48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0027-D43D-4C3A-3716-9A28FD4BB3A8}"/>
              </a:ext>
            </a:extLst>
          </p:cNvPr>
          <p:cNvSpPr txBox="1"/>
          <p:nvPr/>
        </p:nvSpPr>
        <p:spPr>
          <a:xfrm>
            <a:off x="3850706" y="399954"/>
            <a:ext cx="449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AdaBoost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FBDBD-8C76-71BC-143F-94D701620AB7}"/>
              </a:ext>
            </a:extLst>
          </p:cNvPr>
          <p:cNvSpPr txBox="1"/>
          <p:nvPr/>
        </p:nvSpPr>
        <p:spPr>
          <a:xfrm>
            <a:off x="1459120" y="1457633"/>
            <a:ext cx="50167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Real-World Example: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/>
              <a:t>Predicting car prices: </a:t>
            </a:r>
            <a:r>
              <a:rPr lang="en-US" sz="2400" dirty="0"/>
              <a:t>AdaBoost Regression improves prediction accuracy by focusing on cars with unusual features.</a:t>
            </a:r>
          </a:p>
          <a:p>
            <a:endParaRPr lang="en-US" sz="2400" dirty="0"/>
          </a:p>
          <a:p>
            <a:r>
              <a:rPr lang="en-US" sz="2400" b="1" dirty="0"/>
              <a:t>How It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Starts with equal weights, and with </a:t>
            </a:r>
            <a:r>
              <a:rPr lang="en-US" sz="2400" b="1" i="1" dirty="0"/>
              <a:t>each iteration</a:t>
            </a:r>
            <a:r>
              <a:rPr lang="en-US" sz="2400" dirty="0"/>
              <a:t>, misclassified points get </a:t>
            </a:r>
            <a:r>
              <a:rPr lang="en-US" sz="2400" b="1" i="1" dirty="0"/>
              <a:t>higher weights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Models are combined by weighted majority voting.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73E22-31DE-E832-6442-D345A9BD93F3}"/>
              </a:ext>
            </a:extLst>
          </p:cNvPr>
          <p:cNvSpPr txBox="1"/>
          <p:nvPr/>
        </p:nvSpPr>
        <p:spPr>
          <a:xfrm>
            <a:off x="6805535" y="1319134"/>
            <a:ext cx="502170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Strengths: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Simple and effective, particularly useful for </a:t>
            </a:r>
            <a:r>
              <a:rPr lang="en-US" sz="2400" b="1" i="1" dirty="0"/>
              <a:t>reducing bias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Weaknesses: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Sensitive to outliers and noisy data, which can lead to overfitting.</a:t>
            </a:r>
          </a:p>
          <a:p>
            <a:endParaRPr lang="en-US" sz="2400" dirty="0"/>
          </a:p>
          <a:p>
            <a:r>
              <a:rPr lang="en-US" sz="2400" b="1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Financial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Sales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Other regression tasks requiring </a:t>
            </a:r>
            <a:r>
              <a:rPr lang="en-US" sz="2400" b="1" dirty="0"/>
              <a:t>robust error reduction</a:t>
            </a:r>
            <a:r>
              <a:rPr lang="en-US" sz="24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1523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9A2968-0009-6BE2-71A0-EE1889EFE252}"/>
              </a:ext>
            </a:extLst>
          </p:cNvPr>
          <p:cNvSpPr txBox="1"/>
          <p:nvPr/>
        </p:nvSpPr>
        <p:spPr>
          <a:xfrm>
            <a:off x="3843549" y="0"/>
            <a:ext cx="450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XGBoost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5C4C09-96CD-FACF-7CF8-6687AC148BA6}"/>
              </a:ext>
            </a:extLst>
          </p:cNvPr>
          <p:cNvSpPr txBox="1"/>
          <p:nvPr/>
        </p:nvSpPr>
        <p:spPr>
          <a:xfrm>
            <a:off x="8207774" y="1228398"/>
            <a:ext cx="36219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XGBoost Regression?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XGBoost is an advanced boosting algorithm that is highly optimized for </a:t>
            </a:r>
            <a:r>
              <a:rPr lang="en-US" sz="2400" b="1" i="1" dirty="0"/>
              <a:t>speed and accuracy </a:t>
            </a:r>
            <a:r>
              <a:rPr lang="en-US" sz="2400" dirty="0"/>
              <a:t>in regression tasks.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</a:rPr>
              <a:t> </a:t>
            </a:r>
          </a:p>
          <a:p>
            <a:endParaRPr lang="en-US" sz="2400" b="0" i="0" dirty="0">
              <a:solidFill>
                <a:srgbClr val="1F1F1F"/>
              </a:solidFill>
              <a:effectLst/>
              <a:highlight>
                <a:srgbClr val="FFFFFF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C0C0C0"/>
                </a:highlight>
              </a:rPr>
              <a:t>XGBoost is an implementation of </a:t>
            </a:r>
            <a:r>
              <a:rPr lang="en-US" sz="2400" b="1" i="1" dirty="0">
                <a:solidFill>
                  <a:srgbClr val="1F1F1F"/>
                </a:solidFill>
                <a:effectLst/>
                <a:highlight>
                  <a:srgbClr val="C0C0C0"/>
                </a:highlight>
              </a:rPr>
              <a:t>gradient-boosting decision trees</a:t>
            </a:r>
            <a:r>
              <a:rPr lang="en-US" sz="2400" b="0" i="0" dirty="0">
                <a:solidFill>
                  <a:srgbClr val="1F1F1F"/>
                </a:solidFill>
                <a:effectLst/>
                <a:highlight>
                  <a:srgbClr val="C0C0C0"/>
                </a:highlight>
              </a:rPr>
              <a:t>.</a:t>
            </a:r>
            <a:endParaRPr lang="en-US" sz="2400" b="1" dirty="0">
              <a:highlight>
                <a:srgbClr val="C0C0C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2F031-168F-0119-FDF4-4088811D3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43" y="707886"/>
            <a:ext cx="5261318" cy="593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290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713FF-8414-B0B1-6F0C-95FF1E7CA3FF}"/>
              </a:ext>
            </a:extLst>
          </p:cNvPr>
          <p:cNvSpPr txBox="1"/>
          <p:nvPr/>
        </p:nvSpPr>
        <p:spPr>
          <a:xfrm>
            <a:off x="3939480" y="584616"/>
            <a:ext cx="43130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XGBoost Regression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84C07-51E4-E278-36C2-E5A332EF2E38}"/>
              </a:ext>
            </a:extLst>
          </p:cNvPr>
          <p:cNvSpPr txBox="1"/>
          <p:nvPr/>
        </p:nvSpPr>
        <p:spPr>
          <a:xfrm>
            <a:off x="1278726" y="1687865"/>
            <a:ext cx="53215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Real-World Example: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Predicting stock prices: </a:t>
            </a:r>
            <a:r>
              <a:rPr lang="en-US" sz="2000" dirty="0"/>
              <a:t>XGBoost efficiently models complex patterns in financial data to forecast stock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How It Works: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Uses gradient boosting with regularization to reduce overfitting and enhance model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Incorporates tree pruning, weighted quantile sketch, and parallel processing for fast computation.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5DF28-D956-7ABA-2E4B-C28D5677AC55}"/>
              </a:ext>
            </a:extLst>
          </p:cNvPr>
          <p:cNvSpPr txBox="1"/>
          <p:nvPr/>
        </p:nvSpPr>
        <p:spPr>
          <a:xfrm>
            <a:off x="6600669" y="1687865"/>
            <a:ext cx="5591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Strengths: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Highly accurate and scalable, suitable for large datasets with complex patterns.</a:t>
            </a:r>
          </a:p>
          <a:p>
            <a:r>
              <a:rPr lang="en-US" sz="2000" b="1" dirty="0"/>
              <a:t>Weaknesses: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Complex and requires significant computational resources; can be challenging to tune.</a:t>
            </a:r>
          </a:p>
          <a:p>
            <a:endParaRPr lang="en-US" sz="2000" dirty="0"/>
          </a:p>
          <a:p>
            <a:r>
              <a:rPr lang="en-US" sz="2000" b="1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Financial modeling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Time series forecasting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large-scale regression problems in various industries.</a:t>
            </a:r>
          </a:p>
        </p:txBody>
      </p:sp>
    </p:spTree>
    <p:extLst>
      <p:ext uri="{BB962C8B-B14F-4D97-AF65-F5344CB8AC3E}">
        <p14:creationId xmlns:p14="http://schemas.microsoft.com/office/powerpoint/2010/main" val="2732493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2DB32A-6651-5729-4707-BCE917E89EAB}"/>
              </a:ext>
            </a:extLst>
          </p:cNvPr>
          <p:cNvSpPr txBox="1"/>
          <p:nvPr/>
        </p:nvSpPr>
        <p:spPr>
          <a:xfrm>
            <a:off x="3820409" y="569626"/>
            <a:ext cx="45511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+mj-lt"/>
              </a:rPr>
              <a:t>LightGBM Regression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B73651-7A9E-92EC-E07E-88F1C258D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16" y="2027362"/>
            <a:ext cx="7479161" cy="3672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99EED1-218B-5119-763E-7B79DD171687}"/>
              </a:ext>
            </a:extLst>
          </p:cNvPr>
          <p:cNvSpPr txBox="1"/>
          <p:nvPr/>
        </p:nvSpPr>
        <p:spPr>
          <a:xfrm>
            <a:off x="9059056" y="2027362"/>
            <a:ext cx="3132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LightGBM Regression?</a:t>
            </a:r>
          </a:p>
          <a:p>
            <a:endParaRPr lang="en-US" sz="2000" b="1" dirty="0"/>
          </a:p>
          <a:p>
            <a:r>
              <a:rPr lang="en-US" sz="2000" dirty="0"/>
              <a:t>LightGBM is a fast and efficient gradient boosting framework that excels in regression tasks with large datasets </a:t>
            </a:r>
            <a:r>
              <a:rPr lang="en-US" sz="2000" dirty="0">
                <a:solidFill>
                  <a:srgbClr val="001D35"/>
                </a:solidFill>
              </a:rPr>
              <a:t>t</a:t>
            </a:r>
            <a:r>
              <a:rPr lang="en-US" sz="2000" b="0" i="0" dirty="0">
                <a:solidFill>
                  <a:srgbClr val="001D35"/>
                </a:solidFill>
                <a:effectLst/>
              </a:rPr>
              <a:t>hat uses decision tree algorithms..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8850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243</TotalTime>
  <Words>722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(Body)</vt:lpstr>
      <vt:lpstr>Corbel</vt:lpstr>
      <vt:lpstr>Gill Sans MT</vt:lpstr>
      <vt:lpstr>Tw Cen MT</vt:lpstr>
      <vt:lpstr>Gallery</vt:lpstr>
      <vt:lpstr>Parallax</vt:lpstr>
      <vt:lpstr>Droplet</vt:lpstr>
      <vt:lpstr>Boosting Regression Algorithms in Machine Learning</vt:lpstr>
      <vt:lpstr>Introduction to Boosting Regression</vt:lpstr>
      <vt:lpstr>PowerPoint Presentation</vt:lpstr>
      <vt:lpstr>Types of Boosting Regression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Marudha nayagam M</dc:creator>
  <cp:lastModifiedBy>Marudha nayagam M</cp:lastModifiedBy>
  <cp:revision>3</cp:revision>
  <dcterms:created xsi:type="dcterms:W3CDTF">2024-08-13T13:48:38Z</dcterms:created>
  <dcterms:modified xsi:type="dcterms:W3CDTF">2024-08-19T11:41:24Z</dcterms:modified>
</cp:coreProperties>
</file>