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ukhari Script" charset="1" panose="000005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Staatliches" charset="1" panose="00000000000000000000"/>
      <p:regular r:id="rId15"/>
    </p:embeddedFont>
    <p:embeddedFont>
      <p:font typeface="Arial" charset="1" panose="020B0502020202020204"/>
      <p:regular r:id="rId16"/>
    </p:embeddedFont>
    <p:embeddedFont>
      <p:font typeface="Arial Bold" charset="1" panose="020B0802020202020204"/>
      <p:regular r:id="rId17"/>
    </p:embeddedFont>
    <p:embeddedFont>
      <p:font typeface="Arial Italics" charset="1" panose="020B0502020202090204"/>
      <p:regular r:id="rId18"/>
    </p:embeddedFont>
    <p:embeddedFont>
      <p:font typeface="Arial Bold Italics" charset="1" panose="020B0802020202090204"/>
      <p:regular r:id="rId19"/>
    </p:embeddedFont>
    <p:embeddedFont>
      <p:font typeface="Canva Sans" charset="1" panose="020B0503030501040103"/>
      <p:regular r:id="rId20"/>
    </p:embeddedFont>
    <p:embeddedFont>
      <p:font typeface="Canva Sans Bold" charset="1" panose="020B0803030501040103"/>
      <p:regular r:id="rId21"/>
    </p:embeddedFont>
    <p:embeddedFont>
      <p:font typeface="Canva Sans Italics" charset="1" panose="020B0503030501040103"/>
      <p:regular r:id="rId22"/>
    </p:embeddedFont>
    <p:embeddedFont>
      <p:font typeface="Canva Sans Bold Italics" charset="1" panose="020B0803030501040103"/>
      <p:regular r:id="rId23"/>
    </p:embeddedFont>
    <p:embeddedFont>
      <p:font typeface="Canva Sans Medium" charset="1" panose="020B0603030501040103"/>
      <p:regular r:id="rId24"/>
    </p:embeddedFont>
    <p:embeddedFont>
      <p:font typeface="Canva Sans Medium Italics" charset="1" panose="020B06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36" Target="slides/slide11.xml" Type="http://schemas.openxmlformats.org/officeDocument/2006/relationships/slide"/><Relationship Id="rId37" Target="slides/slide12.xml" Type="http://schemas.openxmlformats.org/officeDocument/2006/relationships/slide"/><Relationship Id="rId38" Target="slides/slide13.xml" Type="http://schemas.openxmlformats.org/officeDocument/2006/relationships/slide"/><Relationship Id="rId39" Target="slides/slide14.xml" Type="http://schemas.openxmlformats.org/officeDocument/2006/relationships/slide"/><Relationship Id="rId4" Target="theme/theme1.xml" Type="http://schemas.openxmlformats.org/officeDocument/2006/relationships/theme"/><Relationship Id="rId40"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0487240" y="-2031225"/>
            <a:ext cx="14349450" cy="143494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BEFF4"/>
            </a:solidFill>
          </p:spPr>
        </p:sp>
      </p:grpSp>
      <p:sp>
        <p:nvSpPr>
          <p:cNvPr name="TextBox 4" id="4"/>
          <p:cNvSpPr txBox="true"/>
          <p:nvPr/>
        </p:nvSpPr>
        <p:spPr>
          <a:xfrm rot="0">
            <a:off x="1028700" y="750314"/>
            <a:ext cx="11285586" cy="2205356"/>
          </a:xfrm>
          <a:prstGeom prst="rect">
            <a:avLst/>
          </a:prstGeom>
        </p:spPr>
        <p:txBody>
          <a:bodyPr anchor="t" rtlCol="false" tIns="0" lIns="0" bIns="0" rIns="0">
            <a:spAutoFit/>
          </a:bodyPr>
          <a:lstStyle/>
          <a:p>
            <a:pPr>
              <a:lnSpc>
                <a:spcPts val="8360"/>
              </a:lnSpc>
            </a:pPr>
            <a:r>
              <a:rPr lang="en-US" sz="9500">
                <a:solidFill>
                  <a:srgbClr val="FFFFFF"/>
                </a:solidFill>
                <a:latin typeface="Staatliches"/>
              </a:rPr>
              <a:t>Create a chatbot</a:t>
            </a:r>
          </a:p>
          <a:p>
            <a:pPr>
              <a:lnSpc>
                <a:spcPts val="8360"/>
              </a:lnSpc>
            </a:pPr>
            <a:r>
              <a:rPr lang="en-US" sz="9500">
                <a:solidFill>
                  <a:srgbClr val="FFFFFF"/>
                </a:solidFill>
                <a:latin typeface="Staatliches"/>
              </a:rPr>
              <a:t>using python</a:t>
            </a:r>
          </a:p>
        </p:txBody>
      </p:sp>
      <p:sp>
        <p:nvSpPr>
          <p:cNvPr name="TextBox 5" id="5"/>
          <p:cNvSpPr txBox="true"/>
          <p:nvPr/>
        </p:nvSpPr>
        <p:spPr>
          <a:xfrm rot="0">
            <a:off x="1028700" y="3249160"/>
            <a:ext cx="13179084" cy="1739933"/>
          </a:xfrm>
          <a:prstGeom prst="rect">
            <a:avLst/>
          </a:prstGeom>
        </p:spPr>
        <p:txBody>
          <a:bodyPr anchor="t" rtlCol="false" tIns="0" lIns="0" bIns="0" rIns="0">
            <a:spAutoFit/>
          </a:bodyPr>
          <a:lstStyle/>
          <a:p>
            <a:pPr>
              <a:lnSpc>
                <a:spcPts val="6998"/>
              </a:lnSpc>
            </a:pPr>
            <a:r>
              <a:rPr lang="en-US" sz="4998">
                <a:solidFill>
                  <a:srgbClr val="244C76"/>
                </a:solidFill>
                <a:latin typeface="DM Sans"/>
              </a:rPr>
              <a:t>Artificial Intelligence </a:t>
            </a:r>
          </a:p>
          <a:p>
            <a:pPr>
              <a:lnSpc>
                <a:spcPts val="6998"/>
              </a:lnSpc>
              <a:spcBef>
                <a:spcPct val="0"/>
              </a:spcBef>
            </a:pPr>
            <a:r>
              <a:rPr lang="en-US" sz="4998">
                <a:solidFill>
                  <a:srgbClr val="244C76"/>
                </a:solidFill>
                <a:latin typeface="DM Sans"/>
              </a:rPr>
              <a:t>Phase 2</a:t>
            </a:r>
          </a:p>
        </p:txBody>
      </p:sp>
      <p:sp>
        <p:nvSpPr>
          <p:cNvPr name="Freeform 6" id="6"/>
          <p:cNvSpPr/>
          <p:nvPr/>
        </p:nvSpPr>
        <p:spPr>
          <a:xfrm flipH="false" flipV="false" rot="0">
            <a:off x="12314286" y="1723738"/>
            <a:ext cx="4967204" cy="6839524"/>
          </a:xfrm>
          <a:custGeom>
            <a:avLst/>
            <a:gdLst/>
            <a:ahLst/>
            <a:cxnLst/>
            <a:rect r="r" b="b" t="t" l="l"/>
            <a:pathLst>
              <a:path h="6839524" w="4967204">
                <a:moveTo>
                  <a:pt x="0" y="0"/>
                </a:moveTo>
                <a:lnTo>
                  <a:pt x="4967204" y="0"/>
                </a:lnTo>
                <a:lnTo>
                  <a:pt x="4967204" y="6839524"/>
                </a:lnTo>
                <a:lnTo>
                  <a:pt x="0" y="6839524"/>
                </a:lnTo>
                <a:lnTo>
                  <a:pt x="0" y="0"/>
                </a:lnTo>
                <a:close/>
              </a:path>
            </a:pathLst>
          </a:custGeom>
          <a:blipFill>
            <a:blip r:embed="rId2"/>
            <a:stretch>
              <a:fillRect l="-18846" t="0" r="-18846" b="0"/>
            </a:stretch>
          </a:blipFill>
        </p:spPr>
      </p:sp>
      <p:sp>
        <p:nvSpPr>
          <p:cNvPr name="TextBox 7" id="7"/>
          <p:cNvSpPr txBox="true"/>
          <p:nvPr/>
        </p:nvSpPr>
        <p:spPr>
          <a:xfrm rot="0">
            <a:off x="1028700" y="5312942"/>
            <a:ext cx="3752212" cy="1180497"/>
          </a:xfrm>
          <a:prstGeom prst="rect">
            <a:avLst/>
          </a:prstGeom>
        </p:spPr>
        <p:txBody>
          <a:bodyPr anchor="t" rtlCol="false" tIns="0" lIns="0" bIns="0" rIns="0">
            <a:spAutoFit/>
          </a:bodyPr>
          <a:lstStyle/>
          <a:p>
            <a:pPr algn="l" marL="0" indent="0" lvl="0">
              <a:lnSpc>
                <a:spcPts val="4758"/>
              </a:lnSpc>
              <a:spcBef>
                <a:spcPct val="0"/>
              </a:spcBef>
            </a:pPr>
            <a:r>
              <a:rPr lang="en-US" sz="3398">
                <a:solidFill>
                  <a:srgbClr val="000000"/>
                </a:solidFill>
                <a:latin typeface="DM Sans Bold"/>
              </a:rPr>
              <a:t>Marudhupandi</a:t>
            </a:r>
          </a:p>
          <a:p>
            <a:pPr algn="l" marL="0" indent="0" lvl="0">
              <a:lnSpc>
                <a:spcPts val="4758"/>
              </a:lnSpc>
              <a:spcBef>
                <a:spcPct val="0"/>
              </a:spcBef>
            </a:pPr>
            <a:r>
              <a:rPr lang="en-US" sz="3398" strike="noStrike" u="none">
                <a:solidFill>
                  <a:srgbClr val="000000"/>
                </a:solidFill>
                <a:latin typeface="DM Sans Bold"/>
              </a:rPr>
              <a:t>au711021104026</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149638"/>
            <a:ext cx="16230600"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Feedback Loop:</a:t>
            </a:r>
            <a:r>
              <a:rPr lang="en-US" sz="3873" strike="noStrike" u="none">
                <a:solidFill>
                  <a:srgbClr val="244C76"/>
                </a:solidFill>
                <a:latin typeface="Arial"/>
              </a:rPr>
              <a:t> Establish a mechanism for collecting and analyzing user feedback. Use this feedback to improve the chatbot's responses and overall performance.</a:t>
            </a:r>
          </a:p>
        </p:txBody>
      </p:sp>
      <p:sp>
        <p:nvSpPr>
          <p:cNvPr name="TextBox 3" id="3"/>
          <p:cNvSpPr txBox="true"/>
          <p:nvPr/>
        </p:nvSpPr>
        <p:spPr>
          <a:xfrm rot="0">
            <a:off x="1028700" y="5125002"/>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Knowledge Base Expansion:</a:t>
            </a:r>
            <a:r>
              <a:rPr lang="en-US" sz="3873" strike="noStrike" u="none">
                <a:solidFill>
                  <a:srgbClr val="244C76"/>
                </a:solidFill>
                <a:latin typeface="Arial Bold"/>
              </a:rPr>
              <a:t> </a:t>
            </a:r>
            <a:r>
              <a:rPr lang="en-US" sz="3873" strike="noStrike" u="none">
                <a:solidFill>
                  <a:srgbClr val="244C76"/>
                </a:solidFill>
                <a:latin typeface="Arial"/>
              </a:rPr>
              <a:t>Regularly update the chatbot's knowledge base with the latest information and industry trends.</a:t>
            </a:r>
          </a:p>
        </p:txBody>
      </p:sp>
      <p:sp>
        <p:nvSpPr>
          <p:cNvPr name="TextBox 4" id="4"/>
          <p:cNvSpPr txBox="true"/>
          <p:nvPr/>
        </p:nvSpPr>
        <p:spPr>
          <a:xfrm rot="0">
            <a:off x="1028700" y="6652784"/>
            <a:ext cx="16494968"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Machine Learning Model Updates: </a:t>
            </a:r>
            <a:r>
              <a:rPr lang="en-US" sz="3873" strike="noStrike" u="none">
                <a:solidFill>
                  <a:srgbClr val="244C76"/>
                </a:solidFill>
                <a:latin typeface="Arial"/>
              </a:rPr>
              <a:t>If machine learning models are used, periodically retrain them with fresh data to improve accuracy and relevance.</a:t>
            </a:r>
          </a:p>
        </p:txBody>
      </p:sp>
      <p:grpSp>
        <p:nvGrpSpPr>
          <p:cNvPr name="Group 5" id="5"/>
          <p:cNvGrpSpPr/>
          <p:nvPr/>
        </p:nvGrpSpPr>
        <p:grpSpPr>
          <a:xfrm rot="0">
            <a:off x="1028700" y="1028700"/>
            <a:ext cx="16230600" cy="1149349"/>
            <a:chOff x="0" y="0"/>
            <a:chExt cx="21640800" cy="1532466"/>
          </a:xfrm>
        </p:grpSpPr>
        <p:grpSp>
          <p:nvGrpSpPr>
            <p:cNvPr name="Group 6" id="6"/>
            <p:cNvGrpSpPr/>
            <p:nvPr/>
          </p:nvGrpSpPr>
          <p:grpSpPr>
            <a:xfrm rot="0">
              <a:off x="0" y="0"/>
              <a:ext cx="21640800" cy="1532466"/>
              <a:chOff x="0" y="0"/>
              <a:chExt cx="10587962" cy="752787"/>
            </a:xfrm>
          </p:grpSpPr>
          <p:sp>
            <p:nvSpPr>
              <p:cNvPr name="Freeform 7" id="7"/>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8" id="8"/>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Continuous Improvement</a:t>
              </a: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4106447"/>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Data Security:</a:t>
            </a:r>
            <a:r>
              <a:rPr lang="en-US" sz="3873" strike="noStrike" u="none">
                <a:solidFill>
                  <a:srgbClr val="000000"/>
                </a:solidFill>
                <a:latin typeface="Arial"/>
              </a:rPr>
              <a:t> </a:t>
            </a:r>
            <a:r>
              <a:rPr lang="en-US" sz="3873" strike="noStrike" u="none">
                <a:solidFill>
                  <a:srgbClr val="244C76"/>
                </a:solidFill>
                <a:latin typeface="Arial"/>
              </a:rPr>
              <a:t>Implement security measures to protect user data and privacy. Ensure compliance with relevant data protection regulations.</a:t>
            </a:r>
          </a:p>
        </p:txBody>
      </p:sp>
      <p:grpSp>
        <p:nvGrpSpPr>
          <p:cNvPr name="Group 3" id="3"/>
          <p:cNvGrpSpPr/>
          <p:nvPr/>
        </p:nvGrpSpPr>
        <p:grpSpPr>
          <a:xfrm rot="0">
            <a:off x="1028700" y="1028700"/>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Security And  PRIVACY </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587788"/>
            <a:ext cx="16230600"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D</a:t>
            </a:r>
            <a:r>
              <a:rPr lang="en-US" sz="3873" strike="noStrike" u="none">
                <a:solidFill>
                  <a:srgbClr val="000000"/>
                </a:solidFill>
                <a:latin typeface="Arial Bold"/>
              </a:rPr>
              <a:t>ocumentation</a:t>
            </a:r>
            <a:r>
              <a:rPr lang="en-US" sz="3873" strike="noStrike" u="none">
                <a:solidFill>
                  <a:srgbClr val="244C76"/>
                </a:solidFill>
                <a:latin typeface="Arial Bold"/>
              </a:rPr>
              <a:t>:</a:t>
            </a:r>
            <a:r>
              <a:rPr lang="en-US" sz="3873" strike="noStrike" u="none">
                <a:solidFill>
                  <a:srgbClr val="244C76"/>
                </a:solidFill>
                <a:latin typeface="Arial"/>
              </a:rPr>
              <a:t> Create comprehensive documentation that includes the chatbot's architecture, functionality, and maintenance procedures. This documentation is vital for future updates and troubleshooting.</a:t>
            </a:r>
          </a:p>
        </p:txBody>
      </p:sp>
      <p:sp>
        <p:nvSpPr>
          <p:cNvPr name="TextBox 3" id="3"/>
          <p:cNvSpPr txBox="true"/>
          <p:nvPr/>
        </p:nvSpPr>
        <p:spPr>
          <a:xfrm rot="0">
            <a:off x="1028700" y="6180386"/>
            <a:ext cx="17259300"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Maintenance :</a:t>
            </a:r>
            <a:r>
              <a:rPr lang="en-US" sz="3873" strike="noStrike" u="none">
                <a:solidFill>
                  <a:srgbClr val="244C76"/>
                </a:solidFill>
                <a:latin typeface="Arial"/>
              </a:rPr>
              <a:t> Develop a maintenance plan to address issues, apply updates, and ensure the chatbot's continued reliability. Regularly monitor the chatbot's performance in the production environment.</a:t>
            </a:r>
          </a:p>
        </p:txBody>
      </p:sp>
      <p:grpSp>
        <p:nvGrpSpPr>
          <p:cNvPr name="Group 4" id="4"/>
          <p:cNvGrpSpPr/>
          <p:nvPr/>
        </p:nvGrpSpPr>
        <p:grpSpPr>
          <a:xfrm rot="0">
            <a:off x="1028700" y="1657529"/>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 </a:t>
              </a:r>
              <a:r>
                <a:rPr lang="en-US" sz="5900" spc="1357">
                  <a:solidFill>
                    <a:srgbClr val="244C76"/>
                  </a:solidFill>
                  <a:latin typeface="Staatliches"/>
                </a:rPr>
                <a:t>Documentation and Maintenance</a:t>
              </a: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165302" y="4365644"/>
            <a:ext cx="16093998"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Infrastructure Scaling:</a:t>
            </a:r>
            <a:r>
              <a:rPr lang="en-US" sz="3873">
                <a:solidFill>
                  <a:srgbClr val="244C76"/>
                </a:solidFill>
                <a:latin typeface="Arial Bold"/>
              </a:rPr>
              <a:t> </a:t>
            </a:r>
            <a:r>
              <a:rPr lang="en-US" sz="3873" strike="noStrike" u="none">
                <a:solidFill>
                  <a:srgbClr val="244C76"/>
                </a:solidFill>
                <a:latin typeface="Arial Bold"/>
              </a:rPr>
              <a:t>Plan for scaling the infrastructure if the chatbot gains popularity and user demand increases. This may involve load balancing and optimizing server resources</a:t>
            </a:r>
          </a:p>
        </p:txBody>
      </p:sp>
      <p:grpSp>
        <p:nvGrpSpPr>
          <p:cNvPr name="Group 3" id="3"/>
          <p:cNvGrpSpPr/>
          <p:nvPr/>
        </p:nvGrpSpPr>
        <p:grpSpPr>
          <a:xfrm rot="0">
            <a:off x="1028700" y="1298974"/>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Scalling</a:t>
              </a: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215374"/>
            <a:ext cx="16230600" cy="1069937"/>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Behavior Analysis:</a:t>
            </a:r>
            <a:r>
              <a:rPr lang="en-US" sz="3873" strike="noStrike" u="none">
                <a:solidFill>
                  <a:srgbClr val="244C76"/>
                </a:solidFill>
                <a:latin typeface="Arial Bold"/>
              </a:rPr>
              <a:t> </a:t>
            </a:r>
            <a:r>
              <a:rPr lang="en-US" sz="3873" strike="noStrike" u="none">
                <a:solidFill>
                  <a:srgbClr val="244C76"/>
                </a:solidFill>
                <a:latin typeface="Arial"/>
              </a:rPr>
              <a:t>Monitor user behavior, frequently asked questions, and response times to identify areas for improvement.</a:t>
            </a:r>
          </a:p>
        </p:txBody>
      </p:sp>
      <p:sp>
        <p:nvSpPr>
          <p:cNvPr name="TextBox 3" id="3"/>
          <p:cNvSpPr txBox="true"/>
          <p:nvPr/>
        </p:nvSpPr>
        <p:spPr>
          <a:xfrm rot="0">
            <a:off x="1028700" y="5455082"/>
            <a:ext cx="15163113"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performance matrices:</a:t>
            </a:r>
            <a:r>
              <a:rPr lang="en-US" sz="3873" strike="noStrike" u="none">
                <a:solidFill>
                  <a:srgbClr val="244C76"/>
                </a:solidFill>
                <a:latin typeface="Arial"/>
              </a:rPr>
              <a:t> Track key performance metrics, such as response accuracy and user satisfaction, to measure the chatbot's effectiveness.</a:t>
            </a:r>
          </a:p>
        </p:txBody>
      </p:sp>
      <p:grpSp>
        <p:nvGrpSpPr>
          <p:cNvPr name="Group 4" id="4"/>
          <p:cNvGrpSpPr/>
          <p:nvPr/>
        </p:nvGrpSpPr>
        <p:grpSpPr>
          <a:xfrm rot="0">
            <a:off x="1028700" y="780609"/>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ANALYTIC AND INSTICS</a:t>
              </a: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7EB1DB"/>
        </a:solidFill>
      </p:bgPr>
    </p:bg>
    <p:spTree>
      <p:nvGrpSpPr>
        <p:cNvPr id="1" name=""/>
        <p:cNvGrpSpPr/>
        <p:nvPr/>
      </p:nvGrpSpPr>
      <p:grpSpPr>
        <a:xfrm>
          <a:off x="0" y="0"/>
          <a:ext cx="0" cy="0"/>
          <a:chOff x="0" y="0"/>
          <a:chExt cx="0" cy="0"/>
        </a:xfrm>
      </p:grpSpPr>
      <p:grpSp>
        <p:nvGrpSpPr>
          <p:cNvPr name="Group 2" id="2"/>
          <p:cNvGrpSpPr/>
          <p:nvPr/>
        </p:nvGrpSpPr>
        <p:grpSpPr>
          <a:xfrm rot="0">
            <a:off x="5685085" y="2239084"/>
            <a:ext cx="6916507" cy="4673515"/>
            <a:chOff x="0" y="0"/>
            <a:chExt cx="9222009" cy="6231353"/>
          </a:xfrm>
        </p:grpSpPr>
        <p:sp>
          <p:nvSpPr>
            <p:cNvPr name="TextBox 3" id="3"/>
            <p:cNvSpPr txBox="true"/>
            <p:nvPr/>
          </p:nvSpPr>
          <p:spPr>
            <a:xfrm rot="-592460">
              <a:off x="205261" y="990430"/>
              <a:ext cx="8710524" cy="2636341"/>
            </a:xfrm>
            <a:prstGeom prst="rect">
              <a:avLst/>
            </a:prstGeom>
          </p:spPr>
          <p:txBody>
            <a:bodyPr anchor="t" rtlCol="false" tIns="0" lIns="0" bIns="0" rIns="0">
              <a:spAutoFit/>
            </a:bodyPr>
            <a:lstStyle/>
            <a:p>
              <a:pPr algn="ctr">
                <a:lnSpc>
                  <a:spcPts val="14345"/>
                </a:lnSpc>
                <a:spcBef>
                  <a:spcPct val="0"/>
                </a:spcBef>
              </a:pPr>
              <a:r>
                <a:rPr lang="en-US" sz="14345">
                  <a:solidFill>
                    <a:srgbClr val="F6F3E4"/>
                  </a:solidFill>
                  <a:latin typeface="Bukhari Script Bold"/>
                </a:rPr>
                <a:t>Thank</a:t>
              </a:r>
            </a:p>
          </p:txBody>
        </p:sp>
        <p:sp>
          <p:nvSpPr>
            <p:cNvPr name="TextBox 4" id="4"/>
            <p:cNvSpPr txBox="true"/>
            <p:nvPr/>
          </p:nvSpPr>
          <p:spPr>
            <a:xfrm rot="-515361">
              <a:off x="1144401" y="3280088"/>
              <a:ext cx="7943849" cy="2371526"/>
            </a:xfrm>
            <a:prstGeom prst="rect">
              <a:avLst/>
            </a:prstGeom>
          </p:spPr>
          <p:txBody>
            <a:bodyPr anchor="t" rtlCol="false" tIns="0" lIns="0" bIns="0" rIns="0">
              <a:spAutoFit/>
            </a:bodyPr>
            <a:lstStyle/>
            <a:p>
              <a:pPr algn="ctr">
                <a:lnSpc>
                  <a:spcPts val="12911"/>
                </a:lnSpc>
                <a:spcBef>
                  <a:spcPct val="0"/>
                </a:spcBef>
              </a:pPr>
              <a:r>
                <a:rPr lang="en-US" sz="12911">
                  <a:solidFill>
                    <a:srgbClr val="F6F3E4"/>
                  </a:solidFill>
                  <a:latin typeface="Bukhari Script Bold"/>
                </a:rPr>
                <a:t>you!</a:t>
              </a: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1113275" y="-2031225"/>
            <a:ext cx="14349450" cy="1434945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EB1DB"/>
            </a:solidFill>
          </p:spPr>
        </p:sp>
      </p:grpSp>
      <p:sp>
        <p:nvSpPr>
          <p:cNvPr name="TextBox 4" id="4"/>
          <p:cNvSpPr txBox="true"/>
          <p:nvPr/>
        </p:nvSpPr>
        <p:spPr>
          <a:xfrm rot="0">
            <a:off x="1461865" y="613410"/>
            <a:ext cx="9357969" cy="9041130"/>
          </a:xfrm>
          <a:prstGeom prst="rect">
            <a:avLst/>
          </a:prstGeom>
        </p:spPr>
        <p:txBody>
          <a:bodyPr anchor="t" rtlCol="false" tIns="0" lIns="0" bIns="0" rIns="0">
            <a:spAutoFit/>
          </a:bodyPr>
          <a:lstStyle/>
          <a:p>
            <a:pPr marL="971548" indent="-485774" lvl="1">
              <a:lnSpc>
                <a:spcPts val="5534"/>
              </a:lnSpc>
              <a:buFont typeface="Arial"/>
              <a:buChar char="•"/>
            </a:pPr>
            <a:r>
              <a:rPr lang="en-US" sz="4499">
                <a:solidFill>
                  <a:srgbClr val="7EB1DB"/>
                </a:solidFill>
                <a:latin typeface="Staatliches Bold"/>
              </a:rPr>
              <a:t>Environment Setup</a:t>
            </a:r>
          </a:p>
          <a:p>
            <a:pPr marL="971548" indent="-485774" lvl="1">
              <a:lnSpc>
                <a:spcPts val="5534"/>
              </a:lnSpc>
              <a:buFont typeface="Arial"/>
              <a:buChar char="•"/>
            </a:pPr>
            <a:r>
              <a:rPr lang="en-US" sz="4499">
                <a:solidFill>
                  <a:srgbClr val="7EB1DB"/>
                </a:solidFill>
                <a:latin typeface="Staatliches Bold"/>
              </a:rPr>
              <a:t>Data Collection and Preprocessing</a:t>
            </a:r>
          </a:p>
          <a:p>
            <a:pPr marL="971548" indent="-485774" lvl="1">
              <a:lnSpc>
                <a:spcPts val="5534"/>
              </a:lnSpc>
              <a:buFont typeface="Arial"/>
              <a:buChar char="•"/>
            </a:pPr>
            <a:r>
              <a:rPr lang="en-US" sz="4499">
                <a:solidFill>
                  <a:srgbClr val="7EB1DB"/>
                </a:solidFill>
                <a:latin typeface="Staatliches Bold"/>
              </a:rPr>
              <a:t>Natural Language Processing (NLP) Implementation</a:t>
            </a:r>
          </a:p>
          <a:p>
            <a:pPr marL="971548" indent="-485774" lvl="1">
              <a:lnSpc>
                <a:spcPts val="5534"/>
              </a:lnSpc>
              <a:buFont typeface="Arial"/>
              <a:buChar char="•"/>
            </a:pPr>
            <a:r>
              <a:rPr lang="en-US" sz="4499">
                <a:solidFill>
                  <a:srgbClr val="7EB1DB"/>
                </a:solidFill>
                <a:latin typeface="Staatliches Bold"/>
              </a:rPr>
              <a:t>Chatbot Architecture</a:t>
            </a:r>
          </a:p>
          <a:p>
            <a:pPr marL="971548" indent="-485774" lvl="1">
              <a:lnSpc>
                <a:spcPts val="5534"/>
              </a:lnSpc>
              <a:buFont typeface="Arial"/>
              <a:buChar char="•"/>
            </a:pPr>
            <a:r>
              <a:rPr lang="en-US" sz="4499">
                <a:solidFill>
                  <a:srgbClr val="7EB1DB"/>
                </a:solidFill>
                <a:latin typeface="Staatliches Bold"/>
              </a:rPr>
              <a:t>Integration</a:t>
            </a:r>
          </a:p>
          <a:p>
            <a:pPr marL="971548" indent="-485774" lvl="1">
              <a:lnSpc>
                <a:spcPts val="5534"/>
              </a:lnSpc>
              <a:buFont typeface="Arial"/>
              <a:buChar char="•"/>
            </a:pPr>
            <a:r>
              <a:rPr lang="en-US" sz="4499">
                <a:solidFill>
                  <a:srgbClr val="7EB1DB"/>
                </a:solidFill>
                <a:latin typeface="Staatliches Bold"/>
              </a:rPr>
              <a:t>Testing and Quality Assurance</a:t>
            </a:r>
          </a:p>
          <a:p>
            <a:pPr marL="971548" indent="-485774" lvl="1">
              <a:lnSpc>
                <a:spcPts val="5534"/>
              </a:lnSpc>
              <a:buFont typeface="Arial"/>
              <a:buChar char="•"/>
            </a:pPr>
            <a:r>
              <a:rPr lang="en-US" sz="4499">
                <a:solidFill>
                  <a:srgbClr val="7EB1DB"/>
                </a:solidFill>
                <a:latin typeface="Staatliches Bold"/>
              </a:rPr>
              <a:t>Deployment</a:t>
            </a:r>
          </a:p>
          <a:p>
            <a:pPr marL="971548" indent="-485774" lvl="1">
              <a:lnSpc>
                <a:spcPts val="5534"/>
              </a:lnSpc>
              <a:buFont typeface="Arial"/>
              <a:buChar char="•"/>
            </a:pPr>
            <a:r>
              <a:rPr lang="en-US" sz="4499">
                <a:solidFill>
                  <a:srgbClr val="7EB1DB"/>
                </a:solidFill>
                <a:latin typeface="Staatliches Bold"/>
              </a:rPr>
              <a:t>Continuous Improvement</a:t>
            </a:r>
          </a:p>
          <a:p>
            <a:pPr marL="971548" indent="-485774" lvl="1">
              <a:lnSpc>
                <a:spcPts val="5534"/>
              </a:lnSpc>
              <a:buFont typeface="Arial"/>
              <a:buChar char="•"/>
            </a:pPr>
            <a:r>
              <a:rPr lang="en-US" sz="4499">
                <a:solidFill>
                  <a:srgbClr val="7EB1DB"/>
                </a:solidFill>
                <a:latin typeface="Staatliches Bold"/>
              </a:rPr>
              <a:t>Security and Privacy</a:t>
            </a:r>
          </a:p>
          <a:p>
            <a:pPr marL="971548" indent="-485774" lvl="1">
              <a:lnSpc>
                <a:spcPts val="5534"/>
              </a:lnSpc>
              <a:buFont typeface="Arial"/>
              <a:buChar char="•"/>
            </a:pPr>
            <a:r>
              <a:rPr lang="en-US" sz="4499">
                <a:solidFill>
                  <a:srgbClr val="7EB1DB"/>
                </a:solidFill>
                <a:latin typeface="Staatliches"/>
              </a:rPr>
              <a:t>Documentation and Maintenance</a:t>
            </a:r>
          </a:p>
          <a:p>
            <a:pPr marL="971548" indent="-485774" lvl="1">
              <a:lnSpc>
                <a:spcPts val="5534"/>
              </a:lnSpc>
              <a:buFont typeface="Arial"/>
              <a:buChar char="•"/>
            </a:pPr>
            <a:r>
              <a:rPr lang="en-US" sz="4499">
                <a:solidFill>
                  <a:srgbClr val="7EB1DB"/>
                </a:solidFill>
                <a:latin typeface="Staatliches"/>
              </a:rPr>
              <a:t>Scaling</a:t>
            </a:r>
          </a:p>
          <a:p>
            <a:pPr marL="971548" indent="-485774" lvl="1">
              <a:lnSpc>
                <a:spcPts val="5534"/>
              </a:lnSpc>
              <a:buFont typeface="Arial"/>
              <a:buChar char="•"/>
            </a:pPr>
            <a:r>
              <a:rPr lang="en-US" sz="4499">
                <a:solidFill>
                  <a:srgbClr val="7EB1DB"/>
                </a:solidFill>
                <a:latin typeface="Staatliches"/>
              </a:rPr>
              <a:t>Analytics and Insights</a:t>
            </a:r>
          </a:p>
        </p:txBody>
      </p:sp>
      <p:grpSp>
        <p:nvGrpSpPr>
          <p:cNvPr name="Group 5" id="5"/>
          <p:cNvGrpSpPr/>
          <p:nvPr/>
        </p:nvGrpSpPr>
        <p:grpSpPr>
          <a:xfrm rot="0">
            <a:off x="12023701" y="4454725"/>
            <a:ext cx="6008178" cy="1377550"/>
            <a:chOff x="0" y="0"/>
            <a:chExt cx="8010904" cy="1836734"/>
          </a:xfrm>
        </p:grpSpPr>
        <p:grpSp>
          <p:nvGrpSpPr>
            <p:cNvPr name="Group 6" id="6"/>
            <p:cNvGrpSpPr/>
            <p:nvPr/>
          </p:nvGrpSpPr>
          <p:grpSpPr>
            <a:xfrm rot="0">
              <a:off x="0" y="0"/>
              <a:ext cx="8010904" cy="1836734"/>
              <a:chOff x="0" y="0"/>
              <a:chExt cx="7165394" cy="1642876"/>
            </a:xfrm>
          </p:grpSpPr>
          <p:sp>
            <p:nvSpPr>
              <p:cNvPr name="Freeform 7" id="7"/>
              <p:cNvSpPr/>
              <p:nvPr/>
            </p:nvSpPr>
            <p:spPr>
              <a:xfrm flipH="false" flipV="false" rot="0">
                <a:off x="0" y="0"/>
                <a:ext cx="7165394" cy="1642876"/>
              </a:xfrm>
              <a:custGeom>
                <a:avLst/>
                <a:gdLst/>
                <a:ahLst/>
                <a:cxnLst/>
                <a:rect r="r" b="b" t="t" l="l"/>
                <a:pathLst>
                  <a:path h="1642876" w="7165394">
                    <a:moveTo>
                      <a:pt x="7040934" y="1642876"/>
                    </a:moveTo>
                    <a:lnTo>
                      <a:pt x="124460" y="1642876"/>
                    </a:lnTo>
                    <a:cubicBezTo>
                      <a:pt x="55880" y="1642876"/>
                      <a:pt x="0" y="1586996"/>
                      <a:pt x="0" y="1518416"/>
                    </a:cubicBezTo>
                    <a:lnTo>
                      <a:pt x="0" y="124460"/>
                    </a:lnTo>
                    <a:cubicBezTo>
                      <a:pt x="0" y="55880"/>
                      <a:pt x="55880" y="0"/>
                      <a:pt x="124460" y="0"/>
                    </a:cubicBezTo>
                    <a:lnTo>
                      <a:pt x="7040935" y="0"/>
                    </a:lnTo>
                    <a:cubicBezTo>
                      <a:pt x="7109514" y="0"/>
                      <a:pt x="7165394" y="55880"/>
                      <a:pt x="7165394" y="124460"/>
                    </a:cubicBezTo>
                    <a:lnTo>
                      <a:pt x="7165394" y="1518416"/>
                    </a:lnTo>
                    <a:cubicBezTo>
                      <a:pt x="7165394" y="1586996"/>
                      <a:pt x="7109514" y="1642876"/>
                      <a:pt x="7040935" y="1642876"/>
                    </a:cubicBezTo>
                    <a:close/>
                  </a:path>
                </a:pathLst>
              </a:custGeom>
              <a:solidFill>
                <a:srgbClr val="FFFFFF"/>
              </a:solidFill>
            </p:spPr>
          </p:sp>
        </p:grpSp>
        <p:sp>
          <p:nvSpPr>
            <p:cNvPr name="TextBox 8" id="8"/>
            <p:cNvSpPr txBox="true"/>
            <p:nvPr/>
          </p:nvSpPr>
          <p:spPr>
            <a:xfrm rot="0">
              <a:off x="600809" y="-54241"/>
              <a:ext cx="6809286" cy="1783292"/>
            </a:xfrm>
            <a:prstGeom prst="rect">
              <a:avLst/>
            </a:prstGeom>
          </p:spPr>
          <p:txBody>
            <a:bodyPr anchor="t" rtlCol="false" tIns="0" lIns="0" bIns="0" rIns="0">
              <a:spAutoFit/>
            </a:bodyPr>
            <a:lstStyle/>
            <a:p>
              <a:pPr algn="ctr">
                <a:lnSpc>
                  <a:spcPts val="11200"/>
                </a:lnSpc>
                <a:spcBef>
                  <a:spcPct val="0"/>
                </a:spcBef>
              </a:pPr>
              <a:r>
                <a:rPr lang="en-US" sz="8000" spc="1840">
                  <a:solidFill>
                    <a:srgbClr val="244C76"/>
                  </a:solidFill>
                  <a:latin typeface="Staatliches"/>
                </a:rPr>
                <a:t>agenda</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BEFF4"/>
        </a:solidFill>
      </p:bgPr>
    </p:bg>
    <p:spTree>
      <p:nvGrpSpPr>
        <p:cNvPr id="1" name=""/>
        <p:cNvGrpSpPr/>
        <p:nvPr/>
      </p:nvGrpSpPr>
      <p:grpSpPr>
        <a:xfrm>
          <a:off x="0" y="0"/>
          <a:ext cx="0" cy="0"/>
          <a:chOff x="0" y="0"/>
          <a:chExt cx="0" cy="0"/>
        </a:xfrm>
      </p:grpSpPr>
      <p:sp>
        <p:nvSpPr>
          <p:cNvPr name="Freeform 2" id="2"/>
          <p:cNvSpPr/>
          <p:nvPr/>
        </p:nvSpPr>
        <p:spPr>
          <a:xfrm flipH="false" flipV="false" rot="493255">
            <a:off x="-359401" y="-161597"/>
            <a:ext cx="2776203" cy="2380594"/>
          </a:xfrm>
          <a:custGeom>
            <a:avLst/>
            <a:gdLst/>
            <a:ahLst/>
            <a:cxnLst/>
            <a:rect r="r" b="b" t="t" l="l"/>
            <a:pathLst>
              <a:path h="2380594" w="2776203">
                <a:moveTo>
                  <a:pt x="0" y="0"/>
                </a:moveTo>
                <a:lnTo>
                  <a:pt x="2776202" y="0"/>
                </a:lnTo>
                <a:lnTo>
                  <a:pt x="2776202" y="2380594"/>
                </a:lnTo>
                <a:lnTo>
                  <a:pt x="0" y="2380594"/>
                </a:lnTo>
                <a:lnTo>
                  <a:pt x="0" y="0"/>
                </a:lnTo>
                <a:close/>
              </a:path>
            </a:pathLst>
          </a:custGeom>
          <a:blipFill>
            <a:blip r:embed="rId2"/>
            <a:stretch>
              <a:fillRect l="0" t="0" r="0" b="0"/>
            </a:stretch>
          </a:blipFill>
        </p:spPr>
      </p:sp>
      <p:sp>
        <p:nvSpPr>
          <p:cNvPr name="TextBox 3" id="3"/>
          <p:cNvSpPr txBox="true"/>
          <p:nvPr/>
        </p:nvSpPr>
        <p:spPr>
          <a:xfrm rot="0">
            <a:off x="798893" y="3133362"/>
            <a:ext cx="16690215" cy="1596352"/>
          </a:xfrm>
          <a:prstGeom prst="rect">
            <a:avLst/>
          </a:prstGeom>
        </p:spPr>
        <p:txBody>
          <a:bodyPr anchor="t" rtlCol="false" tIns="0" lIns="0" bIns="0" rIns="0">
            <a:spAutoFit/>
          </a:bodyPr>
          <a:lstStyle/>
          <a:p>
            <a:pPr>
              <a:lnSpc>
                <a:spcPts val="3973"/>
              </a:lnSpc>
              <a:spcBef>
                <a:spcPct val="0"/>
              </a:spcBef>
            </a:pPr>
            <a:r>
              <a:rPr lang="en-US" sz="3973">
                <a:solidFill>
                  <a:srgbClr val="000000"/>
                </a:solidFill>
                <a:latin typeface="Arial Bold"/>
              </a:rPr>
              <a:t>Choose Programming Language:</a:t>
            </a:r>
            <a:r>
              <a:rPr lang="en-US" sz="3973">
                <a:solidFill>
                  <a:srgbClr val="244C76"/>
                </a:solidFill>
                <a:latin typeface="Arial"/>
              </a:rPr>
              <a:t> Start by selecting the programming language for chatbot development. Python is a popular choice due to its extensive libraries for NLP and machine learning.</a:t>
            </a:r>
          </a:p>
        </p:txBody>
      </p:sp>
      <p:grpSp>
        <p:nvGrpSpPr>
          <p:cNvPr name="Group 4" id="4"/>
          <p:cNvGrpSpPr/>
          <p:nvPr/>
        </p:nvGrpSpPr>
        <p:grpSpPr>
          <a:xfrm rot="0">
            <a:off x="3896506" y="478991"/>
            <a:ext cx="10494987" cy="1099418"/>
            <a:chOff x="0" y="0"/>
            <a:chExt cx="13993316" cy="1465890"/>
          </a:xfrm>
        </p:grpSpPr>
        <p:grpSp>
          <p:nvGrpSpPr>
            <p:cNvPr name="Group 5" id="5"/>
            <p:cNvGrpSpPr/>
            <p:nvPr/>
          </p:nvGrpSpPr>
          <p:grpSpPr>
            <a:xfrm rot="0">
              <a:off x="0" y="0"/>
              <a:ext cx="13993316" cy="1465890"/>
              <a:chOff x="0" y="0"/>
              <a:chExt cx="12516394" cy="1311173"/>
            </a:xfrm>
          </p:grpSpPr>
          <p:sp>
            <p:nvSpPr>
              <p:cNvPr name="Freeform 6" id="6"/>
              <p:cNvSpPr/>
              <p:nvPr/>
            </p:nvSpPr>
            <p:spPr>
              <a:xfrm flipH="false" flipV="false" rot="0">
                <a:off x="0" y="0"/>
                <a:ext cx="12516394" cy="1311173"/>
              </a:xfrm>
              <a:custGeom>
                <a:avLst/>
                <a:gdLst/>
                <a:ahLst/>
                <a:cxnLst/>
                <a:rect r="r" b="b" t="t" l="l"/>
                <a:pathLst>
                  <a:path h="1311173" w="12516394">
                    <a:moveTo>
                      <a:pt x="12391934" y="1311173"/>
                    </a:moveTo>
                    <a:lnTo>
                      <a:pt x="124460" y="1311173"/>
                    </a:lnTo>
                    <a:cubicBezTo>
                      <a:pt x="55880" y="1311173"/>
                      <a:pt x="0" y="1255293"/>
                      <a:pt x="0" y="1186713"/>
                    </a:cubicBezTo>
                    <a:lnTo>
                      <a:pt x="0" y="124460"/>
                    </a:lnTo>
                    <a:cubicBezTo>
                      <a:pt x="0" y="55880"/>
                      <a:pt x="55880" y="0"/>
                      <a:pt x="124460" y="0"/>
                    </a:cubicBezTo>
                    <a:lnTo>
                      <a:pt x="12391934" y="0"/>
                    </a:lnTo>
                    <a:cubicBezTo>
                      <a:pt x="12460515" y="0"/>
                      <a:pt x="12516394" y="55880"/>
                      <a:pt x="12516394" y="124460"/>
                    </a:cubicBezTo>
                    <a:lnTo>
                      <a:pt x="12516394" y="1186713"/>
                    </a:lnTo>
                    <a:cubicBezTo>
                      <a:pt x="12516394" y="1255293"/>
                      <a:pt x="12460515" y="1311173"/>
                      <a:pt x="12391934" y="1311173"/>
                    </a:cubicBezTo>
                    <a:close/>
                  </a:path>
                </a:pathLst>
              </a:custGeom>
              <a:solidFill>
                <a:srgbClr val="FFFFFF"/>
              </a:solidFill>
            </p:spPr>
          </p:sp>
        </p:grpSp>
        <p:sp>
          <p:nvSpPr>
            <p:cNvPr name="TextBox 7" id="7"/>
            <p:cNvSpPr txBox="true"/>
            <p:nvPr/>
          </p:nvSpPr>
          <p:spPr>
            <a:xfrm rot="0">
              <a:off x="1049483" y="-16141"/>
              <a:ext cx="11894351" cy="1374348"/>
            </a:xfrm>
            <a:prstGeom prst="rect">
              <a:avLst/>
            </a:prstGeom>
          </p:spPr>
          <p:txBody>
            <a:bodyPr anchor="t" rtlCol="false" tIns="0" lIns="0" bIns="0" rIns="0">
              <a:spAutoFit/>
            </a:bodyPr>
            <a:lstStyle/>
            <a:p>
              <a:pPr algn="ctr">
                <a:lnSpc>
                  <a:spcPts val="8680"/>
                </a:lnSpc>
                <a:spcBef>
                  <a:spcPct val="0"/>
                </a:spcBef>
              </a:pPr>
              <a:r>
                <a:rPr lang="en-US" sz="6200" spc="1426">
                  <a:solidFill>
                    <a:srgbClr val="244C76"/>
                  </a:solidFill>
                  <a:latin typeface="Staatliches"/>
                </a:rPr>
                <a:t>Environment Setup</a:t>
              </a:r>
            </a:p>
          </p:txBody>
        </p:sp>
      </p:grpSp>
      <p:sp>
        <p:nvSpPr>
          <p:cNvPr name="TextBox 8" id="8"/>
          <p:cNvSpPr txBox="true"/>
          <p:nvPr/>
        </p:nvSpPr>
        <p:spPr>
          <a:xfrm rot="0">
            <a:off x="798893" y="5133975"/>
            <a:ext cx="16230600" cy="3577552"/>
          </a:xfrm>
          <a:prstGeom prst="rect">
            <a:avLst/>
          </a:prstGeom>
        </p:spPr>
        <p:txBody>
          <a:bodyPr anchor="t" rtlCol="false" tIns="0" lIns="0" bIns="0" rIns="0">
            <a:spAutoFit/>
          </a:bodyPr>
          <a:lstStyle/>
          <a:p>
            <a:pPr algn="l" marL="0" indent="0" lvl="0">
              <a:lnSpc>
                <a:spcPts val="3973"/>
              </a:lnSpc>
              <a:spcBef>
                <a:spcPct val="0"/>
              </a:spcBef>
            </a:pPr>
            <a:r>
              <a:rPr lang="en-US" sz="3973" strike="noStrike" u="none">
                <a:solidFill>
                  <a:srgbClr val="000000"/>
                </a:solidFill>
                <a:latin typeface="Arial Bold"/>
              </a:rPr>
              <a:t>Install Dependencies:</a:t>
            </a:r>
            <a:r>
              <a:rPr lang="en-US" sz="3973" strike="noStrike" u="none">
                <a:solidFill>
                  <a:srgbClr val="244C76"/>
                </a:solidFill>
                <a:latin typeface="Arial"/>
              </a:rPr>
              <a:t>  Use package managers like pip to install the necessary libraries and dependencies. Key libraries include NLTK, spaCy, and TensorFlow for NLP tasks.</a:t>
            </a: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Set Up IDE: </a:t>
            </a:r>
            <a:r>
              <a:rPr lang="en-US" sz="3973" strike="noStrike" u="none">
                <a:solidFill>
                  <a:srgbClr val="244C76"/>
                </a:solidFill>
                <a:latin typeface="Arial"/>
              </a:rPr>
              <a:t>Select an Integrated Development Environment (IDE) like PyCharm or Jupyter Notebook for coding, debugging, and testing.</a:t>
            </a:r>
          </a:p>
          <a:p>
            <a:pPr algn="l" marL="0" indent="0" lvl="0">
              <a:lnSpc>
                <a:spcPts val="397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788225" y="3051848"/>
            <a:ext cx="17131714" cy="6549352"/>
          </a:xfrm>
          <a:prstGeom prst="rect">
            <a:avLst/>
          </a:prstGeom>
        </p:spPr>
        <p:txBody>
          <a:bodyPr anchor="t" rtlCol="false" tIns="0" lIns="0" bIns="0" rIns="0">
            <a:spAutoFit/>
          </a:bodyPr>
          <a:lstStyle/>
          <a:p>
            <a:pPr algn="l" marL="0" indent="0" lvl="0">
              <a:lnSpc>
                <a:spcPts val="3973"/>
              </a:lnSpc>
              <a:spcBef>
                <a:spcPct val="0"/>
              </a:spcBef>
            </a:pPr>
            <a:r>
              <a:rPr lang="en-US" sz="3973" strike="noStrike" u="none">
                <a:solidFill>
                  <a:srgbClr val="000000"/>
                </a:solidFill>
                <a:latin typeface="Arial Bold"/>
              </a:rPr>
              <a:t>Data Acquisition:</a:t>
            </a:r>
            <a:r>
              <a:rPr lang="en-US" sz="3973" strike="noStrike" u="none">
                <a:solidFill>
                  <a:srgbClr val="244C76"/>
                </a:solidFill>
                <a:latin typeface="Arial Bold"/>
              </a:rPr>
              <a:t> </a:t>
            </a:r>
            <a:r>
              <a:rPr lang="en-US" sz="3973" strike="noStrike" u="none">
                <a:solidFill>
                  <a:srgbClr val="244C76"/>
                </a:solidFill>
                <a:latin typeface="Arial"/>
              </a:rPr>
              <a:t>Gather the dataset needed for training and testing. In this case, you can use the "Simple Dialogs for Chatbot" dataset from Kaggle. Ensure the data aligns with the chatbot's intended purpose.</a:t>
            </a:r>
          </a:p>
          <a:p>
            <a:pPr algn="l" marL="0" indent="0" lvl="0">
              <a:lnSpc>
                <a:spcPts val="3973"/>
              </a:lnSpc>
              <a:spcBef>
                <a:spcPct val="0"/>
              </a:spcBef>
            </a:pP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Data Cleaning:</a:t>
            </a:r>
            <a:r>
              <a:rPr lang="en-US" sz="3973" strike="noStrike" u="none">
                <a:solidFill>
                  <a:srgbClr val="244C76"/>
                </a:solidFill>
                <a:latin typeface="Arial Bold"/>
              </a:rPr>
              <a:t> </a:t>
            </a:r>
            <a:r>
              <a:rPr lang="en-US" sz="3973" strike="noStrike" u="none">
                <a:solidFill>
                  <a:srgbClr val="244C76"/>
                </a:solidFill>
                <a:latin typeface="Arial"/>
              </a:rPr>
              <a:t>Preprocess the data by removing duplicates, handling missing values, and correcting any inaccuracies. This ensures the dataset is clean and ready </a:t>
            </a:r>
          </a:p>
          <a:p>
            <a:pPr algn="l" marL="0" indent="0" lvl="0">
              <a:lnSpc>
                <a:spcPts val="3973"/>
              </a:lnSpc>
              <a:spcBef>
                <a:spcPct val="0"/>
              </a:spcBef>
            </a:pPr>
          </a:p>
          <a:p>
            <a:pPr algn="l" marL="0" indent="0" lvl="0">
              <a:lnSpc>
                <a:spcPts val="3973"/>
              </a:lnSpc>
              <a:spcBef>
                <a:spcPct val="0"/>
              </a:spcBef>
            </a:pPr>
          </a:p>
          <a:p>
            <a:pPr algn="l" marL="0" indent="0" lvl="0">
              <a:lnSpc>
                <a:spcPts val="3973"/>
              </a:lnSpc>
              <a:spcBef>
                <a:spcPct val="0"/>
              </a:spcBef>
            </a:pPr>
            <a:r>
              <a:rPr lang="en-US" sz="3973" strike="noStrike" u="none">
                <a:solidFill>
                  <a:srgbClr val="000000"/>
                </a:solidFill>
                <a:latin typeface="Arial Bold"/>
              </a:rPr>
              <a:t>Text Preprocessing:</a:t>
            </a:r>
            <a:r>
              <a:rPr lang="en-US" sz="3973" strike="noStrike" u="none">
                <a:solidFill>
                  <a:srgbClr val="244C76"/>
                </a:solidFill>
                <a:latin typeface="Arial Bold"/>
              </a:rPr>
              <a:t> </a:t>
            </a:r>
            <a:r>
              <a:rPr lang="en-US" sz="3973" strike="noStrike" u="none">
                <a:solidFill>
                  <a:srgbClr val="244C76"/>
                </a:solidFill>
                <a:latin typeface="Arial"/>
              </a:rPr>
              <a:t>Tokenize the text data into words or phrases, remove stop words (common words like "the" or "and"), and convert text to lowercase for uniformity.ining.</a:t>
            </a:r>
          </a:p>
        </p:txBody>
      </p:sp>
      <p:grpSp>
        <p:nvGrpSpPr>
          <p:cNvPr name="Group 3" id="3"/>
          <p:cNvGrpSpPr/>
          <p:nvPr/>
        </p:nvGrpSpPr>
        <p:grpSpPr>
          <a:xfrm rot="0">
            <a:off x="788225" y="239565"/>
            <a:ext cx="16471075" cy="2194793"/>
            <a:chOff x="0" y="0"/>
            <a:chExt cx="21961434" cy="2926390"/>
          </a:xfrm>
        </p:grpSpPr>
        <p:grpSp>
          <p:nvGrpSpPr>
            <p:cNvPr name="Group 4" id="4"/>
            <p:cNvGrpSpPr/>
            <p:nvPr/>
          </p:nvGrpSpPr>
          <p:grpSpPr>
            <a:xfrm rot="0">
              <a:off x="0" y="0"/>
              <a:ext cx="21961434" cy="2926390"/>
              <a:chOff x="0" y="0"/>
              <a:chExt cx="19643518" cy="2617525"/>
            </a:xfrm>
          </p:grpSpPr>
          <p:sp>
            <p:nvSpPr>
              <p:cNvPr name="Freeform 5" id="5"/>
              <p:cNvSpPr/>
              <p:nvPr/>
            </p:nvSpPr>
            <p:spPr>
              <a:xfrm flipH="false" flipV="false" rot="0">
                <a:off x="0" y="0"/>
                <a:ext cx="19643519" cy="2617525"/>
              </a:xfrm>
              <a:custGeom>
                <a:avLst/>
                <a:gdLst/>
                <a:ahLst/>
                <a:cxnLst/>
                <a:rect r="r" b="b" t="t" l="l"/>
                <a:pathLst>
                  <a:path h="2617525" w="19643519">
                    <a:moveTo>
                      <a:pt x="19519058" y="2617525"/>
                    </a:moveTo>
                    <a:lnTo>
                      <a:pt x="124460" y="2617525"/>
                    </a:lnTo>
                    <a:cubicBezTo>
                      <a:pt x="55880" y="2617525"/>
                      <a:pt x="0" y="2561645"/>
                      <a:pt x="0" y="2493065"/>
                    </a:cubicBezTo>
                    <a:lnTo>
                      <a:pt x="0" y="124460"/>
                    </a:lnTo>
                    <a:cubicBezTo>
                      <a:pt x="0" y="55880"/>
                      <a:pt x="55880" y="0"/>
                      <a:pt x="124460" y="0"/>
                    </a:cubicBezTo>
                    <a:lnTo>
                      <a:pt x="19519058" y="0"/>
                    </a:lnTo>
                    <a:cubicBezTo>
                      <a:pt x="19587639" y="0"/>
                      <a:pt x="19643519" y="55880"/>
                      <a:pt x="19643519" y="124460"/>
                    </a:cubicBezTo>
                    <a:lnTo>
                      <a:pt x="19643519" y="2493065"/>
                    </a:lnTo>
                    <a:cubicBezTo>
                      <a:pt x="19643519" y="2561645"/>
                      <a:pt x="19587639" y="2617525"/>
                      <a:pt x="19519058" y="2617525"/>
                    </a:cubicBezTo>
                    <a:close/>
                  </a:path>
                </a:pathLst>
              </a:custGeom>
              <a:solidFill>
                <a:srgbClr val="FFFFFF"/>
              </a:solidFill>
            </p:spPr>
          </p:sp>
        </p:grpSp>
        <p:sp>
          <p:nvSpPr>
            <p:cNvPr name="TextBox 6" id="6"/>
            <p:cNvSpPr txBox="true"/>
            <p:nvPr/>
          </p:nvSpPr>
          <p:spPr>
            <a:xfrm rot="0">
              <a:off x="1647083" y="-16141"/>
              <a:ext cx="18667269" cy="2834848"/>
            </a:xfrm>
            <a:prstGeom prst="rect">
              <a:avLst/>
            </a:prstGeom>
          </p:spPr>
          <p:txBody>
            <a:bodyPr anchor="t" rtlCol="false" tIns="0" lIns="0" bIns="0" rIns="0">
              <a:spAutoFit/>
            </a:bodyPr>
            <a:lstStyle/>
            <a:p>
              <a:pPr algn="ctr">
                <a:lnSpc>
                  <a:spcPts val="8680"/>
                </a:lnSpc>
                <a:spcBef>
                  <a:spcPct val="0"/>
                </a:spcBef>
              </a:pPr>
              <a:r>
                <a:rPr lang="en-US" sz="6200" spc="1426">
                  <a:solidFill>
                    <a:srgbClr val="244C76"/>
                  </a:solidFill>
                  <a:latin typeface="Staatliches"/>
                </a:rPr>
                <a:t>Data Collection and Preprocessing</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028700" y="219075"/>
            <a:ext cx="16230600" cy="2197099"/>
            <a:chOff x="0" y="0"/>
            <a:chExt cx="21640800" cy="2929466"/>
          </a:xfrm>
        </p:grpSpPr>
        <p:grpSp>
          <p:nvGrpSpPr>
            <p:cNvPr name="Group 3" id="3"/>
            <p:cNvGrpSpPr/>
            <p:nvPr/>
          </p:nvGrpSpPr>
          <p:grpSpPr>
            <a:xfrm rot="0">
              <a:off x="0" y="0"/>
              <a:ext cx="21640800" cy="2929466"/>
              <a:chOff x="0" y="0"/>
              <a:chExt cx="10587962" cy="1439030"/>
            </a:xfrm>
          </p:grpSpPr>
          <p:sp>
            <p:nvSpPr>
              <p:cNvPr name="Freeform 4" id="4"/>
              <p:cNvSpPr/>
              <p:nvPr/>
            </p:nvSpPr>
            <p:spPr>
              <a:xfrm flipH="false" flipV="false" rot="0">
                <a:off x="0" y="0"/>
                <a:ext cx="10587962" cy="1439030"/>
              </a:xfrm>
              <a:custGeom>
                <a:avLst/>
                <a:gdLst/>
                <a:ahLst/>
                <a:cxnLst/>
                <a:rect r="r" b="b" t="t" l="l"/>
                <a:pathLst>
                  <a:path h="1439030" w="10587962">
                    <a:moveTo>
                      <a:pt x="10463502" y="1439030"/>
                    </a:moveTo>
                    <a:lnTo>
                      <a:pt x="124460" y="1439030"/>
                    </a:lnTo>
                    <a:cubicBezTo>
                      <a:pt x="55880" y="1439030"/>
                      <a:pt x="0" y="1383150"/>
                      <a:pt x="0" y="1314570"/>
                    </a:cubicBezTo>
                    <a:lnTo>
                      <a:pt x="0" y="124460"/>
                    </a:lnTo>
                    <a:cubicBezTo>
                      <a:pt x="0" y="55880"/>
                      <a:pt x="55880" y="0"/>
                      <a:pt x="124460" y="0"/>
                    </a:cubicBezTo>
                    <a:lnTo>
                      <a:pt x="10463502" y="0"/>
                    </a:lnTo>
                    <a:cubicBezTo>
                      <a:pt x="10532082" y="0"/>
                      <a:pt x="10587962" y="55880"/>
                      <a:pt x="10587962" y="124460"/>
                    </a:cubicBezTo>
                    <a:lnTo>
                      <a:pt x="10587962" y="1314570"/>
                    </a:lnTo>
                    <a:cubicBezTo>
                      <a:pt x="10587962" y="1383150"/>
                      <a:pt x="10532082" y="1439030"/>
                      <a:pt x="10463502" y="1439030"/>
                    </a:cubicBezTo>
                    <a:close/>
                  </a:path>
                </a:pathLst>
              </a:custGeom>
              <a:solidFill>
                <a:srgbClr val="FFFFFF"/>
              </a:solidFill>
            </p:spPr>
          </p:sp>
        </p:grpSp>
        <p:sp>
          <p:nvSpPr>
            <p:cNvPr name="TextBox 5" id="5"/>
            <p:cNvSpPr txBox="true"/>
            <p:nvPr/>
          </p:nvSpPr>
          <p:spPr>
            <a:xfrm rot="0">
              <a:off x="551309" y="62866"/>
              <a:ext cx="19983426" cy="2698958"/>
            </a:xfrm>
            <a:prstGeom prst="rect">
              <a:avLst/>
            </a:prstGeom>
          </p:spPr>
          <p:txBody>
            <a:bodyPr anchor="t" rtlCol="false" tIns="0" lIns="0" bIns="0" rIns="0">
              <a:spAutoFit/>
            </a:bodyPr>
            <a:lstStyle/>
            <a:p>
              <a:pPr algn="ctr" marL="0" indent="0" lvl="0">
                <a:lnSpc>
                  <a:spcPts val="8260"/>
                </a:lnSpc>
                <a:spcBef>
                  <a:spcPct val="0"/>
                </a:spcBef>
              </a:pPr>
              <a:r>
                <a:rPr lang="en-US" sz="5900" spc="1357" strike="noStrike" u="none">
                  <a:solidFill>
                    <a:srgbClr val="244C76"/>
                  </a:solidFill>
                  <a:latin typeface="Staatliches"/>
                </a:rPr>
                <a:t>Natural Language Processing (NLP) Implementation</a:t>
              </a:r>
            </a:p>
          </p:txBody>
        </p:sp>
      </p:grpSp>
      <p:sp>
        <p:nvSpPr>
          <p:cNvPr name="TextBox 6" id="6"/>
          <p:cNvSpPr txBox="true"/>
          <p:nvPr/>
        </p:nvSpPr>
        <p:spPr>
          <a:xfrm rot="0">
            <a:off x="6496464" y="6305092"/>
            <a:ext cx="5323671" cy="1566544"/>
          </a:xfrm>
          <a:prstGeom prst="rect">
            <a:avLst/>
          </a:prstGeom>
        </p:spPr>
        <p:txBody>
          <a:bodyPr anchor="t" rtlCol="false" tIns="0" lIns="0" bIns="0" rIns="0">
            <a:spAutoFit/>
          </a:bodyPr>
          <a:lstStyle/>
          <a:p>
            <a:pPr algn="ctr">
              <a:lnSpc>
                <a:spcPts val="12880"/>
              </a:lnSpc>
            </a:pPr>
          </a:p>
        </p:txBody>
      </p:sp>
      <p:sp>
        <p:nvSpPr>
          <p:cNvPr name="TextBox 7" id="7"/>
          <p:cNvSpPr txBox="true"/>
          <p:nvPr/>
        </p:nvSpPr>
        <p:spPr>
          <a:xfrm rot="0">
            <a:off x="594131" y="2784036"/>
            <a:ext cx="17128337" cy="73850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Text Tokenization:</a:t>
            </a:r>
            <a:r>
              <a:rPr lang="en-US" sz="3873" strike="noStrike" u="none">
                <a:solidFill>
                  <a:srgbClr val="244C76"/>
                </a:solidFill>
                <a:latin typeface="Arial Bold"/>
              </a:rPr>
              <a:t> </a:t>
            </a:r>
            <a:r>
              <a:rPr lang="en-US" sz="3873" strike="noStrike" u="none">
                <a:solidFill>
                  <a:srgbClr val="244C76"/>
                </a:solidFill>
                <a:latin typeface="Arial"/>
              </a:rPr>
              <a:t>Implement text tokenization to break down user inputs and responses into manageable tokens. This enables the chatbot to understand sentence structure.</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Entity Recognition:</a:t>
            </a:r>
            <a:r>
              <a:rPr lang="en-US" sz="3873" strike="noStrike" u="none">
                <a:solidFill>
                  <a:srgbClr val="244C76"/>
                </a:solidFill>
                <a:latin typeface="Arial Bold"/>
              </a:rPr>
              <a:t> </a:t>
            </a:r>
            <a:r>
              <a:rPr lang="en-US" sz="3873" strike="noStrike" u="none">
                <a:solidFill>
                  <a:srgbClr val="244C76"/>
                </a:solidFill>
                <a:latin typeface="Arial"/>
              </a:rPr>
              <a:t>Incorporate named entity recognition (NER) to identify and extract important entities such as dates, locations, and product names from user inputs.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Sentiment Analysis:</a:t>
            </a:r>
            <a:r>
              <a:rPr lang="en-US" sz="3873" strike="noStrike" u="none">
                <a:solidFill>
                  <a:srgbClr val="244C76"/>
                </a:solidFill>
                <a:latin typeface="Arial Bold"/>
              </a:rPr>
              <a:t> </a:t>
            </a:r>
            <a:r>
              <a:rPr lang="en-US" sz="3873" strike="noStrike" u="none">
                <a:solidFill>
                  <a:srgbClr val="244C76"/>
                </a:solidFill>
                <a:latin typeface="Arial"/>
              </a:rPr>
              <a:t>Integrate sentiment analysis to determine the emotional tone of user queries, aiding in providing context-appropriate responses.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Intent Detection:</a:t>
            </a:r>
            <a:r>
              <a:rPr lang="en-US" sz="3873" strike="noStrike" u="none">
                <a:solidFill>
                  <a:srgbClr val="244C76"/>
                </a:solidFill>
                <a:latin typeface="Arial Bold"/>
              </a:rPr>
              <a:t> </a:t>
            </a:r>
            <a:r>
              <a:rPr lang="en-US" sz="3873" strike="noStrike" u="none">
                <a:solidFill>
                  <a:srgbClr val="244C76"/>
                </a:solidFill>
                <a:latin typeface="Arial"/>
              </a:rPr>
              <a:t>Train machine learning models to classify user intents. This helps the chatbot understand the purpose behind user queries, whether they are asking for information, seeking help, or making a purchase.</a:t>
            </a:r>
          </a:p>
          <a:p>
            <a:pPr algn="l" marL="0" indent="0" lvl="0">
              <a:lnSpc>
                <a:spcPts val="387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3968928"/>
            <a:ext cx="16230600" cy="34988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Dialog Management: </a:t>
            </a:r>
            <a:r>
              <a:rPr lang="en-US" sz="3873" strike="noStrike" u="none">
                <a:solidFill>
                  <a:srgbClr val="244C76"/>
                </a:solidFill>
                <a:latin typeface="Arial"/>
              </a:rPr>
              <a:t>Create a dialog management system that tracks the context of the conversation. This ensures that the chatbot engages in coherent and context-aware interactions.</a:t>
            </a:r>
          </a:p>
          <a:p>
            <a:pPr algn="l" marL="0" indent="0" lvl="0">
              <a:lnSpc>
                <a:spcPts val="3873"/>
              </a:lnSpc>
              <a:spcBef>
                <a:spcPct val="0"/>
              </a:spcBef>
            </a:pPr>
          </a:p>
          <a:p>
            <a:pPr algn="l" marL="0" indent="0" lvl="0">
              <a:lnSpc>
                <a:spcPts val="3873"/>
              </a:lnSpc>
              <a:spcBef>
                <a:spcPct val="0"/>
              </a:spcBef>
            </a:pPr>
            <a:r>
              <a:rPr lang="en-US" sz="3873" strike="noStrike" u="none">
                <a:solidFill>
                  <a:srgbClr val="000000"/>
                </a:solidFill>
                <a:latin typeface="Arial Bold"/>
              </a:rPr>
              <a:t>Response Generation</a:t>
            </a:r>
            <a:r>
              <a:rPr lang="en-US" sz="3873" strike="noStrike" u="none">
                <a:solidFill>
                  <a:srgbClr val="244C76"/>
                </a:solidFill>
                <a:latin typeface="Arial Bold"/>
              </a:rPr>
              <a:t>: </a:t>
            </a:r>
            <a:r>
              <a:rPr lang="en-US" sz="3873" strike="noStrike" u="none">
                <a:solidFill>
                  <a:srgbClr val="244C76"/>
                </a:solidFill>
                <a:latin typeface="Arial"/>
              </a:rPr>
              <a:t>Develop a response generation module that selects or generates appropriate responses. This can involve rule-based systems or more advanced natural language generation techniques.</a:t>
            </a:r>
          </a:p>
        </p:txBody>
      </p:sp>
      <p:grpSp>
        <p:nvGrpSpPr>
          <p:cNvPr name="Group 3" id="3"/>
          <p:cNvGrpSpPr/>
          <p:nvPr/>
        </p:nvGrpSpPr>
        <p:grpSpPr>
          <a:xfrm rot="0">
            <a:off x="1028700" y="1028700"/>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Chatbot Architecture</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grpSp>
        <p:nvGrpSpPr>
          <p:cNvPr name="Group 2" id="2"/>
          <p:cNvGrpSpPr/>
          <p:nvPr/>
        </p:nvGrpSpPr>
        <p:grpSpPr>
          <a:xfrm rot="0">
            <a:off x="1271365" y="1198165"/>
            <a:ext cx="446159" cy="391393"/>
            <a:chOff x="0" y="0"/>
            <a:chExt cx="594879" cy="521857"/>
          </a:xfrm>
        </p:grpSpPr>
        <p:sp>
          <p:nvSpPr>
            <p:cNvPr name="AutoShape 3" id="3"/>
            <p:cNvSpPr/>
            <p:nvPr/>
          </p:nvSpPr>
          <p:spPr>
            <a:xfrm rot="0">
              <a:off x="0" y="0"/>
              <a:ext cx="594879" cy="0"/>
            </a:xfrm>
            <a:prstGeom prst="line">
              <a:avLst/>
            </a:prstGeom>
            <a:ln cap="rnd" w="88900">
              <a:solidFill>
                <a:srgbClr val="FFFFFF"/>
              </a:solidFill>
              <a:prstDash val="solid"/>
              <a:headEnd type="none" len="sm" w="sm"/>
              <a:tailEnd type="none" len="sm" w="sm"/>
            </a:ln>
          </p:spPr>
        </p:sp>
        <p:sp>
          <p:nvSpPr>
            <p:cNvPr name="AutoShape 4" id="4"/>
            <p:cNvSpPr/>
            <p:nvPr/>
          </p:nvSpPr>
          <p:spPr>
            <a:xfrm rot="0">
              <a:off x="0" y="216479"/>
              <a:ext cx="594879" cy="0"/>
            </a:xfrm>
            <a:prstGeom prst="line">
              <a:avLst/>
            </a:prstGeom>
            <a:ln cap="rnd" w="88900">
              <a:solidFill>
                <a:srgbClr val="FFFFFF"/>
              </a:solidFill>
              <a:prstDash val="solid"/>
              <a:headEnd type="none" len="sm" w="sm"/>
              <a:tailEnd type="none" len="sm" w="sm"/>
            </a:ln>
          </p:spPr>
        </p:sp>
        <p:sp>
          <p:nvSpPr>
            <p:cNvPr name="AutoShape 5" id="5"/>
            <p:cNvSpPr/>
            <p:nvPr/>
          </p:nvSpPr>
          <p:spPr>
            <a:xfrm rot="0">
              <a:off x="0" y="432957"/>
              <a:ext cx="594861" cy="0"/>
            </a:xfrm>
            <a:prstGeom prst="line">
              <a:avLst/>
            </a:prstGeom>
            <a:ln cap="rnd" w="88900">
              <a:solidFill>
                <a:srgbClr val="FFFFFF"/>
              </a:solidFill>
              <a:prstDash val="solid"/>
              <a:headEnd type="none" len="sm" w="sm"/>
              <a:tailEnd type="none" len="sm" w="sm"/>
            </a:ln>
          </p:spPr>
        </p:sp>
      </p:grpSp>
      <p:grpSp>
        <p:nvGrpSpPr>
          <p:cNvPr name="Group 6" id="6"/>
          <p:cNvGrpSpPr/>
          <p:nvPr/>
        </p:nvGrpSpPr>
        <p:grpSpPr>
          <a:xfrm rot="0">
            <a:off x="16098504" y="8863445"/>
            <a:ext cx="1200806" cy="394855"/>
            <a:chOff x="0" y="0"/>
            <a:chExt cx="1305437" cy="429260"/>
          </a:xfrm>
        </p:grpSpPr>
        <p:sp>
          <p:nvSpPr>
            <p:cNvPr name="Freeform 7" id="7"/>
            <p:cNvSpPr/>
            <p:nvPr/>
          </p:nvSpPr>
          <p:spPr>
            <a:xfrm flipH="false" flipV="false" rot="0">
              <a:off x="0" y="-5080"/>
              <a:ext cx="1305437" cy="434340"/>
            </a:xfrm>
            <a:custGeom>
              <a:avLst/>
              <a:gdLst/>
              <a:ahLst/>
              <a:cxnLst/>
              <a:rect r="r" b="b" t="t" l="l"/>
              <a:pathLst>
                <a:path h="434340" w="1305437">
                  <a:moveTo>
                    <a:pt x="1287657" y="187960"/>
                  </a:moveTo>
                  <a:lnTo>
                    <a:pt x="1026037" y="11430"/>
                  </a:lnTo>
                  <a:cubicBezTo>
                    <a:pt x="1008257" y="0"/>
                    <a:pt x="985397" y="3810"/>
                    <a:pt x="972697" y="21590"/>
                  </a:cubicBezTo>
                  <a:cubicBezTo>
                    <a:pt x="961267" y="39370"/>
                    <a:pt x="965077" y="62230"/>
                    <a:pt x="982857" y="74930"/>
                  </a:cubicBezTo>
                  <a:lnTo>
                    <a:pt x="1141607" y="181610"/>
                  </a:lnTo>
                  <a:lnTo>
                    <a:pt x="0" y="181610"/>
                  </a:lnTo>
                  <a:lnTo>
                    <a:pt x="0" y="257810"/>
                  </a:lnTo>
                  <a:lnTo>
                    <a:pt x="1141607" y="257810"/>
                  </a:lnTo>
                  <a:lnTo>
                    <a:pt x="982857" y="364490"/>
                  </a:lnTo>
                  <a:cubicBezTo>
                    <a:pt x="965077" y="375920"/>
                    <a:pt x="961267" y="400050"/>
                    <a:pt x="972697" y="417830"/>
                  </a:cubicBezTo>
                  <a:cubicBezTo>
                    <a:pt x="980317" y="429260"/>
                    <a:pt x="991747" y="434340"/>
                    <a:pt x="1004447" y="434340"/>
                  </a:cubicBezTo>
                  <a:cubicBezTo>
                    <a:pt x="1012067" y="434340"/>
                    <a:pt x="1019687" y="431800"/>
                    <a:pt x="1026037" y="427990"/>
                  </a:cubicBezTo>
                  <a:lnTo>
                    <a:pt x="1288927" y="251460"/>
                  </a:lnTo>
                  <a:cubicBezTo>
                    <a:pt x="1299087" y="243840"/>
                    <a:pt x="1305437" y="232410"/>
                    <a:pt x="1305437" y="219710"/>
                  </a:cubicBezTo>
                  <a:cubicBezTo>
                    <a:pt x="1305437" y="207010"/>
                    <a:pt x="1299087" y="195580"/>
                    <a:pt x="1287657" y="187960"/>
                  </a:cubicBezTo>
                  <a:close/>
                </a:path>
              </a:pathLst>
            </a:custGeom>
            <a:solidFill>
              <a:srgbClr val="FFFFFF"/>
            </a:solidFill>
          </p:spPr>
        </p:sp>
      </p:grpSp>
      <p:sp>
        <p:nvSpPr>
          <p:cNvPr name="TextBox 8" id="8"/>
          <p:cNvSpPr txBox="true"/>
          <p:nvPr/>
        </p:nvSpPr>
        <p:spPr>
          <a:xfrm rot="0">
            <a:off x="624649" y="3135707"/>
            <a:ext cx="17038703"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Platform Integration:</a:t>
            </a:r>
            <a:r>
              <a:rPr lang="en-US" sz="3873">
                <a:solidFill>
                  <a:srgbClr val="244C76"/>
                </a:solidFill>
                <a:latin typeface="Arial"/>
              </a:rPr>
              <a:t> </a:t>
            </a:r>
            <a:r>
              <a:rPr lang="en-US" sz="3873" strike="noStrike" u="none">
                <a:solidFill>
                  <a:srgbClr val="244C76"/>
                </a:solidFill>
                <a:latin typeface="Arial"/>
              </a:rPr>
              <a:t>Choose the platform where the chatbot will be deployed (e.g., a mobile app). Implement integration using suitable methods such as webhooks, APIs, or software development kits (SDKs</a:t>
            </a:r>
            <a:r>
              <a:rPr lang="en-US" sz="3873" strike="noStrike" u="none">
                <a:solidFill>
                  <a:srgbClr val="244C76"/>
                </a:solidFill>
                <a:latin typeface="Arial Bold"/>
              </a:rPr>
              <a:t>).</a:t>
            </a:r>
          </a:p>
        </p:txBody>
      </p:sp>
      <p:sp>
        <p:nvSpPr>
          <p:cNvPr name="TextBox 9" id="9"/>
          <p:cNvSpPr txBox="true"/>
          <p:nvPr/>
        </p:nvSpPr>
        <p:spPr>
          <a:xfrm rot="0">
            <a:off x="624649" y="5999576"/>
            <a:ext cx="17038703"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User Interface:</a:t>
            </a:r>
            <a:r>
              <a:rPr lang="en-US" sz="3873">
                <a:solidFill>
                  <a:srgbClr val="244C76"/>
                </a:solidFill>
                <a:latin typeface="Arial"/>
              </a:rPr>
              <a:t> </a:t>
            </a:r>
            <a:r>
              <a:rPr lang="en-US" sz="3873" strike="noStrike" u="none">
                <a:solidFill>
                  <a:srgbClr val="244C76"/>
                </a:solidFill>
                <a:latin typeface="Arial"/>
              </a:rPr>
              <a:t>Design and implement a user-friendly interface that allows users to interact with the chatbot seamlessly. Ensure it is responsive and easy to use.</a:t>
            </a:r>
          </a:p>
        </p:txBody>
      </p:sp>
      <p:grpSp>
        <p:nvGrpSpPr>
          <p:cNvPr name="Group 10" id="10"/>
          <p:cNvGrpSpPr/>
          <p:nvPr/>
        </p:nvGrpSpPr>
        <p:grpSpPr>
          <a:xfrm rot="0">
            <a:off x="1028700" y="681432"/>
            <a:ext cx="16230600" cy="1149349"/>
            <a:chOff x="0" y="0"/>
            <a:chExt cx="21640800" cy="1532466"/>
          </a:xfrm>
        </p:grpSpPr>
        <p:grpSp>
          <p:nvGrpSpPr>
            <p:cNvPr name="Group 11" id="11"/>
            <p:cNvGrpSpPr/>
            <p:nvPr/>
          </p:nvGrpSpPr>
          <p:grpSpPr>
            <a:xfrm rot="0">
              <a:off x="0" y="0"/>
              <a:ext cx="21640800" cy="1532466"/>
              <a:chOff x="0" y="0"/>
              <a:chExt cx="10587962" cy="752787"/>
            </a:xfrm>
          </p:grpSpPr>
          <p:sp>
            <p:nvSpPr>
              <p:cNvPr name="Freeform 12" id="12"/>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13" id="13"/>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INTEGRATION</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679100" y="3587788"/>
            <a:ext cx="14379394" cy="1555712"/>
          </a:xfrm>
          <a:prstGeom prst="rect">
            <a:avLst/>
          </a:prstGeom>
        </p:spPr>
        <p:txBody>
          <a:bodyPr anchor="t" rtlCol="false" tIns="0" lIns="0" bIns="0" rIns="0">
            <a:spAutoFit/>
          </a:bodyPr>
          <a:lstStyle/>
          <a:p>
            <a:pPr algn="l" marL="0" indent="0" lvl="0">
              <a:lnSpc>
                <a:spcPts val="3873"/>
              </a:lnSpc>
              <a:spcBef>
                <a:spcPct val="0"/>
              </a:spcBef>
            </a:pPr>
            <a:r>
              <a:rPr lang="en-US" sz="3873">
                <a:solidFill>
                  <a:srgbClr val="000000"/>
                </a:solidFill>
                <a:latin typeface="Arial Bold"/>
              </a:rPr>
              <a:t>Functional Testing:</a:t>
            </a:r>
            <a:r>
              <a:rPr lang="en-US" sz="3873">
                <a:solidFill>
                  <a:srgbClr val="244C76"/>
                </a:solidFill>
                <a:latin typeface="Arial Bold"/>
              </a:rPr>
              <a:t> </a:t>
            </a:r>
            <a:r>
              <a:rPr lang="en-US" sz="3873" strike="noStrike" u="none">
                <a:solidFill>
                  <a:srgbClr val="244C76"/>
                </a:solidFill>
                <a:latin typeface="Arial"/>
              </a:rPr>
              <a:t>Conduct testing to verify that the chatbot accurately responds to various user queries and intents. Test edge cases and uncommon inputs to uncover potential issues.</a:t>
            </a:r>
          </a:p>
        </p:txBody>
      </p:sp>
      <p:sp>
        <p:nvSpPr>
          <p:cNvPr name="TextBox 3" id="3"/>
          <p:cNvSpPr txBox="true"/>
          <p:nvPr/>
        </p:nvSpPr>
        <p:spPr>
          <a:xfrm rot="0">
            <a:off x="1679100" y="6278974"/>
            <a:ext cx="13588559"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User Testing: </a:t>
            </a:r>
            <a:r>
              <a:rPr lang="en-US" sz="3873" strike="noStrike" u="none">
                <a:solidFill>
                  <a:srgbClr val="244C76"/>
                </a:solidFill>
                <a:latin typeface="Arial Bold"/>
              </a:rPr>
              <a:t> </a:t>
            </a:r>
            <a:r>
              <a:rPr lang="en-US" sz="3873" strike="noStrike" u="none">
                <a:solidFill>
                  <a:srgbClr val="244C76"/>
                </a:solidFill>
                <a:latin typeface="Arial"/>
              </a:rPr>
              <a:t>Involve real users in testing to collect feedback on usability and user satisfaction. Use this feedback for iterative improvements.</a:t>
            </a:r>
          </a:p>
        </p:txBody>
      </p:sp>
      <p:grpSp>
        <p:nvGrpSpPr>
          <p:cNvPr name="Group 4" id="4"/>
          <p:cNvGrpSpPr/>
          <p:nvPr/>
        </p:nvGrpSpPr>
        <p:grpSpPr>
          <a:xfrm rot="0">
            <a:off x="1028700" y="681432"/>
            <a:ext cx="16230600" cy="1149349"/>
            <a:chOff x="0" y="0"/>
            <a:chExt cx="21640800" cy="1532466"/>
          </a:xfrm>
        </p:grpSpPr>
        <p:grpSp>
          <p:nvGrpSpPr>
            <p:cNvPr name="Group 5" id="5"/>
            <p:cNvGrpSpPr/>
            <p:nvPr/>
          </p:nvGrpSpPr>
          <p:grpSpPr>
            <a:xfrm rot="0">
              <a:off x="0" y="0"/>
              <a:ext cx="21640800" cy="1532466"/>
              <a:chOff x="0" y="0"/>
              <a:chExt cx="10587962" cy="752787"/>
            </a:xfrm>
          </p:grpSpPr>
          <p:sp>
            <p:nvSpPr>
              <p:cNvPr name="Freeform 6" id="6"/>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7" id="7"/>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Testing and Quality Assurance</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DBEFF4"/>
        </a:solidFill>
      </p:bgPr>
    </p:bg>
    <p:spTree>
      <p:nvGrpSpPr>
        <p:cNvPr id="1" name=""/>
        <p:cNvGrpSpPr/>
        <p:nvPr/>
      </p:nvGrpSpPr>
      <p:grpSpPr>
        <a:xfrm>
          <a:off x="0" y="0"/>
          <a:ext cx="0" cy="0"/>
          <a:chOff x="0" y="0"/>
          <a:chExt cx="0" cy="0"/>
        </a:xfrm>
      </p:grpSpPr>
      <p:sp>
        <p:nvSpPr>
          <p:cNvPr name="TextBox 2" id="2"/>
          <p:cNvSpPr txBox="true"/>
          <p:nvPr/>
        </p:nvSpPr>
        <p:spPr>
          <a:xfrm rot="0">
            <a:off x="1028700" y="4662161"/>
            <a:ext cx="16299161" cy="1555712"/>
          </a:xfrm>
          <a:prstGeom prst="rect">
            <a:avLst/>
          </a:prstGeom>
        </p:spPr>
        <p:txBody>
          <a:bodyPr anchor="t" rtlCol="false" tIns="0" lIns="0" bIns="0" rIns="0">
            <a:spAutoFit/>
          </a:bodyPr>
          <a:lstStyle/>
          <a:p>
            <a:pPr algn="l" marL="0" indent="0" lvl="0">
              <a:lnSpc>
                <a:spcPts val="3873"/>
              </a:lnSpc>
              <a:spcBef>
                <a:spcPct val="0"/>
              </a:spcBef>
            </a:pPr>
            <a:r>
              <a:rPr lang="en-US" sz="3873" strike="noStrike" u="none">
                <a:solidFill>
                  <a:srgbClr val="000000"/>
                </a:solidFill>
                <a:latin typeface="Arial Bold"/>
              </a:rPr>
              <a:t>Production Deployment:</a:t>
            </a:r>
            <a:r>
              <a:rPr lang="en-US" sz="3873" strike="noStrike" u="none">
                <a:solidFill>
                  <a:srgbClr val="000000"/>
                </a:solidFill>
                <a:latin typeface="Arial"/>
              </a:rPr>
              <a:t> </a:t>
            </a:r>
            <a:r>
              <a:rPr lang="en-US" sz="3873" strike="noStrike" u="none">
                <a:solidFill>
                  <a:srgbClr val="244C76"/>
                </a:solidFill>
                <a:latin typeface="Arial"/>
              </a:rPr>
              <a:t>Deploy the chatbot to a production environment, making it accessible to users. Ensure the infrastructure can handle concurrent user interactions without performance issues</a:t>
            </a:r>
            <a:r>
              <a:rPr lang="en-US" sz="3873" strike="noStrike" u="none">
                <a:solidFill>
                  <a:srgbClr val="244C76"/>
                </a:solidFill>
                <a:latin typeface="Arial Bold"/>
              </a:rPr>
              <a:t>.</a:t>
            </a:r>
          </a:p>
        </p:txBody>
      </p:sp>
      <p:grpSp>
        <p:nvGrpSpPr>
          <p:cNvPr name="Group 3" id="3"/>
          <p:cNvGrpSpPr/>
          <p:nvPr/>
        </p:nvGrpSpPr>
        <p:grpSpPr>
          <a:xfrm rot="0">
            <a:off x="1028700" y="2028405"/>
            <a:ext cx="16230600" cy="1149349"/>
            <a:chOff x="0" y="0"/>
            <a:chExt cx="21640800" cy="1532466"/>
          </a:xfrm>
        </p:grpSpPr>
        <p:grpSp>
          <p:nvGrpSpPr>
            <p:cNvPr name="Group 4" id="4"/>
            <p:cNvGrpSpPr/>
            <p:nvPr/>
          </p:nvGrpSpPr>
          <p:grpSpPr>
            <a:xfrm rot="0">
              <a:off x="0" y="0"/>
              <a:ext cx="21640800" cy="1532466"/>
              <a:chOff x="0" y="0"/>
              <a:chExt cx="10587962" cy="752787"/>
            </a:xfrm>
          </p:grpSpPr>
          <p:sp>
            <p:nvSpPr>
              <p:cNvPr name="Freeform 5" id="5"/>
              <p:cNvSpPr/>
              <p:nvPr/>
            </p:nvSpPr>
            <p:spPr>
              <a:xfrm flipH="false" flipV="false" rot="0">
                <a:off x="0" y="0"/>
                <a:ext cx="10587962" cy="752787"/>
              </a:xfrm>
              <a:custGeom>
                <a:avLst/>
                <a:gdLst/>
                <a:ahLst/>
                <a:cxnLst/>
                <a:rect r="r" b="b" t="t" l="l"/>
                <a:pathLst>
                  <a:path h="752787" w="10587962">
                    <a:moveTo>
                      <a:pt x="10463502" y="752787"/>
                    </a:moveTo>
                    <a:lnTo>
                      <a:pt x="124460" y="752787"/>
                    </a:lnTo>
                    <a:cubicBezTo>
                      <a:pt x="55880" y="752787"/>
                      <a:pt x="0" y="696907"/>
                      <a:pt x="0" y="628327"/>
                    </a:cubicBezTo>
                    <a:lnTo>
                      <a:pt x="0" y="124460"/>
                    </a:lnTo>
                    <a:cubicBezTo>
                      <a:pt x="0" y="55880"/>
                      <a:pt x="55880" y="0"/>
                      <a:pt x="124460" y="0"/>
                    </a:cubicBezTo>
                    <a:lnTo>
                      <a:pt x="10463502" y="0"/>
                    </a:lnTo>
                    <a:cubicBezTo>
                      <a:pt x="10532082" y="0"/>
                      <a:pt x="10587962" y="55880"/>
                      <a:pt x="10587962" y="124460"/>
                    </a:cubicBezTo>
                    <a:lnTo>
                      <a:pt x="10587962" y="628327"/>
                    </a:lnTo>
                    <a:cubicBezTo>
                      <a:pt x="10587962" y="696907"/>
                      <a:pt x="10532082" y="752787"/>
                      <a:pt x="10463502" y="752787"/>
                    </a:cubicBezTo>
                    <a:close/>
                  </a:path>
                </a:pathLst>
              </a:custGeom>
              <a:solidFill>
                <a:srgbClr val="FFFFFF"/>
              </a:solidFill>
            </p:spPr>
          </p:sp>
        </p:grpSp>
        <p:sp>
          <p:nvSpPr>
            <p:cNvPr name="TextBox 6" id="6"/>
            <p:cNvSpPr txBox="true"/>
            <p:nvPr/>
          </p:nvSpPr>
          <p:spPr>
            <a:xfrm rot="0">
              <a:off x="551309" y="62866"/>
              <a:ext cx="19983426" cy="1301958"/>
            </a:xfrm>
            <a:prstGeom prst="rect">
              <a:avLst/>
            </a:prstGeom>
          </p:spPr>
          <p:txBody>
            <a:bodyPr anchor="t" rtlCol="false" tIns="0" lIns="0" bIns="0" rIns="0">
              <a:spAutoFit/>
            </a:bodyPr>
            <a:lstStyle/>
            <a:p>
              <a:pPr algn="ctr" marL="0" indent="0" lvl="0">
                <a:lnSpc>
                  <a:spcPts val="8260"/>
                </a:lnSpc>
                <a:spcBef>
                  <a:spcPct val="0"/>
                </a:spcBef>
              </a:pPr>
              <a:r>
                <a:rPr lang="en-US" sz="5900" spc="1357">
                  <a:solidFill>
                    <a:srgbClr val="244C76"/>
                  </a:solidFill>
                  <a:latin typeface="Staatliches"/>
                </a:rPr>
                <a:t>Deployment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DAFwrVbHdp0</dc:identifier>
  <dcterms:modified xsi:type="dcterms:W3CDTF">2011-08-01T06:04:30Z</dcterms:modified>
  <cp:revision>1</cp:revision>
  <dc:title>AIPhase2</dc:title>
</cp:coreProperties>
</file>