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5"/>
  </p:notesMasterIdLst>
  <p:sldIdLst>
    <p:sldId id="256" r:id="rId5"/>
    <p:sldId id="281" r:id="rId6"/>
    <p:sldId id="288" r:id="rId7"/>
    <p:sldId id="282" r:id="rId8"/>
    <p:sldId id="283" r:id="rId9"/>
    <p:sldId id="284" r:id="rId10"/>
    <p:sldId id="285" r:id="rId11"/>
    <p:sldId id="286" r:id="rId12"/>
    <p:sldId id="287" r:id="rId13"/>
    <p:sldId id="289" r:id="rId14"/>
    <p:sldId id="279" r:id="rId15"/>
    <p:sldId id="274" r:id="rId16"/>
    <p:sldId id="275" r:id="rId17"/>
    <p:sldId id="276" r:id="rId18"/>
    <p:sldId id="277" r:id="rId19"/>
    <p:sldId id="278" r:id="rId20"/>
    <p:sldId id="272" r:id="rId21"/>
    <p:sldId id="280" r:id="rId22"/>
    <p:sldId id="290" r:id="rId23"/>
    <p:sldId id="291"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85267" autoAdjust="0"/>
  </p:normalViewPr>
  <p:slideViewPr>
    <p:cSldViewPr snapToGrid="0" snapToObjects="1">
      <p:cViewPr varScale="1">
        <p:scale>
          <a:sx n="62" d="100"/>
          <a:sy n="62" d="100"/>
        </p:scale>
        <p:origin x="1626" y="4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538B83-4DB4-49F5-A637-7A7DA9C39A29}" type="datetimeFigureOut">
              <a:rPr lang="en-US" smtClean="0"/>
              <a:t>1/26/2021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2860DD-D42F-4610-8F40-E2069CCBE91F}" type="slidenum">
              <a:rPr lang="en-US" smtClean="0"/>
              <a:t>‹#›</a:t>
            </a:fld>
            <a:endParaRPr lang="en-US"/>
          </a:p>
        </p:txBody>
      </p:sp>
    </p:spTree>
    <p:extLst>
      <p:ext uri="{BB962C8B-B14F-4D97-AF65-F5344CB8AC3E}">
        <p14:creationId xmlns:p14="http://schemas.microsoft.com/office/powerpoint/2010/main" val="14867264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Pass-1</a:t>
            </a:r>
          </a:p>
          <a:p>
            <a:r>
              <a:rPr lang="en-US" dirty="0"/>
              <a:t>I=0</a:t>
            </a:r>
          </a:p>
          <a:p>
            <a:r>
              <a:rPr lang="en-US" dirty="0"/>
              <a:t>J varies from 0 to 5</a:t>
            </a:r>
          </a:p>
        </p:txBody>
      </p:sp>
      <p:sp>
        <p:nvSpPr>
          <p:cNvPr id="4" name="Slide Number Placeholder 3"/>
          <p:cNvSpPr>
            <a:spLocks noGrp="1"/>
          </p:cNvSpPr>
          <p:nvPr>
            <p:ph type="sldNum" sz="quarter" idx="5"/>
          </p:nvPr>
        </p:nvSpPr>
        <p:spPr/>
        <p:txBody>
          <a:bodyPr/>
          <a:lstStyle/>
          <a:p>
            <a:fld id="{C32860DD-D42F-4610-8F40-E2069CCBE91F}" type="slidenum">
              <a:rPr lang="en-US" smtClean="0"/>
              <a:t>12</a:t>
            </a:fld>
            <a:endParaRPr lang="en-US"/>
          </a:p>
        </p:txBody>
      </p:sp>
    </p:spTree>
    <p:extLst>
      <p:ext uri="{BB962C8B-B14F-4D97-AF65-F5344CB8AC3E}">
        <p14:creationId xmlns:p14="http://schemas.microsoft.com/office/powerpoint/2010/main" val="3611004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Pass-2</a:t>
            </a:r>
          </a:p>
          <a:p>
            <a:r>
              <a:rPr lang="en-US" dirty="0"/>
              <a:t>I=1</a:t>
            </a:r>
          </a:p>
          <a:p>
            <a:r>
              <a:rPr lang="en-US" dirty="0"/>
              <a:t>J varies from 0 to 4</a:t>
            </a:r>
          </a:p>
        </p:txBody>
      </p:sp>
      <p:sp>
        <p:nvSpPr>
          <p:cNvPr id="4" name="Slide Number Placeholder 3"/>
          <p:cNvSpPr>
            <a:spLocks noGrp="1"/>
          </p:cNvSpPr>
          <p:nvPr>
            <p:ph type="sldNum" sz="quarter" idx="5"/>
          </p:nvPr>
        </p:nvSpPr>
        <p:spPr/>
        <p:txBody>
          <a:bodyPr/>
          <a:lstStyle/>
          <a:p>
            <a:fld id="{C32860DD-D42F-4610-8F40-E2069CCBE91F}" type="slidenum">
              <a:rPr lang="en-US" smtClean="0"/>
              <a:t>13</a:t>
            </a:fld>
            <a:endParaRPr lang="en-US"/>
          </a:p>
        </p:txBody>
      </p:sp>
    </p:spTree>
    <p:extLst>
      <p:ext uri="{BB962C8B-B14F-4D97-AF65-F5344CB8AC3E}">
        <p14:creationId xmlns:p14="http://schemas.microsoft.com/office/powerpoint/2010/main" val="38600536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Pass-3</a:t>
            </a:r>
          </a:p>
          <a:p>
            <a:r>
              <a:rPr lang="en-US" dirty="0" err="1"/>
              <a:t>i</a:t>
            </a:r>
            <a:r>
              <a:rPr lang="en-US" dirty="0"/>
              <a:t>=2</a:t>
            </a:r>
          </a:p>
          <a:p>
            <a:r>
              <a:rPr lang="en-US" dirty="0"/>
              <a:t>J=0 to 3</a:t>
            </a:r>
          </a:p>
        </p:txBody>
      </p:sp>
      <p:sp>
        <p:nvSpPr>
          <p:cNvPr id="4" name="Slide Number Placeholder 3"/>
          <p:cNvSpPr>
            <a:spLocks noGrp="1"/>
          </p:cNvSpPr>
          <p:nvPr>
            <p:ph type="sldNum" sz="quarter" idx="5"/>
          </p:nvPr>
        </p:nvSpPr>
        <p:spPr/>
        <p:txBody>
          <a:bodyPr/>
          <a:lstStyle/>
          <a:p>
            <a:fld id="{C32860DD-D42F-4610-8F40-E2069CCBE91F}" type="slidenum">
              <a:rPr lang="en-US" smtClean="0"/>
              <a:t>14</a:t>
            </a:fld>
            <a:endParaRPr lang="en-US"/>
          </a:p>
        </p:txBody>
      </p:sp>
    </p:spTree>
    <p:extLst>
      <p:ext uri="{BB962C8B-B14F-4D97-AF65-F5344CB8AC3E}">
        <p14:creationId xmlns:p14="http://schemas.microsoft.com/office/powerpoint/2010/main" val="37336700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Pass-4</a:t>
            </a:r>
          </a:p>
          <a:p>
            <a:r>
              <a:rPr lang="en-US" dirty="0" err="1"/>
              <a:t>i</a:t>
            </a:r>
            <a:r>
              <a:rPr lang="en-US" dirty="0"/>
              <a:t>=3</a:t>
            </a:r>
          </a:p>
          <a:p>
            <a:r>
              <a:rPr lang="en-US" dirty="0"/>
              <a:t>J=0 to 2</a:t>
            </a:r>
          </a:p>
        </p:txBody>
      </p:sp>
      <p:sp>
        <p:nvSpPr>
          <p:cNvPr id="4" name="Slide Number Placeholder 3"/>
          <p:cNvSpPr>
            <a:spLocks noGrp="1"/>
          </p:cNvSpPr>
          <p:nvPr>
            <p:ph type="sldNum" sz="quarter" idx="5"/>
          </p:nvPr>
        </p:nvSpPr>
        <p:spPr/>
        <p:txBody>
          <a:bodyPr/>
          <a:lstStyle/>
          <a:p>
            <a:fld id="{C32860DD-D42F-4610-8F40-E2069CCBE91F}" type="slidenum">
              <a:rPr lang="en-US" smtClean="0"/>
              <a:t>15</a:t>
            </a:fld>
            <a:endParaRPr lang="en-US"/>
          </a:p>
        </p:txBody>
      </p:sp>
    </p:spTree>
    <p:extLst>
      <p:ext uri="{BB962C8B-B14F-4D97-AF65-F5344CB8AC3E}">
        <p14:creationId xmlns:p14="http://schemas.microsoft.com/office/powerpoint/2010/main" val="10065621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Pass-5</a:t>
            </a:r>
          </a:p>
          <a:p>
            <a:r>
              <a:rPr lang="en-US" dirty="0" err="1"/>
              <a:t>i</a:t>
            </a:r>
            <a:r>
              <a:rPr lang="en-US" dirty="0"/>
              <a:t>=4</a:t>
            </a:r>
          </a:p>
          <a:p>
            <a:r>
              <a:rPr lang="en-US" dirty="0"/>
              <a:t>J=0 to 1</a:t>
            </a:r>
          </a:p>
        </p:txBody>
      </p:sp>
      <p:sp>
        <p:nvSpPr>
          <p:cNvPr id="4" name="Slide Number Placeholder 3"/>
          <p:cNvSpPr>
            <a:spLocks noGrp="1"/>
          </p:cNvSpPr>
          <p:nvPr>
            <p:ph type="sldNum" sz="quarter" idx="5"/>
          </p:nvPr>
        </p:nvSpPr>
        <p:spPr/>
        <p:txBody>
          <a:bodyPr/>
          <a:lstStyle/>
          <a:p>
            <a:fld id="{C32860DD-D42F-4610-8F40-E2069CCBE91F}" type="slidenum">
              <a:rPr lang="en-US" smtClean="0"/>
              <a:t>16</a:t>
            </a:fld>
            <a:endParaRPr lang="en-US"/>
          </a:p>
        </p:txBody>
      </p:sp>
    </p:spTree>
    <p:extLst>
      <p:ext uri="{BB962C8B-B14F-4D97-AF65-F5344CB8AC3E}">
        <p14:creationId xmlns:p14="http://schemas.microsoft.com/office/powerpoint/2010/main" val="28063919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1/26/2021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1/26/2021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1/26/2021</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1/26/2021</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55893"/>
            <a:ext cx="8056232" cy="1088136"/>
          </a:xfrm>
        </p:spPr>
        <p:txBody>
          <a:bodyPr>
            <a:noAutofit/>
          </a:bodyPr>
          <a:lstStyle/>
          <a:p>
            <a:r>
              <a:rPr lang="en-US" sz="3600" dirty="0"/>
              <a:t>Linear Search, Bubble Sort, and </a:t>
            </a:r>
            <a:br>
              <a:rPr lang="en-US" sz="3600" dirty="0"/>
            </a:br>
            <a:r>
              <a:rPr lang="en-US" sz="3600" dirty="0"/>
              <a:t>Insertion Sort</a:t>
            </a:r>
          </a:p>
        </p:txBody>
      </p:sp>
      <p:sp>
        <p:nvSpPr>
          <p:cNvPr id="3" name="Subtitle 2"/>
          <p:cNvSpPr>
            <a:spLocks noGrp="1"/>
          </p:cNvSpPr>
          <p:nvPr>
            <p:ph type="subTitle" idx="1"/>
          </p:nvPr>
        </p:nvSpPr>
        <p:spPr>
          <a:xfrm>
            <a:off x="476205" y="1580834"/>
            <a:ext cx="2789509" cy="484632"/>
          </a:xfrm>
        </p:spPr>
        <p:txBody>
          <a:bodyPr/>
          <a:lstStyle/>
          <a:p>
            <a:r>
              <a:rPr lang="en-US" dirty="0"/>
              <a:t>Course Code: CSC 2211</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2098736085"/>
              </p:ext>
            </p:extLst>
          </p:nvPr>
        </p:nvGraphicFramePr>
        <p:xfrm>
          <a:off x="476205" y="5186042"/>
          <a:ext cx="8335798" cy="1018816"/>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1</a:t>
                      </a:r>
                    </a:p>
                  </a:txBody>
                  <a:tcPr/>
                </a:tc>
                <a:tc>
                  <a:txBody>
                    <a:bodyPr/>
                    <a:lstStyle/>
                    <a:p>
                      <a:r>
                        <a:rPr lang="en-US" dirty="0"/>
                        <a:t>Week No:</a:t>
                      </a:r>
                    </a:p>
                  </a:txBody>
                  <a:tcPr/>
                </a:tc>
                <a:tc>
                  <a:txBody>
                    <a:bodyPr/>
                    <a:lstStyle/>
                    <a:p>
                      <a:r>
                        <a:rPr lang="en-US" dirty="0"/>
                        <a:t>1</a:t>
                      </a:r>
                    </a:p>
                  </a:txBody>
                  <a:tcPr/>
                </a:tc>
                <a:tc>
                  <a:txBody>
                    <a:bodyPr/>
                    <a:lstStyle/>
                    <a:p>
                      <a:r>
                        <a:rPr lang="en-US" dirty="0"/>
                        <a:t>Semester:</a:t>
                      </a:r>
                    </a:p>
                  </a:txBody>
                  <a:tcPr/>
                </a:tc>
                <a:tc>
                  <a:txBody>
                    <a:bodyPr/>
                    <a:lstStyle/>
                    <a:p>
                      <a:r>
                        <a:rPr lang="en-US" dirty="0"/>
                        <a:t>Spring 2020-21</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Name &amp; email</a:t>
                      </a:r>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95821"/>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Algorithms(Lab)</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6A5E-57E8-4B6E-99C2-1474E5F5B30A}"/>
              </a:ext>
            </a:extLst>
          </p:cNvPr>
          <p:cNvSpPr>
            <a:spLocks noGrp="1"/>
          </p:cNvSpPr>
          <p:nvPr>
            <p:ph type="title"/>
          </p:nvPr>
        </p:nvSpPr>
        <p:spPr/>
        <p:txBody>
          <a:bodyPr/>
          <a:lstStyle/>
          <a:p>
            <a:r>
              <a:rPr lang="en-US" dirty="0"/>
              <a:t>Pseudocode for Linear Search</a:t>
            </a:r>
          </a:p>
        </p:txBody>
      </p:sp>
      <p:sp>
        <p:nvSpPr>
          <p:cNvPr id="5" name="TextBox 4">
            <a:extLst>
              <a:ext uri="{FF2B5EF4-FFF2-40B4-BE49-F238E27FC236}">
                <a16:creationId xmlns:a16="http://schemas.microsoft.com/office/drawing/2014/main" id="{BA340CD3-B85A-4A68-B222-90D07B30155E}"/>
              </a:ext>
            </a:extLst>
          </p:cNvPr>
          <p:cNvSpPr txBox="1"/>
          <p:nvPr/>
        </p:nvSpPr>
        <p:spPr>
          <a:xfrm>
            <a:off x="883403" y="2279698"/>
            <a:ext cx="8260597" cy="2954655"/>
          </a:xfrm>
          <a:prstGeom prst="rect">
            <a:avLst/>
          </a:prstGeom>
          <a:noFill/>
        </p:spPr>
        <p:txBody>
          <a:bodyPr wrap="square">
            <a:spAutoFit/>
          </a:bodyPr>
          <a:lstStyle/>
          <a:p>
            <a:r>
              <a:rPr lang="en-US" sz="2400" b="0" i="0" dirty="0">
                <a:solidFill>
                  <a:srgbClr val="000000"/>
                </a:solidFill>
                <a:effectLst/>
                <a:latin typeface="CourierNewPSMT"/>
              </a:rPr>
              <a:t>procedure </a:t>
            </a:r>
            <a:r>
              <a:rPr lang="en-US" sz="2400" b="0" i="0" dirty="0" err="1">
                <a:solidFill>
                  <a:srgbClr val="000000"/>
                </a:solidFill>
                <a:effectLst/>
                <a:latin typeface="CourierNewPSMT"/>
              </a:rPr>
              <a:t>linear_search</a:t>
            </a:r>
            <a:r>
              <a:rPr lang="en-US" sz="2400" b="0" i="0" dirty="0">
                <a:solidFill>
                  <a:srgbClr val="000000"/>
                </a:solidFill>
                <a:effectLst/>
                <a:latin typeface="CourierNewPSMT"/>
              </a:rPr>
              <a:t> (list, value)</a:t>
            </a:r>
            <a:br>
              <a:rPr lang="en-US" sz="2400" b="0" i="0" dirty="0">
                <a:solidFill>
                  <a:srgbClr val="000000"/>
                </a:solidFill>
                <a:effectLst/>
                <a:latin typeface="CourierNewPSMT"/>
              </a:rPr>
            </a:br>
            <a:r>
              <a:rPr lang="en-US" sz="2400" b="0" i="0" dirty="0">
                <a:solidFill>
                  <a:srgbClr val="000000"/>
                </a:solidFill>
                <a:effectLst/>
                <a:latin typeface="CourierNewPSMT"/>
              </a:rPr>
              <a:t>      for each item in the list</a:t>
            </a:r>
            <a:br>
              <a:rPr lang="en-US" sz="2400" b="0" i="0" dirty="0">
                <a:solidFill>
                  <a:srgbClr val="000000"/>
                </a:solidFill>
                <a:effectLst/>
                <a:latin typeface="CourierNewPSMT"/>
              </a:rPr>
            </a:br>
            <a:r>
              <a:rPr lang="en-US" sz="2400" b="0" i="0" dirty="0">
                <a:solidFill>
                  <a:srgbClr val="000000"/>
                </a:solidFill>
                <a:effectLst/>
                <a:latin typeface="CourierNewPSMT"/>
              </a:rPr>
              <a:t>           if match item == value</a:t>
            </a:r>
            <a:br>
              <a:rPr lang="en-US" sz="2400" b="0" i="0" dirty="0">
                <a:solidFill>
                  <a:srgbClr val="000000"/>
                </a:solidFill>
                <a:effectLst/>
                <a:latin typeface="CourierNewPSMT"/>
              </a:rPr>
            </a:br>
            <a:r>
              <a:rPr lang="en-US" sz="2400" b="0" i="0" dirty="0">
                <a:solidFill>
                  <a:srgbClr val="000000"/>
                </a:solidFill>
                <a:effectLst/>
                <a:latin typeface="CourierNewPSMT"/>
              </a:rPr>
              <a:t>              return the item's location</a:t>
            </a:r>
            <a:br>
              <a:rPr lang="en-US" sz="2400" b="0" i="0" dirty="0">
                <a:solidFill>
                  <a:srgbClr val="000000"/>
                </a:solidFill>
                <a:effectLst/>
                <a:latin typeface="CourierNewPSMT"/>
              </a:rPr>
            </a:br>
            <a:r>
              <a:rPr lang="en-US" sz="2400" b="0" i="0" dirty="0">
                <a:solidFill>
                  <a:srgbClr val="000000"/>
                </a:solidFill>
                <a:effectLst/>
                <a:latin typeface="CourierNewPSMT"/>
              </a:rPr>
              <a:t>           end if</a:t>
            </a:r>
            <a:br>
              <a:rPr lang="en-US" sz="2400" b="0" i="0" dirty="0">
                <a:solidFill>
                  <a:srgbClr val="000000"/>
                </a:solidFill>
                <a:effectLst/>
                <a:latin typeface="CourierNewPSMT"/>
              </a:rPr>
            </a:br>
            <a:r>
              <a:rPr lang="en-US" sz="2400" b="0" i="0" dirty="0">
                <a:solidFill>
                  <a:srgbClr val="000000"/>
                </a:solidFill>
                <a:effectLst/>
                <a:latin typeface="CourierNewPSMT"/>
              </a:rPr>
              <a:t>      end for</a:t>
            </a:r>
            <a:br>
              <a:rPr lang="en-US" sz="2400" b="0" i="0" dirty="0">
                <a:solidFill>
                  <a:srgbClr val="000000"/>
                </a:solidFill>
                <a:effectLst/>
                <a:latin typeface="CourierNewPSMT"/>
              </a:rPr>
            </a:br>
            <a:r>
              <a:rPr lang="en-US" sz="2400" b="0" i="0" dirty="0">
                <a:solidFill>
                  <a:srgbClr val="000000"/>
                </a:solidFill>
                <a:effectLst/>
                <a:latin typeface="CourierNewPSMT"/>
              </a:rPr>
              <a:t>end procedure</a:t>
            </a:r>
            <a:r>
              <a:rPr lang="en-US" sz="2400" dirty="0"/>
              <a:t> </a:t>
            </a:r>
            <a:br>
              <a:rPr lang="en-US" dirty="0"/>
            </a:br>
            <a:endParaRPr lang="en-US" dirty="0"/>
          </a:p>
        </p:txBody>
      </p:sp>
    </p:spTree>
    <p:extLst>
      <p:ext uri="{BB962C8B-B14F-4D97-AF65-F5344CB8AC3E}">
        <p14:creationId xmlns:p14="http://schemas.microsoft.com/office/powerpoint/2010/main" val="2491758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F6B8D-E13B-4C91-80D2-22A701927BB7}"/>
              </a:ext>
            </a:extLst>
          </p:cNvPr>
          <p:cNvSpPr>
            <a:spLocks noGrp="1"/>
          </p:cNvSpPr>
          <p:nvPr>
            <p:ph type="title"/>
          </p:nvPr>
        </p:nvSpPr>
        <p:spPr/>
        <p:txBody>
          <a:bodyPr/>
          <a:lstStyle/>
          <a:p>
            <a:r>
              <a:rPr lang="en-US" dirty="0"/>
              <a:t>Bubble Sort</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22447A5-69C2-4563-B4CC-54A975C41B8A}"/>
                  </a:ext>
                </a:extLst>
              </p:cNvPr>
              <p:cNvSpPr txBox="1"/>
              <p:nvPr/>
            </p:nvSpPr>
            <p:spPr>
              <a:xfrm>
                <a:off x="284162" y="1739227"/>
                <a:ext cx="8859837" cy="2616935"/>
              </a:xfrm>
              <a:prstGeom prst="rect">
                <a:avLst/>
              </a:prstGeom>
              <a:noFill/>
            </p:spPr>
            <p:txBody>
              <a:bodyPr wrap="square">
                <a:spAutoFit/>
              </a:bodyPr>
              <a:lstStyle/>
              <a:p>
                <a:pPr marL="285750" indent="-285750">
                  <a:buFont typeface="Wingdings" panose="05000000000000000000" pitchFamily="2" charset="2"/>
                  <a:buChar char="§"/>
                </a:pPr>
                <a:r>
                  <a:rPr lang="en-US" sz="2400" b="0" i="0" dirty="0">
                    <a:solidFill>
                      <a:srgbClr val="000000"/>
                    </a:solidFill>
                    <a:effectLst/>
                    <a:latin typeface="Calibri" panose="020F0502020204030204" pitchFamily="34" charset="0"/>
                  </a:rPr>
                  <a:t>Bubble sort is a simple sorting algorithm</a:t>
                </a:r>
              </a:p>
              <a:p>
                <a:pPr marL="285750" indent="-285750" algn="just">
                  <a:buFont typeface="Wingdings" panose="05000000000000000000" pitchFamily="2" charset="2"/>
                  <a:buChar char="§"/>
                </a:pPr>
                <a:r>
                  <a:rPr lang="en-US" sz="2400" b="0" i="0" dirty="0">
                    <a:solidFill>
                      <a:srgbClr val="000000"/>
                    </a:solidFill>
                    <a:effectLst/>
                    <a:latin typeface="Calibri" panose="020F0502020204030204" pitchFamily="34" charset="0"/>
                  </a:rPr>
                  <a:t>This sorting algorithm is comparison-based algorithm in which</a:t>
                </a:r>
                <a:br>
                  <a:rPr lang="en-US" sz="2400" b="0" i="0" dirty="0">
                    <a:solidFill>
                      <a:srgbClr val="000000"/>
                    </a:solidFill>
                    <a:effectLst/>
                    <a:latin typeface="Calibri" panose="020F0502020204030204" pitchFamily="34" charset="0"/>
                  </a:rPr>
                </a:br>
                <a:r>
                  <a:rPr lang="en-US" sz="2400" b="0" i="0" dirty="0">
                    <a:solidFill>
                      <a:srgbClr val="000000"/>
                    </a:solidFill>
                    <a:effectLst/>
                    <a:latin typeface="Calibri" panose="020F0502020204030204" pitchFamily="34" charset="0"/>
                  </a:rPr>
                  <a:t>each pair of adjacent elements is compared and the elements are swapped if they are not in order</a:t>
                </a:r>
              </a:p>
              <a:p>
                <a:pPr marL="285750" indent="-285750">
                  <a:buFont typeface="Wingdings" panose="05000000000000000000" pitchFamily="2" charset="2"/>
                  <a:buChar char="§"/>
                </a:pPr>
                <a:r>
                  <a:rPr lang="en-US" sz="2400" b="0" i="0" dirty="0">
                    <a:solidFill>
                      <a:srgbClr val="000000"/>
                    </a:solidFill>
                    <a:effectLst/>
                    <a:latin typeface="Calibri" panose="020F0502020204030204" pitchFamily="34" charset="0"/>
                  </a:rPr>
                  <a:t> This algorithm is not suitable for large data sets as its average and worst case complexity are of Ο(</a:t>
                </a:r>
                <a14:m>
                  <m:oMath xmlns:m="http://schemas.openxmlformats.org/officeDocument/2006/math">
                    <m:sSup>
                      <m:sSupPr>
                        <m:ctrlPr>
                          <a:rPr lang="en-US" sz="2400" b="0" i="1" smtClean="0">
                            <a:solidFill>
                              <a:srgbClr val="000000"/>
                            </a:solidFill>
                            <a:effectLst/>
                            <a:latin typeface="Cambria Math" panose="02040503050406030204" pitchFamily="18" charset="0"/>
                          </a:rPr>
                        </m:ctrlPr>
                      </m:sSupPr>
                      <m:e>
                        <m:r>
                          <a:rPr lang="en-US" sz="2400" b="0" i="1" smtClean="0">
                            <a:solidFill>
                              <a:srgbClr val="000000"/>
                            </a:solidFill>
                            <a:effectLst/>
                            <a:latin typeface="Cambria Math" panose="02040503050406030204" pitchFamily="18" charset="0"/>
                          </a:rPr>
                          <m:t>𝑛</m:t>
                        </m:r>
                      </m:e>
                      <m:sup>
                        <m:r>
                          <a:rPr lang="en-US" sz="2400" b="0" i="1" smtClean="0">
                            <a:solidFill>
                              <a:srgbClr val="000000"/>
                            </a:solidFill>
                            <a:effectLst/>
                            <a:latin typeface="Cambria Math" panose="02040503050406030204" pitchFamily="18" charset="0"/>
                          </a:rPr>
                          <m:t>2</m:t>
                        </m:r>
                      </m:sup>
                    </m:sSup>
                  </m:oMath>
                </a14:m>
                <a:r>
                  <a:rPr lang="en-US" sz="2400" b="0" i="0" dirty="0">
                    <a:solidFill>
                      <a:srgbClr val="000000"/>
                    </a:solidFill>
                    <a:effectLst/>
                    <a:latin typeface="Calibri" panose="020F0502020204030204" pitchFamily="34" charset="0"/>
                  </a:rPr>
                  <a:t>) where n is the number of items</a:t>
                </a:r>
                <a:r>
                  <a:rPr lang="en-US" sz="2400" dirty="0"/>
                  <a:t> </a:t>
                </a:r>
                <a:br>
                  <a:rPr lang="en-US" dirty="0"/>
                </a:br>
                <a:endParaRPr lang="en-US" dirty="0"/>
              </a:p>
            </p:txBody>
          </p:sp>
        </mc:Choice>
        <mc:Fallback xmlns="">
          <p:sp>
            <p:nvSpPr>
              <p:cNvPr id="7" name="TextBox 6">
                <a:extLst>
                  <a:ext uri="{FF2B5EF4-FFF2-40B4-BE49-F238E27FC236}">
                    <a16:creationId xmlns:a16="http://schemas.microsoft.com/office/drawing/2014/main" id="{A22447A5-69C2-4563-B4CC-54A975C41B8A}"/>
                  </a:ext>
                </a:extLst>
              </p:cNvPr>
              <p:cNvSpPr txBox="1">
                <a:spLocks noRot="1" noChangeAspect="1" noMove="1" noResize="1" noEditPoints="1" noAdjustHandles="1" noChangeArrowheads="1" noChangeShapeType="1" noTextEdit="1"/>
              </p:cNvSpPr>
              <p:nvPr/>
            </p:nvSpPr>
            <p:spPr>
              <a:xfrm>
                <a:off x="284162" y="1739227"/>
                <a:ext cx="8859837" cy="2616935"/>
              </a:xfrm>
              <a:prstGeom prst="rect">
                <a:avLst/>
              </a:prstGeom>
              <a:blipFill>
                <a:blip r:embed="rId2"/>
                <a:stretch>
                  <a:fillRect l="-964" t="-1860" r="-1032"/>
                </a:stretch>
              </a:blipFill>
            </p:spPr>
            <p:txBody>
              <a:bodyPr/>
              <a:lstStyle/>
              <a:p>
                <a:r>
                  <a:rPr lang="en-US">
                    <a:noFill/>
                  </a:rPr>
                  <a:t> </a:t>
                </a:r>
              </a:p>
            </p:txBody>
          </p:sp>
        </mc:Fallback>
      </mc:AlternateContent>
    </p:spTree>
    <p:extLst>
      <p:ext uri="{BB962C8B-B14F-4D97-AF65-F5344CB8AC3E}">
        <p14:creationId xmlns:p14="http://schemas.microsoft.com/office/powerpoint/2010/main" val="1091133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EE1AD56-4131-46CC-A240-515FEF5FE579}"/>
              </a:ext>
            </a:extLst>
          </p:cNvPr>
          <p:cNvSpPr txBox="1">
            <a:spLocks/>
          </p:cNvSpPr>
          <p:nvPr/>
        </p:nvSpPr>
        <p:spPr>
          <a:xfrm>
            <a:off x="505747" y="418539"/>
            <a:ext cx="7808976" cy="1088136"/>
          </a:xfrm>
          <a:prstGeom prst="rect">
            <a:avLst/>
          </a:prstGeom>
          <a:solidFill>
            <a:schemeClr val="tx1">
              <a:lumMod val="85000"/>
              <a:lumOff val="15000"/>
              <a:alpha val="70000"/>
            </a:schemeClr>
          </a:solidFill>
        </p:spPr>
        <p:txBody>
          <a:bodyPr vert="horz" lIns="91440" tIns="45720" rIns="91440" bIns="45720" rtlCol="0" anchor="ctr">
            <a:normAutofit fontScale="97500"/>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lgn="l"/>
            <a:r>
              <a:rPr lang="en-US" dirty="0">
                <a:latin typeface="helvetica neue"/>
              </a:rPr>
              <a:t>Bubble Sort(First Iteration)</a:t>
            </a:r>
          </a:p>
        </p:txBody>
      </p:sp>
      <p:graphicFrame>
        <p:nvGraphicFramePr>
          <p:cNvPr id="9" name="Table 9">
            <a:extLst>
              <a:ext uri="{FF2B5EF4-FFF2-40B4-BE49-F238E27FC236}">
                <a16:creationId xmlns:a16="http://schemas.microsoft.com/office/drawing/2014/main" id="{B26FB229-6EAF-4824-8DA9-5264A82639F2}"/>
              </a:ext>
            </a:extLst>
          </p:cNvPr>
          <p:cNvGraphicFramePr>
            <a:graphicFrameLocks noGrp="1"/>
          </p:cNvGraphicFramePr>
          <p:nvPr>
            <p:extLst>
              <p:ext uri="{D42A27DB-BD31-4B8C-83A1-F6EECF244321}">
                <p14:modId xmlns:p14="http://schemas.microsoft.com/office/powerpoint/2010/main" val="1955486467"/>
              </p:ext>
            </p:extLst>
          </p:nvPr>
        </p:nvGraphicFramePr>
        <p:xfrm>
          <a:off x="740911" y="2184151"/>
          <a:ext cx="7338648" cy="722377"/>
        </p:xfrm>
        <a:graphic>
          <a:graphicData uri="http://schemas.openxmlformats.org/drawingml/2006/table">
            <a:tbl>
              <a:tblPr firstRow="1" bandRow="1">
                <a:tableStyleId>{5C22544A-7EE6-4342-B048-85BDC9FD1C3A}</a:tableStyleId>
              </a:tblPr>
              <a:tblGrid>
                <a:gridCol w="1223108">
                  <a:extLst>
                    <a:ext uri="{9D8B030D-6E8A-4147-A177-3AD203B41FA5}">
                      <a16:colId xmlns:a16="http://schemas.microsoft.com/office/drawing/2014/main" val="3857090182"/>
                    </a:ext>
                  </a:extLst>
                </a:gridCol>
                <a:gridCol w="1223108">
                  <a:extLst>
                    <a:ext uri="{9D8B030D-6E8A-4147-A177-3AD203B41FA5}">
                      <a16:colId xmlns:a16="http://schemas.microsoft.com/office/drawing/2014/main" val="2832535920"/>
                    </a:ext>
                  </a:extLst>
                </a:gridCol>
                <a:gridCol w="1223108">
                  <a:extLst>
                    <a:ext uri="{9D8B030D-6E8A-4147-A177-3AD203B41FA5}">
                      <a16:colId xmlns:a16="http://schemas.microsoft.com/office/drawing/2014/main" val="2019936932"/>
                    </a:ext>
                  </a:extLst>
                </a:gridCol>
                <a:gridCol w="1223108">
                  <a:extLst>
                    <a:ext uri="{9D8B030D-6E8A-4147-A177-3AD203B41FA5}">
                      <a16:colId xmlns:a16="http://schemas.microsoft.com/office/drawing/2014/main" val="1736430539"/>
                    </a:ext>
                  </a:extLst>
                </a:gridCol>
                <a:gridCol w="1223108">
                  <a:extLst>
                    <a:ext uri="{9D8B030D-6E8A-4147-A177-3AD203B41FA5}">
                      <a16:colId xmlns:a16="http://schemas.microsoft.com/office/drawing/2014/main" val="698283993"/>
                    </a:ext>
                  </a:extLst>
                </a:gridCol>
                <a:gridCol w="1223108">
                  <a:extLst>
                    <a:ext uri="{9D8B030D-6E8A-4147-A177-3AD203B41FA5}">
                      <a16:colId xmlns:a16="http://schemas.microsoft.com/office/drawing/2014/main" val="912075357"/>
                    </a:ext>
                  </a:extLst>
                </a:gridCol>
              </a:tblGrid>
              <a:tr h="722377">
                <a:tc>
                  <a:txBody>
                    <a:bodyPr/>
                    <a:lstStyle/>
                    <a:p>
                      <a:pPr algn="ctr"/>
                      <a:r>
                        <a:rPr lang="en-US" sz="3200" dirty="0"/>
                        <a:t>5</a:t>
                      </a:r>
                    </a:p>
                  </a:txBody>
                  <a:tcPr>
                    <a:solidFill>
                      <a:srgbClr val="FF0000"/>
                    </a:solidFill>
                  </a:tcPr>
                </a:tc>
                <a:tc>
                  <a:txBody>
                    <a:bodyPr/>
                    <a:lstStyle/>
                    <a:p>
                      <a:pPr algn="ctr"/>
                      <a:r>
                        <a:rPr lang="en-US" sz="3200" dirty="0"/>
                        <a:t>1</a:t>
                      </a:r>
                    </a:p>
                  </a:txBody>
                  <a:tcPr>
                    <a:solidFill>
                      <a:srgbClr val="FF0000"/>
                    </a:solidFill>
                  </a:tcPr>
                </a:tc>
                <a:tc>
                  <a:txBody>
                    <a:bodyPr/>
                    <a:lstStyle/>
                    <a:p>
                      <a:pPr algn="ctr"/>
                      <a:r>
                        <a:rPr lang="en-US" sz="3200" dirty="0"/>
                        <a:t>4</a:t>
                      </a:r>
                    </a:p>
                  </a:txBody>
                  <a:tcPr/>
                </a:tc>
                <a:tc>
                  <a:txBody>
                    <a:bodyPr/>
                    <a:lstStyle/>
                    <a:p>
                      <a:pPr algn="ctr"/>
                      <a:r>
                        <a:rPr lang="en-US" sz="3200" dirty="0"/>
                        <a:t>2</a:t>
                      </a:r>
                    </a:p>
                  </a:txBody>
                  <a:tcPr/>
                </a:tc>
                <a:tc>
                  <a:txBody>
                    <a:bodyPr/>
                    <a:lstStyle/>
                    <a:p>
                      <a:pPr algn="ctr"/>
                      <a:r>
                        <a:rPr lang="en-US" sz="3200" dirty="0"/>
                        <a:t>8</a:t>
                      </a:r>
                    </a:p>
                  </a:txBody>
                  <a:tcPr/>
                </a:tc>
                <a:tc>
                  <a:txBody>
                    <a:bodyPr/>
                    <a:lstStyle/>
                    <a:p>
                      <a:pPr algn="ctr"/>
                      <a:r>
                        <a:rPr lang="en-US" sz="3200" dirty="0"/>
                        <a:t>9</a:t>
                      </a:r>
                    </a:p>
                  </a:txBody>
                  <a:tcPr/>
                </a:tc>
                <a:extLst>
                  <a:ext uri="{0D108BD9-81ED-4DB2-BD59-A6C34878D82A}">
                    <a16:rowId xmlns:a16="http://schemas.microsoft.com/office/drawing/2014/main" val="4106551460"/>
                  </a:ext>
                </a:extLst>
              </a:tr>
            </a:tbl>
          </a:graphicData>
        </a:graphic>
      </p:graphicFrame>
      <p:graphicFrame>
        <p:nvGraphicFramePr>
          <p:cNvPr id="11" name="Table 9">
            <a:extLst>
              <a:ext uri="{FF2B5EF4-FFF2-40B4-BE49-F238E27FC236}">
                <a16:creationId xmlns:a16="http://schemas.microsoft.com/office/drawing/2014/main" id="{5B919C33-0CBE-4124-9E29-0CEB5758305A}"/>
              </a:ext>
            </a:extLst>
          </p:cNvPr>
          <p:cNvGraphicFramePr>
            <a:graphicFrameLocks noGrp="1"/>
          </p:cNvGraphicFramePr>
          <p:nvPr>
            <p:extLst>
              <p:ext uri="{D42A27DB-BD31-4B8C-83A1-F6EECF244321}">
                <p14:modId xmlns:p14="http://schemas.microsoft.com/office/powerpoint/2010/main" val="269503596"/>
              </p:ext>
            </p:extLst>
          </p:nvPr>
        </p:nvGraphicFramePr>
        <p:xfrm>
          <a:off x="740911" y="2954813"/>
          <a:ext cx="7338648" cy="722377"/>
        </p:xfrm>
        <a:graphic>
          <a:graphicData uri="http://schemas.openxmlformats.org/drawingml/2006/table">
            <a:tbl>
              <a:tblPr firstRow="1" bandRow="1">
                <a:tableStyleId>{5C22544A-7EE6-4342-B048-85BDC9FD1C3A}</a:tableStyleId>
              </a:tblPr>
              <a:tblGrid>
                <a:gridCol w="1223108">
                  <a:extLst>
                    <a:ext uri="{9D8B030D-6E8A-4147-A177-3AD203B41FA5}">
                      <a16:colId xmlns:a16="http://schemas.microsoft.com/office/drawing/2014/main" val="3857090182"/>
                    </a:ext>
                  </a:extLst>
                </a:gridCol>
                <a:gridCol w="1223108">
                  <a:extLst>
                    <a:ext uri="{9D8B030D-6E8A-4147-A177-3AD203B41FA5}">
                      <a16:colId xmlns:a16="http://schemas.microsoft.com/office/drawing/2014/main" val="2832535920"/>
                    </a:ext>
                  </a:extLst>
                </a:gridCol>
                <a:gridCol w="1223108">
                  <a:extLst>
                    <a:ext uri="{9D8B030D-6E8A-4147-A177-3AD203B41FA5}">
                      <a16:colId xmlns:a16="http://schemas.microsoft.com/office/drawing/2014/main" val="2019936932"/>
                    </a:ext>
                  </a:extLst>
                </a:gridCol>
                <a:gridCol w="1223108">
                  <a:extLst>
                    <a:ext uri="{9D8B030D-6E8A-4147-A177-3AD203B41FA5}">
                      <a16:colId xmlns:a16="http://schemas.microsoft.com/office/drawing/2014/main" val="1736430539"/>
                    </a:ext>
                  </a:extLst>
                </a:gridCol>
                <a:gridCol w="1223108">
                  <a:extLst>
                    <a:ext uri="{9D8B030D-6E8A-4147-A177-3AD203B41FA5}">
                      <a16:colId xmlns:a16="http://schemas.microsoft.com/office/drawing/2014/main" val="698283993"/>
                    </a:ext>
                  </a:extLst>
                </a:gridCol>
                <a:gridCol w="1223108">
                  <a:extLst>
                    <a:ext uri="{9D8B030D-6E8A-4147-A177-3AD203B41FA5}">
                      <a16:colId xmlns:a16="http://schemas.microsoft.com/office/drawing/2014/main" val="912075357"/>
                    </a:ext>
                  </a:extLst>
                </a:gridCol>
              </a:tblGrid>
              <a:tr h="722377">
                <a:tc>
                  <a:txBody>
                    <a:bodyPr/>
                    <a:lstStyle/>
                    <a:p>
                      <a:pPr algn="ctr"/>
                      <a:r>
                        <a:rPr lang="en-US" sz="3200" dirty="0"/>
                        <a:t>1</a:t>
                      </a:r>
                    </a:p>
                  </a:txBody>
                  <a:tcPr/>
                </a:tc>
                <a:tc>
                  <a:txBody>
                    <a:bodyPr/>
                    <a:lstStyle/>
                    <a:p>
                      <a:pPr algn="ctr"/>
                      <a:r>
                        <a:rPr lang="en-US" sz="3200" dirty="0"/>
                        <a:t>5</a:t>
                      </a:r>
                    </a:p>
                  </a:txBody>
                  <a:tcPr>
                    <a:solidFill>
                      <a:srgbClr val="FF0000"/>
                    </a:solidFill>
                  </a:tcPr>
                </a:tc>
                <a:tc>
                  <a:txBody>
                    <a:bodyPr/>
                    <a:lstStyle/>
                    <a:p>
                      <a:pPr algn="ctr"/>
                      <a:r>
                        <a:rPr lang="en-US" sz="3200" dirty="0"/>
                        <a:t>4</a:t>
                      </a:r>
                    </a:p>
                  </a:txBody>
                  <a:tcPr>
                    <a:solidFill>
                      <a:srgbClr val="FF0000"/>
                    </a:solidFill>
                  </a:tcPr>
                </a:tc>
                <a:tc>
                  <a:txBody>
                    <a:bodyPr/>
                    <a:lstStyle/>
                    <a:p>
                      <a:pPr algn="ctr"/>
                      <a:r>
                        <a:rPr lang="en-US" sz="3200" dirty="0"/>
                        <a:t>2</a:t>
                      </a:r>
                    </a:p>
                  </a:txBody>
                  <a:tcPr/>
                </a:tc>
                <a:tc>
                  <a:txBody>
                    <a:bodyPr/>
                    <a:lstStyle/>
                    <a:p>
                      <a:pPr algn="ctr"/>
                      <a:r>
                        <a:rPr lang="en-US" sz="3200" dirty="0"/>
                        <a:t>8</a:t>
                      </a:r>
                    </a:p>
                  </a:txBody>
                  <a:tcPr/>
                </a:tc>
                <a:tc>
                  <a:txBody>
                    <a:bodyPr/>
                    <a:lstStyle/>
                    <a:p>
                      <a:pPr algn="ctr"/>
                      <a:r>
                        <a:rPr lang="en-US" sz="3200" dirty="0"/>
                        <a:t>9</a:t>
                      </a:r>
                    </a:p>
                  </a:txBody>
                  <a:tcPr/>
                </a:tc>
                <a:extLst>
                  <a:ext uri="{0D108BD9-81ED-4DB2-BD59-A6C34878D82A}">
                    <a16:rowId xmlns:a16="http://schemas.microsoft.com/office/drawing/2014/main" val="4106551460"/>
                  </a:ext>
                </a:extLst>
              </a:tr>
            </a:tbl>
          </a:graphicData>
        </a:graphic>
      </p:graphicFrame>
      <p:graphicFrame>
        <p:nvGraphicFramePr>
          <p:cNvPr id="14" name="Table 9">
            <a:extLst>
              <a:ext uri="{FF2B5EF4-FFF2-40B4-BE49-F238E27FC236}">
                <a16:creationId xmlns:a16="http://schemas.microsoft.com/office/drawing/2014/main" id="{E1D084ED-A726-4D06-9166-4F2D3FA9944F}"/>
              </a:ext>
            </a:extLst>
          </p:cNvPr>
          <p:cNvGraphicFramePr>
            <a:graphicFrameLocks noGrp="1"/>
          </p:cNvGraphicFramePr>
          <p:nvPr>
            <p:extLst>
              <p:ext uri="{D42A27DB-BD31-4B8C-83A1-F6EECF244321}">
                <p14:modId xmlns:p14="http://schemas.microsoft.com/office/powerpoint/2010/main" val="3943091791"/>
              </p:ext>
            </p:extLst>
          </p:nvPr>
        </p:nvGraphicFramePr>
        <p:xfrm>
          <a:off x="740911" y="3794422"/>
          <a:ext cx="7338648" cy="722377"/>
        </p:xfrm>
        <a:graphic>
          <a:graphicData uri="http://schemas.openxmlformats.org/drawingml/2006/table">
            <a:tbl>
              <a:tblPr firstRow="1" bandRow="1">
                <a:tableStyleId>{5C22544A-7EE6-4342-B048-85BDC9FD1C3A}</a:tableStyleId>
              </a:tblPr>
              <a:tblGrid>
                <a:gridCol w="1223108">
                  <a:extLst>
                    <a:ext uri="{9D8B030D-6E8A-4147-A177-3AD203B41FA5}">
                      <a16:colId xmlns:a16="http://schemas.microsoft.com/office/drawing/2014/main" val="3857090182"/>
                    </a:ext>
                  </a:extLst>
                </a:gridCol>
                <a:gridCol w="1223108">
                  <a:extLst>
                    <a:ext uri="{9D8B030D-6E8A-4147-A177-3AD203B41FA5}">
                      <a16:colId xmlns:a16="http://schemas.microsoft.com/office/drawing/2014/main" val="2832535920"/>
                    </a:ext>
                  </a:extLst>
                </a:gridCol>
                <a:gridCol w="1223108">
                  <a:extLst>
                    <a:ext uri="{9D8B030D-6E8A-4147-A177-3AD203B41FA5}">
                      <a16:colId xmlns:a16="http://schemas.microsoft.com/office/drawing/2014/main" val="2019936932"/>
                    </a:ext>
                  </a:extLst>
                </a:gridCol>
                <a:gridCol w="1223108">
                  <a:extLst>
                    <a:ext uri="{9D8B030D-6E8A-4147-A177-3AD203B41FA5}">
                      <a16:colId xmlns:a16="http://schemas.microsoft.com/office/drawing/2014/main" val="1736430539"/>
                    </a:ext>
                  </a:extLst>
                </a:gridCol>
                <a:gridCol w="1223108">
                  <a:extLst>
                    <a:ext uri="{9D8B030D-6E8A-4147-A177-3AD203B41FA5}">
                      <a16:colId xmlns:a16="http://schemas.microsoft.com/office/drawing/2014/main" val="698283993"/>
                    </a:ext>
                  </a:extLst>
                </a:gridCol>
                <a:gridCol w="1223108">
                  <a:extLst>
                    <a:ext uri="{9D8B030D-6E8A-4147-A177-3AD203B41FA5}">
                      <a16:colId xmlns:a16="http://schemas.microsoft.com/office/drawing/2014/main" val="912075357"/>
                    </a:ext>
                  </a:extLst>
                </a:gridCol>
              </a:tblGrid>
              <a:tr h="722377">
                <a:tc>
                  <a:txBody>
                    <a:bodyPr/>
                    <a:lstStyle/>
                    <a:p>
                      <a:pPr algn="ctr"/>
                      <a:r>
                        <a:rPr lang="en-US" sz="3200" dirty="0"/>
                        <a:t>1</a:t>
                      </a:r>
                    </a:p>
                  </a:txBody>
                  <a:tcPr/>
                </a:tc>
                <a:tc>
                  <a:txBody>
                    <a:bodyPr/>
                    <a:lstStyle/>
                    <a:p>
                      <a:pPr algn="ctr"/>
                      <a:r>
                        <a:rPr lang="en-US" sz="3200" dirty="0"/>
                        <a:t>4</a:t>
                      </a:r>
                    </a:p>
                  </a:txBody>
                  <a:tcPr/>
                </a:tc>
                <a:tc>
                  <a:txBody>
                    <a:bodyPr/>
                    <a:lstStyle/>
                    <a:p>
                      <a:pPr algn="ctr"/>
                      <a:r>
                        <a:rPr lang="en-US" sz="3200" dirty="0"/>
                        <a:t>5</a:t>
                      </a:r>
                    </a:p>
                  </a:txBody>
                  <a:tcPr>
                    <a:solidFill>
                      <a:srgbClr val="FF0000"/>
                    </a:solidFill>
                  </a:tcPr>
                </a:tc>
                <a:tc>
                  <a:txBody>
                    <a:bodyPr/>
                    <a:lstStyle/>
                    <a:p>
                      <a:pPr algn="ctr"/>
                      <a:r>
                        <a:rPr lang="en-US" sz="3200" dirty="0"/>
                        <a:t>2</a:t>
                      </a:r>
                    </a:p>
                  </a:txBody>
                  <a:tcPr>
                    <a:solidFill>
                      <a:srgbClr val="FF0000"/>
                    </a:solidFill>
                  </a:tcPr>
                </a:tc>
                <a:tc>
                  <a:txBody>
                    <a:bodyPr/>
                    <a:lstStyle/>
                    <a:p>
                      <a:pPr algn="ctr"/>
                      <a:r>
                        <a:rPr lang="en-US" sz="3200" dirty="0"/>
                        <a:t>8</a:t>
                      </a:r>
                    </a:p>
                  </a:txBody>
                  <a:tcPr/>
                </a:tc>
                <a:tc>
                  <a:txBody>
                    <a:bodyPr/>
                    <a:lstStyle/>
                    <a:p>
                      <a:pPr algn="ctr"/>
                      <a:r>
                        <a:rPr lang="en-US" sz="3200" dirty="0"/>
                        <a:t>9</a:t>
                      </a:r>
                    </a:p>
                  </a:txBody>
                  <a:tcPr/>
                </a:tc>
                <a:extLst>
                  <a:ext uri="{0D108BD9-81ED-4DB2-BD59-A6C34878D82A}">
                    <a16:rowId xmlns:a16="http://schemas.microsoft.com/office/drawing/2014/main" val="4106551460"/>
                  </a:ext>
                </a:extLst>
              </a:tr>
            </a:tbl>
          </a:graphicData>
        </a:graphic>
      </p:graphicFrame>
      <p:graphicFrame>
        <p:nvGraphicFramePr>
          <p:cNvPr id="15" name="Table 9">
            <a:extLst>
              <a:ext uri="{FF2B5EF4-FFF2-40B4-BE49-F238E27FC236}">
                <a16:creationId xmlns:a16="http://schemas.microsoft.com/office/drawing/2014/main" id="{A5F322E9-DE5C-4545-A46F-2BB21E8091B1}"/>
              </a:ext>
            </a:extLst>
          </p:cNvPr>
          <p:cNvGraphicFramePr>
            <a:graphicFrameLocks noGrp="1"/>
          </p:cNvGraphicFramePr>
          <p:nvPr>
            <p:extLst>
              <p:ext uri="{D42A27DB-BD31-4B8C-83A1-F6EECF244321}">
                <p14:modId xmlns:p14="http://schemas.microsoft.com/office/powerpoint/2010/main" val="284542600"/>
              </p:ext>
            </p:extLst>
          </p:nvPr>
        </p:nvGraphicFramePr>
        <p:xfrm>
          <a:off x="740911" y="4600254"/>
          <a:ext cx="7338648" cy="722377"/>
        </p:xfrm>
        <a:graphic>
          <a:graphicData uri="http://schemas.openxmlformats.org/drawingml/2006/table">
            <a:tbl>
              <a:tblPr firstRow="1" bandRow="1">
                <a:tableStyleId>{5C22544A-7EE6-4342-B048-85BDC9FD1C3A}</a:tableStyleId>
              </a:tblPr>
              <a:tblGrid>
                <a:gridCol w="1223108">
                  <a:extLst>
                    <a:ext uri="{9D8B030D-6E8A-4147-A177-3AD203B41FA5}">
                      <a16:colId xmlns:a16="http://schemas.microsoft.com/office/drawing/2014/main" val="3857090182"/>
                    </a:ext>
                  </a:extLst>
                </a:gridCol>
                <a:gridCol w="1223108">
                  <a:extLst>
                    <a:ext uri="{9D8B030D-6E8A-4147-A177-3AD203B41FA5}">
                      <a16:colId xmlns:a16="http://schemas.microsoft.com/office/drawing/2014/main" val="2832535920"/>
                    </a:ext>
                  </a:extLst>
                </a:gridCol>
                <a:gridCol w="1223108">
                  <a:extLst>
                    <a:ext uri="{9D8B030D-6E8A-4147-A177-3AD203B41FA5}">
                      <a16:colId xmlns:a16="http://schemas.microsoft.com/office/drawing/2014/main" val="2019936932"/>
                    </a:ext>
                  </a:extLst>
                </a:gridCol>
                <a:gridCol w="1223108">
                  <a:extLst>
                    <a:ext uri="{9D8B030D-6E8A-4147-A177-3AD203B41FA5}">
                      <a16:colId xmlns:a16="http://schemas.microsoft.com/office/drawing/2014/main" val="1736430539"/>
                    </a:ext>
                  </a:extLst>
                </a:gridCol>
                <a:gridCol w="1223108">
                  <a:extLst>
                    <a:ext uri="{9D8B030D-6E8A-4147-A177-3AD203B41FA5}">
                      <a16:colId xmlns:a16="http://schemas.microsoft.com/office/drawing/2014/main" val="698283993"/>
                    </a:ext>
                  </a:extLst>
                </a:gridCol>
                <a:gridCol w="1223108">
                  <a:extLst>
                    <a:ext uri="{9D8B030D-6E8A-4147-A177-3AD203B41FA5}">
                      <a16:colId xmlns:a16="http://schemas.microsoft.com/office/drawing/2014/main" val="912075357"/>
                    </a:ext>
                  </a:extLst>
                </a:gridCol>
              </a:tblGrid>
              <a:tr h="722377">
                <a:tc>
                  <a:txBody>
                    <a:bodyPr/>
                    <a:lstStyle/>
                    <a:p>
                      <a:pPr algn="ctr"/>
                      <a:r>
                        <a:rPr lang="en-US" sz="3200" dirty="0"/>
                        <a:t>1</a:t>
                      </a:r>
                    </a:p>
                  </a:txBody>
                  <a:tcPr/>
                </a:tc>
                <a:tc>
                  <a:txBody>
                    <a:bodyPr/>
                    <a:lstStyle/>
                    <a:p>
                      <a:pPr algn="ctr"/>
                      <a:r>
                        <a:rPr lang="en-US" sz="3200" dirty="0"/>
                        <a:t>4</a:t>
                      </a:r>
                    </a:p>
                  </a:txBody>
                  <a:tcPr/>
                </a:tc>
                <a:tc>
                  <a:txBody>
                    <a:bodyPr/>
                    <a:lstStyle/>
                    <a:p>
                      <a:pPr algn="ctr"/>
                      <a:r>
                        <a:rPr lang="en-US" sz="3200" dirty="0"/>
                        <a:t>2</a:t>
                      </a:r>
                    </a:p>
                  </a:txBody>
                  <a:tcPr/>
                </a:tc>
                <a:tc>
                  <a:txBody>
                    <a:bodyPr/>
                    <a:lstStyle/>
                    <a:p>
                      <a:pPr algn="ctr"/>
                      <a:r>
                        <a:rPr lang="en-US" sz="3200" dirty="0"/>
                        <a:t>5</a:t>
                      </a:r>
                    </a:p>
                  </a:txBody>
                  <a:tcPr>
                    <a:solidFill>
                      <a:srgbClr val="FF0000"/>
                    </a:solidFill>
                  </a:tcPr>
                </a:tc>
                <a:tc>
                  <a:txBody>
                    <a:bodyPr/>
                    <a:lstStyle/>
                    <a:p>
                      <a:pPr algn="ctr"/>
                      <a:r>
                        <a:rPr lang="en-US" sz="3200" dirty="0"/>
                        <a:t>8</a:t>
                      </a:r>
                    </a:p>
                  </a:txBody>
                  <a:tcPr>
                    <a:solidFill>
                      <a:srgbClr val="FF0000"/>
                    </a:solidFill>
                  </a:tcPr>
                </a:tc>
                <a:tc>
                  <a:txBody>
                    <a:bodyPr/>
                    <a:lstStyle/>
                    <a:p>
                      <a:pPr algn="ctr"/>
                      <a:r>
                        <a:rPr lang="en-US" sz="3200" dirty="0"/>
                        <a:t>9</a:t>
                      </a:r>
                    </a:p>
                  </a:txBody>
                  <a:tcPr/>
                </a:tc>
                <a:extLst>
                  <a:ext uri="{0D108BD9-81ED-4DB2-BD59-A6C34878D82A}">
                    <a16:rowId xmlns:a16="http://schemas.microsoft.com/office/drawing/2014/main" val="4106551460"/>
                  </a:ext>
                </a:extLst>
              </a:tr>
            </a:tbl>
          </a:graphicData>
        </a:graphic>
      </p:graphicFrame>
      <p:graphicFrame>
        <p:nvGraphicFramePr>
          <p:cNvPr id="16" name="Table 9">
            <a:extLst>
              <a:ext uri="{FF2B5EF4-FFF2-40B4-BE49-F238E27FC236}">
                <a16:creationId xmlns:a16="http://schemas.microsoft.com/office/drawing/2014/main" id="{2A96BAD7-2594-450E-A5D1-36E1B0F83A38}"/>
              </a:ext>
            </a:extLst>
          </p:cNvPr>
          <p:cNvGraphicFramePr>
            <a:graphicFrameLocks noGrp="1"/>
          </p:cNvGraphicFramePr>
          <p:nvPr>
            <p:extLst>
              <p:ext uri="{D42A27DB-BD31-4B8C-83A1-F6EECF244321}">
                <p14:modId xmlns:p14="http://schemas.microsoft.com/office/powerpoint/2010/main" val="3486703099"/>
              </p:ext>
            </p:extLst>
          </p:nvPr>
        </p:nvGraphicFramePr>
        <p:xfrm>
          <a:off x="740911" y="5406086"/>
          <a:ext cx="7338648" cy="722377"/>
        </p:xfrm>
        <a:graphic>
          <a:graphicData uri="http://schemas.openxmlformats.org/drawingml/2006/table">
            <a:tbl>
              <a:tblPr firstRow="1" bandRow="1">
                <a:tableStyleId>{5C22544A-7EE6-4342-B048-85BDC9FD1C3A}</a:tableStyleId>
              </a:tblPr>
              <a:tblGrid>
                <a:gridCol w="1223108">
                  <a:extLst>
                    <a:ext uri="{9D8B030D-6E8A-4147-A177-3AD203B41FA5}">
                      <a16:colId xmlns:a16="http://schemas.microsoft.com/office/drawing/2014/main" val="3857090182"/>
                    </a:ext>
                  </a:extLst>
                </a:gridCol>
                <a:gridCol w="1223108">
                  <a:extLst>
                    <a:ext uri="{9D8B030D-6E8A-4147-A177-3AD203B41FA5}">
                      <a16:colId xmlns:a16="http://schemas.microsoft.com/office/drawing/2014/main" val="2832535920"/>
                    </a:ext>
                  </a:extLst>
                </a:gridCol>
                <a:gridCol w="1223108">
                  <a:extLst>
                    <a:ext uri="{9D8B030D-6E8A-4147-A177-3AD203B41FA5}">
                      <a16:colId xmlns:a16="http://schemas.microsoft.com/office/drawing/2014/main" val="2019936932"/>
                    </a:ext>
                  </a:extLst>
                </a:gridCol>
                <a:gridCol w="1223108">
                  <a:extLst>
                    <a:ext uri="{9D8B030D-6E8A-4147-A177-3AD203B41FA5}">
                      <a16:colId xmlns:a16="http://schemas.microsoft.com/office/drawing/2014/main" val="1736430539"/>
                    </a:ext>
                  </a:extLst>
                </a:gridCol>
                <a:gridCol w="1223108">
                  <a:extLst>
                    <a:ext uri="{9D8B030D-6E8A-4147-A177-3AD203B41FA5}">
                      <a16:colId xmlns:a16="http://schemas.microsoft.com/office/drawing/2014/main" val="698283993"/>
                    </a:ext>
                  </a:extLst>
                </a:gridCol>
                <a:gridCol w="1223108">
                  <a:extLst>
                    <a:ext uri="{9D8B030D-6E8A-4147-A177-3AD203B41FA5}">
                      <a16:colId xmlns:a16="http://schemas.microsoft.com/office/drawing/2014/main" val="912075357"/>
                    </a:ext>
                  </a:extLst>
                </a:gridCol>
              </a:tblGrid>
              <a:tr h="722377">
                <a:tc>
                  <a:txBody>
                    <a:bodyPr/>
                    <a:lstStyle/>
                    <a:p>
                      <a:pPr algn="ctr"/>
                      <a:r>
                        <a:rPr lang="en-US" sz="3200" dirty="0"/>
                        <a:t>1</a:t>
                      </a:r>
                    </a:p>
                  </a:txBody>
                  <a:tcPr/>
                </a:tc>
                <a:tc>
                  <a:txBody>
                    <a:bodyPr/>
                    <a:lstStyle/>
                    <a:p>
                      <a:pPr algn="ctr"/>
                      <a:r>
                        <a:rPr lang="en-US" sz="3200" dirty="0"/>
                        <a:t>4</a:t>
                      </a:r>
                    </a:p>
                  </a:txBody>
                  <a:tcPr/>
                </a:tc>
                <a:tc>
                  <a:txBody>
                    <a:bodyPr/>
                    <a:lstStyle/>
                    <a:p>
                      <a:pPr algn="ctr"/>
                      <a:r>
                        <a:rPr lang="en-US" sz="3200" dirty="0"/>
                        <a:t>2</a:t>
                      </a:r>
                    </a:p>
                  </a:txBody>
                  <a:tcPr/>
                </a:tc>
                <a:tc>
                  <a:txBody>
                    <a:bodyPr/>
                    <a:lstStyle/>
                    <a:p>
                      <a:pPr algn="ctr"/>
                      <a:r>
                        <a:rPr lang="en-US" sz="3200" dirty="0"/>
                        <a:t>5</a:t>
                      </a:r>
                    </a:p>
                  </a:txBody>
                  <a:tcPr/>
                </a:tc>
                <a:tc>
                  <a:txBody>
                    <a:bodyPr/>
                    <a:lstStyle/>
                    <a:p>
                      <a:pPr algn="ctr"/>
                      <a:r>
                        <a:rPr lang="en-US" sz="3200" dirty="0"/>
                        <a:t>8</a:t>
                      </a:r>
                    </a:p>
                  </a:txBody>
                  <a:tcPr>
                    <a:solidFill>
                      <a:srgbClr val="FF0000"/>
                    </a:solidFill>
                  </a:tcPr>
                </a:tc>
                <a:tc>
                  <a:txBody>
                    <a:bodyPr/>
                    <a:lstStyle/>
                    <a:p>
                      <a:pPr algn="ctr"/>
                      <a:r>
                        <a:rPr lang="en-US" sz="3200" dirty="0"/>
                        <a:t>9</a:t>
                      </a:r>
                    </a:p>
                  </a:txBody>
                  <a:tcPr>
                    <a:solidFill>
                      <a:srgbClr val="FF0000"/>
                    </a:solidFill>
                  </a:tcPr>
                </a:tc>
                <a:extLst>
                  <a:ext uri="{0D108BD9-81ED-4DB2-BD59-A6C34878D82A}">
                    <a16:rowId xmlns:a16="http://schemas.microsoft.com/office/drawing/2014/main" val="4106551460"/>
                  </a:ext>
                </a:extLst>
              </a:tr>
            </a:tbl>
          </a:graphicData>
        </a:graphic>
      </p:graphicFrame>
      <p:graphicFrame>
        <p:nvGraphicFramePr>
          <p:cNvPr id="17" name="Table 9">
            <a:extLst>
              <a:ext uri="{FF2B5EF4-FFF2-40B4-BE49-F238E27FC236}">
                <a16:creationId xmlns:a16="http://schemas.microsoft.com/office/drawing/2014/main" id="{CBC1919E-18F1-4097-9EC1-70585F4B0AF7}"/>
              </a:ext>
            </a:extLst>
          </p:cNvPr>
          <p:cNvGraphicFramePr>
            <a:graphicFrameLocks noGrp="1"/>
          </p:cNvGraphicFramePr>
          <p:nvPr>
            <p:extLst>
              <p:ext uri="{D42A27DB-BD31-4B8C-83A1-F6EECF244321}">
                <p14:modId xmlns:p14="http://schemas.microsoft.com/office/powerpoint/2010/main" val="2106419752"/>
              </p:ext>
            </p:extLst>
          </p:nvPr>
        </p:nvGraphicFramePr>
        <p:xfrm>
          <a:off x="740911" y="6128463"/>
          <a:ext cx="7338648" cy="722377"/>
        </p:xfrm>
        <a:graphic>
          <a:graphicData uri="http://schemas.openxmlformats.org/drawingml/2006/table">
            <a:tbl>
              <a:tblPr firstRow="1" bandRow="1">
                <a:tableStyleId>{5C22544A-7EE6-4342-B048-85BDC9FD1C3A}</a:tableStyleId>
              </a:tblPr>
              <a:tblGrid>
                <a:gridCol w="1223108">
                  <a:extLst>
                    <a:ext uri="{9D8B030D-6E8A-4147-A177-3AD203B41FA5}">
                      <a16:colId xmlns:a16="http://schemas.microsoft.com/office/drawing/2014/main" val="3857090182"/>
                    </a:ext>
                  </a:extLst>
                </a:gridCol>
                <a:gridCol w="1223108">
                  <a:extLst>
                    <a:ext uri="{9D8B030D-6E8A-4147-A177-3AD203B41FA5}">
                      <a16:colId xmlns:a16="http://schemas.microsoft.com/office/drawing/2014/main" val="2832535920"/>
                    </a:ext>
                  </a:extLst>
                </a:gridCol>
                <a:gridCol w="1223108">
                  <a:extLst>
                    <a:ext uri="{9D8B030D-6E8A-4147-A177-3AD203B41FA5}">
                      <a16:colId xmlns:a16="http://schemas.microsoft.com/office/drawing/2014/main" val="2019936932"/>
                    </a:ext>
                  </a:extLst>
                </a:gridCol>
                <a:gridCol w="1223108">
                  <a:extLst>
                    <a:ext uri="{9D8B030D-6E8A-4147-A177-3AD203B41FA5}">
                      <a16:colId xmlns:a16="http://schemas.microsoft.com/office/drawing/2014/main" val="1736430539"/>
                    </a:ext>
                  </a:extLst>
                </a:gridCol>
                <a:gridCol w="1223108">
                  <a:extLst>
                    <a:ext uri="{9D8B030D-6E8A-4147-A177-3AD203B41FA5}">
                      <a16:colId xmlns:a16="http://schemas.microsoft.com/office/drawing/2014/main" val="698283993"/>
                    </a:ext>
                  </a:extLst>
                </a:gridCol>
                <a:gridCol w="1223108">
                  <a:extLst>
                    <a:ext uri="{9D8B030D-6E8A-4147-A177-3AD203B41FA5}">
                      <a16:colId xmlns:a16="http://schemas.microsoft.com/office/drawing/2014/main" val="912075357"/>
                    </a:ext>
                  </a:extLst>
                </a:gridCol>
              </a:tblGrid>
              <a:tr h="722377">
                <a:tc>
                  <a:txBody>
                    <a:bodyPr/>
                    <a:lstStyle/>
                    <a:p>
                      <a:pPr algn="ctr"/>
                      <a:r>
                        <a:rPr lang="en-US" sz="3200" dirty="0"/>
                        <a:t>1</a:t>
                      </a:r>
                    </a:p>
                  </a:txBody>
                  <a:tcPr/>
                </a:tc>
                <a:tc>
                  <a:txBody>
                    <a:bodyPr/>
                    <a:lstStyle/>
                    <a:p>
                      <a:pPr algn="ctr"/>
                      <a:r>
                        <a:rPr lang="en-US" sz="3200" dirty="0"/>
                        <a:t>4</a:t>
                      </a:r>
                    </a:p>
                  </a:txBody>
                  <a:tcPr/>
                </a:tc>
                <a:tc>
                  <a:txBody>
                    <a:bodyPr/>
                    <a:lstStyle/>
                    <a:p>
                      <a:pPr algn="ctr"/>
                      <a:r>
                        <a:rPr lang="en-US" sz="3200" dirty="0"/>
                        <a:t>2</a:t>
                      </a:r>
                    </a:p>
                  </a:txBody>
                  <a:tcPr/>
                </a:tc>
                <a:tc>
                  <a:txBody>
                    <a:bodyPr/>
                    <a:lstStyle/>
                    <a:p>
                      <a:pPr algn="ctr"/>
                      <a:r>
                        <a:rPr lang="en-US" sz="3200" dirty="0"/>
                        <a:t>5</a:t>
                      </a:r>
                    </a:p>
                  </a:txBody>
                  <a:tcPr/>
                </a:tc>
                <a:tc>
                  <a:txBody>
                    <a:bodyPr/>
                    <a:lstStyle/>
                    <a:p>
                      <a:pPr algn="ctr"/>
                      <a:r>
                        <a:rPr lang="en-US" sz="3200" dirty="0"/>
                        <a:t>8</a:t>
                      </a:r>
                    </a:p>
                  </a:txBody>
                  <a:tcPr/>
                </a:tc>
                <a:tc>
                  <a:txBody>
                    <a:bodyPr/>
                    <a:lstStyle/>
                    <a:p>
                      <a:pPr algn="ctr"/>
                      <a:r>
                        <a:rPr lang="en-US" sz="3200" dirty="0"/>
                        <a:t>9</a:t>
                      </a:r>
                    </a:p>
                  </a:txBody>
                  <a:tcPr>
                    <a:solidFill>
                      <a:srgbClr val="00B050"/>
                    </a:solidFill>
                  </a:tcPr>
                </a:tc>
                <a:extLst>
                  <a:ext uri="{0D108BD9-81ED-4DB2-BD59-A6C34878D82A}">
                    <a16:rowId xmlns:a16="http://schemas.microsoft.com/office/drawing/2014/main" val="4106551460"/>
                  </a:ext>
                </a:extLst>
              </a:tr>
            </a:tbl>
          </a:graphicData>
        </a:graphic>
      </p:graphicFrame>
      <p:sp>
        <p:nvSpPr>
          <p:cNvPr id="10" name="TextBox 9">
            <a:extLst>
              <a:ext uri="{FF2B5EF4-FFF2-40B4-BE49-F238E27FC236}">
                <a16:creationId xmlns:a16="http://schemas.microsoft.com/office/drawing/2014/main" id="{95FEAC24-F1C3-4F0F-A2CD-20B073D2E925}"/>
              </a:ext>
            </a:extLst>
          </p:cNvPr>
          <p:cNvSpPr txBox="1"/>
          <p:nvPr/>
        </p:nvSpPr>
        <p:spPr>
          <a:xfrm>
            <a:off x="2425485" y="1683197"/>
            <a:ext cx="4572000" cy="369332"/>
          </a:xfrm>
          <a:prstGeom prst="rect">
            <a:avLst/>
          </a:prstGeom>
          <a:noFill/>
        </p:spPr>
        <p:txBody>
          <a:bodyPr wrap="square">
            <a:spAutoFit/>
          </a:bodyPr>
          <a:lstStyle/>
          <a:p>
            <a:r>
              <a:rPr lang="en-US" dirty="0"/>
              <a:t>for(int j=0;j&lt;n-i-1;j++)   n-0-1=6-0-1=5</a:t>
            </a:r>
          </a:p>
        </p:txBody>
      </p:sp>
    </p:spTree>
    <p:extLst>
      <p:ext uri="{BB962C8B-B14F-4D97-AF65-F5344CB8AC3E}">
        <p14:creationId xmlns:p14="http://schemas.microsoft.com/office/powerpoint/2010/main" val="3774064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EE1AD56-4131-46CC-A240-515FEF5FE579}"/>
              </a:ext>
            </a:extLst>
          </p:cNvPr>
          <p:cNvSpPr txBox="1">
            <a:spLocks/>
          </p:cNvSpPr>
          <p:nvPr/>
        </p:nvSpPr>
        <p:spPr>
          <a:xfrm>
            <a:off x="505747" y="418539"/>
            <a:ext cx="7808976" cy="1088136"/>
          </a:xfrm>
          <a:prstGeom prst="rect">
            <a:avLst/>
          </a:prstGeom>
          <a:solidFill>
            <a:schemeClr val="tx1">
              <a:lumMod val="85000"/>
              <a:lumOff val="15000"/>
              <a:alpha val="70000"/>
            </a:schemeClr>
          </a:solidFill>
        </p:spPr>
        <p:txBody>
          <a:bodyPr vert="horz" lIns="91440" tIns="45720" rIns="91440" bIns="45720" rtlCol="0" anchor="ctr">
            <a:normAutofit fontScale="97500"/>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lgn="l"/>
            <a:r>
              <a:rPr lang="en-US" dirty="0">
                <a:latin typeface="helvetica neue"/>
              </a:rPr>
              <a:t>Bubble Sort(Second Pass)</a:t>
            </a:r>
          </a:p>
        </p:txBody>
      </p:sp>
      <p:graphicFrame>
        <p:nvGraphicFramePr>
          <p:cNvPr id="10" name="Table 9">
            <a:extLst>
              <a:ext uri="{FF2B5EF4-FFF2-40B4-BE49-F238E27FC236}">
                <a16:creationId xmlns:a16="http://schemas.microsoft.com/office/drawing/2014/main" id="{67141A8B-8147-4B15-8DC5-8BECC9699578}"/>
              </a:ext>
            </a:extLst>
          </p:cNvPr>
          <p:cNvGraphicFramePr>
            <a:graphicFrameLocks noGrp="1"/>
          </p:cNvGraphicFramePr>
          <p:nvPr>
            <p:extLst>
              <p:ext uri="{D42A27DB-BD31-4B8C-83A1-F6EECF244321}">
                <p14:modId xmlns:p14="http://schemas.microsoft.com/office/powerpoint/2010/main" val="1843257546"/>
              </p:ext>
            </p:extLst>
          </p:nvPr>
        </p:nvGraphicFramePr>
        <p:xfrm>
          <a:off x="505747" y="1954692"/>
          <a:ext cx="7338648" cy="722377"/>
        </p:xfrm>
        <a:graphic>
          <a:graphicData uri="http://schemas.openxmlformats.org/drawingml/2006/table">
            <a:tbl>
              <a:tblPr firstRow="1" bandRow="1">
                <a:tableStyleId>{5C22544A-7EE6-4342-B048-85BDC9FD1C3A}</a:tableStyleId>
              </a:tblPr>
              <a:tblGrid>
                <a:gridCol w="1223108">
                  <a:extLst>
                    <a:ext uri="{9D8B030D-6E8A-4147-A177-3AD203B41FA5}">
                      <a16:colId xmlns:a16="http://schemas.microsoft.com/office/drawing/2014/main" val="3857090182"/>
                    </a:ext>
                  </a:extLst>
                </a:gridCol>
                <a:gridCol w="1223108">
                  <a:extLst>
                    <a:ext uri="{9D8B030D-6E8A-4147-A177-3AD203B41FA5}">
                      <a16:colId xmlns:a16="http://schemas.microsoft.com/office/drawing/2014/main" val="2832535920"/>
                    </a:ext>
                  </a:extLst>
                </a:gridCol>
                <a:gridCol w="1223108">
                  <a:extLst>
                    <a:ext uri="{9D8B030D-6E8A-4147-A177-3AD203B41FA5}">
                      <a16:colId xmlns:a16="http://schemas.microsoft.com/office/drawing/2014/main" val="2019936932"/>
                    </a:ext>
                  </a:extLst>
                </a:gridCol>
                <a:gridCol w="1223108">
                  <a:extLst>
                    <a:ext uri="{9D8B030D-6E8A-4147-A177-3AD203B41FA5}">
                      <a16:colId xmlns:a16="http://schemas.microsoft.com/office/drawing/2014/main" val="1736430539"/>
                    </a:ext>
                  </a:extLst>
                </a:gridCol>
                <a:gridCol w="1223108">
                  <a:extLst>
                    <a:ext uri="{9D8B030D-6E8A-4147-A177-3AD203B41FA5}">
                      <a16:colId xmlns:a16="http://schemas.microsoft.com/office/drawing/2014/main" val="698283993"/>
                    </a:ext>
                  </a:extLst>
                </a:gridCol>
                <a:gridCol w="1223108">
                  <a:extLst>
                    <a:ext uri="{9D8B030D-6E8A-4147-A177-3AD203B41FA5}">
                      <a16:colId xmlns:a16="http://schemas.microsoft.com/office/drawing/2014/main" val="912075357"/>
                    </a:ext>
                  </a:extLst>
                </a:gridCol>
              </a:tblGrid>
              <a:tr h="722377">
                <a:tc>
                  <a:txBody>
                    <a:bodyPr/>
                    <a:lstStyle/>
                    <a:p>
                      <a:pPr algn="ctr"/>
                      <a:r>
                        <a:rPr lang="en-US" sz="3200" dirty="0"/>
                        <a:t>1</a:t>
                      </a:r>
                    </a:p>
                  </a:txBody>
                  <a:tcPr>
                    <a:solidFill>
                      <a:srgbClr val="FF0000"/>
                    </a:solidFill>
                  </a:tcPr>
                </a:tc>
                <a:tc>
                  <a:txBody>
                    <a:bodyPr/>
                    <a:lstStyle/>
                    <a:p>
                      <a:pPr algn="ctr"/>
                      <a:r>
                        <a:rPr lang="en-US" sz="3200" dirty="0"/>
                        <a:t>4</a:t>
                      </a:r>
                    </a:p>
                  </a:txBody>
                  <a:tcPr>
                    <a:solidFill>
                      <a:srgbClr val="FF0000"/>
                    </a:solidFill>
                  </a:tcPr>
                </a:tc>
                <a:tc>
                  <a:txBody>
                    <a:bodyPr/>
                    <a:lstStyle/>
                    <a:p>
                      <a:pPr algn="ctr"/>
                      <a:r>
                        <a:rPr lang="en-US" sz="3200" dirty="0"/>
                        <a:t>2</a:t>
                      </a:r>
                    </a:p>
                  </a:txBody>
                  <a:tcPr/>
                </a:tc>
                <a:tc>
                  <a:txBody>
                    <a:bodyPr/>
                    <a:lstStyle/>
                    <a:p>
                      <a:pPr algn="ctr"/>
                      <a:r>
                        <a:rPr lang="en-US" sz="3200" dirty="0"/>
                        <a:t>5</a:t>
                      </a:r>
                    </a:p>
                  </a:txBody>
                  <a:tcPr/>
                </a:tc>
                <a:tc>
                  <a:txBody>
                    <a:bodyPr/>
                    <a:lstStyle/>
                    <a:p>
                      <a:pPr algn="ctr"/>
                      <a:r>
                        <a:rPr lang="en-US" sz="3200" dirty="0"/>
                        <a:t>8</a:t>
                      </a:r>
                    </a:p>
                  </a:txBody>
                  <a:tcPr/>
                </a:tc>
                <a:tc>
                  <a:txBody>
                    <a:bodyPr/>
                    <a:lstStyle/>
                    <a:p>
                      <a:pPr algn="ctr"/>
                      <a:r>
                        <a:rPr lang="en-US" sz="3200" dirty="0"/>
                        <a:t>9</a:t>
                      </a:r>
                    </a:p>
                  </a:txBody>
                  <a:tcPr>
                    <a:solidFill>
                      <a:srgbClr val="00B050"/>
                    </a:solidFill>
                  </a:tcPr>
                </a:tc>
                <a:extLst>
                  <a:ext uri="{0D108BD9-81ED-4DB2-BD59-A6C34878D82A}">
                    <a16:rowId xmlns:a16="http://schemas.microsoft.com/office/drawing/2014/main" val="4106551460"/>
                  </a:ext>
                </a:extLst>
              </a:tr>
            </a:tbl>
          </a:graphicData>
        </a:graphic>
      </p:graphicFrame>
      <p:graphicFrame>
        <p:nvGraphicFramePr>
          <p:cNvPr id="12" name="Table 9">
            <a:extLst>
              <a:ext uri="{FF2B5EF4-FFF2-40B4-BE49-F238E27FC236}">
                <a16:creationId xmlns:a16="http://schemas.microsoft.com/office/drawing/2014/main" id="{40DA6CB3-25AD-47B0-8327-E4F68E7B3ECA}"/>
              </a:ext>
            </a:extLst>
          </p:cNvPr>
          <p:cNvGraphicFramePr>
            <a:graphicFrameLocks noGrp="1"/>
          </p:cNvGraphicFramePr>
          <p:nvPr>
            <p:extLst>
              <p:ext uri="{D42A27DB-BD31-4B8C-83A1-F6EECF244321}">
                <p14:modId xmlns:p14="http://schemas.microsoft.com/office/powerpoint/2010/main" val="107870985"/>
              </p:ext>
            </p:extLst>
          </p:nvPr>
        </p:nvGraphicFramePr>
        <p:xfrm>
          <a:off x="505747" y="2763897"/>
          <a:ext cx="7338648" cy="722377"/>
        </p:xfrm>
        <a:graphic>
          <a:graphicData uri="http://schemas.openxmlformats.org/drawingml/2006/table">
            <a:tbl>
              <a:tblPr firstRow="1" bandRow="1">
                <a:tableStyleId>{5C22544A-7EE6-4342-B048-85BDC9FD1C3A}</a:tableStyleId>
              </a:tblPr>
              <a:tblGrid>
                <a:gridCol w="1223108">
                  <a:extLst>
                    <a:ext uri="{9D8B030D-6E8A-4147-A177-3AD203B41FA5}">
                      <a16:colId xmlns:a16="http://schemas.microsoft.com/office/drawing/2014/main" val="3857090182"/>
                    </a:ext>
                  </a:extLst>
                </a:gridCol>
                <a:gridCol w="1223108">
                  <a:extLst>
                    <a:ext uri="{9D8B030D-6E8A-4147-A177-3AD203B41FA5}">
                      <a16:colId xmlns:a16="http://schemas.microsoft.com/office/drawing/2014/main" val="2832535920"/>
                    </a:ext>
                  </a:extLst>
                </a:gridCol>
                <a:gridCol w="1223108">
                  <a:extLst>
                    <a:ext uri="{9D8B030D-6E8A-4147-A177-3AD203B41FA5}">
                      <a16:colId xmlns:a16="http://schemas.microsoft.com/office/drawing/2014/main" val="2019936932"/>
                    </a:ext>
                  </a:extLst>
                </a:gridCol>
                <a:gridCol w="1223108">
                  <a:extLst>
                    <a:ext uri="{9D8B030D-6E8A-4147-A177-3AD203B41FA5}">
                      <a16:colId xmlns:a16="http://schemas.microsoft.com/office/drawing/2014/main" val="1736430539"/>
                    </a:ext>
                  </a:extLst>
                </a:gridCol>
                <a:gridCol w="1223108">
                  <a:extLst>
                    <a:ext uri="{9D8B030D-6E8A-4147-A177-3AD203B41FA5}">
                      <a16:colId xmlns:a16="http://schemas.microsoft.com/office/drawing/2014/main" val="698283993"/>
                    </a:ext>
                  </a:extLst>
                </a:gridCol>
                <a:gridCol w="1223108">
                  <a:extLst>
                    <a:ext uri="{9D8B030D-6E8A-4147-A177-3AD203B41FA5}">
                      <a16:colId xmlns:a16="http://schemas.microsoft.com/office/drawing/2014/main" val="912075357"/>
                    </a:ext>
                  </a:extLst>
                </a:gridCol>
              </a:tblGrid>
              <a:tr h="722377">
                <a:tc>
                  <a:txBody>
                    <a:bodyPr/>
                    <a:lstStyle/>
                    <a:p>
                      <a:pPr algn="ctr"/>
                      <a:r>
                        <a:rPr lang="en-US" sz="3200" dirty="0"/>
                        <a:t>1</a:t>
                      </a:r>
                    </a:p>
                  </a:txBody>
                  <a:tcPr/>
                </a:tc>
                <a:tc>
                  <a:txBody>
                    <a:bodyPr/>
                    <a:lstStyle/>
                    <a:p>
                      <a:pPr algn="ctr"/>
                      <a:r>
                        <a:rPr lang="en-US" sz="3200" dirty="0"/>
                        <a:t>4</a:t>
                      </a:r>
                    </a:p>
                  </a:txBody>
                  <a:tcPr>
                    <a:solidFill>
                      <a:srgbClr val="FF0000"/>
                    </a:solidFill>
                  </a:tcPr>
                </a:tc>
                <a:tc>
                  <a:txBody>
                    <a:bodyPr/>
                    <a:lstStyle/>
                    <a:p>
                      <a:pPr algn="ctr"/>
                      <a:r>
                        <a:rPr lang="en-US" sz="3200" dirty="0"/>
                        <a:t>2</a:t>
                      </a:r>
                    </a:p>
                  </a:txBody>
                  <a:tcPr>
                    <a:solidFill>
                      <a:srgbClr val="FF0000"/>
                    </a:solidFill>
                  </a:tcPr>
                </a:tc>
                <a:tc>
                  <a:txBody>
                    <a:bodyPr/>
                    <a:lstStyle/>
                    <a:p>
                      <a:pPr algn="ctr"/>
                      <a:r>
                        <a:rPr lang="en-US" sz="3200" dirty="0"/>
                        <a:t>5</a:t>
                      </a:r>
                    </a:p>
                  </a:txBody>
                  <a:tcPr/>
                </a:tc>
                <a:tc>
                  <a:txBody>
                    <a:bodyPr/>
                    <a:lstStyle/>
                    <a:p>
                      <a:pPr algn="ctr"/>
                      <a:r>
                        <a:rPr lang="en-US" sz="3200" dirty="0"/>
                        <a:t>8</a:t>
                      </a:r>
                    </a:p>
                  </a:txBody>
                  <a:tcPr/>
                </a:tc>
                <a:tc>
                  <a:txBody>
                    <a:bodyPr/>
                    <a:lstStyle/>
                    <a:p>
                      <a:pPr algn="ctr"/>
                      <a:r>
                        <a:rPr lang="en-US" sz="3200" dirty="0"/>
                        <a:t>9</a:t>
                      </a:r>
                    </a:p>
                  </a:txBody>
                  <a:tcPr>
                    <a:solidFill>
                      <a:srgbClr val="00B050"/>
                    </a:solidFill>
                  </a:tcPr>
                </a:tc>
                <a:extLst>
                  <a:ext uri="{0D108BD9-81ED-4DB2-BD59-A6C34878D82A}">
                    <a16:rowId xmlns:a16="http://schemas.microsoft.com/office/drawing/2014/main" val="4106551460"/>
                  </a:ext>
                </a:extLst>
              </a:tr>
            </a:tbl>
          </a:graphicData>
        </a:graphic>
      </p:graphicFrame>
      <p:graphicFrame>
        <p:nvGraphicFramePr>
          <p:cNvPr id="13" name="Table 9">
            <a:extLst>
              <a:ext uri="{FF2B5EF4-FFF2-40B4-BE49-F238E27FC236}">
                <a16:creationId xmlns:a16="http://schemas.microsoft.com/office/drawing/2014/main" id="{1FEEACC7-FE11-4839-9012-2375E51F7AD4}"/>
              </a:ext>
            </a:extLst>
          </p:cNvPr>
          <p:cNvGraphicFramePr>
            <a:graphicFrameLocks noGrp="1"/>
          </p:cNvGraphicFramePr>
          <p:nvPr>
            <p:extLst>
              <p:ext uri="{D42A27DB-BD31-4B8C-83A1-F6EECF244321}">
                <p14:modId xmlns:p14="http://schemas.microsoft.com/office/powerpoint/2010/main" val="1403378250"/>
              </p:ext>
            </p:extLst>
          </p:nvPr>
        </p:nvGraphicFramePr>
        <p:xfrm>
          <a:off x="505747" y="3573102"/>
          <a:ext cx="7338648" cy="722377"/>
        </p:xfrm>
        <a:graphic>
          <a:graphicData uri="http://schemas.openxmlformats.org/drawingml/2006/table">
            <a:tbl>
              <a:tblPr firstRow="1" bandRow="1">
                <a:tableStyleId>{5C22544A-7EE6-4342-B048-85BDC9FD1C3A}</a:tableStyleId>
              </a:tblPr>
              <a:tblGrid>
                <a:gridCol w="1223108">
                  <a:extLst>
                    <a:ext uri="{9D8B030D-6E8A-4147-A177-3AD203B41FA5}">
                      <a16:colId xmlns:a16="http://schemas.microsoft.com/office/drawing/2014/main" val="3857090182"/>
                    </a:ext>
                  </a:extLst>
                </a:gridCol>
                <a:gridCol w="1223108">
                  <a:extLst>
                    <a:ext uri="{9D8B030D-6E8A-4147-A177-3AD203B41FA5}">
                      <a16:colId xmlns:a16="http://schemas.microsoft.com/office/drawing/2014/main" val="2832535920"/>
                    </a:ext>
                  </a:extLst>
                </a:gridCol>
                <a:gridCol w="1223108">
                  <a:extLst>
                    <a:ext uri="{9D8B030D-6E8A-4147-A177-3AD203B41FA5}">
                      <a16:colId xmlns:a16="http://schemas.microsoft.com/office/drawing/2014/main" val="2019936932"/>
                    </a:ext>
                  </a:extLst>
                </a:gridCol>
                <a:gridCol w="1223108">
                  <a:extLst>
                    <a:ext uri="{9D8B030D-6E8A-4147-A177-3AD203B41FA5}">
                      <a16:colId xmlns:a16="http://schemas.microsoft.com/office/drawing/2014/main" val="1736430539"/>
                    </a:ext>
                  </a:extLst>
                </a:gridCol>
                <a:gridCol w="1223108">
                  <a:extLst>
                    <a:ext uri="{9D8B030D-6E8A-4147-A177-3AD203B41FA5}">
                      <a16:colId xmlns:a16="http://schemas.microsoft.com/office/drawing/2014/main" val="698283993"/>
                    </a:ext>
                  </a:extLst>
                </a:gridCol>
                <a:gridCol w="1223108">
                  <a:extLst>
                    <a:ext uri="{9D8B030D-6E8A-4147-A177-3AD203B41FA5}">
                      <a16:colId xmlns:a16="http://schemas.microsoft.com/office/drawing/2014/main" val="912075357"/>
                    </a:ext>
                  </a:extLst>
                </a:gridCol>
              </a:tblGrid>
              <a:tr h="722377">
                <a:tc>
                  <a:txBody>
                    <a:bodyPr/>
                    <a:lstStyle/>
                    <a:p>
                      <a:pPr algn="ctr"/>
                      <a:r>
                        <a:rPr lang="en-US" sz="3200" dirty="0"/>
                        <a:t>1</a:t>
                      </a:r>
                    </a:p>
                  </a:txBody>
                  <a:tcPr/>
                </a:tc>
                <a:tc>
                  <a:txBody>
                    <a:bodyPr/>
                    <a:lstStyle/>
                    <a:p>
                      <a:pPr algn="ctr"/>
                      <a:r>
                        <a:rPr lang="en-US" sz="3200" dirty="0"/>
                        <a:t>2</a:t>
                      </a:r>
                    </a:p>
                  </a:txBody>
                  <a:tcPr/>
                </a:tc>
                <a:tc>
                  <a:txBody>
                    <a:bodyPr/>
                    <a:lstStyle/>
                    <a:p>
                      <a:pPr algn="ctr"/>
                      <a:r>
                        <a:rPr lang="en-US" sz="3200" dirty="0"/>
                        <a:t>4</a:t>
                      </a:r>
                    </a:p>
                  </a:txBody>
                  <a:tcPr>
                    <a:solidFill>
                      <a:srgbClr val="FF0000"/>
                    </a:solidFill>
                  </a:tcPr>
                </a:tc>
                <a:tc>
                  <a:txBody>
                    <a:bodyPr/>
                    <a:lstStyle/>
                    <a:p>
                      <a:pPr algn="ctr"/>
                      <a:r>
                        <a:rPr lang="en-US" sz="3200" dirty="0"/>
                        <a:t>5</a:t>
                      </a:r>
                    </a:p>
                  </a:txBody>
                  <a:tcPr>
                    <a:solidFill>
                      <a:srgbClr val="FF0000"/>
                    </a:solidFill>
                  </a:tcPr>
                </a:tc>
                <a:tc>
                  <a:txBody>
                    <a:bodyPr/>
                    <a:lstStyle/>
                    <a:p>
                      <a:pPr algn="ctr"/>
                      <a:r>
                        <a:rPr lang="en-US" sz="3200" dirty="0"/>
                        <a:t>8</a:t>
                      </a:r>
                    </a:p>
                  </a:txBody>
                  <a:tcPr/>
                </a:tc>
                <a:tc>
                  <a:txBody>
                    <a:bodyPr/>
                    <a:lstStyle/>
                    <a:p>
                      <a:pPr algn="ctr"/>
                      <a:r>
                        <a:rPr lang="en-US" sz="3200" dirty="0"/>
                        <a:t>9</a:t>
                      </a:r>
                    </a:p>
                  </a:txBody>
                  <a:tcPr>
                    <a:solidFill>
                      <a:srgbClr val="00B050"/>
                    </a:solidFill>
                  </a:tcPr>
                </a:tc>
                <a:extLst>
                  <a:ext uri="{0D108BD9-81ED-4DB2-BD59-A6C34878D82A}">
                    <a16:rowId xmlns:a16="http://schemas.microsoft.com/office/drawing/2014/main" val="4106551460"/>
                  </a:ext>
                </a:extLst>
              </a:tr>
            </a:tbl>
          </a:graphicData>
        </a:graphic>
      </p:graphicFrame>
      <p:graphicFrame>
        <p:nvGraphicFramePr>
          <p:cNvPr id="18" name="Table 9">
            <a:extLst>
              <a:ext uri="{FF2B5EF4-FFF2-40B4-BE49-F238E27FC236}">
                <a16:creationId xmlns:a16="http://schemas.microsoft.com/office/drawing/2014/main" id="{95DC2701-EAC4-4865-AECF-FB77166B9CAE}"/>
              </a:ext>
            </a:extLst>
          </p:cNvPr>
          <p:cNvGraphicFramePr>
            <a:graphicFrameLocks noGrp="1"/>
          </p:cNvGraphicFramePr>
          <p:nvPr>
            <p:extLst>
              <p:ext uri="{D42A27DB-BD31-4B8C-83A1-F6EECF244321}">
                <p14:modId xmlns:p14="http://schemas.microsoft.com/office/powerpoint/2010/main" val="2079158140"/>
              </p:ext>
            </p:extLst>
          </p:nvPr>
        </p:nvGraphicFramePr>
        <p:xfrm>
          <a:off x="505747" y="4382307"/>
          <a:ext cx="7338648" cy="722377"/>
        </p:xfrm>
        <a:graphic>
          <a:graphicData uri="http://schemas.openxmlformats.org/drawingml/2006/table">
            <a:tbl>
              <a:tblPr firstRow="1" bandRow="1">
                <a:tableStyleId>{5C22544A-7EE6-4342-B048-85BDC9FD1C3A}</a:tableStyleId>
              </a:tblPr>
              <a:tblGrid>
                <a:gridCol w="1223108">
                  <a:extLst>
                    <a:ext uri="{9D8B030D-6E8A-4147-A177-3AD203B41FA5}">
                      <a16:colId xmlns:a16="http://schemas.microsoft.com/office/drawing/2014/main" val="3857090182"/>
                    </a:ext>
                  </a:extLst>
                </a:gridCol>
                <a:gridCol w="1223108">
                  <a:extLst>
                    <a:ext uri="{9D8B030D-6E8A-4147-A177-3AD203B41FA5}">
                      <a16:colId xmlns:a16="http://schemas.microsoft.com/office/drawing/2014/main" val="2832535920"/>
                    </a:ext>
                  </a:extLst>
                </a:gridCol>
                <a:gridCol w="1223108">
                  <a:extLst>
                    <a:ext uri="{9D8B030D-6E8A-4147-A177-3AD203B41FA5}">
                      <a16:colId xmlns:a16="http://schemas.microsoft.com/office/drawing/2014/main" val="2019936932"/>
                    </a:ext>
                  </a:extLst>
                </a:gridCol>
                <a:gridCol w="1223108">
                  <a:extLst>
                    <a:ext uri="{9D8B030D-6E8A-4147-A177-3AD203B41FA5}">
                      <a16:colId xmlns:a16="http://schemas.microsoft.com/office/drawing/2014/main" val="1736430539"/>
                    </a:ext>
                  </a:extLst>
                </a:gridCol>
                <a:gridCol w="1223108">
                  <a:extLst>
                    <a:ext uri="{9D8B030D-6E8A-4147-A177-3AD203B41FA5}">
                      <a16:colId xmlns:a16="http://schemas.microsoft.com/office/drawing/2014/main" val="698283993"/>
                    </a:ext>
                  </a:extLst>
                </a:gridCol>
                <a:gridCol w="1223108">
                  <a:extLst>
                    <a:ext uri="{9D8B030D-6E8A-4147-A177-3AD203B41FA5}">
                      <a16:colId xmlns:a16="http://schemas.microsoft.com/office/drawing/2014/main" val="912075357"/>
                    </a:ext>
                  </a:extLst>
                </a:gridCol>
              </a:tblGrid>
              <a:tr h="722377">
                <a:tc>
                  <a:txBody>
                    <a:bodyPr/>
                    <a:lstStyle/>
                    <a:p>
                      <a:pPr algn="ctr"/>
                      <a:r>
                        <a:rPr lang="en-US" sz="3200" dirty="0"/>
                        <a:t>1</a:t>
                      </a:r>
                    </a:p>
                  </a:txBody>
                  <a:tcPr/>
                </a:tc>
                <a:tc>
                  <a:txBody>
                    <a:bodyPr/>
                    <a:lstStyle/>
                    <a:p>
                      <a:pPr algn="ctr"/>
                      <a:r>
                        <a:rPr lang="en-US" sz="3200" dirty="0"/>
                        <a:t>2</a:t>
                      </a:r>
                    </a:p>
                  </a:txBody>
                  <a:tcPr/>
                </a:tc>
                <a:tc>
                  <a:txBody>
                    <a:bodyPr/>
                    <a:lstStyle/>
                    <a:p>
                      <a:pPr algn="ctr"/>
                      <a:r>
                        <a:rPr lang="en-US" sz="3200" dirty="0"/>
                        <a:t>4</a:t>
                      </a:r>
                    </a:p>
                  </a:txBody>
                  <a:tcPr/>
                </a:tc>
                <a:tc>
                  <a:txBody>
                    <a:bodyPr/>
                    <a:lstStyle/>
                    <a:p>
                      <a:pPr algn="ctr"/>
                      <a:r>
                        <a:rPr lang="en-US" sz="3200" dirty="0"/>
                        <a:t>5</a:t>
                      </a:r>
                    </a:p>
                  </a:txBody>
                  <a:tcPr>
                    <a:solidFill>
                      <a:srgbClr val="FF0000"/>
                    </a:solidFill>
                  </a:tcPr>
                </a:tc>
                <a:tc>
                  <a:txBody>
                    <a:bodyPr/>
                    <a:lstStyle/>
                    <a:p>
                      <a:pPr algn="ctr"/>
                      <a:r>
                        <a:rPr lang="en-US" sz="3200" dirty="0"/>
                        <a:t>8</a:t>
                      </a:r>
                    </a:p>
                  </a:txBody>
                  <a:tcPr>
                    <a:solidFill>
                      <a:srgbClr val="FF0000"/>
                    </a:solidFill>
                  </a:tcPr>
                </a:tc>
                <a:tc>
                  <a:txBody>
                    <a:bodyPr/>
                    <a:lstStyle/>
                    <a:p>
                      <a:pPr algn="ctr"/>
                      <a:r>
                        <a:rPr lang="en-US" sz="3200" dirty="0"/>
                        <a:t>9</a:t>
                      </a:r>
                    </a:p>
                  </a:txBody>
                  <a:tcPr>
                    <a:solidFill>
                      <a:srgbClr val="00B050"/>
                    </a:solidFill>
                  </a:tcPr>
                </a:tc>
                <a:extLst>
                  <a:ext uri="{0D108BD9-81ED-4DB2-BD59-A6C34878D82A}">
                    <a16:rowId xmlns:a16="http://schemas.microsoft.com/office/drawing/2014/main" val="4106551460"/>
                  </a:ext>
                </a:extLst>
              </a:tr>
            </a:tbl>
          </a:graphicData>
        </a:graphic>
      </p:graphicFrame>
      <p:graphicFrame>
        <p:nvGraphicFramePr>
          <p:cNvPr id="19" name="Table 9">
            <a:extLst>
              <a:ext uri="{FF2B5EF4-FFF2-40B4-BE49-F238E27FC236}">
                <a16:creationId xmlns:a16="http://schemas.microsoft.com/office/drawing/2014/main" id="{54078923-1049-4A8A-97FF-8A3A8E93BD02}"/>
              </a:ext>
            </a:extLst>
          </p:cNvPr>
          <p:cNvGraphicFramePr>
            <a:graphicFrameLocks noGrp="1"/>
          </p:cNvGraphicFramePr>
          <p:nvPr>
            <p:extLst>
              <p:ext uri="{D42A27DB-BD31-4B8C-83A1-F6EECF244321}">
                <p14:modId xmlns:p14="http://schemas.microsoft.com/office/powerpoint/2010/main" val="1069524984"/>
              </p:ext>
            </p:extLst>
          </p:nvPr>
        </p:nvGraphicFramePr>
        <p:xfrm>
          <a:off x="505747" y="5191512"/>
          <a:ext cx="7338648" cy="722377"/>
        </p:xfrm>
        <a:graphic>
          <a:graphicData uri="http://schemas.openxmlformats.org/drawingml/2006/table">
            <a:tbl>
              <a:tblPr firstRow="1" bandRow="1">
                <a:tableStyleId>{5C22544A-7EE6-4342-B048-85BDC9FD1C3A}</a:tableStyleId>
              </a:tblPr>
              <a:tblGrid>
                <a:gridCol w="1223108">
                  <a:extLst>
                    <a:ext uri="{9D8B030D-6E8A-4147-A177-3AD203B41FA5}">
                      <a16:colId xmlns:a16="http://schemas.microsoft.com/office/drawing/2014/main" val="3857090182"/>
                    </a:ext>
                  </a:extLst>
                </a:gridCol>
                <a:gridCol w="1223108">
                  <a:extLst>
                    <a:ext uri="{9D8B030D-6E8A-4147-A177-3AD203B41FA5}">
                      <a16:colId xmlns:a16="http://schemas.microsoft.com/office/drawing/2014/main" val="2832535920"/>
                    </a:ext>
                  </a:extLst>
                </a:gridCol>
                <a:gridCol w="1223108">
                  <a:extLst>
                    <a:ext uri="{9D8B030D-6E8A-4147-A177-3AD203B41FA5}">
                      <a16:colId xmlns:a16="http://schemas.microsoft.com/office/drawing/2014/main" val="2019936932"/>
                    </a:ext>
                  </a:extLst>
                </a:gridCol>
                <a:gridCol w="1223108">
                  <a:extLst>
                    <a:ext uri="{9D8B030D-6E8A-4147-A177-3AD203B41FA5}">
                      <a16:colId xmlns:a16="http://schemas.microsoft.com/office/drawing/2014/main" val="1736430539"/>
                    </a:ext>
                  </a:extLst>
                </a:gridCol>
                <a:gridCol w="1223108">
                  <a:extLst>
                    <a:ext uri="{9D8B030D-6E8A-4147-A177-3AD203B41FA5}">
                      <a16:colId xmlns:a16="http://schemas.microsoft.com/office/drawing/2014/main" val="698283993"/>
                    </a:ext>
                  </a:extLst>
                </a:gridCol>
                <a:gridCol w="1223108">
                  <a:extLst>
                    <a:ext uri="{9D8B030D-6E8A-4147-A177-3AD203B41FA5}">
                      <a16:colId xmlns:a16="http://schemas.microsoft.com/office/drawing/2014/main" val="912075357"/>
                    </a:ext>
                  </a:extLst>
                </a:gridCol>
              </a:tblGrid>
              <a:tr h="722377">
                <a:tc>
                  <a:txBody>
                    <a:bodyPr/>
                    <a:lstStyle/>
                    <a:p>
                      <a:pPr algn="ctr"/>
                      <a:r>
                        <a:rPr lang="en-US" sz="3200" dirty="0"/>
                        <a:t>1</a:t>
                      </a:r>
                    </a:p>
                  </a:txBody>
                  <a:tcPr/>
                </a:tc>
                <a:tc>
                  <a:txBody>
                    <a:bodyPr/>
                    <a:lstStyle/>
                    <a:p>
                      <a:pPr algn="ctr"/>
                      <a:r>
                        <a:rPr lang="en-US" sz="3200" dirty="0"/>
                        <a:t>2</a:t>
                      </a:r>
                    </a:p>
                  </a:txBody>
                  <a:tcPr/>
                </a:tc>
                <a:tc>
                  <a:txBody>
                    <a:bodyPr/>
                    <a:lstStyle/>
                    <a:p>
                      <a:pPr algn="ctr"/>
                      <a:r>
                        <a:rPr lang="en-US" sz="3200" dirty="0"/>
                        <a:t>4</a:t>
                      </a:r>
                    </a:p>
                  </a:txBody>
                  <a:tcPr/>
                </a:tc>
                <a:tc>
                  <a:txBody>
                    <a:bodyPr/>
                    <a:lstStyle/>
                    <a:p>
                      <a:pPr algn="ctr"/>
                      <a:r>
                        <a:rPr lang="en-US" sz="3200" dirty="0"/>
                        <a:t>5</a:t>
                      </a:r>
                    </a:p>
                  </a:txBody>
                  <a:tcPr/>
                </a:tc>
                <a:tc>
                  <a:txBody>
                    <a:bodyPr/>
                    <a:lstStyle/>
                    <a:p>
                      <a:pPr algn="ctr"/>
                      <a:r>
                        <a:rPr lang="en-US" sz="3200" dirty="0"/>
                        <a:t>8</a:t>
                      </a:r>
                    </a:p>
                  </a:txBody>
                  <a:tcPr>
                    <a:solidFill>
                      <a:srgbClr val="00B050"/>
                    </a:solidFill>
                  </a:tcPr>
                </a:tc>
                <a:tc>
                  <a:txBody>
                    <a:bodyPr/>
                    <a:lstStyle/>
                    <a:p>
                      <a:pPr algn="ctr"/>
                      <a:r>
                        <a:rPr lang="en-US" sz="3200" dirty="0"/>
                        <a:t>9</a:t>
                      </a:r>
                    </a:p>
                  </a:txBody>
                  <a:tcPr>
                    <a:solidFill>
                      <a:srgbClr val="00B050"/>
                    </a:solidFill>
                  </a:tcPr>
                </a:tc>
                <a:extLst>
                  <a:ext uri="{0D108BD9-81ED-4DB2-BD59-A6C34878D82A}">
                    <a16:rowId xmlns:a16="http://schemas.microsoft.com/office/drawing/2014/main" val="4106551460"/>
                  </a:ext>
                </a:extLst>
              </a:tr>
            </a:tbl>
          </a:graphicData>
        </a:graphic>
      </p:graphicFrame>
      <p:sp>
        <p:nvSpPr>
          <p:cNvPr id="8" name="TextBox 7">
            <a:extLst>
              <a:ext uri="{FF2B5EF4-FFF2-40B4-BE49-F238E27FC236}">
                <a16:creationId xmlns:a16="http://schemas.microsoft.com/office/drawing/2014/main" id="{0A4A0269-4429-4DC7-BDC4-B8AE6CE174EE}"/>
              </a:ext>
            </a:extLst>
          </p:cNvPr>
          <p:cNvSpPr txBox="1"/>
          <p:nvPr/>
        </p:nvSpPr>
        <p:spPr>
          <a:xfrm>
            <a:off x="2812943" y="6254795"/>
            <a:ext cx="4572000" cy="369332"/>
          </a:xfrm>
          <a:prstGeom prst="rect">
            <a:avLst/>
          </a:prstGeom>
          <a:noFill/>
        </p:spPr>
        <p:txBody>
          <a:bodyPr wrap="square">
            <a:spAutoFit/>
          </a:bodyPr>
          <a:lstStyle/>
          <a:p>
            <a:r>
              <a:rPr lang="en-US" dirty="0"/>
              <a:t>for(int j=0;j&lt;n-i-1;j++)   n-1-1=6-0-1=4</a:t>
            </a:r>
          </a:p>
        </p:txBody>
      </p:sp>
    </p:spTree>
    <p:extLst>
      <p:ext uri="{BB962C8B-B14F-4D97-AF65-F5344CB8AC3E}">
        <p14:creationId xmlns:p14="http://schemas.microsoft.com/office/powerpoint/2010/main" val="2602302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91F0A-164D-4B58-A13D-9AE7060EC767}"/>
              </a:ext>
            </a:extLst>
          </p:cNvPr>
          <p:cNvSpPr>
            <a:spLocks noGrp="1"/>
          </p:cNvSpPr>
          <p:nvPr>
            <p:ph type="title"/>
          </p:nvPr>
        </p:nvSpPr>
        <p:spPr/>
        <p:txBody>
          <a:bodyPr>
            <a:normAutofit fontScale="90000"/>
          </a:bodyPr>
          <a:lstStyle/>
          <a:p>
            <a:pPr algn="l"/>
            <a:br>
              <a:rPr lang="en-US" dirty="0">
                <a:latin typeface="helvetica neue"/>
              </a:rPr>
            </a:br>
            <a:r>
              <a:rPr lang="en-US" dirty="0">
                <a:latin typeface="helvetica neue"/>
              </a:rPr>
              <a:t>Bubble Sort(Third Pass)</a:t>
            </a:r>
            <a:br>
              <a:rPr lang="en-US" dirty="0">
                <a:latin typeface="helvetica neue"/>
              </a:rPr>
            </a:br>
            <a:endParaRPr lang="en-US" dirty="0"/>
          </a:p>
        </p:txBody>
      </p:sp>
      <p:graphicFrame>
        <p:nvGraphicFramePr>
          <p:cNvPr id="5" name="Table 9">
            <a:extLst>
              <a:ext uri="{FF2B5EF4-FFF2-40B4-BE49-F238E27FC236}">
                <a16:creationId xmlns:a16="http://schemas.microsoft.com/office/drawing/2014/main" id="{3834C0A0-F559-4888-AE3F-F3613DA602CD}"/>
              </a:ext>
            </a:extLst>
          </p:cNvPr>
          <p:cNvGraphicFramePr>
            <a:graphicFrameLocks noGrp="1"/>
          </p:cNvGraphicFramePr>
          <p:nvPr>
            <p:extLst>
              <p:ext uri="{D42A27DB-BD31-4B8C-83A1-F6EECF244321}">
                <p14:modId xmlns:p14="http://schemas.microsoft.com/office/powerpoint/2010/main" val="3741764494"/>
              </p:ext>
            </p:extLst>
          </p:nvPr>
        </p:nvGraphicFramePr>
        <p:xfrm>
          <a:off x="769218" y="1781885"/>
          <a:ext cx="7338648" cy="722377"/>
        </p:xfrm>
        <a:graphic>
          <a:graphicData uri="http://schemas.openxmlformats.org/drawingml/2006/table">
            <a:tbl>
              <a:tblPr firstRow="1" bandRow="1">
                <a:tableStyleId>{5C22544A-7EE6-4342-B048-85BDC9FD1C3A}</a:tableStyleId>
              </a:tblPr>
              <a:tblGrid>
                <a:gridCol w="1223108">
                  <a:extLst>
                    <a:ext uri="{9D8B030D-6E8A-4147-A177-3AD203B41FA5}">
                      <a16:colId xmlns:a16="http://schemas.microsoft.com/office/drawing/2014/main" val="3857090182"/>
                    </a:ext>
                  </a:extLst>
                </a:gridCol>
                <a:gridCol w="1223108">
                  <a:extLst>
                    <a:ext uri="{9D8B030D-6E8A-4147-A177-3AD203B41FA5}">
                      <a16:colId xmlns:a16="http://schemas.microsoft.com/office/drawing/2014/main" val="2832535920"/>
                    </a:ext>
                  </a:extLst>
                </a:gridCol>
                <a:gridCol w="1223108">
                  <a:extLst>
                    <a:ext uri="{9D8B030D-6E8A-4147-A177-3AD203B41FA5}">
                      <a16:colId xmlns:a16="http://schemas.microsoft.com/office/drawing/2014/main" val="2019936932"/>
                    </a:ext>
                  </a:extLst>
                </a:gridCol>
                <a:gridCol w="1223108">
                  <a:extLst>
                    <a:ext uri="{9D8B030D-6E8A-4147-A177-3AD203B41FA5}">
                      <a16:colId xmlns:a16="http://schemas.microsoft.com/office/drawing/2014/main" val="1736430539"/>
                    </a:ext>
                  </a:extLst>
                </a:gridCol>
                <a:gridCol w="1223108">
                  <a:extLst>
                    <a:ext uri="{9D8B030D-6E8A-4147-A177-3AD203B41FA5}">
                      <a16:colId xmlns:a16="http://schemas.microsoft.com/office/drawing/2014/main" val="698283993"/>
                    </a:ext>
                  </a:extLst>
                </a:gridCol>
                <a:gridCol w="1223108">
                  <a:extLst>
                    <a:ext uri="{9D8B030D-6E8A-4147-A177-3AD203B41FA5}">
                      <a16:colId xmlns:a16="http://schemas.microsoft.com/office/drawing/2014/main" val="912075357"/>
                    </a:ext>
                  </a:extLst>
                </a:gridCol>
              </a:tblGrid>
              <a:tr h="722377">
                <a:tc>
                  <a:txBody>
                    <a:bodyPr/>
                    <a:lstStyle/>
                    <a:p>
                      <a:pPr algn="ctr"/>
                      <a:r>
                        <a:rPr lang="en-US" sz="3200" dirty="0"/>
                        <a:t>1</a:t>
                      </a:r>
                    </a:p>
                  </a:txBody>
                  <a:tcPr>
                    <a:solidFill>
                      <a:srgbClr val="FF0000"/>
                    </a:solidFill>
                  </a:tcPr>
                </a:tc>
                <a:tc>
                  <a:txBody>
                    <a:bodyPr/>
                    <a:lstStyle/>
                    <a:p>
                      <a:pPr algn="ctr"/>
                      <a:r>
                        <a:rPr lang="en-US" sz="3200" dirty="0"/>
                        <a:t>2</a:t>
                      </a:r>
                    </a:p>
                  </a:txBody>
                  <a:tcPr>
                    <a:solidFill>
                      <a:srgbClr val="FF0000"/>
                    </a:solidFill>
                  </a:tcPr>
                </a:tc>
                <a:tc>
                  <a:txBody>
                    <a:bodyPr/>
                    <a:lstStyle/>
                    <a:p>
                      <a:pPr algn="ctr"/>
                      <a:r>
                        <a:rPr lang="en-US" sz="3200" dirty="0"/>
                        <a:t>4</a:t>
                      </a:r>
                    </a:p>
                  </a:txBody>
                  <a:tcPr/>
                </a:tc>
                <a:tc>
                  <a:txBody>
                    <a:bodyPr/>
                    <a:lstStyle/>
                    <a:p>
                      <a:pPr algn="ctr"/>
                      <a:r>
                        <a:rPr lang="en-US" sz="3200" dirty="0"/>
                        <a:t>5</a:t>
                      </a:r>
                    </a:p>
                  </a:txBody>
                  <a:tcPr/>
                </a:tc>
                <a:tc>
                  <a:txBody>
                    <a:bodyPr/>
                    <a:lstStyle/>
                    <a:p>
                      <a:pPr algn="ctr"/>
                      <a:r>
                        <a:rPr lang="en-US" sz="3200" dirty="0"/>
                        <a:t>8</a:t>
                      </a:r>
                    </a:p>
                  </a:txBody>
                  <a:tcPr>
                    <a:solidFill>
                      <a:srgbClr val="00B050"/>
                    </a:solidFill>
                  </a:tcPr>
                </a:tc>
                <a:tc>
                  <a:txBody>
                    <a:bodyPr/>
                    <a:lstStyle/>
                    <a:p>
                      <a:pPr algn="ctr"/>
                      <a:r>
                        <a:rPr lang="en-US" sz="3200" dirty="0"/>
                        <a:t>9</a:t>
                      </a:r>
                    </a:p>
                  </a:txBody>
                  <a:tcPr>
                    <a:solidFill>
                      <a:srgbClr val="00B050"/>
                    </a:solidFill>
                  </a:tcPr>
                </a:tc>
                <a:extLst>
                  <a:ext uri="{0D108BD9-81ED-4DB2-BD59-A6C34878D82A}">
                    <a16:rowId xmlns:a16="http://schemas.microsoft.com/office/drawing/2014/main" val="4106551460"/>
                  </a:ext>
                </a:extLst>
              </a:tr>
            </a:tbl>
          </a:graphicData>
        </a:graphic>
      </p:graphicFrame>
      <p:graphicFrame>
        <p:nvGraphicFramePr>
          <p:cNvPr id="6" name="Table 9">
            <a:extLst>
              <a:ext uri="{FF2B5EF4-FFF2-40B4-BE49-F238E27FC236}">
                <a16:creationId xmlns:a16="http://schemas.microsoft.com/office/drawing/2014/main" id="{C272FE7F-F696-46AC-B284-61DD4D5413E4}"/>
              </a:ext>
            </a:extLst>
          </p:cNvPr>
          <p:cNvGraphicFramePr>
            <a:graphicFrameLocks noGrp="1"/>
          </p:cNvGraphicFramePr>
          <p:nvPr>
            <p:extLst>
              <p:ext uri="{D42A27DB-BD31-4B8C-83A1-F6EECF244321}">
                <p14:modId xmlns:p14="http://schemas.microsoft.com/office/powerpoint/2010/main" val="1015730151"/>
              </p:ext>
            </p:extLst>
          </p:nvPr>
        </p:nvGraphicFramePr>
        <p:xfrm>
          <a:off x="769218" y="2656508"/>
          <a:ext cx="7338648" cy="722377"/>
        </p:xfrm>
        <a:graphic>
          <a:graphicData uri="http://schemas.openxmlformats.org/drawingml/2006/table">
            <a:tbl>
              <a:tblPr firstRow="1" bandRow="1">
                <a:tableStyleId>{5C22544A-7EE6-4342-B048-85BDC9FD1C3A}</a:tableStyleId>
              </a:tblPr>
              <a:tblGrid>
                <a:gridCol w="1223108">
                  <a:extLst>
                    <a:ext uri="{9D8B030D-6E8A-4147-A177-3AD203B41FA5}">
                      <a16:colId xmlns:a16="http://schemas.microsoft.com/office/drawing/2014/main" val="3857090182"/>
                    </a:ext>
                  </a:extLst>
                </a:gridCol>
                <a:gridCol w="1223108">
                  <a:extLst>
                    <a:ext uri="{9D8B030D-6E8A-4147-A177-3AD203B41FA5}">
                      <a16:colId xmlns:a16="http://schemas.microsoft.com/office/drawing/2014/main" val="2832535920"/>
                    </a:ext>
                  </a:extLst>
                </a:gridCol>
                <a:gridCol w="1223108">
                  <a:extLst>
                    <a:ext uri="{9D8B030D-6E8A-4147-A177-3AD203B41FA5}">
                      <a16:colId xmlns:a16="http://schemas.microsoft.com/office/drawing/2014/main" val="2019936932"/>
                    </a:ext>
                  </a:extLst>
                </a:gridCol>
                <a:gridCol w="1223108">
                  <a:extLst>
                    <a:ext uri="{9D8B030D-6E8A-4147-A177-3AD203B41FA5}">
                      <a16:colId xmlns:a16="http://schemas.microsoft.com/office/drawing/2014/main" val="1736430539"/>
                    </a:ext>
                  </a:extLst>
                </a:gridCol>
                <a:gridCol w="1223108">
                  <a:extLst>
                    <a:ext uri="{9D8B030D-6E8A-4147-A177-3AD203B41FA5}">
                      <a16:colId xmlns:a16="http://schemas.microsoft.com/office/drawing/2014/main" val="698283993"/>
                    </a:ext>
                  </a:extLst>
                </a:gridCol>
                <a:gridCol w="1223108">
                  <a:extLst>
                    <a:ext uri="{9D8B030D-6E8A-4147-A177-3AD203B41FA5}">
                      <a16:colId xmlns:a16="http://schemas.microsoft.com/office/drawing/2014/main" val="912075357"/>
                    </a:ext>
                  </a:extLst>
                </a:gridCol>
              </a:tblGrid>
              <a:tr h="722377">
                <a:tc>
                  <a:txBody>
                    <a:bodyPr/>
                    <a:lstStyle/>
                    <a:p>
                      <a:pPr algn="ctr"/>
                      <a:r>
                        <a:rPr lang="en-US" sz="3200" dirty="0"/>
                        <a:t>1</a:t>
                      </a:r>
                    </a:p>
                  </a:txBody>
                  <a:tcPr/>
                </a:tc>
                <a:tc>
                  <a:txBody>
                    <a:bodyPr/>
                    <a:lstStyle/>
                    <a:p>
                      <a:pPr algn="ctr"/>
                      <a:r>
                        <a:rPr lang="en-US" sz="3200" dirty="0"/>
                        <a:t>2</a:t>
                      </a:r>
                    </a:p>
                  </a:txBody>
                  <a:tcPr>
                    <a:solidFill>
                      <a:srgbClr val="FF0000"/>
                    </a:solidFill>
                  </a:tcPr>
                </a:tc>
                <a:tc>
                  <a:txBody>
                    <a:bodyPr/>
                    <a:lstStyle/>
                    <a:p>
                      <a:pPr algn="ctr"/>
                      <a:r>
                        <a:rPr lang="en-US" sz="3200" dirty="0"/>
                        <a:t>4</a:t>
                      </a:r>
                    </a:p>
                  </a:txBody>
                  <a:tcPr>
                    <a:solidFill>
                      <a:srgbClr val="FF0000"/>
                    </a:solidFill>
                  </a:tcPr>
                </a:tc>
                <a:tc>
                  <a:txBody>
                    <a:bodyPr/>
                    <a:lstStyle/>
                    <a:p>
                      <a:pPr algn="ctr"/>
                      <a:r>
                        <a:rPr lang="en-US" sz="3200" dirty="0"/>
                        <a:t>5</a:t>
                      </a:r>
                    </a:p>
                  </a:txBody>
                  <a:tcPr/>
                </a:tc>
                <a:tc>
                  <a:txBody>
                    <a:bodyPr/>
                    <a:lstStyle/>
                    <a:p>
                      <a:pPr algn="ctr"/>
                      <a:r>
                        <a:rPr lang="en-US" sz="3200" dirty="0"/>
                        <a:t>8</a:t>
                      </a:r>
                    </a:p>
                  </a:txBody>
                  <a:tcPr>
                    <a:solidFill>
                      <a:srgbClr val="00B050"/>
                    </a:solidFill>
                  </a:tcPr>
                </a:tc>
                <a:tc>
                  <a:txBody>
                    <a:bodyPr/>
                    <a:lstStyle/>
                    <a:p>
                      <a:pPr algn="ctr"/>
                      <a:r>
                        <a:rPr lang="en-US" sz="3200" dirty="0"/>
                        <a:t>9</a:t>
                      </a:r>
                    </a:p>
                  </a:txBody>
                  <a:tcPr>
                    <a:solidFill>
                      <a:srgbClr val="00B050"/>
                    </a:solidFill>
                  </a:tcPr>
                </a:tc>
                <a:extLst>
                  <a:ext uri="{0D108BD9-81ED-4DB2-BD59-A6C34878D82A}">
                    <a16:rowId xmlns:a16="http://schemas.microsoft.com/office/drawing/2014/main" val="4106551460"/>
                  </a:ext>
                </a:extLst>
              </a:tr>
            </a:tbl>
          </a:graphicData>
        </a:graphic>
      </p:graphicFrame>
      <p:graphicFrame>
        <p:nvGraphicFramePr>
          <p:cNvPr id="7" name="Table 9">
            <a:extLst>
              <a:ext uri="{FF2B5EF4-FFF2-40B4-BE49-F238E27FC236}">
                <a16:creationId xmlns:a16="http://schemas.microsoft.com/office/drawing/2014/main" id="{E18DEC6A-BEF6-4907-8BB5-FFCECD5BD595}"/>
              </a:ext>
            </a:extLst>
          </p:cNvPr>
          <p:cNvGraphicFramePr>
            <a:graphicFrameLocks noGrp="1"/>
          </p:cNvGraphicFramePr>
          <p:nvPr>
            <p:extLst>
              <p:ext uri="{D42A27DB-BD31-4B8C-83A1-F6EECF244321}">
                <p14:modId xmlns:p14="http://schemas.microsoft.com/office/powerpoint/2010/main" val="31345554"/>
              </p:ext>
            </p:extLst>
          </p:nvPr>
        </p:nvGraphicFramePr>
        <p:xfrm>
          <a:off x="769218" y="3528802"/>
          <a:ext cx="7338648" cy="722377"/>
        </p:xfrm>
        <a:graphic>
          <a:graphicData uri="http://schemas.openxmlformats.org/drawingml/2006/table">
            <a:tbl>
              <a:tblPr firstRow="1" bandRow="1">
                <a:tableStyleId>{5C22544A-7EE6-4342-B048-85BDC9FD1C3A}</a:tableStyleId>
              </a:tblPr>
              <a:tblGrid>
                <a:gridCol w="1223108">
                  <a:extLst>
                    <a:ext uri="{9D8B030D-6E8A-4147-A177-3AD203B41FA5}">
                      <a16:colId xmlns:a16="http://schemas.microsoft.com/office/drawing/2014/main" val="3857090182"/>
                    </a:ext>
                  </a:extLst>
                </a:gridCol>
                <a:gridCol w="1223108">
                  <a:extLst>
                    <a:ext uri="{9D8B030D-6E8A-4147-A177-3AD203B41FA5}">
                      <a16:colId xmlns:a16="http://schemas.microsoft.com/office/drawing/2014/main" val="2832535920"/>
                    </a:ext>
                  </a:extLst>
                </a:gridCol>
                <a:gridCol w="1223108">
                  <a:extLst>
                    <a:ext uri="{9D8B030D-6E8A-4147-A177-3AD203B41FA5}">
                      <a16:colId xmlns:a16="http://schemas.microsoft.com/office/drawing/2014/main" val="2019936932"/>
                    </a:ext>
                  </a:extLst>
                </a:gridCol>
                <a:gridCol w="1223108">
                  <a:extLst>
                    <a:ext uri="{9D8B030D-6E8A-4147-A177-3AD203B41FA5}">
                      <a16:colId xmlns:a16="http://schemas.microsoft.com/office/drawing/2014/main" val="1736430539"/>
                    </a:ext>
                  </a:extLst>
                </a:gridCol>
                <a:gridCol w="1223108">
                  <a:extLst>
                    <a:ext uri="{9D8B030D-6E8A-4147-A177-3AD203B41FA5}">
                      <a16:colId xmlns:a16="http://schemas.microsoft.com/office/drawing/2014/main" val="698283993"/>
                    </a:ext>
                  </a:extLst>
                </a:gridCol>
                <a:gridCol w="1223108">
                  <a:extLst>
                    <a:ext uri="{9D8B030D-6E8A-4147-A177-3AD203B41FA5}">
                      <a16:colId xmlns:a16="http://schemas.microsoft.com/office/drawing/2014/main" val="912075357"/>
                    </a:ext>
                  </a:extLst>
                </a:gridCol>
              </a:tblGrid>
              <a:tr h="722377">
                <a:tc>
                  <a:txBody>
                    <a:bodyPr/>
                    <a:lstStyle/>
                    <a:p>
                      <a:pPr algn="ctr"/>
                      <a:r>
                        <a:rPr lang="en-US" sz="3200" dirty="0"/>
                        <a:t>1</a:t>
                      </a:r>
                    </a:p>
                  </a:txBody>
                  <a:tcPr/>
                </a:tc>
                <a:tc>
                  <a:txBody>
                    <a:bodyPr/>
                    <a:lstStyle/>
                    <a:p>
                      <a:pPr algn="ctr"/>
                      <a:r>
                        <a:rPr lang="en-US" sz="3200" dirty="0"/>
                        <a:t>2</a:t>
                      </a:r>
                    </a:p>
                  </a:txBody>
                  <a:tcPr/>
                </a:tc>
                <a:tc>
                  <a:txBody>
                    <a:bodyPr/>
                    <a:lstStyle/>
                    <a:p>
                      <a:pPr algn="ctr"/>
                      <a:r>
                        <a:rPr lang="en-US" sz="3200" dirty="0"/>
                        <a:t>4</a:t>
                      </a:r>
                    </a:p>
                  </a:txBody>
                  <a:tcPr>
                    <a:solidFill>
                      <a:srgbClr val="FF0000"/>
                    </a:solidFill>
                  </a:tcPr>
                </a:tc>
                <a:tc>
                  <a:txBody>
                    <a:bodyPr/>
                    <a:lstStyle/>
                    <a:p>
                      <a:pPr algn="ctr"/>
                      <a:r>
                        <a:rPr lang="en-US" sz="3200" dirty="0"/>
                        <a:t>5</a:t>
                      </a:r>
                    </a:p>
                  </a:txBody>
                  <a:tcPr>
                    <a:solidFill>
                      <a:srgbClr val="FF0000"/>
                    </a:solidFill>
                  </a:tcPr>
                </a:tc>
                <a:tc>
                  <a:txBody>
                    <a:bodyPr/>
                    <a:lstStyle/>
                    <a:p>
                      <a:pPr algn="ctr"/>
                      <a:r>
                        <a:rPr lang="en-US" sz="3200" dirty="0"/>
                        <a:t>8</a:t>
                      </a:r>
                    </a:p>
                  </a:txBody>
                  <a:tcPr>
                    <a:solidFill>
                      <a:srgbClr val="00B050"/>
                    </a:solidFill>
                  </a:tcPr>
                </a:tc>
                <a:tc>
                  <a:txBody>
                    <a:bodyPr/>
                    <a:lstStyle/>
                    <a:p>
                      <a:pPr algn="ctr"/>
                      <a:r>
                        <a:rPr lang="en-US" sz="3200" dirty="0"/>
                        <a:t>9</a:t>
                      </a:r>
                    </a:p>
                  </a:txBody>
                  <a:tcPr>
                    <a:solidFill>
                      <a:srgbClr val="00B050"/>
                    </a:solidFill>
                  </a:tcPr>
                </a:tc>
                <a:extLst>
                  <a:ext uri="{0D108BD9-81ED-4DB2-BD59-A6C34878D82A}">
                    <a16:rowId xmlns:a16="http://schemas.microsoft.com/office/drawing/2014/main" val="4106551460"/>
                  </a:ext>
                </a:extLst>
              </a:tr>
            </a:tbl>
          </a:graphicData>
        </a:graphic>
      </p:graphicFrame>
      <p:graphicFrame>
        <p:nvGraphicFramePr>
          <p:cNvPr id="8" name="Table 9">
            <a:extLst>
              <a:ext uri="{FF2B5EF4-FFF2-40B4-BE49-F238E27FC236}">
                <a16:creationId xmlns:a16="http://schemas.microsoft.com/office/drawing/2014/main" id="{371CF18A-B9EA-4B44-9B42-F3FDD7B137C7}"/>
              </a:ext>
            </a:extLst>
          </p:cNvPr>
          <p:cNvGraphicFramePr>
            <a:graphicFrameLocks noGrp="1"/>
          </p:cNvGraphicFramePr>
          <p:nvPr>
            <p:extLst>
              <p:ext uri="{D42A27DB-BD31-4B8C-83A1-F6EECF244321}">
                <p14:modId xmlns:p14="http://schemas.microsoft.com/office/powerpoint/2010/main" val="1977080039"/>
              </p:ext>
            </p:extLst>
          </p:nvPr>
        </p:nvGraphicFramePr>
        <p:xfrm>
          <a:off x="769218" y="4408592"/>
          <a:ext cx="7338648" cy="722377"/>
        </p:xfrm>
        <a:graphic>
          <a:graphicData uri="http://schemas.openxmlformats.org/drawingml/2006/table">
            <a:tbl>
              <a:tblPr firstRow="1" bandRow="1">
                <a:tableStyleId>{5C22544A-7EE6-4342-B048-85BDC9FD1C3A}</a:tableStyleId>
              </a:tblPr>
              <a:tblGrid>
                <a:gridCol w="1223108">
                  <a:extLst>
                    <a:ext uri="{9D8B030D-6E8A-4147-A177-3AD203B41FA5}">
                      <a16:colId xmlns:a16="http://schemas.microsoft.com/office/drawing/2014/main" val="3857090182"/>
                    </a:ext>
                  </a:extLst>
                </a:gridCol>
                <a:gridCol w="1223108">
                  <a:extLst>
                    <a:ext uri="{9D8B030D-6E8A-4147-A177-3AD203B41FA5}">
                      <a16:colId xmlns:a16="http://schemas.microsoft.com/office/drawing/2014/main" val="2832535920"/>
                    </a:ext>
                  </a:extLst>
                </a:gridCol>
                <a:gridCol w="1223108">
                  <a:extLst>
                    <a:ext uri="{9D8B030D-6E8A-4147-A177-3AD203B41FA5}">
                      <a16:colId xmlns:a16="http://schemas.microsoft.com/office/drawing/2014/main" val="2019936932"/>
                    </a:ext>
                  </a:extLst>
                </a:gridCol>
                <a:gridCol w="1223108">
                  <a:extLst>
                    <a:ext uri="{9D8B030D-6E8A-4147-A177-3AD203B41FA5}">
                      <a16:colId xmlns:a16="http://schemas.microsoft.com/office/drawing/2014/main" val="1736430539"/>
                    </a:ext>
                  </a:extLst>
                </a:gridCol>
                <a:gridCol w="1223108">
                  <a:extLst>
                    <a:ext uri="{9D8B030D-6E8A-4147-A177-3AD203B41FA5}">
                      <a16:colId xmlns:a16="http://schemas.microsoft.com/office/drawing/2014/main" val="698283993"/>
                    </a:ext>
                  </a:extLst>
                </a:gridCol>
                <a:gridCol w="1223108">
                  <a:extLst>
                    <a:ext uri="{9D8B030D-6E8A-4147-A177-3AD203B41FA5}">
                      <a16:colId xmlns:a16="http://schemas.microsoft.com/office/drawing/2014/main" val="912075357"/>
                    </a:ext>
                  </a:extLst>
                </a:gridCol>
              </a:tblGrid>
              <a:tr h="722377">
                <a:tc>
                  <a:txBody>
                    <a:bodyPr/>
                    <a:lstStyle/>
                    <a:p>
                      <a:pPr algn="ctr"/>
                      <a:r>
                        <a:rPr lang="en-US" sz="3200" dirty="0"/>
                        <a:t>1</a:t>
                      </a:r>
                    </a:p>
                  </a:txBody>
                  <a:tcPr/>
                </a:tc>
                <a:tc>
                  <a:txBody>
                    <a:bodyPr/>
                    <a:lstStyle/>
                    <a:p>
                      <a:pPr algn="ctr"/>
                      <a:r>
                        <a:rPr lang="en-US" sz="3200" dirty="0"/>
                        <a:t>2</a:t>
                      </a:r>
                    </a:p>
                  </a:txBody>
                  <a:tcPr/>
                </a:tc>
                <a:tc>
                  <a:txBody>
                    <a:bodyPr/>
                    <a:lstStyle/>
                    <a:p>
                      <a:pPr algn="ctr"/>
                      <a:r>
                        <a:rPr lang="en-US" sz="3200" dirty="0"/>
                        <a:t>4</a:t>
                      </a:r>
                    </a:p>
                  </a:txBody>
                  <a:tcPr/>
                </a:tc>
                <a:tc>
                  <a:txBody>
                    <a:bodyPr/>
                    <a:lstStyle/>
                    <a:p>
                      <a:pPr algn="ctr"/>
                      <a:r>
                        <a:rPr lang="en-US" sz="3200" dirty="0"/>
                        <a:t>5</a:t>
                      </a:r>
                    </a:p>
                  </a:txBody>
                  <a:tcPr>
                    <a:solidFill>
                      <a:srgbClr val="00B050"/>
                    </a:solidFill>
                  </a:tcPr>
                </a:tc>
                <a:tc>
                  <a:txBody>
                    <a:bodyPr/>
                    <a:lstStyle/>
                    <a:p>
                      <a:pPr algn="ctr"/>
                      <a:r>
                        <a:rPr lang="en-US" sz="3200" dirty="0"/>
                        <a:t>8</a:t>
                      </a:r>
                    </a:p>
                  </a:txBody>
                  <a:tcPr>
                    <a:solidFill>
                      <a:srgbClr val="00B050"/>
                    </a:solidFill>
                  </a:tcPr>
                </a:tc>
                <a:tc>
                  <a:txBody>
                    <a:bodyPr/>
                    <a:lstStyle/>
                    <a:p>
                      <a:pPr algn="ctr"/>
                      <a:r>
                        <a:rPr lang="en-US" sz="3200" dirty="0"/>
                        <a:t>9</a:t>
                      </a:r>
                    </a:p>
                  </a:txBody>
                  <a:tcPr>
                    <a:solidFill>
                      <a:srgbClr val="00B050"/>
                    </a:solidFill>
                  </a:tcPr>
                </a:tc>
                <a:extLst>
                  <a:ext uri="{0D108BD9-81ED-4DB2-BD59-A6C34878D82A}">
                    <a16:rowId xmlns:a16="http://schemas.microsoft.com/office/drawing/2014/main" val="4106551460"/>
                  </a:ext>
                </a:extLst>
              </a:tr>
            </a:tbl>
          </a:graphicData>
        </a:graphic>
      </p:graphicFrame>
      <p:sp>
        <p:nvSpPr>
          <p:cNvPr id="9" name="TextBox 8">
            <a:extLst>
              <a:ext uri="{FF2B5EF4-FFF2-40B4-BE49-F238E27FC236}">
                <a16:creationId xmlns:a16="http://schemas.microsoft.com/office/drawing/2014/main" id="{B88AD854-929B-4659-A46E-BAFB1BCCF59E}"/>
              </a:ext>
            </a:extLst>
          </p:cNvPr>
          <p:cNvSpPr txBox="1"/>
          <p:nvPr/>
        </p:nvSpPr>
        <p:spPr>
          <a:xfrm>
            <a:off x="2812943" y="6254795"/>
            <a:ext cx="4572000" cy="369332"/>
          </a:xfrm>
          <a:prstGeom prst="rect">
            <a:avLst/>
          </a:prstGeom>
          <a:noFill/>
        </p:spPr>
        <p:txBody>
          <a:bodyPr wrap="square">
            <a:spAutoFit/>
          </a:bodyPr>
          <a:lstStyle/>
          <a:p>
            <a:r>
              <a:rPr lang="en-US" dirty="0"/>
              <a:t>for(int j=0;j&lt;n-i-1;j++)   n-2-1=6-0-1=3</a:t>
            </a:r>
          </a:p>
        </p:txBody>
      </p:sp>
    </p:spTree>
    <p:extLst>
      <p:ext uri="{BB962C8B-B14F-4D97-AF65-F5344CB8AC3E}">
        <p14:creationId xmlns:p14="http://schemas.microsoft.com/office/powerpoint/2010/main" val="873818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181C4-266F-4AF1-99C9-6AB3A7348F91}"/>
              </a:ext>
            </a:extLst>
          </p:cNvPr>
          <p:cNvSpPr>
            <a:spLocks noGrp="1"/>
          </p:cNvSpPr>
          <p:nvPr>
            <p:ph type="title"/>
          </p:nvPr>
        </p:nvSpPr>
        <p:spPr/>
        <p:txBody>
          <a:bodyPr>
            <a:normAutofit fontScale="90000"/>
          </a:bodyPr>
          <a:lstStyle/>
          <a:p>
            <a:pPr algn="l"/>
            <a:br>
              <a:rPr lang="en-US" dirty="0">
                <a:latin typeface="helvetica neue"/>
              </a:rPr>
            </a:br>
            <a:r>
              <a:rPr lang="en-US" dirty="0">
                <a:latin typeface="helvetica neue"/>
              </a:rPr>
              <a:t>Bubble Sort(Fourth Pass)</a:t>
            </a:r>
            <a:br>
              <a:rPr lang="en-US" dirty="0">
                <a:latin typeface="helvetica neue"/>
              </a:rPr>
            </a:br>
            <a:endParaRPr lang="en-US" dirty="0"/>
          </a:p>
        </p:txBody>
      </p:sp>
      <p:graphicFrame>
        <p:nvGraphicFramePr>
          <p:cNvPr id="4" name="Table 9">
            <a:extLst>
              <a:ext uri="{FF2B5EF4-FFF2-40B4-BE49-F238E27FC236}">
                <a16:creationId xmlns:a16="http://schemas.microsoft.com/office/drawing/2014/main" id="{E1B6B8AF-B577-4E26-8A36-375EC656B242}"/>
              </a:ext>
            </a:extLst>
          </p:cNvPr>
          <p:cNvGraphicFramePr>
            <a:graphicFrameLocks noGrp="1"/>
          </p:cNvGraphicFramePr>
          <p:nvPr>
            <p:extLst>
              <p:ext uri="{D42A27DB-BD31-4B8C-83A1-F6EECF244321}">
                <p14:modId xmlns:p14="http://schemas.microsoft.com/office/powerpoint/2010/main" val="2451055296"/>
              </p:ext>
            </p:extLst>
          </p:nvPr>
        </p:nvGraphicFramePr>
        <p:xfrm>
          <a:off x="769218" y="2037351"/>
          <a:ext cx="7338648" cy="722377"/>
        </p:xfrm>
        <a:graphic>
          <a:graphicData uri="http://schemas.openxmlformats.org/drawingml/2006/table">
            <a:tbl>
              <a:tblPr firstRow="1" bandRow="1">
                <a:tableStyleId>{5C22544A-7EE6-4342-B048-85BDC9FD1C3A}</a:tableStyleId>
              </a:tblPr>
              <a:tblGrid>
                <a:gridCol w="1223108">
                  <a:extLst>
                    <a:ext uri="{9D8B030D-6E8A-4147-A177-3AD203B41FA5}">
                      <a16:colId xmlns:a16="http://schemas.microsoft.com/office/drawing/2014/main" val="3857090182"/>
                    </a:ext>
                  </a:extLst>
                </a:gridCol>
                <a:gridCol w="1223108">
                  <a:extLst>
                    <a:ext uri="{9D8B030D-6E8A-4147-A177-3AD203B41FA5}">
                      <a16:colId xmlns:a16="http://schemas.microsoft.com/office/drawing/2014/main" val="2832535920"/>
                    </a:ext>
                  </a:extLst>
                </a:gridCol>
                <a:gridCol w="1223108">
                  <a:extLst>
                    <a:ext uri="{9D8B030D-6E8A-4147-A177-3AD203B41FA5}">
                      <a16:colId xmlns:a16="http://schemas.microsoft.com/office/drawing/2014/main" val="2019936932"/>
                    </a:ext>
                  </a:extLst>
                </a:gridCol>
                <a:gridCol w="1223108">
                  <a:extLst>
                    <a:ext uri="{9D8B030D-6E8A-4147-A177-3AD203B41FA5}">
                      <a16:colId xmlns:a16="http://schemas.microsoft.com/office/drawing/2014/main" val="1736430539"/>
                    </a:ext>
                  </a:extLst>
                </a:gridCol>
                <a:gridCol w="1223108">
                  <a:extLst>
                    <a:ext uri="{9D8B030D-6E8A-4147-A177-3AD203B41FA5}">
                      <a16:colId xmlns:a16="http://schemas.microsoft.com/office/drawing/2014/main" val="698283993"/>
                    </a:ext>
                  </a:extLst>
                </a:gridCol>
                <a:gridCol w="1223108">
                  <a:extLst>
                    <a:ext uri="{9D8B030D-6E8A-4147-A177-3AD203B41FA5}">
                      <a16:colId xmlns:a16="http://schemas.microsoft.com/office/drawing/2014/main" val="912075357"/>
                    </a:ext>
                  </a:extLst>
                </a:gridCol>
              </a:tblGrid>
              <a:tr h="722377">
                <a:tc>
                  <a:txBody>
                    <a:bodyPr/>
                    <a:lstStyle/>
                    <a:p>
                      <a:pPr algn="ctr"/>
                      <a:r>
                        <a:rPr lang="en-US" sz="3200" dirty="0"/>
                        <a:t>1</a:t>
                      </a:r>
                    </a:p>
                  </a:txBody>
                  <a:tcPr>
                    <a:solidFill>
                      <a:srgbClr val="FF0000"/>
                    </a:solidFill>
                  </a:tcPr>
                </a:tc>
                <a:tc>
                  <a:txBody>
                    <a:bodyPr/>
                    <a:lstStyle/>
                    <a:p>
                      <a:pPr algn="ctr"/>
                      <a:r>
                        <a:rPr lang="en-US" sz="3200" dirty="0"/>
                        <a:t>2</a:t>
                      </a:r>
                    </a:p>
                  </a:txBody>
                  <a:tcPr>
                    <a:solidFill>
                      <a:srgbClr val="FF0000"/>
                    </a:solidFill>
                  </a:tcPr>
                </a:tc>
                <a:tc>
                  <a:txBody>
                    <a:bodyPr/>
                    <a:lstStyle/>
                    <a:p>
                      <a:pPr algn="ctr"/>
                      <a:r>
                        <a:rPr lang="en-US" sz="3200" dirty="0"/>
                        <a:t>4</a:t>
                      </a:r>
                    </a:p>
                  </a:txBody>
                  <a:tcPr/>
                </a:tc>
                <a:tc>
                  <a:txBody>
                    <a:bodyPr/>
                    <a:lstStyle/>
                    <a:p>
                      <a:pPr algn="ctr"/>
                      <a:r>
                        <a:rPr lang="en-US" sz="3200" dirty="0"/>
                        <a:t>5</a:t>
                      </a:r>
                    </a:p>
                  </a:txBody>
                  <a:tcPr>
                    <a:solidFill>
                      <a:srgbClr val="00B050"/>
                    </a:solidFill>
                  </a:tcPr>
                </a:tc>
                <a:tc>
                  <a:txBody>
                    <a:bodyPr/>
                    <a:lstStyle/>
                    <a:p>
                      <a:pPr algn="ctr"/>
                      <a:r>
                        <a:rPr lang="en-US" sz="3200" dirty="0"/>
                        <a:t>8</a:t>
                      </a:r>
                    </a:p>
                  </a:txBody>
                  <a:tcPr>
                    <a:solidFill>
                      <a:srgbClr val="00B050"/>
                    </a:solidFill>
                  </a:tcPr>
                </a:tc>
                <a:tc>
                  <a:txBody>
                    <a:bodyPr/>
                    <a:lstStyle/>
                    <a:p>
                      <a:pPr algn="ctr"/>
                      <a:r>
                        <a:rPr lang="en-US" sz="3200" dirty="0"/>
                        <a:t>9</a:t>
                      </a:r>
                    </a:p>
                  </a:txBody>
                  <a:tcPr>
                    <a:solidFill>
                      <a:srgbClr val="00B050"/>
                    </a:solidFill>
                  </a:tcPr>
                </a:tc>
                <a:extLst>
                  <a:ext uri="{0D108BD9-81ED-4DB2-BD59-A6C34878D82A}">
                    <a16:rowId xmlns:a16="http://schemas.microsoft.com/office/drawing/2014/main" val="4106551460"/>
                  </a:ext>
                </a:extLst>
              </a:tr>
            </a:tbl>
          </a:graphicData>
        </a:graphic>
      </p:graphicFrame>
      <p:graphicFrame>
        <p:nvGraphicFramePr>
          <p:cNvPr id="5" name="Table 9">
            <a:extLst>
              <a:ext uri="{FF2B5EF4-FFF2-40B4-BE49-F238E27FC236}">
                <a16:creationId xmlns:a16="http://schemas.microsoft.com/office/drawing/2014/main" id="{0925A5ED-6EAE-41B6-85B1-F8978A64E9FE}"/>
              </a:ext>
            </a:extLst>
          </p:cNvPr>
          <p:cNvGraphicFramePr>
            <a:graphicFrameLocks noGrp="1"/>
          </p:cNvGraphicFramePr>
          <p:nvPr>
            <p:extLst>
              <p:ext uri="{D42A27DB-BD31-4B8C-83A1-F6EECF244321}">
                <p14:modId xmlns:p14="http://schemas.microsoft.com/office/powerpoint/2010/main" val="263518056"/>
              </p:ext>
            </p:extLst>
          </p:nvPr>
        </p:nvGraphicFramePr>
        <p:xfrm>
          <a:off x="769218" y="2837668"/>
          <a:ext cx="7338648" cy="722377"/>
        </p:xfrm>
        <a:graphic>
          <a:graphicData uri="http://schemas.openxmlformats.org/drawingml/2006/table">
            <a:tbl>
              <a:tblPr firstRow="1" bandRow="1">
                <a:tableStyleId>{5C22544A-7EE6-4342-B048-85BDC9FD1C3A}</a:tableStyleId>
              </a:tblPr>
              <a:tblGrid>
                <a:gridCol w="1223108">
                  <a:extLst>
                    <a:ext uri="{9D8B030D-6E8A-4147-A177-3AD203B41FA5}">
                      <a16:colId xmlns:a16="http://schemas.microsoft.com/office/drawing/2014/main" val="3857090182"/>
                    </a:ext>
                  </a:extLst>
                </a:gridCol>
                <a:gridCol w="1223108">
                  <a:extLst>
                    <a:ext uri="{9D8B030D-6E8A-4147-A177-3AD203B41FA5}">
                      <a16:colId xmlns:a16="http://schemas.microsoft.com/office/drawing/2014/main" val="2832535920"/>
                    </a:ext>
                  </a:extLst>
                </a:gridCol>
                <a:gridCol w="1223108">
                  <a:extLst>
                    <a:ext uri="{9D8B030D-6E8A-4147-A177-3AD203B41FA5}">
                      <a16:colId xmlns:a16="http://schemas.microsoft.com/office/drawing/2014/main" val="2019936932"/>
                    </a:ext>
                  </a:extLst>
                </a:gridCol>
                <a:gridCol w="1223108">
                  <a:extLst>
                    <a:ext uri="{9D8B030D-6E8A-4147-A177-3AD203B41FA5}">
                      <a16:colId xmlns:a16="http://schemas.microsoft.com/office/drawing/2014/main" val="1736430539"/>
                    </a:ext>
                  </a:extLst>
                </a:gridCol>
                <a:gridCol w="1223108">
                  <a:extLst>
                    <a:ext uri="{9D8B030D-6E8A-4147-A177-3AD203B41FA5}">
                      <a16:colId xmlns:a16="http://schemas.microsoft.com/office/drawing/2014/main" val="698283993"/>
                    </a:ext>
                  </a:extLst>
                </a:gridCol>
                <a:gridCol w="1223108">
                  <a:extLst>
                    <a:ext uri="{9D8B030D-6E8A-4147-A177-3AD203B41FA5}">
                      <a16:colId xmlns:a16="http://schemas.microsoft.com/office/drawing/2014/main" val="912075357"/>
                    </a:ext>
                  </a:extLst>
                </a:gridCol>
              </a:tblGrid>
              <a:tr h="722377">
                <a:tc>
                  <a:txBody>
                    <a:bodyPr/>
                    <a:lstStyle/>
                    <a:p>
                      <a:pPr algn="ctr"/>
                      <a:r>
                        <a:rPr lang="en-US" sz="3200" dirty="0"/>
                        <a:t>1</a:t>
                      </a:r>
                    </a:p>
                  </a:txBody>
                  <a:tcPr/>
                </a:tc>
                <a:tc>
                  <a:txBody>
                    <a:bodyPr/>
                    <a:lstStyle/>
                    <a:p>
                      <a:pPr algn="ctr"/>
                      <a:r>
                        <a:rPr lang="en-US" sz="3200" dirty="0"/>
                        <a:t>2</a:t>
                      </a:r>
                    </a:p>
                  </a:txBody>
                  <a:tcPr>
                    <a:solidFill>
                      <a:srgbClr val="FF0000"/>
                    </a:solidFill>
                  </a:tcPr>
                </a:tc>
                <a:tc>
                  <a:txBody>
                    <a:bodyPr/>
                    <a:lstStyle/>
                    <a:p>
                      <a:pPr algn="ctr"/>
                      <a:r>
                        <a:rPr lang="en-US" sz="3200" dirty="0"/>
                        <a:t>4</a:t>
                      </a:r>
                    </a:p>
                  </a:txBody>
                  <a:tcPr>
                    <a:solidFill>
                      <a:srgbClr val="FF0000"/>
                    </a:solidFill>
                  </a:tcPr>
                </a:tc>
                <a:tc>
                  <a:txBody>
                    <a:bodyPr/>
                    <a:lstStyle/>
                    <a:p>
                      <a:pPr algn="ctr"/>
                      <a:r>
                        <a:rPr lang="en-US" sz="3200" dirty="0"/>
                        <a:t>5</a:t>
                      </a:r>
                    </a:p>
                  </a:txBody>
                  <a:tcPr>
                    <a:solidFill>
                      <a:srgbClr val="00B050"/>
                    </a:solidFill>
                  </a:tcPr>
                </a:tc>
                <a:tc>
                  <a:txBody>
                    <a:bodyPr/>
                    <a:lstStyle/>
                    <a:p>
                      <a:pPr algn="ctr"/>
                      <a:r>
                        <a:rPr lang="en-US" sz="3200" dirty="0"/>
                        <a:t>8</a:t>
                      </a:r>
                    </a:p>
                  </a:txBody>
                  <a:tcPr>
                    <a:solidFill>
                      <a:srgbClr val="00B050"/>
                    </a:solidFill>
                  </a:tcPr>
                </a:tc>
                <a:tc>
                  <a:txBody>
                    <a:bodyPr/>
                    <a:lstStyle/>
                    <a:p>
                      <a:pPr algn="ctr"/>
                      <a:r>
                        <a:rPr lang="en-US" sz="3200" dirty="0"/>
                        <a:t>9</a:t>
                      </a:r>
                    </a:p>
                  </a:txBody>
                  <a:tcPr>
                    <a:solidFill>
                      <a:srgbClr val="00B050"/>
                    </a:solidFill>
                  </a:tcPr>
                </a:tc>
                <a:extLst>
                  <a:ext uri="{0D108BD9-81ED-4DB2-BD59-A6C34878D82A}">
                    <a16:rowId xmlns:a16="http://schemas.microsoft.com/office/drawing/2014/main" val="4106551460"/>
                  </a:ext>
                </a:extLst>
              </a:tr>
            </a:tbl>
          </a:graphicData>
        </a:graphic>
      </p:graphicFrame>
      <p:graphicFrame>
        <p:nvGraphicFramePr>
          <p:cNvPr id="6" name="Table 9">
            <a:extLst>
              <a:ext uri="{FF2B5EF4-FFF2-40B4-BE49-F238E27FC236}">
                <a16:creationId xmlns:a16="http://schemas.microsoft.com/office/drawing/2014/main" id="{B0D77F4A-ECA8-4487-9C6D-5DFD3902632C}"/>
              </a:ext>
            </a:extLst>
          </p:cNvPr>
          <p:cNvGraphicFramePr>
            <a:graphicFrameLocks noGrp="1"/>
          </p:cNvGraphicFramePr>
          <p:nvPr>
            <p:extLst>
              <p:ext uri="{D42A27DB-BD31-4B8C-83A1-F6EECF244321}">
                <p14:modId xmlns:p14="http://schemas.microsoft.com/office/powerpoint/2010/main" val="963401697"/>
              </p:ext>
            </p:extLst>
          </p:nvPr>
        </p:nvGraphicFramePr>
        <p:xfrm>
          <a:off x="769218" y="3686215"/>
          <a:ext cx="7338648" cy="722377"/>
        </p:xfrm>
        <a:graphic>
          <a:graphicData uri="http://schemas.openxmlformats.org/drawingml/2006/table">
            <a:tbl>
              <a:tblPr firstRow="1" bandRow="1">
                <a:tableStyleId>{5C22544A-7EE6-4342-B048-85BDC9FD1C3A}</a:tableStyleId>
              </a:tblPr>
              <a:tblGrid>
                <a:gridCol w="1223108">
                  <a:extLst>
                    <a:ext uri="{9D8B030D-6E8A-4147-A177-3AD203B41FA5}">
                      <a16:colId xmlns:a16="http://schemas.microsoft.com/office/drawing/2014/main" val="3857090182"/>
                    </a:ext>
                  </a:extLst>
                </a:gridCol>
                <a:gridCol w="1223108">
                  <a:extLst>
                    <a:ext uri="{9D8B030D-6E8A-4147-A177-3AD203B41FA5}">
                      <a16:colId xmlns:a16="http://schemas.microsoft.com/office/drawing/2014/main" val="2832535920"/>
                    </a:ext>
                  </a:extLst>
                </a:gridCol>
                <a:gridCol w="1223108">
                  <a:extLst>
                    <a:ext uri="{9D8B030D-6E8A-4147-A177-3AD203B41FA5}">
                      <a16:colId xmlns:a16="http://schemas.microsoft.com/office/drawing/2014/main" val="2019936932"/>
                    </a:ext>
                  </a:extLst>
                </a:gridCol>
                <a:gridCol w="1223108">
                  <a:extLst>
                    <a:ext uri="{9D8B030D-6E8A-4147-A177-3AD203B41FA5}">
                      <a16:colId xmlns:a16="http://schemas.microsoft.com/office/drawing/2014/main" val="1736430539"/>
                    </a:ext>
                  </a:extLst>
                </a:gridCol>
                <a:gridCol w="1223108">
                  <a:extLst>
                    <a:ext uri="{9D8B030D-6E8A-4147-A177-3AD203B41FA5}">
                      <a16:colId xmlns:a16="http://schemas.microsoft.com/office/drawing/2014/main" val="698283993"/>
                    </a:ext>
                  </a:extLst>
                </a:gridCol>
                <a:gridCol w="1223108">
                  <a:extLst>
                    <a:ext uri="{9D8B030D-6E8A-4147-A177-3AD203B41FA5}">
                      <a16:colId xmlns:a16="http://schemas.microsoft.com/office/drawing/2014/main" val="912075357"/>
                    </a:ext>
                  </a:extLst>
                </a:gridCol>
              </a:tblGrid>
              <a:tr h="722377">
                <a:tc>
                  <a:txBody>
                    <a:bodyPr/>
                    <a:lstStyle/>
                    <a:p>
                      <a:pPr algn="ctr"/>
                      <a:r>
                        <a:rPr lang="en-US" sz="3200" dirty="0"/>
                        <a:t>1</a:t>
                      </a:r>
                    </a:p>
                  </a:txBody>
                  <a:tcPr/>
                </a:tc>
                <a:tc>
                  <a:txBody>
                    <a:bodyPr/>
                    <a:lstStyle/>
                    <a:p>
                      <a:pPr algn="ctr"/>
                      <a:r>
                        <a:rPr lang="en-US" sz="3200" dirty="0"/>
                        <a:t>2</a:t>
                      </a:r>
                    </a:p>
                  </a:txBody>
                  <a:tcPr/>
                </a:tc>
                <a:tc>
                  <a:txBody>
                    <a:bodyPr/>
                    <a:lstStyle/>
                    <a:p>
                      <a:pPr algn="ctr"/>
                      <a:r>
                        <a:rPr lang="en-US" sz="3200" dirty="0"/>
                        <a:t>4</a:t>
                      </a:r>
                    </a:p>
                  </a:txBody>
                  <a:tcPr>
                    <a:solidFill>
                      <a:srgbClr val="00B050"/>
                    </a:solidFill>
                  </a:tcPr>
                </a:tc>
                <a:tc>
                  <a:txBody>
                    <a:bodyPr/>
                    <a:lstStyle/>
                    <a:p>
                      <a:pPr algn="ctr"/>
                      <a:r>
                        <a:rPr lang="en-US" sz="3200" dirty="0"/>
                        <a:t>5</a:t>
                      </a:r>
                    </a:p>
                  </a:txBody>
                  <a:tcPr>
                    <a:solidFill>
                      <a:srgbClr val="00B050"/>
                    </a:solidFill>
                  </a:tcPr>
                </a:tc>
                <a:tc>
                  <a:txBody>
                    <a:bodyPr/>
                    <a:lstStyle/>
                    <a:p>
                      <a:pPr algn="ctr"/>
                      <a:r>
                        <a:rPr lang="en-US" sz="3200" dirty="0"/>
                        <a:t>8</a:t>
                      </a:r>
                    </a:p>
                  </a:txBody>
                  <a:tcPr>
                    <a:solidFill>
                      <a:srgbClr val="00B050"/>
                    </a:solidFill>
                  </a:tcPr>
                </a:tc>
                <a:tc>
                  <a:txBody>
                    <a:bodyPr/>
                    <a:lstStyle/>
                    <a:p>
                      <a:pPr algn="ctr"/>
                      <a:r>
                        <a:rPr lang="en-US" sz="3200" dirty="0"/>
                        <a:t>9</a:t>
                      </a:r>
                    </a:p>
                  </a:txBody>
                  <a:tcPr>
                    <a:solidFill>
                      <a:srgbClr val="00B050"/>
                    </a:solidFill>
                  </a:tcPr>
                </a:tc>
                <a:extLst>
                  <a:ext uri="{0D108BD9-81ED-4DB2-BD59-A6C34878D82A}">
                    <a16:rowId xmlns:a16="http://schemas.microsoft.com/office/drawing/2014/main" val="4106551460"/>
                  </a:ext>
                </a:extLst>
              </a:tr>
            </a:tbl>
          </a:graphicData>
        </a:graphic>
      </p:graphicFrame>
      <p:sp>
        <p:nvSpPr>
          <p:cNvPr id="7" name="TextBox 6">
            <a:extLst>
              <a:ext uri="{FF2B5EF4-FFF2-40B4-BE49-F238E27FC236}">
                <a16:creationId xmlns:a16="http://schemas.microsoft.com/office/drawing/2014/main" id="{DBF375C5-829C-4352-9848-C15D4C3EFB24}"/>
              </a:ext>
            </a:extLst>
          </p:cNvPr>
          <p:cNvSpPr txBox="1"/>
          <p:nvPr/>
        </p:nvSpPr>
        <p:spPr>
          <a:xfrm>
            <a:off x="2285206" y="4983934"/>
            <a:ext cx="4572000" cy="369332"/>
          </a:xfrm>
          <a:prstGeom prst="rect">
            <a:avLst/>
          </a:prstGeom>
          <a:noFill/>
        </p:spPr>
        <p:txBody>
          <a:bodyPr wrap="square">
            <a:spAutoFit/>
          </a:bodyPr>
          <a:lstStyle/>
          <a:p>
            <a:r>
              <a:rPr lang="en-US" dirty="0"/>
              <a:t>for(int j=0;j&lt;n-i-1;j++)   n-3-1=6-0-1=2</a:t>
            </a:r>
          </a:p>
        </p:txBody>
      </p:sp>
    </p:spTree>
    <p:extLst>
      <p:ext uri="{BB962C8B-B14F-4D97-AF65-F5344CB8AC3E}">
        <p14:creationId xmlns:p14="http://schemas.microsoft.com/office/powerpoint/2010/main" val="28709406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0FEE4-9946-454B-B679-31EE08EA6857}"/>
              </a:ext>
            </a:extLst>
          </p:cNvPr>
          <p:cNvSpPr>
            <a:spLocks noGrp="1"/>
          </p:cNvSpPr>
          <p:nvPr>
            <p:ph type="title"/>
          </p:nvPr>
        </p:nvSpPr>
        <p:spPr/>
        <p:txBody>
          <a:bodyPr/>
          <a:lstStyle/>
          <a:p>
            <a:r>
              <a:rPr lang="en-US" dirty="0">
                <a:latin typeface="helvetica neue"/>
              </a:rPr>
              <a:t>Bubble Sort(Fifth Pass)</a:t>
            </a:r>
            <a:endParaRPr lang="en-US" dirty="0"/>
          </a:p>
        </p:txBody>
      </p:sp>
      <p:graphicFrame>
        <p:nvGraphicFramePr>
          <p:cNvPr id="4" name="Table 9">
            <a:extLst>
              <a:ext uri="{FF2B5EF4-FFF2-40B4-BE49-F238E27FC236}">
                <a16:creationId xmlns:a16="http://schemas.microsoft.com/office/drawing/2014/main" id="{02600C7E-7910-4484-BB1B-11719EEF23CA}"/>
              </a:ext>
            </a:extLst>
          </p:cNvPr>
          <p:cNvGraphicFramePr>
            <a:graphicFrameLocks noGrp="1"/>
          </p:cNvGraphicFramePr>
          <p:nvPr>
            <p:extLst>
              <p:ext uri="{D42A27DB-BD31-4B8C-83A1-F6EECF244321}">
                <p14:modId xmlns:p14="http://schemas.microsoft.com/office/powerpoint/2010/main" val="2547349444"/>
              </p:ext>
            </p:extLst>
          </p:nvPr>
        </p:nvGraphicFramePr>
        <p:xfrm>
          <a:off x="769218" y="1872913"/>
          <a:ext cx="7338648" cy="722377"/>
        </p:xfrm>
        <a:graphic>
          <a:graphicData uri="http://schemas.openxmlformats.org/drawingml/2006/table">
            <a:tbl>
              <a:tblPr firstRow="1" bandRow="1">
                <a:tableStyleId>{5C22544A-7EE6-4342-B048-85BDC9FD1C3A}</a:tableStyleId>
              </a:tblPr>
              <a:tblGrid>
                <a:gridCol w="1223108">
                  <a:extLst>
                    <a:ext uri="{9D8B030D-6E8A-4147-A177-3AD203B41FA5}">
                      <a16:colId xmlns:a16="http://schemas.microsoft.com/office/drawing/2014/main" val="3857090182"/>
                    </a:ext>
                  </a:extLst>
                </a:gridCol>
                <a:gridCol w="1223108">
                  <a:extLst>
                    <a:ext uri="{9D8B030D-6E8A-4147-A177-3AD203B41FA5}">
                      <a16:colId xmlns:a16="http://schemas.microsoft.com/office/drawing/2014/main" val="2832535920"/>
                    </a:ext>
                  </a:extLst>
                </a:gridCol>
                <a:gridCol w="1223108">
                  <a:extLst>
                    <a:ext uri="{9D8B030D-6E8A-4147-A177-3AD203B41FA5}">
                      <a16:colId xmlns:a16="http://schemas.microsoft.com/office/drawing/2014/main" val="2019936932"/>
                    </a:ext>
                  </a:extLst>
                </a:gridCol>
                <a:gridCol w="1223108">
                  <a:extLst>
                    <a:ext uri="{9D8B030D-6E8A-4147-A177-3AD203B41FA5}">
                      <a16:colId xmlns:a16="http://schemas.microsoft.com/office/drawing/2014/main" val="1736430539"/>
                    </a:ext>
                  </a:extLst>
                </a:gridCol>
                <a:gridCol w="1223108">
                  <a:extLst>
                    <a:ext uri="{9D8B030D-6E8A-4147-A177-3AD203B41FA5}">
                      <a16:colId xmlns:a16="http://schemas.microsoft.com/office/drawing/2014/main" val="698283993"/>
                    </a:ext>
                  </a:extLst>
                </a:gridCol>
                <a:gridCol w="1223108">
                  <a:extLst>
                    <a:ext uri="{9D8B030D-6E8A-4147-A177-3AD203B41FA5}">
                      <a16:colId xmlns:a16="http://schemas.microsoft.com/office/drawing/2014/main" val="912075357"/>
                    </a:ext>
                  </a:extLst>
                </a:gridCol>
              </a:tblGrid>
              <a:tr h="722377">
                <a:tc>
                  <a:txBody>
                    <a:bodyPr/>
                    <a:lstStyle/>
                    <a:p>
                      <a:pPr algn="ctr"/>
                      <a:r>
                        <a:rPr lang="en-US" sz="3200" dirty="0"/>
                        <a:t>1</a:t>
                      </a:r>
                    </a:p>
                  </a:txBody>
                  <a:tcPr>
                    <a:solidFill>
                      <a:srgbClr val="FF0000"/>
                    </a:solidFill>
                  </a:tcPr>
                </a:tc>
                <a:tc>
                  <a:txBody>
                    <a:bodyPr/>
                    <a:lstStyle/>
                    <a:p>
                      <a:pPr algn="ctr"/>
                      <a:r>
                        <a:rPr lang="en-US" sz="3200" dirty="0"/>
                        <a:t>2</a:t>
                      </a:r>
                    </a:p>
                  </a:txBody>
                  <a:tcPr>
                    <a:solidFill>
                      <a:srgbClr val="FF0000"/>
                    </a:solidFill>
                  </a:tcPr>
                </a:tc>
                <a:tc>
                  <a:txBody>
                    <a:bodyPr/>
                    <a:lstStyle/>
                    <a:p>
                      <a:pPr algn="ctr"/>
                      <a:r>
                        <a:rPr lang="en-US" sz="3200" dirty="0"/>
                        <a:t>4</a:t>
                      </a:r>
                    </a:p>
                  </a:txBody>
                  <a:tcPr>
                    <a:solidFill>
                      <a:srgbClr val="00B050"/>
                    </a:solidFill>
                  </a:tcPr>
                </a:tc>
                <a:tc>
                  <a:txBody>
                    <a:bodyPr/>
                    <a:lstStyle/>
                    <a:p>
                      <a:pPr algn="ctr"/>
                      <a:r>
                        <a:rPr lang="en-US" sz="3200" dirty="0"/>
                        <a:t>5</a:t>
                      </a:r>
                    </a:p>
                  </a:txBody>
                  <a:tcPr>
                    <a:solidFill>
                      <a:srgbClr val="00B050"/>
                    </a:solidFill>
                  </a:tcPr>
                </a:tc>
                <a:tc>
                  <a:txBody>
                    <a:bodyPr/>
                    <a:lstStyle/>
                    <a:p>
                      <a:pPr algn="ctr"/>
                      <a:r>
                        <a:rPr lang="en-US" sz="3200" dirty="0"/>
                        <a:t>8</a:t>
                      </a:r>
                    </a:p>
                  </a:txBody>
                  <a:tcPr>
                    <a:solidFill>
                      <a:srgbClr val="00B050"/>
                    </a:solidFill>
                  </a:tcPr>
                </a:tc>
                <a:tc>
                  <a:txBody>
                    <a:bodyPr/>
                    <a:lstStyle/>
                    <a:p>
                      <a:pPr algn="ctr"/>
                      <a:r>
                        <a:rPr lang="en-US" sz="3200" dirty="0"/>
                        <a:t>9</a:t>
                      </a:r>
                    </a:p>
                  </a:txBody>
                  <a:tcPr>
                    <a:solidFill>
                      <a:srgbClr val="00B050"/>
                    </a:solidFill>
                  </a:tcPr>
                </a:tc>
                <a:extLst>
                  <a:ext uri="{0D108BD9-81ED-4DB2-BD59-A6C34878D82A}">
                    <a16:rowId xmlns:a16="http://schemas.microsoft.com/office/drawing/2014/main" val="4106551460"/>
                  </a:ext>
                </a:extLst>
              </a:tr>
            </a:tbl>
          </a:graphicData>
        </a:graphic>
      </p:graphicFrame>
      <p:graphicFrame>
        <p:nvGraphicFramePr>
          <p:cNvPr id="5" name="Table 9">
            <a:extLst>
              <a:ext uri="{FF2B5EF4-FFF2-40B4-BE49-F238E27FC236}">
                <a16:creationId xmlns:a16="http://schemas.microsoft.com/office/drawing/2014/main" id="{896EE951-0505-4A2E-9EFC-DD10D8157BF5}"/>
              </a:ext>
            </a:extLst>
          </p:cNvPr>
          <p:cNvGraphicFramePr>
            <a:graphicFrameLocks noGrp="1"/>
          </p:cNvGraphicFramePr>
          <p:nvPr>
            <p:extLst>
              <p:ext uri="{D42A27DB-BD31-4B8C-83A1-F6EECF244321}">
                <p14:modId xmlns:p14="http://schemas.microsoft.com/office/powerpoint/2010/main" val="1483359385"/>
              </p:ext>
            </p:extLst>
          </p:nvPr>
        </p:nvGraphicFramePr>
        <p:xfrm>
          <a:off x="769218" y="2706623"/>
          <a:ext cx="7338648" cy="722377"/>
        </p:xfrm>
        <a:graphic>
          <a:graphicData uri="http://schemas.openxmlformats.org/drawingml/2006/table">
            <a:tbl>
              <a:tblPr firstRow="1" bandRow="1">
                <a:tableStyleId>{5C22544A-7EE6-4342-B048-85BDC9FD1C3A}</a:tableStyleId>
              </a:tblPr>
              <a:tblGrid>
                <a:gridCol w="1223108">
                  <a:extLst>
                    <a:ext uri="{9D8B030D-6E8A-4147-A177-3AD203B41FA5}">
                      <a16:colId xmlns:a16="http://schemas.microsoft.com/office/drawing/2014/main" val="3857090182"/>
                    </a:ext>
                  </a:extLst>
                </a:gridCol>
                <a:gridCol w="1223108">
                  <a:extLst>
                    <a:ext uri="{9D8B030D-6E8A-4147-A177-3AD203B41FA5}">
                      <a16:colId xmlns:a16="http://schemas.microsoft.com/office/drawing/2014/main" val="2832535920"/>
                    </a:ext>
                  </a:extLst>
                </a:gridCol>
                <a:gridCol w="1223108">
                  <a:extLst>
                    <a:ext uri="{9D8B030D-6E8A-4147-A177-3AD203B41FA5}">
                      <a16:colId xmlns:a16="http://schemas.microsoft.com/office/drawing/2014/main" val="2019936932"/>
                    </a:ext>
                  </a:extLst>
                </a:gridCol>
                <a:gridCol w="1223108">
                  <a:extLst>
                    <a:ext uri="{9D8B030D-6E8A-4147-A177-3AD203B41FA5}">
                      <a16:colId xmlns:a16="http://schemas.microsoft.com/office/drawing/2014/main" val="1736430539"/>
                    </a:ext>
                  </a:extLst>
                </a:gridCol>
                <a:gridCol w="1223108">
                  <a:extLst>
                    <a:ext uri="{9D8B030D-6E8A-4147-A177-3AD203B41FA5}">
                      <a16:colId xmlns:a16="http://schemas.microsoft.com/office/drawing/2014/main" val="698283993"/>
                    </a:ext>
                  </a:extLst>
                </a:gridCol>
                <a:gridCol w="1223108">
                  <a:extLst>
                    <a:ext uri="{9D8B030D-6E8A-4147-A177-3AD203B41FA5}">
                      <a16:colId xmlns:a16="http://schemas.microsoft.com/office/drawing/2014/main" val="912075357"/>
                    </a:ext>
                  </a:extLst>
                </a:gridCol>
              </a:tblGrid>
              <a:tr h="722377">
                <a:tc>
                  <a:txBody>
                    <a:bodyPr/>
                    <a:lstStyle/>
                    <a:p>
                      <a:pPr algn="ctr"/>
                      <a:r>
                        <a:rPr lang="en-US" sz="3200" dirty="0"/>
                        <a:t>1</a:t>
                      </a:r>
                    </a:p>
                  </a:txBody>
                  <a:tcPr/>
                </a:tc>
                <a:tc>
                  <a:txBody>
                    <a:bodyPr/>
                    <a:lstStyle/>
                    <a:p>
                      <a:pPr algn="ctr"/>
                      <a:r>
                        <a:rPr lang="en-US" sz="3200" dirty="0"/>
                        <a:t>2</a:t>
                      </a:r>
                    </a:p>
                  </a:txBody>
                  <a:tcPr>
                    <a:solidFill>
                      <a:srgbClr val="00B050"/>
                    </a:solidFill>
                  </a:tcPr>
                </a:tc>
                <a:tc>
                  <a:txBody>
                    <a:bodyPr/>
                    <a:lstStyle/>
                    <a:p>
                      <a:pPr algn="ctr"/>
                      <a:r>
                        <a:rPr lang="en-US" sz="3200" dirty="0"/>
                        <a:t>4</a:t>
                      </a:r>
                    </a:p>
                  </a:txBody>
                  <a:tcPr>
                    <a:solidFill>
                      <a:srgbClr val="00B050"/>
                    </a:solidFill>
                  </a:tcPr>
                </a:tc>
                <a:tc>
                  <a:txBody>
                    <a:bodyPr/>
                    <a:lstStyle/>
                    <a:p>
                      <a:pPr algn="ctr"/>
                      <a:r>
                        <a:rPr lang="en-US" sz="3200" dirty="0"/>
                        <a:t>5</a:t>
                      </a:r>
                    </a:p>
                  </a:txBody>
                  <a:tcPr>
                    <a:solidFill>
                      <a:srgbClr val="00B050"/>
                    </a:solidFill>
                  </a:tcPr>
                </a:tc>
                <a:tc>
                  <a:txBody>
                    <a:bodyPr/>
                    <a:lstStyle/>
                    <a:p>
                      <a:pPr algn="ctr"/>
                      <a:r>
                        <a:rPr lang="en-US" sz="3200" dirty="0"/>
                        <a:t>8</a:t>
                      </a:r>
                    </a:p>
                  </a:txBody>
                  <a:tcPr>
                    <a:solidFill>
                      <a:srgbClr val="00B050"/>
                    </a:solidFill>
                  </a:tcPr>
                </a:tc>
                <a:tc>
                  <a:txBody>
                    <a:bodyPr/>
                    <a:lstStyle/>
                    <a:p>
                      <a:pPr algn="ctr"/>
                      <a:r>
                        <a:rPr lang="en-US" sz="3200" dirty="0"/>
                        <a:t>9</a:t>
                      </a:r>
                    </a:p>
                  </a:txBody>
                  <a:tcPr>
                    <a:solidFill>
                      <a:srgbClr val="00B050"/>
                    </a:solidFill>
                  </a:tcPr>
                </a:tc>
                <a:extLst>
                  <a:ext uri="{0D108BD9-81ED-4DB2-BD59-A6C34878D82A}">
                    <a16:rowId xmlns:a16="http://schemas.microsoft.com/office/drawing/2014/main" val="4106551460"/>
                  </a:ext>
                </a:extLst>
              </a:tr>
            </a:tbl>
          </a:graphicData>
        </a:graphic>
      </p:graphicFrame>
      <p:sp>
        <p:nvSpPr>
          <p:cNvPr id="6" name="TextBox 5">
            <a:extLst>
              <a:ext uri="{FF2B5EF4-FFF2-40B4-BE49-F238E27FC236}">
                <a16:creationId xmlns:a16="http://schemas.microsoft.com/office/drawing/2014/main" id="{8D55697F-1999-4857-8A38-DB706E35CCB7}"/>
              </a:ext>
            </a:extLst>
          </p:cNvPr>
          <p:cNvSpPr txBox="1"/>
          <p:nvPr/>
        </p:nvSpPr>
        <p:spPr>
          <a:xfrm>
            <a:off x="2152542" y="4596476"/>
            <a:ext cx="4572000" cy="369332"/>
          </a:xfrm>
          <a:prstGeom prst="rect">
            <a:avLst/>
          </a:prstGeom>
          <a:noFill/>
        </p:spPr>
        <p:txBody>
          <a:bodyPr wrap="square">
            <a:spAutoFit/>
          </a:bodyPr>
          <a:lstStyle/>
          <a:p>
            <a:r>
              <a:rPr lang="en-US" dirty="0"/>
              <a:t>for(int j=0;j&lt;n-i-1;j++)   n-4-1=6-4-1=1</a:t>
            </a:r>
          </a:p>
        </p:txBody>
      </p:sp>
    </p:spTree>
    <p:extLst>
      <p:ext uri="{BB962C8B-B14F-4D97-AF65-F5344CB8AC3E}">
        <p14:creationId xmlns:p14="http://schemas.microsoft.com/office/powerpoint/2010/main" val="8684585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4055" y="43284"/>
            <a:ext cx="7808976" cy="1088136"/>
          </a:xfrm>
        </p:spPr>
        <p:txBody>
          <a:bodyPr>
            <a:normAutofit fontScale="90000"/>
          </a:bodyPr>
          <a:lstStyle/>
          <a:p>
            <a:pPr algn="l"/>
            <a:r>
              <a:rPr lang="en-US" b="0" i="0" dirty="0">
                <a:effectLst/>
                <a:latin typeface="helvetica neue"/>
              </a:rPr>
              <a:t>Complexity Analysis of Bubble Sort</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Problem 5</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435897"/>
            <a:ext cx="8525711" cy="2954655"/>
          </a:xfrm>
          <a:prstGeom prst="rect">
            <a:avLst/>
          </a:prstGeom>
          <a:noFill/>
        </p:spPr>
        <p:txBody>
          <a:bodyPr wrap="square" rtlCol="0">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400" b="0" i="0" u="none" strike="noStrike" cap="none" normalizeH="0" baseline="0" dirty="0">
                <a:ln>
                  <a:noFill/>
                </a:ln>
                <a:solidFill>
                  <a:srgbClr val="333333"/>
                </a:solidFill>
                <a:effectLst/>
                <a:latin typeface="noto sans"/>
              </a:rPr>
              <a:t>In Bubble Sort, </a:t>
            </a:r>
            <a:r>
              <a:rPr kumimoji="0" lang="en-US" altLang="en-US" sz="2400" b="0" i="0" u="none" strike="noStrike" cap="none" normalizeH="0" baseline="0" dirty="0">
                <a:ln>
                  <a:noFill/>
                </a:ln>
                <a:solidFill>
                  <a:srgbClr val="C7254E"/>
                </a:solidFill>
                <a:effectLst/>
                <a:latin typeface="Courier New" panose="02070309020205020404" pitchFamily="49" charset="0"/>
                <a:cs typeface="Courier New" panose="02070309020205020404" pitchFamily="49" charset="0"/>
              </a:rPr>
              <a:t>n-1</a:t>
            </a:r>
            <a:r>
              <a:rPr kumimoji="0" lang="en-US" altLang="en-US" sz="2400" b="0" i="0" u="none" strike="noStrike" cap="none" normalizeH="0" baseline="0" dirty="0">
                <a:ln>
                  <a:noFill/>
                </a:ln>
                <a:solidFill>
                  <a:srgbClr val="333333"/>
                </a:solidFill>
                <a:effectLst/>
                <a:latin typeface="noto sans"/>
              </a:rPr>
              <a:t> comparisons will be done in the 1st pass, </a:t>
            </a:r>
            <a:r>
              <a:rPr kumimoji="0" lang="en-US" altLang="en-US" sz="2400" b="0" i="0" u="none" strike="noStrike" cap="none" normalizeH="0" baseline="0" dirty="0">
                <a:ln>
                  <a:noFill/>
                </a:ln>
                <a:solidFill>
                  <a:srgbClr val="C7254E"/>
                </a:solidFill>
                <a:effectLst/>
                <a:latin typeface="Courier New" panose="02070309020205020404" pitchFamily="49" charset="0"/>
                <a:cs typeface="Courier New" panose="02070309020205020404" pitchFamily="49" charset="0"/>
              </a:rPr>
              <a:t>n-2</a:t>
            </a:r>
            <a:r>
              <a:rPr kumimoji="0" lang="en-US" altLang="en-US" sz="2400" b="0" i="0" u="none" strike="noStrike" cap="none" normalizeH="0" baseline="0" dirty="0">
                <a:ln>
                  <a:noFill/>
                </a:ln>
                <a:solidFill>
                  <a:srgbClr val="333333"/>
                </a:solidFill>
                <a:effectLst/>
                <a:latin typeface="noto sans"/>
              </a:rPr>
              <a:t> in 2nd pass, </a:t>
            </a:r>
            <a:r>
              <a:rPr kumimoji="0" lang="en-US" altLang="en-US" sz="2400" b="0" i="0" u="none" strike="noStrike" cap="none" normalizeH="0" baseline="0" dirty="0">
                <a:ln>
                  <a:noFill/>
                </a:ln>
                <a:solidFill>
                  <a:srgbClr val="C7254E"/>
                </a:solidFill>
                <a:effectLst/>
                <a:latin typeface="Courier New" panose="02070309020205020404" pitchFamily="49" charset="0"/>
                <a:cs typeface="Courier New" panose="02070309020205020404" pitchFamily="49" charset="0"/>
              </a:rPr>
              <a:t>n-3</a:t>
            </a:r>
            <a:r>
              <a:rPr kumimoji="0" lang="en-US" altLang="en-US" sz="2400" b="0" i="0" u="none" strike="noStrike" cap="none" normalizeH="0" baseline="0" dirty="0">
                <a:ln>
                  <a:noFill/>
                </a:ln>
                <a:solidFill>
                  <a:srgbClr val="333333"/>
                </a:solidFill>
                <a:effectLst/>
                <a:latin typeface="noto sans"/>
              </a:rPr>
              <a:t> in 3rd pass and so on. So the total number of comparisons will be,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US" altLang="en-US" sz="2400" dirty="0">
                <a:solidFill>
                  <a:srgbClr val="333333"/>
                </a:solidFill>
                <a:latin typeface="noto sans"/>
              </a:rPr>
              <a:t> </a:t>
            </a:r>
            <a:r>
              <a:rPr kumimoji="0" lang="en-US" altLang="en-US" sz="2400" b="0" i="0" u="none" strike="noStrike" cap="none" normalizeH="0" baseline="0" dirty="0">
                <a:ln>
                  <a:noFill/>
                </a:ln>
                <a:solidFill>
                  <a:srgbClr val="333333"/>
                </a:solidFill>
                <a:effectLst/>
                <a:latin typeface="Monaco"/>
              </a:rPr>
              <a:t>(n-1) + (n-2) + (n-3) + ..... + 3 + 2 + 1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400" b="0" i="0" u="none" strike="noStrike" cap="none" normalizeH="0" baseline="0" dirty="0">
                <a:ln>
                  <a:noFill/>
                </a:ln>
                <a:solidFill>
                  <a:srgbClr val="333333"/>
                </a:solidFill>
                <a:effectLst/>
                <a:latin typeface="Monaco"/>
              </a:rPr>
              <a:t>Sum = n(n-1)/2</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400" b="0" i="0" u="none" strike="noStrike" cap="none" normalizeH="0" baseline="0" dirty="0">
                <a:ln>
                  <a:noFill/>
                </a:ln>
                <a:solidFill>
                  <a:srgbClr val="333333"/>
                </a:solidFill>
                <a:effectLst/>
                <a:latin typeface="Monaco"/>
              </a:rPr>
              <a:t> </a:t>
            </a:r>
            <a:r>
              <a:rPr kumimoji="0" lang="en-US" altLang="en-US" sz="2400" b="0" i="0" u="none" strike="noStrike" cap="none" normalizeH="0" baseline="0" dirty="0" err="1">
                <a:ln>
                  <a:noFill/>
                </a:ln>
                <a:solidFill>
                  <a:srgbClr val="333333"/>
                </a:solidFill>
                <a:effectLst/>
                <a:latin typeface="Monaco"/>
              </a:rPr>
              <a:t>i.e</a:t>
            </a:r>
            <a:r>
              <a:rPr kumimoji="0" lang="en-US" altLang="en-US" sz="2400" b="0" i="0" u="none" strike="noStrike" cap="none" normalizeH="0" baseline="0" dirty="0">
                <a:ln>
                  <a:noFill/>
                </a:ln>
                <a:solidFill>
                  <a:srgbClr val="333333"/>
                </a:solidFill>
                <a:effectLst/>
                <a:latin typeface="Monaco"/>
              </a:rPr>
              <a:t> O(n</a:t>
            </a:r>
            <a:r>
              <a:rPr kumimoji="0" lang="en-US" altLang="en-US" sz="2400" b="0" i="0" u="none" strike="noStrike" cap="none" normalizeH="0" baseline="30000" dirty="0">
                <a:ln>
                  <a:noFill/>
                </a:ln>
                <a:solidFill>
                  <a:srgbClr val="333333"/>
                </a:solidFill>
                <a:effectLst/>
                <a:latin typeface="Monaco"/>
              </a:rPr>
              <a:t>2</a:t>
            </a:r>
            <a:r>
              <a:rPr kumimoji="0" lang="en-US" altLang="en-US" sz="2400" b="0" i="0" u="none" strike="noStrike" cap="none" normalizeH="0" baseline="0" dirty="0">
                <a:ln>
                  <a:noFill/>
                </a:ln>
                <a:solidFill>
                  <a:srgbClr val="333333"/>
                </a:solidFill>
                <a:effectLst/>
                <a:latin typeface="Monaco"/>
              </a:rPr>
              <a:t>) for worst case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US" altLang="en-US" sz="2400" dirty="0">
                <a:solidFill>
                  <a:srgbClr val="333333"/>
                </a:solidFill>
                <a:latin typeface="Monaco"/>
              </a:rPr>
              <a:t>O(n) for best case</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algn="just"/>
            <a:endParaRPr lang="en-US" b="1" dirty="0">
              <a:solidFill>
                <a:srgbClr val="00B05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584782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692F9-6002-47F1-BCA7-8A136DF4754E}"/>
              </a:ext>
            </a:extLst>
          </p:cNvPr>
          <p:cNvSpPr>
            <a:spLocks noGrp="1"/>
          </p:cNvSpPr>
          <p:nvPr>
            <p:ph type="title"/>
          </p:nvPr>
        </p:nvSpPr>
        <p:spPr/>
        <p:txBody>
          <a:bodyPr>
            <a:normAutofit fontScale="90000"/>
          </a:bodyPr>
          <a:lstStyle/>
          <a:p>
            <a:r>
              <a:rPr lang="en-US" sz="4400" b="1" i="0" dirty="0">
                <a:effectLst/>
                <a:latin typeface="Calibri-Bold"/>
              </a:rPr>
              <a:t>Pseudocode for Bubble Sort</a:t>
            </a:r>
            <a:r>
              <a:rPr lang="en-US" sz="4400" dirty="0"/>
              <a:t> </a:t>
            </a:r>
            <a:br>
              <a:rPr lang="en-US" dirty="0"/>
            </a:br>
            <a:endParaRPr lang="en-US" dirty="0"/>
          </a:p>
        </p:txBody>
      </p:sp>
      <p:sp>
        <p:nvSpPr>
          <p:cNvPr id="5" name="TextBox 4">
            <a:extLst>
              <a:ext uri="{FF2B5EF4-FFF2-40B4-BE49-F238E27FC236}">
                <a16:creationId xmlns:a16="http://schemas.microsoft.com/office/drawing/2014/main" id="{CE1784A7-9C90-4B18-86DB-D4375B3C3DD5}"/>
              </a:ext>
            </a:extLst>
          </p:cNvPr>
          <p:cNvSpPr txBox="1"/>
          <p:nvPr/>
        </p:nvSpPr>
        <p:spPr>
          <a:xfrm>
            <a:off x="914400" y="2140213"/>
            <a:ext cx="7020732" cy="3693319"/>
          </a:xfrm>
          <a:prstGeom prst="rect">
            <a:avLst/>
          </a:prstGeom>
          <a:noFill/>
        </p:spPr>
        <p:txBody>
          <a:bodyPr wrap="square">
            <a:spAutoFit/>
          </a:bodyPr>
          <a:lstStyle/>
          <a:p>
            <a:r>
              <a:rPr lang="en-US" sz="2400" b="0" i="0" dirty="0">
                <a:solidFill>
                  <a:srgbClr val="000000"/>
                </a:solidFill>
                <a:effectLst/>
                <a:latin typeface="CourierNewPSMT"/>
              </a:rPr>
              <a:t>begin </a:t>
            </a:r>
            <a:r>
              <a:rPr lang="en-US" sz="2400" b="0" i="0" dirty="0" err="1">
                <a:solidFill>
                  <a:srgbClr val="000000"/>
                </a:solidFill>
                <a:effectLst/>
                <a:latin typeface="CourierNewPSMT"/>
              </a:rPr>
              <a:t>BubbleSort</a:t>
            </a:r>
            <a:r>
              <a:rPr lang="en-US" sz="2400" b="0" i="0" dirty="0">
                <a:solidFill>
                  <a:srgbClr val="000000"/>
                </a:solidFill>
                <a:effectLst/>
                <a:latin typeface="CourierNewPSMT"/>
              </a:rPr>
              <a:t>(list)</a:t>
            </a:r>
            <a:br>
              <a:rPr lang="en-US" sz="2400" b="0" i="0" dirty="0">
                <a:solidFill>
                  <a:srgbClr val="000000"/>
                </a:solidFill>
                <a:effectLst/>
                <a:latin typeface="CourierNewPSMT"/>
              </a:rPr>
            </a:br>
            <a:endParaRPr lang="en-US" sz="2400" b="0" i="0" dirty="0">
              <a:solidFill>
                <a:srgbClr val="000000"/>
              </a:solidFill>
              <a:effectLst/>
              <a:latin typeface="CourierNewPSMT"/>
            </a:endParaRPr>
          </a:p>
          <a:p>
            <a:r>
              <a:rPr lang="en-US" sz="2400" dirty="0">
                <a:solidFill>
                  <a:srgbClr val="000000"/>
                </a:solidFill>
                <a:latin typeface="CourierNewPSMT"/>
              </a:rPr>
              <a:t>     </a:t>
            </a:r>
            <a:r>
              <a:rPr lang="en-US" sz="2400" b="0" i="0" dirty="0">
                <a:solidFill>
                  <a:srgbClr val="000000"/>
                </a:solidFill>
                <a:effectLst/>
                <a:latin typeface="CourierNewPSMT"/>
              </a:rPr>
              <a:t>for all elements of list</a:t>
            </a:r>
            <a:br>
              <a:rPr lang="en-US" sz="2400" b="0" i="0" dirty="0">
                <a:solidFill>
                  <a:srgbClr val="000000"/>
                </a:solidFill>
                <a:effectLst/>
                <a:latin typeface="CourierNewPSMT"/>
              </a:rPr>
            </a:br>
            <a:r>
              <a:rPr lang="en-US" sz="2400" b="0" i="0" dirty="0">
                <a:solidFill>
                  <a:srgbClr val="000000"/>
                </a:solidFill>
                <a:effectLst/>
                <a:latin typeface="CourierNewPSMT"/>
              </a:rPr>
              <a:t>         if list[</a:t>
            </a:r>
            <a:r>
              <a:rPr lang="en-US" sz="2400" b="0" i="0" dirty="0" err="1">
                <a:solidFill>
                  <a:srgbClr val="000000"/>
                </a:solidFill>
                <a:effectLst/>
                <a:latin typeface="CourierNewPSMT"/>
              </a:rPr>
              <a:t>i</a:t>
            </a:r>
            <a:r>
              <a:rPr lang="en-US" sz="2400" b="0" i="0" dirty="0">
                <a:solidFill>
                  <a:srgbClr val="000000"/>
                </a:solidFill>
                <a:effectLst/>
                <a:latin typeface="CourierNewPSMT"/>
              </a:rPr>
              <a:t>] &gt; list[i+1]</a:t>
            </a:r>
            <a:br>
              <a:rPr lang="en-US" sz="2400" b="0" i="0" dirty="0">
                <a:solidFill>
                  <a:srgbClr val="000000"/>
                </a:solidFill>
                <a:effectLst/>
                <a:latin typeface="CourierNewPSMT"/>
              </a:rPr>
            </a:br>
            <a:r>
              <a:rPr lang="en-US" sz="2400" b="0" i="0" dirty="0">
                <a:solidFill>
                  <a:srgbClr val="000000"/>
                </a:solidFill>
                <a:effectLst/>
                <a:latin typeface="CourierNewPSMT"/>
              </a:rPr>
              <a:t>            swap(list[</a:t>
            </a:r>
            <a:r>
              <a:rPr lang="en-US" sz="2400" b="0" i="0" dirty="0" err="1">
                <a:solidFill>
                  <a:srgbClr val="000000"/>
                </a:solidFill>
                <a:effectLst/>
                <a:latin typeface="CourierNewPSMT"/>
              </a:rPr>
              <a:t>i</a:t>
            </a:r>
            <a:r>
              <a:rPr lang="en-US" sz="2400" b="0" i="0" dirty="0">
                <a:solidFill>
                  <a:srgbClr val="000000"/>
                </a:solidFill>
                <a:effectLst/>
                <a:latin typeface="CourierNewPSMT"/>
              </a:rPr>
              <a:t>], list[i+1])</a:t>
            </a:r>
            <a:br>
              <a:rPr lang="en-US" sz="2400" b="0" i="0" dirty="0">
                <a:solidFill>
                  <a:srgbClr val="000000"/>
                </a:solidFill>
                <a:effectLst/>
                <a:latin typeface="CourierNewPSMT"/>
              </a:rPr>
            </a:br>
            <a:r>
              <a:rPr lang="en-US" sz="2400" b="0" i="0" dirty="0">
                <a:solidFill>
                  <a:srgbClr val="000000"/>
                </a:solidFill>
                <a:effectLst/>
                <a:latin typeface="CourierNewPSMT"/>
              </a:rPr>
              <a:t>         end if</a:t>
            </a:r>
            <a:br>
              <a:rPr lang="en-US" sz="2400" b="0" i="0" dirty="0">
                <a:solidFill>
                  <a:srgbClr val="000000"/>
                </a:solidFill>
                <a:effectLst/>
                <a:latin typeface="CourierNewPSMT"/>
              </a:rPr>
            </a:br>
            <a:r>
              <a:rPr lang="en-US" sz="2400" b="0" i="0" dirty="0">
                <a:solidFill>
                  <a:srgbClr val="000000"/>
                </a:solidFill>
                <a:effectLst/>
                <a:latin typeface="CourierNewPSMT"/>
              </a:rPr>
              <a:t>     end for</a:t>
            </a:r>
            <a:br>
              <a:rPr lang="en-US" sz="2400" b="0" i="0" dirty="0">
                <a:solidFill>
                  <a:srgbClr val="000000"/>
                </a:solidFill>
                <a:effectLst/>
                <a:latin typeface="CourierNewPSMT"/>
              </a:rPr>
            </a:br>
            <a:r>
              <a:rPr lang="en-US" sz="2400" b="0" i="0" dirty="0">
                <a:solidFill>
                  <a:srgbClr val="000000"/>
                </a:solidFill>
                <a:effectLst/>
                <a:latin typeface="CourierNewPSMT"/>
              </a:rPr>
              <a:t>     return list</a:t>
            </a:r>
            <a:br>
              <a:rPr lang="en-US" sz="2400" b="0" i="0" dirty="0">
                <a:solidFill>
                  <a:srgbClr val="000000"/>
                </a:solidFill>
                <a:effectLst/>
                <a:latin typeface="CourierNewPSMT"/>
              </a:rPr>
            </a:br>
            <a:r>
              <a:rPr lang="en-US" sz="2400" b="0" i="0" dirty="0">
                <a:solidFill>
                  <a:srgbClr val="000000"/>
                </a:solidFill>
                <a:effectLst/>
                <a:latin typeface="CourierNewPSMT"/>
              </a:rPr>
              <a:t>end </a:t>
            </a:r>
            <a:r>
              <a:rPr lang="en-US" sz="2400" b="0" i="0" dirty="0" err="1">
                <a:solidFill>
                  <a:srgbClr val="000000"/>
                </a:solidFill>
                <a:effectLst/>
                <a:latin typeface="CourierNewPSMT"/>
              </a:rPr>
              <a:t>BubbleSort</a:t>
            </a:r>
            <a:r>
              <a:rPr lang="en-US" sz="2400" dirty="0"/>
              <a:t> </a:t>
            </a:r>
            <a:br>
              <a:rPr lang="en-US" dirty="0"/>
            </a:br>
            <a:endParaRPr lang="en-US" dirty="0"/>
          </a:p>
        </p:txBody>
      </p:sp>
    </p:spTree>
    <p:extLst>
      <p:ext uri="{BB962C8B-B14F-4D97-AF65-F5344CB8AC3E}">
        <p14:creationId xmlns:p14="http://schemas.microsoft.com/office/powerpoint/2010/main" val="15097978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21AE6-6048-4431-A168-7AF680C74B1D}"/>
              </a:ext>
            </a:extLst>
          </p:cNvPr>
          <p:cNvSpPr>
            <a:spLocks noGrp="1"/>
          </p:cNvSpPr>
          <p:nvPr>
            <p:ph type="title"/>
          </p:nvPr>
        </p:nvSpPr>
        <p:spPr/>
        <p:txBody>
          <a:bodyPr>
            <a:normAutofit fontScale="90000"/>
          </a:bodyPr>
          <a:lstStyle/>
          <a:p>
            <a:r>
              <a:rPr lang="en-US" dirty="0"/>
              <a:t>Simulation and Pseudocode of Insertion Sort</a:t>
            </a:r>
          </a:p>
        </p:txBody>
      </p:sp>
      <p:pic>
        <p:nvPicPr>
          <p:cNvPr id="5" name="Picture 4">
            <a:extLst>
              <a:ext uri="{FF2B5EF4-FFF2-40B4-BE49-F238E27FC236}">
                <a16:creationId xmlns:a16="http://schemas.microsoft.com/office/drawing/2014/main" id="{A2AB39B3-0675-4970-AED3-FCAE20330BE5}"/>
              </a:ext>
            </a:extLst>
          </p:cNvPr>
          <p:cNvPicPr>
            <a:picLocks noChangeAspect="1"/>
          </p:cNvPicPr>
          <p:nvPr/>
        </p:nvPicPr>
        <p:blipFill>
          <a:blip r:embed="rId2"/>
          <a:stretch>
            <a:fillRect/>
          </a:stretch>
        </p:blipFill>
        <p:spPr>
          <a:xfrm>
            <a:off x="4027767" y="1909241"/>
            <a:ext cx="5028041" cy="4318377"/>
          </a:xfrm>
          <a:prstGeom prst="rect">
            <a:avLst/>
          </a:prstGeom>
        </p:spPr>
      </p:pic>
      <p:pic>
        <p:nvPicPr>
          <p:cNvPr id="11" name="Picture 10">
            <a:extLst>
              <a:ext uri="{FF2B5EF4-FFF2-40B4-BE49-F238E27FC236}">
                <a16:creationId xmlns:a16="http://schemas.microsoft.com/office/drawing/2014/main" id="{E8B35C08-DFE8-49A8-9C13-44CACDEBD354}"/>
              </a:ext>
            </a:extLst>
          </p:cNvPr>
          <p:cNvPicPr>
            <a:picLocks noChangeAspect="1"/>
          </p:cNvPicPr>
          <p:nvPr/>
        </p:nvPicPr>
        <p:blipFill>
          <a:blip r:embed="rId3"/>
          <a:stretch>
            <a:fillRect/>
          </a:stretch>
        </p:blipFill>
        <p:spPr>
          <a:xfrm>
            <a:off x="585948" y="1718737"/>
            <a:ext cx="3164642" cy="5373650"/>
          </a:xfrm>
          <a:prstGeom prst="rect">
            <a:avLst/>
          </a:prstGeom>
        </p:spPr>
      </p:pic>
    </p:spTree>
    <p:extLst>
      <p:ext uri="{BB962C8B-B14F-4D97-AF65-F5344CB8AC3E}">
        <p14:creationId xmlns:p14="http://schemas.microsoft.com/office/powerpoint/2010/main" val="2325895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67525-B671-43CC-A43E-47DC8AD7B7B4}"/>
              </a:ext>
            </a:extLst>
          </p:cNvPr>
          <p:cNvSpPr>
            <a:spLocks noGrp="1"/>
          </p:cNvSpPr>
          <p:nvPr>
            <p:ph type="title"/>
          </p:nvPr>
        </p:nvSpPr>
        <p:spPr/>
        <p:txBody>
          <a:bodyPr/>
          <a:lstStyle/>
          <a:p>
            <a:r>
              <a:rPr lang="en-US" dirty="0"/>
              <a:t>Searching Algorithms</a:t>
            </a:r>
          </a:p>
        </p:txBody>
      </p:sp>
      <p:sp>
        <p:nvSpPr>
          <p:cNvPr id="5" name="TextBox 4">
            <a:extLst>
              <a:ext uri="{FF2B5EF4-FFF2-40B4-BE49-F238E27FC236}">
                <a16:creationId xmlns:a16="http://schemas.microsoft.com/office/drawing/2014/main" id="{8472A57D-A11A-425D-9671-C122080DB802}"/>
              </a:ext>
            </a:extLst>
          </p:cNvPr>
          <p:cNvSpPr txBox="1"/>
          <p:nvPr/>
        </p:nvSpPr>
        <p:spPr>
          <a:xfrm>
            <a:off x="263471" y="1767006"/>
            <a:ext cx="8880529" cy="5078313"/>
          </a:xfrm>
          <a:prstGeom prst="rect">
            <a:avLst/>
          </a:prstGeom>
          <a:noFill/>
        </p:spPr>
        <p:txBody>
          <a:bodyPr wrap="square">
            <a:spAutoFit/>
          </a:bodyPr>
          <a:lstStyle/>
          <a:p>
            <a:pPr marL="342900" indent="-342900">
              <a:buFont typeface="Wingdings" panose="05000000000000000000" pitchFamily="2" charset="2"/>
              <a:buChar char="§"/>
            </a:pPr>
            <a:r>
              <a:rPr lang="en-US" sz="2400" b="0" i="0" dirty="0">
                <a:solidFill>
                  <a:srgbClr val="000000"/>
                </a:solidFill>
                <a:effectLst/>
                <a:latin typeface="Calibri" panose="020F0502020204030204" pitchFamily="34" charset="0"/>
              </a:rPr>
              <a:t>Searching Algorithms are designed to check for an element or retrieve an element from any data structure where it is stored</a:t>
            </a:r>
            <a:endParaRPr lang="en-US" sz="2400" dirty="0">
              <a:solidFill>
                <a:srgbClr val="000000"/>
              </a:solidFill>
              <a:latin typeface="Calibri" panose="020F0502020204030204" pitchFamily="34" charset="0"/>
            </a:endParaRPr>
          </a:p>
          <a:p>
            <a:pPr marL="342900" indent="-342900">
              <a:buFont typeface="Wingdings" panose="05000000000000000000" pitchFamily="2" charset="2"/>
              <a:buChar char="§"/>
            </a:pPr>
            <a:r>
              <a:rPr lang="en-US" sz="2400" b="0" i="0" dirty="0">
                <a:solidFill>
                  <a:srgbClr val="000000"/>
                </a:solidFill>
                <a:effectLst/>
                <a:latin typeface="Calibri" panose="020F0502020204030204" pitchFamily="34" charset="0"/>
              </a:rPr>
              <a:t>Based on the type of search operation, these algorithms are</a:t>
            </a:r>
            <a:br>
              <a:rPr lang="en-US" sz="2400" b="0" i="0" dirty="0">
                <a:solidFill>
                  <a:srgbClr val="000000"/>
                </a:solidFill>
                <a:effectLst/>
                <a:latin typeface="Calibri" panose="020F0502020204030204" pitchFamily="34" charset="0"/>
              </a:rPr>
            </a:br>
            <a:r>
              <a:rPr lang="en-US" sz="2400" b="0" i="0" dirty="0">
                <a:solidFill>
                  <a:srgbClr val="000000"/>
                </a:solidFill>
                <a:effectLst/>
                <a:latin typeface="Calibri" panose="020F0502020204030204" pitchFamily="34" charset="0"/>
              </a:rPr>
              <a:t>generally classified into two categories:</a:t>
            </a:r>
          </a:p>
          <a:p>
            <a:pPr marL="342900" indent="-342900">
              <a:buFont typeface="Wingdings" panose="05000000000000000000" pitchFamily="2" charset="2"/>
              <a:buChar char="§"/>
            </a:pPr>
            <a:r>
              <a:rPr lang="en-US" sz="2400" b="1" i="0" dirty="0">
                <a:solidFill>
                  <a:srgbClr val="000000"/>
                </a:solidFill>
                <a:effectLst/>
                <a:latin typeface="Calibri-Bold"/>
              </a:rPr>
              <a:t>Sequential Search: </a:t>
            </a:r>
            <a:r>
              <a:rPr lang="en-US" sz="2400" b="0" i="0" dirty="0">
                <a:solidFill>
                  <a:srgbClr val="000000"/>
                </a:solidFill>
                <a:effectLst/>
                <a:latin typeface="Calibri" panose="020F0502020204030204" pitchFamily="34" charset="0"/>
              </a:rPr>
              <a:t>In this, the list or array is traversed sequentially and every element is checked. For example: Linear Search.</a:t>
            </a:r>
            <a:r>
              <a:rPr lang="en-US" sz="2400" dirty="0"/>
              <a:t> </a:t>
            </a:r>
          </a:p>
          <a:p>
            <a:pPr marL="342900" indent="-342900">
              <a:buFont typeface="Wingdings" panose="05000000000000000000" pitchFamily="2" charset="2"/>
              <a:buChar char="§"/>
            </a:pPr>
            <a:r>
              <a:rPr lang="en-US" sz="2400" b="1" dirty="0">
                <a:solidFill>
                  <a:srgbClr val="000000"/>
                </a:solidFill>
                <a:latin typeface="Calibri-Bold"/>
              </a:rPr>
              <a:t>Interval Search: </a:t>
            </a:r>
            <a:r>
              <a:rPr lang="en-US" sz="2400" b="0" i="0" dirty="0">
                <a:solidFill>
                  <a:srgbClr val="000000"/>
                </a:solidFill>
                <a:effectLst/>
                <a:latin typeface="Calibri" panose="020F0502020204030204" pitchFamily="34" charset="0"/>
              </a:rPr>
              <a:t>These algorithms are specifically designed for searching in sorted data structures</a:t>
            </a:r>
          </a:p>
          <a:p>
            <a:pPr marL="342900" indent="-342900">
              <a:buFont typeface="Wingdings" panose="05000000000000000000" pitchFamily="2" charset="2"/>
              <a:buChar char="§"/>
            </a:pPr>
            <a:r>
              <a:rPr lang="en-US" sz="2400" b="0" i="0" dirty="0">
                <a:solidFill>
                  <a:srgbClr val="000000"/>
                </a:solidFill>
                <a:effectLst/>
                <a:latin typeface="Calibri" panose="020F0502020204030204" pitchFamily="34" charset="0"/>
              </a:rPr>
              <a:t>This type of searching algorithms are much more efficient than Linear Search as they repeatedly target the center of the search structure and divide the search space in half. For Example: Binary Search.</a:t>
            </a:r>
            <a:r>
              <a:rPr lang="en-US" sz="2400" dirty="0"/>
              <a:t> </a:t>
            </a:r>
            <a:br>
              <a:rPr lang="en-US" sz="2400" dirty="0"/>
            </a:br>
            <a:br>
              <a:rPr lang="en-US" dirty="0"/>
            </a:br>
            <a:endParaRPr lang="en-US" dirty="0"/>
          </a:p>
        </p:txBody>
      </p:sp>
    </p:spTree>
    <p:extLst>
      <p:ext uri="{BB962C8B-B14F-4D97-AF65-F5344CB8AC3E}">
        <p14:creationId xmlns:p14="http://schemas.microsoft.com/office/powerpoint/2010/main" val="21573626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AAE3C-E885-4A49-B70E-1BE758B90747}"/>
              </a:ext>
            </a:extLst>
          </p:cNvPr>
          <p:cNvSpPr>
            <a:spLocks noGrp="1"/>
          </p:cNvSpPr>
          <p:nvPr>
            <p:ph type="title"/>
          </p:nvPr>
        </p:nvSpPr>
        <p:spPr/>
        <p:txBody>
          <a:bodyPr/>
          <a:lstStyle/>
          <a:p>
            <a:r>
              <a:rPr lang="en-US" dirty="0"/>
              <a:t>Time complexity of Insertion Sort</a:t>
            </a:r>
          </a:p>
        </p:txBody>
      </p:sp>
      <p:sp>
        <p:nvSpPr>
          <p:cNvPr id="5" name="TextBox 4">
            <a:extLst>
              <a:ext uri="{FF2B5EF4-FFF2-40B4-BE49-F238E27FC236}">
                <a16:creationId xmlns:a16="http://schemas.microsoft.com/office/drawing/2014/main" id="{3302305D-900B-440D-AE51-50AA4E175DC8}"/>
              </a:ext>
            </a:extLst>
          </p:cNvPr>
          <p:cNvSpPr txBox="1"/>
          <p:nvPr/>
        </p:nvSpPr>
        <p:spPr>
          <a:xfrm>
            <a:off x="284163" y="1899855"/>
            <a:ext cx="8574087" cy="3785652"/>
          </a:xfrm>
          <a:prstGeom prst="rect">
            <a:avLst/>
          </a:prstGeom>
          <a:noFill/>
        </p:spPr>
        <p:txBody>
          <a:bodyPr wrap="square">
            <a:spAutoFit/>
          </a:bodyPr>
          <a:lstStyle/>
          <a:p>
            <a:pPr marL="342900" indent="-342900">
              <a:buFont typeface="Wingdings" panose="05000000000000000000" pitchFamily="2" charset="2"/>
              <a:buChar char="§"/>
            </a:pPr>
            <a:r>
              <a:rPr kumimoji="0" lang="en-US" altLang="en-US" sz="2400" b="0" i="0" u="none" strike="noStrike" cap="none" normalizeH="0" baseline="0" dirty="0">
                <a:ln>
                  <a:noFill/>
                </a:ln>
                <a:solidFill>
                  <a:srgbClr val="333333"/>
                </a:solidFill>
                <a:effectLst/>
                <a:latin typeface="Monaco"/>
              </a:rPr>
              <a:t>Input array: 10, 9, 8, 7, 6, 5, 4, 3, 2, 1 </a:t>
            </a:r>
          </a:p>
          <a:p>
            <a:pPr marL="342900" indent="-342900">
              <a:buFont typeface="Wingdings" panose="05000000000000000000" pitchFamily="2" charset="2"/>
              <a:buChar char="§"/>
            </a:pPr>
            <a:r>
              <a:rPr lang="en-US" altLang="en-US" sz="2400" dirty="0">
                <a:solidFill>
                  <a:srgbClr val="333333"/>
                </a:solidFill>
                <a:latin typeface="Monaco"/>
              </a:rPr>
              <a:t>1st iteration=&gt;1 comparison( </a:t>
            </a:r>
            <a:r>
              <a:rPr kumimoji="0" lang="en-US" altLang="en-US" sz="2400" b="1" i="0" u="none" strike="noStrike" cap="none" normalizeH="0" baseline="0" dirty="0">
                <a:ln>
                  <a:noFill/>
                </a:ln>
                <a:solidFill>
                  <a:srgbClr val="333333"/>
                </a:solidFill>
                <a:effectLst/>
                <a:latin typeface="Monaco"/>
              </a:rPr>
              <a:t>9</a:t>
            </a:r>
            <a:r>
              <a:rPr kumimoji="0" lang="en-US" altLang="en-US" sz="2400" b="0" i="0" u="none" strike="noStrike" cap="none" normalizeH="0" baseline="0" dirty="0">
                <a:ln>
                  <a:noFill/>
                </a:ln>
                <a:solidFill>
                  <a:srgbClr val="333333"/>
                </a:solidFill>
                <a:effectLst/>
                <a:latin typeface="Monaco"/>
              </a:rPr>
              <a:t>, 10, 8, 7, 6, 5, 4, 3, 2, 1)</a:t>
            </a:r>
          </a:p>
          <a:p>
            <a:pPr marL="342900" indent="-342900">
              <a:buFont typeface="Wingdings" panose="05000000000000000000" pitchFamily="2" charset="2"/>
              <a:buChar char="§"/>
            </a:pPr>
            <a:r>
              <a:rPr lang="en-US" altLang="en-US" sz="2400" dirty="0">
                <a:solidFill>
                  <a:srgbClr val="333333"/>
                </a:solidFill>
                <a:latin typeface="Monaco"/>
              </a:rPr>
              <a:t>Second iteration=&gt; 2 comparisons(</a:t>
            </a:r>
            <a:r>
              <a:rPr lang="en-US" altLang="en-US" sz="2400" b="1" dirty="0">
                <a:solidFill>
                  <a:srgbClr val="333333"/>
                </a:solidFill>
                <a:latin typeface="Monaco"/>
              </a:rPr>
              <a:t>8,9</a:t>
            </a:r>
            <a:r>
              <a:rPr lang="en-US" altLang="en-US" sz="2400" dirty="0">
                <a:solidFill>
                  <a:srgbClr val="333333"/>
                </a:solidFill>
                <a:latin typeface="Monaco"/>
              </a:rPr>
              <a:t>,10,</a:t>
            </a:r>
            <a:r>
              <a:rPr kumimoji="0" lang="en-US" altLang="en-US" sz="2400" b="0" i="0" u="none" strike="noStrike" cap="none" normalizeH="0" baseline="0" dirty="0">
                <a:ln>
                  <a:noFill/>
                </a:ln>
                <a:solidFill>
                  <a:srgbClr val="333333"/>
                </a:solidFill>
                <a:effectLst/>
                <a:latin typeface="Monaco"/>
              </a:rPr>
              <a:t> 7, 6, 5, 4, 3, 2, 1)</a:t>
            </a:r>
          </a:p>
          <a:p>
            <a:pPr marL="342900" indent="-342900">
              <a:buFont typeface="Wingdings" panose="05000000000000000000" pitchFamily="2" charset="2"/>
              <a:buChar char="§"/>
            </a:pPr>
            <a:r>
              <a:rPr lang="en-US" altLang="en-US" sz="2400" dirty="0">
                <a:solidFill>
                  <a:srgbClr val="333333"/>
                </a:solidFill>
                <a:latin typeface="Monaco"/>
              </a:rPr>
              <a:t>9</a:t>
            </a:r>
            <a:r>
              <a:rPr lang="en-US" altLang="en-US" sz="2400" baseline="30000" dirty="0">
                <a:solidFill>
                  <a:srgbClr val="333333"/>
                </a:solidFill>
                <a:latin typeface="Monaco"/>
              </a:rPr>
              <a:t>th</a:t>
            </a:r>
            <a:r>
              <a:rPr lang="en-US" altLang="en-US" sz="2400" dirty="0">
                <a:solidFill>
                  <a:srgbClr val="333333"/>
                </a:solidFill>
                <a:latin typeface="Monaco"/>
              </a:rPr>
              <a:t> iteration=&gt;9 comparisons(</a:t>
            </a:r>
            <a:r>
              <a:rPr lang="en-US" altLang="en-US" sz="2400" b="1" dirty="0">
                <a:solidFill>
                  <a:srgbClr val="333333"/>
                </a:solidFill>
                <a:latin typeface="Monaco"/>
              </a:rPr>
              <a:t>1,2,3,4,5,6,7,8,9,</a:t>
            </a:r>
            <a:r>
              <a:rPr lang="en-US" altLang="en-US" sz="2400" dirty="0">
                <a:solidFill>
                  <a:srgbClr val="333333"/>
                </a:solidFill>
                <a:latin typeface="Monaco"/>
              </a:rPr>
              <a:t>10)</a:t>
            </a:r>
          </a:p>
          <a:p>
            <a:pPr marL="342900" indent="-342900">
              <a:buFont typeface="Wingdings" panose="05000000000000000000" pitchFamily="2" charset="2"/>
              <a:buChar char="§"/>
            </a:pPr>
            <a:r>
              <a:rPr kumimoji="0" lang="en-US" altLang="en-US" sz="2400" b="0" i="0" u="none" strike="noStrike" cap="none" normalizeH="0" baseline="0" dirty="0">
                <a:ln>
                  <a:noFill/>
                </a:ln>
                <a:solidFill>
                  <a:srgbClr val="333333"/>
                </a:solidFill>
                <a:effectLst/>
                <a:latin typeface="Monaco"/>
              </a:rPr>
              <a:t> f(n)=(n-1)+(n-2)+…….+3+2+1=n(n-1)/2</a:t>
            </a:r>
          </a:p>
          <a:p>
            <a:pPr marL="342900" indent="-342900">
              <a:buFont typeface="Wingdings" panose="05000000000000000000" pitchFamily="2" charset="2"/>
              <a:buChar char="§"/>
            </a:pPr>
            <a:r>
              <a:rPr lang="en-US" altLang="en-US" sz="2400" dirty="0">
                <a:solidFill>
                  <a:srgbClr val="333333"/>
                </a:solidFill>
                <a:latin typeface="Monaco"/>
              </a:rPr>
              <a:t> </a:t>
            </a:r>
            <a:r>
              <a:rPr kumimoji="0" lang="en-US" altLang="en-US" sz="2400" b="0" i="0" u="none" strike="noStrike" cap="none" normalizeH="0" baseline="0" dirty="0">
                <a:ln>
                  <a:noFill/>
                </a:ln>
                <a:solidFill>
                  <a:srgbClr val="333333"/>
                </a:solidFill>
                <a:effectLst/>
                <a:latin typeface="Monaco"/>
              </a:rPr>
              <a:t>O(n</a:t>
            </a:r>
            <a:r>
              <a:rPr kumimoji="0" lang="en-US" altLang="en-US" sz="2400" b="0" i="0" u="none" strike="noStrike" cap="none" normalizeH="0" baseline="30000" dirty="0">
                <a:ln>
                  <a:noFill/>
                </a:ln>
                <a:solidFill>
                  <a:srgbClr val="333333"/>
                </a:solidFill>
                <a:effectLst/>
                <a:latin typeface="Monaco"/>
              </a:rPr>
              <a:t>2</a:t>
            </a:r>
            <a:r>
              <a:rPr kumimoji="0" lang="en-US" altLang="en-US" sz="2400" b="0" i="0" u="none" strike="noStrike" cap="none" normalizeH="0" baseline="0" dirty="0">
                <a:ln>
                  <a:noFill/>
                </a:ln>
                <a:solidFill>
                  <a:srgbClr val="333333"/>
                </a:solidFill>
                <a:effectLst/>
                <a:latin typeface="Monaco"/>
              </a:rPr>
              <a:t>) </a:t>
            </a:r>
          </a:p>
          <a:p>
            <a:pPr marL="342900" indent="-342900">
              <a:buFont typeface="Wingdings" panose="05000000000000000000" pitchFamily="2" charset="2"/>
              <a:buChar char="§"/>
            </a:pPr>
            <a:r>
              <a:rPr lang="en-US" sz="2400" dirty="0">
                <a:solidFill>
                  <a:srgbClr val="333333"/>
                </a:solidFill>
                <a:latin typeface="Monaco"/>
              </a:rPr>
              <a:t>Best case</a:t>
            </a:r>
          </a:p>
          <a:p>
            <a:pPr marL="342900" indent="-342900">
              <a:buFont typeface="Wingdings" panose="05000000000000000000" pitchFamily="2" charset="2"/>
              <a:buChar char="§"/>
            </a:pPr>
            <a:r>
              <a:rPr kumimoji="0" lang="en-US" altLang="en-US" sz="2400" b="0" i="0" u="none" strike="noStrike" cap="none" normalizeH="0" baseline="0" dirty="0">
                <a:ln>
                  <a:noFill/>
                </a:ln>
                <a:solidFill>
                  <a:srgbClr val="333333"/>
                </a:solidFill>
                <a:effectLst/>
                <a:latin typeface="Monaco"/>
              </a:rPr>
              <a:t>Input array:1,2,3,4,5,6,7,8,9,10</a:t>
            </a:r>
          </a:p>
          <a:p>
            <a:pPr marL="342900" indent="-342900">
              <a:buFont typeface="Wingdings" panose="05000000000000000000" pitchFamily="2" charset="2"/>
              <a:buChar char="§"/>
            </a:pPr>
            <a:r>
              <a:rPr lang="en-US" sz="2400" dirty="0">
                <a:solidFill>
                  <a:srgbClr val="333333"/>
                </a:solidFill>
                <a:latin typeface="Monaco"/>
              </a:rPr>
              <a:t>Total number of comparisons: n-1</a:t>
            </a:r>
          </a:p>
          <a:p>
            <a:pPr marL="342900" indent="-342900">
              <a:buFont typeface="Wingdings" panose="05000000000000000000" pitchFamily="2" charset="2"/>
              <a:buChar char="§"/>
            </a:pPr>
            <a:r>
              <a:rPr lang="en-US" sz="2400" dirty="0">
                <a:solidFill>
                  <a:srgbClr val="333333"/>
                </a:solidFill>
                <a:latin typeface="Monaco"/>
              </a:rPr>
              <a:t>Best case time complexity=O(n)</a:t>
            </a:r>
            <a:endParaRPr lang="en-US" sz="2400" dirty="0"/>
          </a:p>
        </p:txBody>
      </p:sp>
    </p:spTree>
    <p:extLst>
      <p:ext uri="{BB962C8B-B14F-4D97-AF65-F5344CB8AC3E}">
        <p14:creationId xmlns:p14="http://schemas.microsoft.com/office/powerpoint/2010/main" val="1571594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E74E0-C134-4BAA-8686-4E6E5DF08300}"/>
              </a:ext>
            </a:extLst>
          </p:cNvPr>
          <p:cNvSpPr>
            <a:spLocks noGrp="1"/>
          </p:cNvSpPr>
          <p:nvPr>
            <p:ph type="title"/>
          </p:nvPr>
        </p:nvSpPr>
        <p:spPr/>
        <p:txBody>
          <a:bodyPr/>
          <a:lstStyle/>
          <a:p>
            <a:r>
              <a:rPr lang="en-US" dirty="0"/>
              <a:t>Linear Search</a:t>
            </a:r>
          </a:p>
        </p:txBody>
      </p:sp>
      <p:sp>
        <p:nvSpPr>
          <p:cNvPr id="5" name="TextBox 4">
            <a:extLst>
              <a:ext uri="{FF2B5EF4-FFF2-40B4-BE49-F238E27FC236}">
                <a16:creationId xmlns:a16="http://schemas.microsoft.com/office/drawing/2014/main" id="{3D325F5B-E0C9-46AB-91EE-BA63EEF8A809}"/>
              </a:ext>
            </a:extLst>
          </p:cNvPr>
          <p:cNvSpPr txBox="1"/>
          <p:nvPr/>
        </p:nvSpPr>
        <p:spPr>
          <a:xfrm>
            <a:off x="457199" y="1813763"/>
            <a:ext cx="8574087" cy="2585323"/>
          </a:xfrm>
          <a:prstGeom prst="rect">
            <a:avLst/>
          </a:prstGeom>
          <a:noFill/>
        </p:spPr>
        <p:txBody>
          <a:bodyPr wrap="square">
            <a:spAutoFit/>
          </a:bodyPr>
          <a:lstStyle/>
          <a:p>
            <a:pPr marL="342900" indent="-342900">
              <a:buFont typeface="Wingdings" panose="05000000000000000000" pitchFamily="2" charset="2"/>
              <a:buChar char="§"/>
            </a:pPr>
            <a:r>
              <a:rPr lang="en-US" sz="2400" b="0" i="0" dirty="0">
                <a:solidFill>
                  <a:srgbClr val="000000"/>
                </a:solidFill>
                <a:effectLst/>
                <a:latin typeface="Calibri" panose="020F0502020204030204" pitchFamily="34" charset="0"/>
              </a:rPr>
              <a:t>A linear search scans one item at a time, without jumping to any item.</a:t>
            </a:r>
          </a:p>
          <a:p>
            <a:pPr marL="342900" indent="-342900">
              <a:buFont typeface="Wingdings" panose="05000000000000000000" pitchFamily="2" charset="2"/>
              <a:buChar char="§"/>
            </a:pPr>
            <a:r>
              <a:rPr lang="en-US" sz="2400" b="0" i="0" dirty="0">
                <a:solidFill>
                  <a:srgbClr val="000000"/>
                </a:solidFill>
                <a:effectLst/>
                <a:latin typeface="Calibri" panose="020F0502020204030204" pitchFamily="34" charset="0"/>
              </a:rPr>
              <a:t>The worst case complexity is O(n), sometimes known an O(n) search</a:t>
            </a:r>
          </a:p>
          <a:p>
            <a:pPr marL="342900" indent="-342900">
              <a:buFont typeface="Wingdings" panose="05000000000000000000" pitchFamily="2" charset="2"/>
              <a:buChar char="§"/>
            </a:pPr>
            <a:r>
              <a:rPr lang="en-US" sz="2400" b="0" i="0" dirty="0">
                <a:solidFill>
                  <a:srgbClr val="000000"/>
                </a:solidFill>
                <a:effectLst/>
                <a:latin typeface="Calibri" panose="020F0502020204030204" pitchFamily="34" charset="0"/>
              </a:rPr>
              <a:t>Time taken to search elements keeps increasing as the numbers of elements are increased</a:t>
            </a:r>
            <a:br>
              <a:rPr lang="en-US" dirty="0"/>
            </a:br>
            <a:endParaRPr lang="en-US" dirty="0"/>
          </a:p>
        </p:txBody>
      </p:sp>
    </p:spTree>
    <p:extLst>
      <p:ext uri="{BB962C8B-B14F-4D97-AF65-F5344CB8AC3E}">
        <p14:creationId xmlns:p14="http://schemas.microsoft.com/office/powerpoint/2010/main" val="1273277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67525-B671-43CC-A43E-47DC8AD7B7B4}"/>
              </a:ext>
            </a:extLst>
          </p:cNvPr>
          <p:cNvSpPr>
            <a:spLocks noGrp="1"/>
          </p:cNvSpPr>
          <p:nvPr>
            <p:ph type="title"/>
          </p:nvPr>
        </p:nvSpPr>
        <p:spPr/>
        <p:txBody>
          <a:bodyPr/>
          <a:lstStyle/>
          <a:p>
            <a:r>
              <a:rPr lang="en-US" dirty="0"/>
              <a:t>Linear Search</a:t>
            </a:r>
          </a:p>
        </p:txBody>
      </p:sp>
      <p:graphicFrame>
        <p:nvGraphicFramePr>
          <p:cNvPr id="4" name="Table 9">
            <a:extLst>
              <a:ext uri="{FF2B5EF4-FFF2-40B4-BE49-F238E27FC236}">
                <a16:creationId xmlns:a16="http://schemas.microsoft.com/office/drawing/2014/main" id="{AF478C21-1A31-44A8-91F0-2C7B071F0594}"/>
              </a:ext>
            </a:extLst>
          </p:cNvPr>
          <p:cNvGraphicFramePr>
            <a:graphicFrameLocks noGrp="1"/>
          </p:cNvGraphicFramePr>
          <p:nvPr>
            <p:extLst>
              <p:ext uri="{D42A27DB-BD31-4B8C-83A1-F6EECF244321}">
                <p14:modId xmlns:p14="http://schemas.microsoft.com/office/powerpoint/2010/main" val="4251932592"/>
              </p:ext>
            </p:extLst>
          </p:nvPr>
        </p:nvGraphicFramePr>
        <p:xfrm>
          <a:off x="740911" y="2570499"/>
          <a:ext cx="7338648" cy="722377"/>
        </p:xfrm>
        <a:graphic>
          <a:graphicData uri="http://schemas.openxmlformats.org/drawingml/2006/table">
            <a:tbl>
              <a:tblPr firstRow="1" bandRow="1">
                <a:tableStyleId>{5C22544A-7EE6-4342-B048-85BDC9FD1C3A}</a:tableStyleId>
              </a:tblPr>
              <a:tblGrid>
                <a:gridCol w="1223108">
                  <a:extLst>
                    <a:ext uri="{9D8B030D-6E8A-4147-A177-3AD203B41FA5}">
                      <a16:colId xmlns:a16="http://schemas.microsoft.com/office/drawing/2014/main" val="3857090182"/>
                    </a:ext>
                  </a:extLst>
                </a:gridCol>
                <a:gridCol w="1223108">
                  <a:extLst>
                    <a:ext uri="{9D8B030D-6E8A-4147-A177-3AD203B41FA5}">
                      <a16:colId xmlns:a16="http://schemas.microsoft.com/office/drawing/2014/main" val="2832535920"/>
                    </a:ext>
                  </a:extLst>
                </a:gridCol>
                <a:gridCol w="1223108">
                  <a:extLst>
                    <a:ext uri="{9D8B030D-6E8A-4147-A177-3AD203B41FA5}">
                      <a16:colId xmlns:a16="http://schemas.microsoft.com/office/drawing/2014/main" val="2019936932"/>
                    </a:ext>
                  </a:extLst>
                </a:gridCol>
                <a:gridCol w="1223108">
                  <a:extLst>
                    <a:ext uri="{9D8B030D-6E8A-4147-A177-3AD203B41FA5}">
                      <a16:colId xmlns:a16="http://schemas.microsoft.com/office/drawing/2014/main" val="1736430539"/>
                    </a:ext>
                  </a:extLst>
                </a:gridCol>
                <a:gridCol w="1223108">
                  <a:extLst>
                    <a:ext uri="{9D8B030D-6E8A-4147-A177-3AD203B41FA5}">
                      <a16:colId xmlns:a16="http://schemas.microsoft.com/office/drawing/2014/main" val="698283993"/>
                    </a:ext>
                  </a:extLst>
                </a:gridCol>
                <a:gridCol w="1223108">
                  <a:extLst>
                    <a:ext uri="{9D8B030D-6E8A-4147-A177-3AD203B41FA5}">
                      <a16:colId xmlns:a16="http://schemas.microsoft.com/office/drawing/2014/main" val="912075357"/>
                    </a:ext>
                  </a:extLst>
                </a:gridCol>
              </a:tblGrid>
              <a:tr h="722377">
                <a:tc>
                  <a:txBody>
                    <a:bodyPr/>
                    <a:lstStyle/>
                    <a:p>
                      <a:pPr algn="ctr"/>
                      <a:r>
                        <a:rPr lang="en-US" sz="3200" dirty="0"/>
                        <a:t>5</a:t>
                      </a:r>
                    </a:p>
                  </a:txBody>
                  <a:tcPr/>
                </a:tc>
                <a:tc>
                  <a:txBody>
                    <a:bodyPr/>
                    <a:lstStyle/>
                    <a:p>
                      <a:pPr algn="ctr"/>
                      <a:r>
                        <a:rPr lang="en-US" sz="3200" dirty="0"/>
                        <a:t>1</a:t>
                      </a:r>
                    </a:p>
                  </a:txBody>
                  <a:tcPr/>
                </a:tc>
                <a:tc>
                  <a:txBody>
                    <a:bodyPr/>
                    <a:lstStyle/>
                    <a:p>
                      <a:pPr algn="ctr"/>
                      <a:r>
                        <a:rPr lang="en-US" sz="3200" dirty="0"/>
                        <a:t>4</a:t>
                      </a:r>
                    </a:p>
                  </a:txBody>
                  <a:tcPr/>
                </a:tc>
                <a:tc>
                  <a:txBody>
                    <a:bodyPr/>
                    <a:lstStyle/>
                    <a:p>
                      <a:pPr algn="ctr"/>
                      <a:r>
                        <a:rPr lang="en-US" sz="3200" dirty="0"/>
                        <a:t>2</a:t>
                      </a:r>
                    </a:p>
                  </a:txBody>
                  <a:tcPr/>
                </a:tc>
                <a:tc>
                  <a:txBody>
                    <a:bodyPr/>
                    <a:lstStyle/>
                    <a:p>
                      <a:pPr algn="ctr"/>
                      <a:r>
                        <a:rPr lang="en-US" sz="3200" dirty="0"/>
                        <a:t>8</a:t>
                      </a:r>
                    </a:p>
                  </a:txBody>
                  <a:tcPr/>
                </a:tc>
                <a:tc>
                  <a:txBody>
                    <a:bodyPr/>
                    <a:lstStyle/>
                    <a:p>
                      <a:pPr algn="ctr"/>
                      <a:r>
                        <a:rPr lang="en-US" sz="3200" dirty="0"/>
                        <a:t>9</a:t>
                      </a:r>
                    </a:p>
                  </a:txBody>
                  <a:tcPr/>
                </a:tc>
                <a:extLst>
                  <a:ext uri="{0D108BD9-81ED-4DB2-BD59-A6C34878D82A}">
                    <a16:rowId xmlns:a16="http://schemas.microsoft.com/office/drawing/2014/main" val="4106551460"/>
                  </a:ext>
                </a:extLst>
              </a:tr>
            </a:tbl>
          </a:graphicData>
        </a:graphic>
      </p:graphicFrame>
      <p:sp>
        <p:nvSpPr>
          <p:cNvPr id="5" name="Arrow: Down 4">
            <a:extLst>
              <a:ext uri="{FF2B5EF4-FFF2-40B4-BE49-F238E27FC236}">
                <a16:creationId xmlns:a16="http://schemas.microsoft.com/office/drawing/2014/main" id="{3CCD3796-4977-4AE9-B7AC-92465FD3A774}"/>
              </a:ext>
            </a:extLst>
          </p:cNvPr>
          <p:cNvSpPr/>
          <p:nvPr/>
        </p:nvSpPr>
        <p:spPr>
          <a:xfrm>
            <a:off x="1270861" y="1848122"/>
            <a:ext cx="340963" cy="722377"/>
          </a:xfrm>
          <a:prstGeom prst="downArrow">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0791CEBF-1139-4531-A4D4-90586F2DC2EF}"/>
              </a:ext>
            </a:extLst>
          </p:cNvPr>
          <p:cNvSpPr txBox="1"/>
          <p:nvPr/>
        </p:nvSpPr>
        <p:spPr>
          <a:xfrm>
            <a:off x="1270861" y="3625257"/>
            <a:ext cx="4572000" cy="1200329"/>
          </a:xfrm>
          <a:prstGeom prst="rect">
            <a:avLst/>
          </a:prstGeom>
          <a:noFill/>
        </p:spPr>
        <p:txBody>
          <a:bodyPr wrap="square">
            <a:spAutoFit/>
          </a:bodyPr>
          <a:lstStyle/>
          <a:p>
            <a:pPr algn="ctr"/>
            <a:r>
              <a:rPr lang="en-US" sz="3600" dirty="0"/>
              <a:t>Searching Element=9</a:t>
            </a:r>
          </a:p>
          <a:p>
            <a:pPr algn="ctr"/>
            <a:r>
              <a:rPr lang="en-US" sz="3600" dirty="0"/>
              <a:t>Not found</a:t>
            </a:r>
          </a:p>
        </p:txBody>
      </p:sp>
    </p:spTree>
    <p:extLst>
      <p:ext uri="{BB962C8B-B14F-4D97-AF65-F5344CB8AC3E}">
        <p14:creationId xmlns:p14="http://schemas.microsoft.com/office/powerpoint/2010/main" val="1180507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67525-B671-43CC-A43E-47DC8AD7B7B4}"/>
              </a:ext>
            </a:extLst>
          </p:cNvPr>
          <p:cNvSpPr>
            <a:spLocks noGrp="1"/>
          </p:cNvSpPr>
          <p:nvPr>
            <p:ph type="title"/>
          </p:nvPr>
        </p:nvSpPr>
        <p:spPr/>
        <p:txBody>
          <a:bodyPr/>
          <a:lstStyle/>
          <a:p>
            <a:r>
              <a:rPr lang="en-US" dirty="0"/>
              <a:t>Linear Search</a:t>
            </a:r>
          </a:p>
        </p:txBody>
      </p:sp>
      <p:graphicFrame>
        <p:nvGraphicFramePr>
          <p:cNvPr id="4" name="Table 9">
            <a:extLst>
              <a:ext uri="{FF2B5EF4-FFF2-40B4-BE49-F238E27FC236}">
                <a16:creationId xmlns:a16="http://schemas.microsoft.com/office/drawing/2014/main" id="{AF478C21-1A31-44A8-91F0-2C7B071F0594}"/>
              </a:ext>
            </a:extLst>
          </p:cNvPr>
          <p:cNvGraphicFramePr>
            <a:graphicFrameLocks noGrp="1"/>
          </p:cNvGraphicFramePr>
          <p:nvPr/>
        </p:nvGraphicFramePr>
        <p:xfrm>
          <a:off x="740911" y="2570499"/>
          <a:ext cx="7338648" cy="722377"/>
        </p:xfrm>
        <a:graphic>
          <a:graphicData uri="http://schemas.openxmlformats.org/drawingml/2006/table">
            <a:tbl>
              <a:tblPr firstRow="1" bandRow="1">
                <a:tableStyleId>{5C22544A-7EE6-4342-B048-85BDC9FD1C3A}</a:tableStyleId>
              </a:tblPr>
              <a:tblGrid>
                <a:gridCol w="1223108">
                  <a:extLst>
                    <a:ext uri="{9D8B030D-6E8A-4147-A177-3AD203B41FA5}">
                      <a16:colId xmlns:a16="http://schemas.microsoft.com/office/drawing/2014/main" val="3857090182"/>
                    </a:ext>
                  </a:extLst>
                </a:gridCol>
                <a:gridCol w="1223108">
                  <a:extLst>
                    <a:ext uri="{9D8B030D-6E8A-4147-A177-3AD203B41FA5}">
                      <a16:colId xmlns:a16="http://schemas.microsoft.com/office/drawing/2014/main" val="2832535920"/>
                    </a:ext>
                  </a:extLst>
                </a:gridCol>
                <a:gridCol w="1223108">
                  <a:extLst>
                    <a:ext uri="{9D8B030D-6E8A-4147-A177-3AD203B41FA5}">
                      <a16:colId xmlns:a16="http://schemas.microsoft.com/office/drawing/2014/main" val="2019936932"/>
                    </a:ext>
                  </a:extLst>
                </a:gridCol>
                <a:gridCol w="1223108">
                  <a:extLst>
                    <a:ext uri="{9D8B030D-6E8A-4147-A177-3AD203B41FA5}">
                      <a16:colId xmlns:a16="http://schemas.microsoft.com/office/drawing/2014/main" val="1736430539"/>
                    </a:ext>
                  </a:extLst>
                </a:gridCol>
                <a:gridCol w="1223108">
                  <a:extLst>
                    <a:ext uri="{9D8B030D-6E8A-4147-A177-3AD203B41FA5}">
                      <a16:colId xmlns:a16="http://schemas.microsoft.com/office/drawing/2014/main" val="698283993"/>
                    </a:ext>
                  </a:extLst>
                </a:gridCol>
                <a:gridCol w="1223108">
                  <a:extLst>
                    <a:ext uri="{9D8B030D-6E8A-4147-A177-3AD203B41FA5}">
                      <a16:colId xmlns:a16="http://schemas.microsoft.com/office/drawing/2014/main" val="912075357"/>
                    </a:ext>
                  </a:extLst>
                </a:gridCol>
              </a:tblGrid>
              <a:tr h="722377">
                <a:tc>
                  <a:txBody>
                    <a:bodyPr/>
                    <a:lstStyle/>
                    <a:p>
                      <a:pPr algn="ctr"/>
                      <a:r>
                        <a:rPr lang="en-US" sz="3200" dirty="0"/>
                        <a:t>5</a:t>
                      </a:r>
                    </a:p>
                  </a:txBody>
                  <a:tcPr/>
                </a:tc>
                <a:tc>
                  <a:txBody>
                    <a:bodyPr/>
                    <a:lstStyle/>
                    <a:p>
                      <a:pPr algn="ctr"/>
                      <a:r>
                        <a:rPr lang="en-US" sz="3200" dirty="0"/>
                        <a:t>1</a:t>
                      </a:r>
                    </a:p>
                  </a:txBody>
                  <a:tcPr/>
                </a:tc>
                <a:tc>
                  <a:txBody>
                    <a:bodyPr/>
                    <a:lstStyle/>
                    <a:p>
                      <a:pPr algn="ctr"/>
                      <a:r>
                        <a:rPr lang="en-US" sz="3200" dirty="0"/>
                        <a:t>4</a:t>
                      </a:r>
                    </a:p>
                  </a:txBody>
                  <a:tcPr/>
                </a:tc>
                <a:tc>
                  <a:txBody>
                    <a:bodyPr/>
                    <a:lstStyle/>
                    <a:p>
                      <a:pPr algn="ctr"/>
                      <a:r>
                        <a:rPr lang="en-US" sz="3200" dirty="0"/>
                        <a:t>2</a:t>
                      </a:r>
                    </a:p>
                  </a:txBody>
                  <a:tcPr/>
                </a:tc>
                <a:tc>
                  <a:txBody>
                    <a:bodyPr/>
                    <a:lstStyle/>
                    <a:p>
                      <a:pPr algn="ctr"/>
                      <a:r>
                        <a:rPr lang="en-US" sz="3200" dirty="0"/>
                        <a:t>8</a:t>
                      </a:r>
                    </a:p>
                  </a:txBody>
                  <a:tcPr/>
                </a:tc>
                <a:tc>
                  <a:txBody>
                    <a:bodyPr/>
                    <a:lstStyle/>
                    <a:p>
                      <a:pPr algn="ctr"/>
                      <a:r>
                        <a:rPr lang="en-US" sz="3200" dirty="0"/>
                        <a:t>9</a:t>
                      </a:r>
                    </a:p>
                  </a:txBody>
                  <a:tcPr/>
                </a:tc>
                <a:extLst>
                  <a:ext uri="{0D108BD9-81ED-4DB2-BD59-A6C34878D82A}">
                    <a16:rowId xmlns:a16="http://schemas.microsoft.com/office/drawing/2014/main" val="4106551460"/>
                  </a:ext>
                </a:extLst>
              </a:tr>
            </a:tbl>
          </a:graphicData>
        </a:graphic>
      </p:graphicFrame>
      <p:sp>
        <p:nvSpPr>
          <p:cNvPr id="5" name="Arrow: Down 4">
            <a:extLst>
              <a:ext uri="{FF2B5EF4-FFF2-40B4-BE49-F238E27FC236}">
                <a16:creationId xmlns:a16="http://schemas.microsoft.com/office/drawing/2014/main" id="{3CCD3796-4977-4AE9-B7AC-92465FD3A774}"/>
              </a:ext>
            </a:extLst>
          </p:cNvPr>
          <p:cNvSpPr/>
          <p:nvPr/>
        </p:nvSpPr>
        <p:spPr>
          <a:xfrm>
            <a:off x="2402236" y="1848122"/>
            <a:ext cx="340963" cy="722377"/>
          </a:xfrm>
          <a:prstGeom prst="downArrow">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324EA6F5-C269-4AE7-B1B1-B8A5CCBB03B3}"/>
              </a:ext>
            </a:extLst>
          </p:cNvPr>
          <p:cNvSpPr txBox="1"/>
          <p:nvPr/>
        </p:nvSpPr>
        <p:spPr>
          <a:xfrm>
            <a:off x="1270861" y="3625257"/>
            <a:ext cx="4572000" cy="1200329"/>
          </a:xfrm>
          <a:prstGeom prst="rect">
            <a:avLst/>
          </a:prstGeom>
          <a:noFill/>
        </p:spPr>
        <p:txBody>
          <a:bodyPr wrap="square">
            <a:spAutoFit/>
          </a:bodyPr>
          <a:lstStyle/>
          <a:p>
            <a:pPr algn="ctr"/>
            <a:r>
              <a:rPr lang="en-US" sz="3600" dirty="0"/>
              <a:t>Searching Element=9</a:t>
            </a:r>
          </a:p>
          <a:p>
            <a:pPr algn="ctr"/>
            <a:r>
              <a:rPr lang="en-US" sz="3600" dirty="0"/>
              <a:t>Not found</a:t>
            </a:r>
          </a:p>
        </p:txBody>
      </p:sp>
    </p:spTree>
    <p:extLst>
      <p:ext uri="{BB962C8B-B14F-4D97-AF65-F5344CB8AC3E}">
        <p14:creationId xmlns:p14="http://schemas.microsoft.com/office/powerpoint/2010/main" val="2158570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67525-B671-43CC-A43E-47DC8AD7B7B4}"/>
              </a:ext>
            </a:extLst>
          </p:cNvPr>
          <p:cNvSpPr>
            <a:spLocks noGrp="1"/>
          </p:cNvSpPr>
          <p:nvPr>
            <p:ph type="title"/>
          </p:nvPr>
        </p:nvSpPr>
        <p:spPr/>
        <p:txBody>
          <a:bodyPr/>
          <a:lstStyle/>
          <a:p>
            <a:r>
              <a:rPr lang="en-US" dirty="0"/>
              <a:t>Linear Search</a:t>
            </a:r>
          </a:p>
        </p:txBody>
      </p:sp>
      <p:graphicFrame>
        <p:nvGraphicFramePr>
          <p:cNvPr id="4" name="Table 9">
            <a:extLst>
              <a:ext uri="{FF2B5EF4-FFF2-40B4-BE49-F238E27FC236}">
                <a16:creationId xmlns:a16="http://schemas.microsoft.com/office/drawing/2014/main" id="{AF478C21-1A31-44A8-91F0-2C7B071F0594}"/>
              </a:ext>
            </a:extLst>
          </p:cNvPr>
          <p:cNvGraphicFramePr>
            <a:graphicFrameLocks noGrp="1"/>
          </p:cNvGraphicFramePr>
          <p:nvPr/>
        </p:nvGraphicFramePr>
        <p:xfrm>
          <a:off x="740911" y="2570499"/>
          <a:ext cx="7338648" cy="722377"/>
        </p:xfrm>
        <a:graphic>
          <a:graphicData uri="http://schemas.openxmlformats.org/drawingml/2006/table">
            <a:tbl>
              <a:tblPr firstRow="1" bandRow="1">
                <a:tableStyleId>{5C22544A-7EE6-4342-B048-85BDC9FD1C3A}</a:tableStyleId>
              </a:tblPr>
              <a:tblGrid>
                <a:gridCol w="1223108">
                  <a:extLst>
                    <a:ext uri="{9D8B030D-6E8A-4147-A177-3AD203B41FA5}">
                      <a16:colId xmlns:a16="http://schemas.microsoft.com/office/drawing/2014/main" val="3857090182"/>
                    </a:ext>
                  </a:extLst>
                </a:gridCol>
                <a:gridCol w="1223108">
                  <a:extLst>
                    <a:ext uri="{9D8B030D-6E8A-4147-A177-3AD203B41FA5}">
                      <a16:colId xmlns:a16="http://schemas.microsoft.com/office/drawing/2014/main" val="2832535920"/>
                    </a:ext>
                  </a:extLst>
                </a:gridCol>
                <a:gridCol w="1223108">
                  <a:extLst>
                    <a:ext uri="{9D8B030D-6E8A-4147-A177-3AD203B41FA5}">
                      <a16:colId xmlns:a16="http://schemas.microsoft.com/office/drawing/2014/main" val="2019936932"/>
                    </a:ext>
                  </a:extLst>
                </a:gridCol>
                <a:gridCol w="1223108">
                  <a:extLst>
                    <a:ext uri="{9D8B030D-6E8A-4147-A177-3AD203B41FA5}">
                      <a16:colId xmlns:a16="http://schemas.microsoft.com/office/drawing/2014/main" val="1736430539"/>
                    </a:ext>
                  </a:extLst>
                </a:gridCol>
                <a:gridCol w="1223108">
                  <a:extLst>
                    <a:ext uri="{9D8B030D-6E8A-4147-A177-3AD203B41FA5}">
                      <a16:colId xmlns:a16="http://schemas.microsoft.com/office/drawing/2014/main" val="698283993"/>
                    </a:ext>
                  </a:extLst>
                </a:gridCol>
                <a:gridCol w="1223108">
                  <a:extLst>
                    <a:ext uri="{9D8B030D-6E8A-4147-A177-3AD203B41FA5}">
                      <a16:colId xmlns:a16="http://schemas.microsoft.com/office/drawing/2014/main" val="912075357"/>
                    </a:ext>
                  </a:extLst>
                </a:gridCol>
              </a:tblGrid>
              <a:tr h="722377">
                <a:tc>
                  <a:txBody>
                    <a:bodyPr/>
                    <a:lstStyle/>
                    <a:p>
                      <a:pPr algn="ctr"/>
                      <a:r>
                        <a:rPr lang="en-US" sz="3200" dirty="0"/>
                        <a:t>5</a:t>
                      </a:r>
                    </a:p>
                  </a:txBody>
                  <a:tcPr/>
                </a:tc>
                <a:tc>
                  <a:txBody>
                    <a:bodyPr/>
                    <a:lstStyle/>
                    <a:p>
                      <a:pPr algn="ctr"/>
                      <a:r>
                        <a:rPr lang="en-US" sz="3200" dirty="0"/>
                        <a:t>1</a:t>
                      </a:r>
                    </a:p>
                  </a:txBody>
                  <a:tcPr/>
                </a:tc>
                <a:tc>
                  <a:txBody>
                    <a:bodyPr/>
                    <a:lstStyle/>
                    <a:p>
                      <a:pPr algn="ctr"/>
                      <a:r>
                        <a:rPr lang="en-US" sz="3200" dirty="0"/>
                        <a:t>4</a:t>
                      </a:r>
                    </a:p>
                  </a:txBody>
                  <a:tcPr/>
                </a:tc>
                <a:tc>
                  <a:txBody>
                    <a:bodyPr/>
                    <a:lstStyle/>
                    <a:p>
                      <a:pPr algn="ctr"/>
                      <a:r>
                        <a:rPr lang="en-US" sz="3200" dirty="0"/>
                        <a:t>2</a:t>
                      </a:r>
                    </a:p>
                  </a:txBody>
                  <a:tcPr/>
                </a:tc>
                <a:tc>
                  <a:txBody>
                    <a:bodyPr/>
                    <a:lstStyle/>
                    <a:p>
                      <a:pPr algn="ctr"/>
                      <a:r>
                        <a:rPr lang="en-US" sz="3200" dirty="0"/>
                        <a:t>8</a:t>
                      </a:r>
                    </a:p>
                  </a:txBody>
                  <a:tcPr/>
                </a:tc>
                <a:tc>
                  <a:txBody>
                    <a:bodyPr/>
                    <a:lstStyle/>
                    <a:p>
                      <a:pPr algn="ctr"/>
                      <a:r>
                        <a:rPr lang="en-US" sz="3200" dirty="0"/>
                        <a:t>9</a:t>
                      </a:r>
                    </a:p>
                  </a:txBody>
                  <a:tcPr/>
                </a:tc>
                <a:extLst>
                  <a:ext uri="{0D108BD9-81ED-4DB2-BD59-A6C34878D82A}">
                    <a16:rowId xmlns:a16="http://schemas.microsoft.com/office/drawing/2014/main" val="4106551460"/>
                  </a:ext>
                </a:extLst>
              </a:tr>
            </a:tbl>
          </a:graphicData>
        </a:graphic>
      </p:graphicFrame>
      <p:sp>
        <p:nvSpPr>
          <p:cNvPr id="5" name="Arrow: Down 4">
            <a:extLst>
              <a:ext uri="{FF2B5EF4-FFF2-40B4-BE49-F238E27FC236}">
                <a16:creationId xmlns:a16="http://schemas.microsoft.com/office/drawing/2014/main" id="{3CCD3796-4977-4AE9-B7AC-92465FD3A774}"/>
              </a:ext>
            </a:extLst>
          </p:cNvPr>
          <p:cNvSpPr/>
          <p:nvPr/>
        </p:nvSpPr>
        <p:spPr>
          <a:xfrm>
            <a:off x="3626599" y="1848122"/>
            <a:ext cx="340963" cy="722377"/>
          </a:xfrm>
          <a:prstGeom prst="downArrow">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BEDE42DF-6257-4F56-B39F-3A147BB79651}"/>
              </a:ext>
            </a:extLst>
          </p:cNvPr>
          <p:cNvSpPr txBox="1"/>
          <p:nvPr/>
        </p:nvSpPr>
        <p:spPr>
          <a:xfrm>
            <a:off x="1270861" y="3625257"/>
            <a:ext cx="4572000" cy="1200329"/>
          </a:xfrm>
          <a:prstGeom prst="rect">
            <a:avLst/>
          </a:prstGeom>
          <a:noFill/>
        </p:spPr>
        <p:txBody>
          <a:bodyPr wrap="square">
            <a:spAutoFit/>
          </a:bodyPr>
          <a:lstStyle/>
          <a:p>
            <a:pPr algn="ctr"/>
            <a:r>
              <a:rPr lang="en-US" sz="3600" dirty="0"/>
              <a:t>Searching Element=9</a:t>
            </a:r>
          </a:p>
          <a:p>
            <a:pPr algn="ctr"/>
            <a:r>
              <a:rPr lang="en-US" sz="3600" dirty="0"/>
              <a:t>Not found</a:t>
            </a:r>
          </a:p>
        </p:txBody>
      </p:sp>
    </p:spTree>
    <p:extLst>
      <p:ext uri="{BB962C8B-B14F-4D97-AF65-F5344CB8AC3E}">
        <p14:creationId xmlns:p14="http://schemas.microsoft.com/office/powerpoint/2010/main" val="324347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67525-B671-43CC-A43E-47DC8AD7B7B4}"/>
              </a:ext>
            </a:extLst>
          </p:cNvPr>
          <p:cNvSpPr>
            <a:spLocks noGrp="1"/>
          </p:cNvSpPr>
          <p:nvPr>
            <p:ph type="title"/>
          </p:nvPr>
        </p:nvSpPr>
        <p:spPr/>
        <p:txBody>
          <a:bodyPr/>
          <a:lstStyle/>
          <a:p>
            <a:r>
              <a:rPr lang="en-US" dirty="0"/>
              <a:t>Linear Search</a:t>
            </a:r>
          </a:p>
        </p:txBody>
      </p:sp>
      <p:graphicFrame>
        <p:nvGraphicFramePr>
          <p:cNvPr id="4" name="Table 9">
            <a:extLst>
              <a:ext uri="{FF2B5EF4-FFF2-40B4-BE49-F238E27FC236}">
                <a16:creationId xmlns:a16="http://schemas.microsoft.com/office/drawing/2014/main" id="{AF478C21-1A31-44A8-91F0-2C7B071F0594}"/>
              </a:ext>
            </a:extLst>
          </p:cNvPr>
          <p:cNvGraphicFramePr>
            <a:graphicFrameLocks noGrp="1"/>
          </p:cNvGraphicFramePr>
          <p:nvPr/>
        </p:nvGraphicFramePr>
        <p:xfrm>
          <a:off x="740911" y="2570499"/>
          <a:ext cx="7338648" cy="722377"/>
        </p:xfrm>
        <a:graphic>
          <a:graphicData uri="http://schemas.openxmlformats.org/drawingml/2006/table">
            <a:tbl>
              <a:tblPr firstRow="1" bandRow="1">
                <a:tableStyleId>{5C22544A-7EE6-4342-B048-85BDC9FD1C3A}</a:tableStyleId>
              </a:tblPr>
              <a:tblGrid>
                <a:gridCol w="1223108">
                  <a:extLst>
                    <a:ext uri="{9D8B030D-6E8A-4147-A177-3AD203B41FA5}">
                      <a16:colId xmlns:a16="http://schemas.microsoft.com/office/drawing/2014/main" val="3857090182"/>
                    </a:ext>
                  </a:extLst>
                </a:gridCol>
                <a:gridCol w="1223108">
                  <a:extLst>
                    <a:ext uri="{9D8B030D-6E8A-4147-A177-3AD203B41FA5}">
                      <a16:colId xmlns:a16="http://schemas.microsoft.com/office/drawing/2014/main" val="2832535920"/>
                    </a:ext>
                  </a:extLst>
                </a:gridCol>
                <a:gridCol w="1223108">
                  <a:extLst>
                    <a:ext uri="{9D8B030D-6E8A-4147-A177-3AD203B41FA5}">
                      <a16:colId xmlns:a16="http://schemas.microsoft.com/office/drawing/2014/main" val="2019936932"/>
                    </a:ext>
                  </a:extLst>
                </a:gridCol>
                <a:gridCol w="1223108">
                  <a:extLst>
                    <a:ext uri="{9D8B030D-6E8A-4147-A177-3AD203B41FA5}">
                      <a16:colId xmlns:a16="http://schemas.microsoft.com/office/drawing/2014/main" val="1736430539"/>
                    </a:ext>
                  </a:extLst>
                </a:gridCol>
                <a:gridCol w="1223108">
                  <a:extLst>
                    <a:ext uri="{9D8B030D-6E8A-4147-A177-3AD203B41FA5}">
                      <a16:colId xmlns:a16="http://schemas.microsoft.com/office/drawing/2014/main" val="698283993"/>
                    </a:ext>
                  </a:extLst>
                </a:gridCol>
                <a:gridCol w="1223108">
                  <a:extLst>
                    <a:ext uri="{9D8B030D-6E8A-4147-A177-3AD203B41FA5}">
                      <a16:colId xmlns:a16="http://schemas.microsoft.com/office/drawing/2014/main" val="912075357"/>
                    </a:ext>
                  </a:extLst>
                </a:gridCol>
              </a:tblGrid>
              <a:tr h="722377">
                <a:tc>
                  <a:txBody>
                    <a:bodyPr/>
                    <a:lstStyle/>
                    <a:p>
                      <a:pPr algn="ctr"/>
                      <a:r>
                        <a:rPr lang="en-US" sz="3200" dirty="0"/>
                        <a:t>5</a:t>
                      </a:r>
                    </a:p>
                  </a:txBody>
                  <a:tcPr/>
                </a:tc>
                <a:tc>
                  <a:txBody>
                    <a:bodyPr/>
                    <a:lstStyle/>
                    <a:p>
                      <a:pPr algn="ctr"/>
                      <a:r>
                        <a:rPr lang="en-US" sz="3200" dirty="0"/>
                        <a:t>1</a:t>
                      </a:r>
                    </a:p>
                  </a:txBody>
                  <a:tcPr/>
                </a:tc>
                <a:tc>
                  <a:txBody>
                    <a:bodyPr/>
                    <a:lstStyle/>
                    <a:p>
                      <a:pPr algn="ctr"/>
                      <a:r>
                        <a:rPr lang="en-US" sz="3200" dirty="0"/>
                        <a:t>4</a:t>
                      </a:r>
                    </a:p>
                  </a:txBody>
                  <a:tcPr/>
                </a:tc>
                <a:tc>
                  <a:txBody>
                    <a:bodyPr/>
                    <a:lstStyle/>
                    <a:p>
                      <a:pPr algn="ctr"/>
                      <a:r>
                        <a:rPr lang="en-US" sz="3200" dirty="0"/>
                        <a:t>2</a:t>
                      </a:r>
                    </a:p>
                  </a:txBody>
                  <a:tcPr/>
                </a:tc>
                <a:tc>
                  <a:txBody>
                    <a:bodyPr/>
                    <a:lstStyle/>
                    <a:p>
                      <a:pPr algn="ctr"/>
                      <a:r>
                        <a:rPr lang="en-US" sz="3200" dirty="0"/>
                        <a:t>8</a:t>
                      </a:r>
                    </a:p>
                  </a:txBody>
                  <a:tcPr/>
                </a:tc>
                <a:tc>
                  <a:txBody>
                    <a:bodyPr/>
                    <a:lstStyle/>
                    <a:p>
                      <a:pPr algn="ctr"/>
                      <a:r>
                        <a:rPr lang="en-US" sz="3200" dirty="0"/>
                        <a:t>9</a:t>
                      </a:r>
                    </a:p>
                  </a:txBody>
                  <a:tcPr/>
                </a:tc>
                <a:extLst>
                  <a:ext uri="{0D108BD9-81ED-4DB2-BD59-A6C34878D82A}">
                    <a16:rowId xmlns:a16="http://schemas.microsoft.com/office/drawing/2014/main" val="4106551460"/>
                  </a:ext>
                </a:extLst>
              </a:tr>
            </a:tbl>
          </a:graphicData>
        </a:graphic>
      </p:graphicFrame>
      <p:sp>
        <p:nvSpPr>
          <p:cNvPr id="5" name="Arrow: Down 4">
            <a:extLst>
              <a:ext uri="{FF2B5EF4-FFF2-40B4-BE49-F238E27FC236}">
                <a16:creationId xmlns:a16="http://schemas.microsoft.com/office/drawing/2014/main" id="{3CCD3796-4977-4AE9-B7AC-92465FD3A774}"/>
              </a:ext>
            </a:extLst>
          </p:cNvPr>
          <p:cNvSpPr/>
          <p:nvPr/>
        </p:nvSpPr>
        <p:spPr>
          <a:xfrm>
            <a:off x="4819971" y="1848122"/>
            <a:ext cx="340963" cy="722377"/>
          </a:xfrm>
          <a:prstGeom prst="downArrow">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F09D3AA1-2668-4CB5-A66C-C85434B82B61}"/>
              </a:ext>
            </a:extLst>
          </p:cNvPr>
          <p:cNvSpPr txBox="1"/>
          <p:nvPr/>
        </p:nvSpPr>
        <p:spPr>
          <a:xfrm>
            <a:off x="1270861" y="3625257"/>
            <a:ext cx="4572000" cy="1200329"/>
          </a:xfrm>
          <a:prstGeom prst="rect">
            <a:avLst/>
          </a:prstGeom>
          <a:noFill/>
        </p:spPr>
        <p:txBody>
          <a:bodyPr wrap="square">
            <a:spAutoFit/>
          </a:bodyPr>
          <a:lstStyle/>
          <a:p>
            <a:pPr algn="ctr"/>
            <a:r>
              <a:rPr lang="en-US" sz="3600" dirty="0"/>
              <a:t>Searching Element=9</a:t>
            </a:r>
          </a:p>
          <a:p>
            <a:pPr algn="ctr"/>
            <a:r>
              <a:rPr lang="en-US" sz="3600" dirty="0"/>
              <a:t>Not found</a:t>
            </a:r>
          </a:p>
        </p:txBody>
      </p:sp>
    </p:spTree>
    <p:extLst>
      <p:ext uri="{BB962C8B-B14F-4D97-AF65-F5344CB8AC3E}">
        <p14:creationId xmlns:p14="http://schemas.microsoft.com/office/powerpoint/2010/main" val="2766758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67525-B671-43CC-A43E-47DC8AD7B7B4}"/>
              </a:ext>
            </a:extLst>
          </p:cNvPr>
          <p:cNvSpPr>
            <a:spLocks noGrp="1"/>
          </p:cNvSpPr>
          <p:nvPr>
            <p:ph type="title"/>
          </p:nvPr>
        </p:nvSpPr>
        <p:spPr/>
        <p:txBody>
          <a:bodyPr/>
          <a:lstStyle/>
          <a:p>
            <a:r>
              <a:rPr lang="en-US" dirty="0"/>
              <a:t>Linear Search</a:t>
            </a:r>
          </a:p>
        </p:txBody>
      </p:sp>
      <p:graphicFrame>
        <p:nvGraphicFramePr>
          <p:cNvPr id="4" name="Table 9">
            <a:extLst>
              <a:ext uri="{FF2B5EF4-FFF2-40B4-BE49-F238E27FC236}">
                <a16:creationId xmlns:a16="http://schemas.microsoft.com/office/drawing/2014/main" id="{AF478C21-1A31-44A8-91F0-2C7B071F0594}"/>
              </a:ext>
            </a:extLst>
          </p:cNvPr>
          <p:cNvGraphicFramePr>
            <a:graphicFrameLocks noGrp="1"/>
          </p:cNvGraphicFramePr>
          <p:nvPr/>
        </p:nvGraphicFramePr>
        <p:xfrm>
          <a:off x="740911" y="2570499"/>
          <a:ext cx="7338648" cy="722377"/>
        </p:xfrm>
        <a:graphic>
          <a:graphicData uri="http://schemas.openxmlformats.org/drawingml/2006/table">
            <a:tbl>
              <a:tblPr firstRow="1" bandRow="1">
                <a:tableStyleId>{5C22544A-7EE6-4342-B048-85BDC9FD1C3A}</a:tableStyleId>
              </a:tblPr>
              <a:tblGrid>
                <a:gridCol w="1223108">
                  <a:extLst>
                    <a:ext uri="{9D8B030D-6E8A-4147-A177-3AD203B41FA5}">
                      <a16:colId xmlns:a16="http://schemas.microsoft.com/office/drawing/2014/main" val="3857090182"/>
                    </a:ext>
                  </a:extLst>
                </a:gridCol>
                <a:gridCol w="1223108">
                  <a:extLst>
                    <a:ext uri="{9D8B030D-6E8A-4147-A177-3AD203B41FA5}">
                      <a16:colId xmlns:a16="http://schemas.microsoft.com/office/drawing/2014/main" val="2832535920"/>
                    </a:ext>
                  </a:extLst>
                </a:gridCol>
                <a:gridCol w="1223108">
                  <a:extLst>
                    <a:ext uri="{9D8B030D-6E8A-4147-A177-3AD203B41FA5}">
                      <a16:colId xmlns:a16="http://schemas.microsoft.com/office/drawing/2014/main" val="2019936932"/>
                    </a:ext>
                  </a:extLst>
                </a:gridCol>
                <a:gridCol w="1223108">
                  <a:extLst>
                    <a:ext uri="{9D8B030D-6E8A-4147-A177-3AD203B41FA5}">
                      <a16:colId xmlns:a16="http://schemas.microsoft.com/office/drawing/2014/main" val="1736430539"/>
                    </a:ext>
                  </a:extLst>
                </a:gridCol>
                <a:gridCol w="1223108">
                  <a:extLst>
                    <a:ext uri="{9D8B030D-6E8A-4147-A177-3AD203B41FA5}">
                      <a16:colId xmlns:a16="http://schemas.microsoft.com/office/drawing/2014/main" val="698283993"/>
                    </a:ext>
                  </a:extLst>
                </a:gridCol>
                <a:gridCol w="1223108">
                  <a:extLst>
                    <a:ext uri="{9D8B030D-6E8A-4147-A177-3AD203B41FA5}">
                      <a16:colId xmlns:a16="http://schemas.microsoft.com/office/drawing/2014/main" val="912075357"/>
                    </a:ext>
                  </a:extLst>
                </a:gridCol>
              </a:tblGrid>
              <a:tr h="722377">
                <a:tc>
                  <a:txBody>
                    <a:bodyPr/>
                    <a:lstStyle/>
                    <a:p>
                      <a:pPr algn="ctr"/>
                      <a:r>
                        <a:rPr lang="en-US" sz="3200" dirty="0"/>
                        <a:t>5</a:t>
                      </a:r>
                    </a:p>
                  </a:txBody>
                  <a:tcPr/>
                </a:tc>
                <a:tc>
                  <a:txBody>
                    <a:bodyPr/>
                    <a:lstStyle/>
                    <a:p>
                      <a:pPr algn="ctr"/>
                      <a:r>
                        <a:rPr lang="en-US" sz="3200" dirty="0"/>
                        <a:t>1</a:t>
                      </a:r>
                    </a:p>
                  </a:txBody>
                  <a:tcPr/>
                </a:tc>
                <a:tc>
                  <a:txBody>
                    <a:bodyPr/>
                    <a:lstStyle/>
                    <a:p>
                      <a:pPr algn="ctr"/>
                      <a:r>
                        <a:rPr lang="en-US" sz="3200" dirty="0"/>
                        <a:t>4</a:t>
                      </a:r>
                    </a:p>
                  </a:txBody>
                  <a:tcPr/>
                </a:tc>
                <a:tc>
                  <a:txBody>
                    <a:bodyPr/>
                    <a:lstStyle/>
                    <a:p>
                      <a:pPr algn="ctr"/>
                      <a:r>
                        <a:rPr lang="en-US" sz="3200" dirty="0"/>
                        <a:t>2</a:t>
                      </a:r>
                    </a:p>
                  </a:txBody>
                  <a:tcPr/>
                </a:tc>
                <a:tc>
                  <a:txBody>
                    <a:bodyPr/>
                    <a:lstStyle/>
                    <a:p>
                      <a:pPr algn="ctr"/>
                      <a:r>
                        <a:rPr lang="en-US" sz="3200" dirty="0"/>
                        <a:t>8</a:t>
                      </a:r>
                    </a:p>
                  </a:txBody>
                  <a:tcPr/>
                </a:tc>
                <a:tc>
                  <a:txBody>
                    <a:bodyPr/>
                    <a:lstStyle/>
                    <a:p>
                      <a:pPr algn="ctr"/>
                      <a:r>
                        <a:rPr lang="en-US" sz="3200" dirty="0"/>
                        <a:t>9</a:t>
                      </a:r>
                    </a:p>
                  </a:txBody>
                  <a:tcPr/>
                </a:tc>
                <a:extLst>
                  <a:ext uri="{0D108BD9-81ED-4DB2-BD59-A6C34878D82A}">
                    <a16:rowId xmlns:a16="http://schemas.microsoft.com/office/drawing/2014/main" val="4106551460"/>
                  </a:ext>
                </a:extLst>
              </a:tr>
            </a:tbl>
          </a:graphicData>
        </a:graphic>
      </p:graphicFrame>
      <p:sp>
        <p:nvSpPr>
          <p:cNvPr id="5" name="Arrow: Down 4">
            <a:extLst>
              <a:ext uri="{FF2B5EF4-FFF2-40B4-BE49-F238E27FC236}">
                <a16:creationId xmlns:a16="http://schemas.microsoft.com/office/drawing/2014/main" id="{3CCD3796-4977-4AE9-B7AC-92465FD3A774}"/>
              </a:ext>
            </a:extLst>
          </p:cNvPr>
          <p:cNvSpPr/>
          <p:nvPr/>
        </p:nvSpPr>
        <p:spPr>
          <a:xfrm>
            <a:off x="6028842" y="1848122"/>
            <a:ext cx="340963" cy="722377"/>
          </a:xfrm>
          <a:prstGeom prst="downArrow">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B8CB5F26-5425-4280-B821-E2D32D12481E}"/>
              </a:ext>
            </a:extLst>
          </p:cNvPr>
          <p:cNvSpPr txBox="1"/>
          <p:nvPr/>
        </p:nvSpPr>
        <p:spPr>
          <a:xfrm>
            <a:off x="1270861" y="3625257"/>
            <a:ext cx="4572000" cy="1200329"/>
          </a:xfrm>
          <a:prstGeom prst="rect">
            <a:avLst/>
          </a:prstGeom>
          <a:noFill/>
        </p:spPr>
        <p:txBody>
          <a:bodyPr wrap="square">
            <a:spAutoFit/>
          </a:bodyPr>
          <a:lstStyle/>
          <a:p>
            <a:pPr algn="ctr"/>
            <a:r>
              <a:rPr lang="en-US" sz="3600" dirty="0"/>
              <a:t>Searching Element=9</a:t>
            </a:r>
          </a:p>
          <a:p>
            <a:pPr algn="ctr"/>
            <a:r>
              <a:rPr lang="en-US" sz="3600" dirty="0"/>
              <a:t>Not found</a:t>
            </a:r>
          </a:p>
        </p:txBody>
      </p:sp>
    </p:spTree>
    <p:extLst>
      <p:ext uri="{BB962C8B-B14F-4D97-AF65-F5344CB8AC3E}">
        <p14:creationId xmlns:p14="http://schemas.microsoft.com/office/powerpoint/2010/main" val="2609217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67525-B671-43CC-A43E-47DC8AD7B7B4}"/>
              </a:ext>
            </a:extLst>
          </p:cNvPr>
          <p:cNvSpPr>
            <a:spLocks noGrp="1"/>
          </p:cNvSpPr>
          <p:nvPr>
            <p:ph type="title"/>
          </p:nvPr>
        </p:nvSpPr>
        <p:spPr/>
        <p:txBody>
          <a:bodyPr/>
          <a:lstStyle/>
          <a:p>
            <a:r>
              <a:rPr lang="en-US" dirty="0"/>
              <a:t>Linear Search</a:t>
            </a:r>
          </a:p>
        </p:txBody>
      </p:sp>
      <p:graphicFrame>
        <p:nvGraphicFramePr>
          <p:cNvPr id="4" name="Table 9">
            <a:extLst>
              <a:ext uri="{FF2B5EF4-FFF2-40B4-BE49-F238E27FC236}">
                <a16:creationId xmlns:a16="http://schemas.microsoft.com/office/drawing/2014/main" id="{AF478C21-1A31-44A8-91F0-2C7B071F0594}"/>
              </a:ext>
            </a:extLst>
          </p:cNvPr>
          <p:cNvGraphicFramePr>
            <a:graphicFrameLocks noGrp="1"/>
          </p:cNvGraphicFramePr>
          <p:nvPr/>
        </p:nvGraphicFramePr>
        <p:xfrm>
          <a:off x="740911" y="2570499"/>
          <a:ext cx="7338648" cy="722377"/>
        </p:xfrm>
        <a:graphic>
          <a:graphicData uri="http://schemas.openxmlformats.org/drawingml/2006/table">
            <a:tbl>
              <a:tblPr firstRow="1" bandRow="1">
                <a:tableStyleId>{5C22544A-7EE6-4342-B048-85BDC9FD1C3A}</a:tableStyleId>
              </a:tblPr>
              <a:tblGrid>
                <a:gridCol w="1223108">
                  <a:extLst>
                    <a:ext uri="{9D8B030D-6E8A-4147-A177-3AD203B41FA5}">
                      <a16:colId xmlns:a16="http://schemas.microsoft.com/office/drawing/2014/main" val="3857090182"/>
                    </a:ext>
                  </a:extLst>
                </a:gridCol>
                <a:gridCol w="1223108">
                  <a:extLst>
                    <a:ext uri="{9D8B030D-6E8A-4147-A177-3AD203B41FA5}">
                      <a16:colId xmlns:a16="http://schemas.microsoft.com/office/drawing/2014/main" val="2832535920"/>
                    </a:ext>
                  </a:extLst>
                </a:gridCol>
                <a:gridCol w="1223108">
                  <a:extLst>
                    <a:ext uri="{9D8B030D-6E8A-4147-A177-3AD203B41FA5}">
                      <a16:colId xmlns:a16="http://schemas.microsoft.com/office/drawing/2014/main" val="2019936932"/>
                    </a:ext>
                  </a:extLst>
                </a:gridCol>
                <a:gridCol w="1223108">
                  <a:extLst>
                    <a:ext uri="{9D8B030D-6E8A-4147-A177-3AD203B41FA5}">
                      <a16:colId xmlns:a16="http://schemas.microsoft.com/office/drawing/2014/main" val="1736430539"/>
                    </a:ext>
                  </a:extLst>
                </a:gridCol>
                <a:gridCol w="1223108">
                  <a:extLst>
                    <a:ext uri="{9D8B030D-6E8A-4147-A177-3AD203B41FA5}">
                      <a16:colId xmlns:a16="http://schemas.microsoft.com/office/drawing/2014/main" val="698283993"/>
                    </a:ext>
                  </a:extLst>
                </a:gridCol>
                <a:gridCol w="1223108">
                  <a:extLst>
                    <a:ext uri="{9D8B030D-6E8A-4147-A177-3AD203B41FA5}">
                      <a16:colId xmlns:a16="http://schemas.microsoft.com/office/drawing/2014/main" val="912075357"/>
                    </a:ext>
                  </a:extLst>
                </a:gridCol>
              </a:tblGrid>
              <a:tr h="722377">
                <a:tc>
                  <a:txBody>
                    <a:bodyPr/>
                    <a:lstStyle/>
                    <a:p>
                      <a:pPr algn="ctr"/>
                      <a:r>
                        <a:rPr lang="en-US" sz="3200" dirty="0"/>
                        <a:t>5</a:t>
                      </a:r>
                    </a:p>
                  </a:txBody>
                  <a:tcPr/>
                </a:tc>
                <a:tc>
                  <a:txBody>
                    <a:bodyPr/>
                    <a:lstStyle/>
                    <a:p>
                      <a:pPr algn="ctr"/>
                      <a:r>
                        <a:rPr lang="en-US" sz="3200" dirty="0"/>
                        <a:t>1</a:t>
                      </a:r>
                    </a:p>
                  </a:txBody>
                  <a:tcPr/>
                </a:tc>
                <a:tc>
                  <a:txBody>
                    <a:bodyPr/>
                    <a:lstStyle/>
                    <a:p>
                      <a:pPr algn="ctr"/>
                      <a:r>
                        <a:rPr lang="en-US" sz="3200" dirty="0"/>
                        <a:t>4</a:t>
                      </a:r>
                    </a:p>
                  </a:txBody>
                  <a:tcPr/>
                </a:tc>
                <a:tc>
                  <a:txBody>
                    <a:bodyPr/>
                    <a:lstStyle/>
                    <a:p>
                      <a:pPr algn="ctr"/>
                      <a:r>
                        <a:rPr lang="en-US" sz="3200" dirty="0"/>
                        <a:t>2</a:t>
                      </a:r>
                    </a:p>
                  </a:txBody>
                  <a:tcPr/>
                </a:tc>
                <a:tc>
                  <a:txBody>
                    <a:bodyPr/>
                    <a:lstStyle/>
                    <a:p>
                      <a:pPr algn="ctr"/>
                      <a:r>
                        <a:rPr lang="en-US" sz="3200" dirty="0"/>
                        <a:t>8</a:t>
                      </a:r>
                    </a:p>
                  </a:txBody>
                  <a:tcPr/>
                </a:tc>
                <a:tc>
                  <a:txBody>
                    <a:bodyPr/>
                    <a:lstStyle/>
                    <a:p>
                      <a:pPr algn="ctr"/>
                      <a:r>
                        <a:rPr lang="en-US" sz="3200" dirty="0"/>
                        <a:t>9</a:t>
                      </a:r>
                    </a:p>
                  </a:txBody>
                  <a:tcPr/>
                </a:tc>
                <a:extLst>
                  <a:ext uri="{0D108BD9-81ED-4DB2-BD59-A6C34878D82A}">
                    <a16:rowId xmlns:a16="http://schemas.microsoft.com/office/drawing/2014/main" val="4106551460"/>
                  </a:ext>
                </a:extLst>
              </a:tr>
            </a:tbl>
          </a:graphicData>
        </a:graphic>
      </p:graphicFrame>
      <p:sp>
        <p:nvSpPr>
          <p:cNvPr id="5" name="Arrow: Down 4">
            <a:extLst>
              <a:ext uri="{FF2B5EF4-FFF2-40B4-BE49-F238E27FC236}">
                <a16:creationId xmlns:a16="http://schemas.microsoft.com/office/drawing/2014/main" id="{3CCD3796-4977-4AE9-B7AC-92465FD3A774}"/>
              </a:ext>
            </a:extLst>
          </p:cNvPr>
          <p:cNvSpPr/>
          <p:nvPr/>
        </p:nvSpPr>
        <p:spPr>
          <a:xfrm>
            <a:off x="7222209" y="1848122"/>
            <a:ext cx="340963" cy="722377"/>
          </a:xfrm>
          <a:prstGeom prst="downArrow">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6710A6BA-EC13-4FB7-8A6C-5250A9A7CFCE}"/>
              </a:ext>
            </a:extLst>
          </p:cNvPr>
          <p:cNvSpPr txBox="1"/>
          <p:nvPr/>
        </p:nvSpPr>
        <p:spPr>
          <a:xfrm>
            <a:off x="1270861" y="3625257"/>
            <a:ext cx="4572000" cy="1200329"/>
          </a:xfrm>
          <a:prstGeom prst="rect">
            <a:avLst/>
          </a:prstGeom>
          <a:noFill/>
        </p:spPr>
        <p:txBody>
          <a:bodyPr wrap="square">
            <a:spAutoFit/>
          </a:bodyPr>
          <a:lstStyle/>
          <a:p>
            <a:pPr algn="ctr"/>
            <a:r>
              <a:rPr lang="en-US" sz="3600" dirty="0"/>
              <a:t>Searching Element=9</a:t>
            </a:r>
          </a:p>
          <a:p>
            <a:pPr algn="ctr"/>
            <a:r>
              <a:rPr lang="en-US" sz="3600" dirty="0"/>
              <a:t>Found!</a:t>
            </a:r>
          </a:p>
        </p:txBody>
      </p:sp>
    </p:spTree>
    <p:extLst>
      <p:ext uri="{BB962C8B-B14F-4D97-AF65-F5344CB8AC3E}">
        <p14:creationId xmlns:p14="http://schemas.microsoft.com/office/powerpoint/2010/main" val="3389758264"/>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C8539C60182AE4C8C5632DCF07A9657" ma:contentTypeVersion="0" ma:contentTypeDescription="Create a new document." ma:contentTypeScope="" ma:versionID="9f538743a4495ccbca651eac25131723">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37CD182-58F9-4BB7-A7EC-919282E7766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B49D0898-FFF1-4473-973E-08BED649B909}">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7EAECAC6-44CC-4F71-96F0-7A1E75F220B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Spectrum.thmx</Template>
  <TotalTime>516</TotalTime>
  <Words>967</Words>
  <Application>Microsoft Office PowerPoint</Application>
  <PresentationFormat>On-screen Show (4:3)</PresentationFormat>
  <Paragraphs>255</Paragraphs>
  <Slides>20</Slides>
  <Notes>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20</vt:i4>
      </vt:variant>
    </vt:vector>
  </HeadingPairs>
  <TitlesOfParts>
    <vt:vector size="32" baseType="lpstr">
      <vt:lpstr>Arial</vt:lpstr>
      <vt:lpstr>Calibri</vt:lpstr>
      <vt:lpstr>Calibri-Bold</vt:lpstr>
      <vt:lpstr>Cambria Math</vt:lpstr>
      <vt:lpstr>Corbel</vt:lpstr>
      <vt:lpstr>Courier New</vt:lpstr>
      <vt:lpstr>CourierNewPSMT</vt:lpstr>
      <vt:lpstr>helvetica neue</vt:lpstr>
      <vt:lpstr>Monaco</vt:lpstr>
      <vt:lpstr>noto sans</vt:lpstr>
      <vt:lpstr>Wingdings</vt:lpstr>
      <vt:lpstr>Spectrum</vt:lpstr>
      <vt:lpstr>Linear Search, Bubble Sort, and  Insertion Sort</vt:lpstr>
      <vt:lpstr>Searching Algorithms</vt:lpstr>
      <vt:lpstr>Linear Search</vt:lpstr>
      <vt:lpstr>Linear Search</vt:lpstr>
      <vt:lpstr>Linear Search</vt:lpstr>
      <vt:lpstr>Linear Search</vt:lpstr>
      <vt:lpstr>Linear Search</vt:lpstr>
      <vt:lpstr>Linear Search</vt:lpstr>
      <vt:lpstr>Linear Search</vt:lpstr>
      <vt:lpstr>Pseudocode for Linear Search</vt:lpstr>
      <vt:lpstr>Bubble Sort</vt:lpstr>
      <vt:lpstr>PowerPoint Presentation</vt:lpstr>
      <vt:lpstr>PowerPoint Presentation</vt:lpstr>
      <vt:lpstr> Bubble Sort(Third Pass) </vt:lpstr>
      <vt:lpstr> Bubble Sort(Fourth Pass) </vt:lpstr>
      <vt:lpstr>Bubble Sort(Fifth Pass)</vt:lpstr>
      <vt:lpstr>Complexity Analysis of Bubble Sort</vt:lpstr>
      <vt:lpstr>Pseudocode for Bubble Sort  </vt:lpstr>
      <vt:lpstr>Simulation and Pseudocode of Insertion Sort</vt:lpstr>
      <vt:lpstr>Time complexity of Insertion Sort</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Dr. Shohag Barman</cp:lastModifiedBy>
  <cp:revision>104</cp:revision>
  <dcterms:created xsi:type="dcterms:W3CDTF">2018-12-10T17:20:29Z</dcterms:created>
  <dcterms:modified xsi:type="dcterms:W3CDTF">2021-01-26T04:23:57Z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0x0101004C8539C60182AE4C8C5632DCF07A9657</vt:lpwstr>
  </property>
</Properties>
</file>