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13"/>
  </p:notesMasterIdLst>
  <p:handoutMasterIdLst>
    <p:handoutMasterId r:id="rId14"/>
  </p:handoutMasterIdLst>
  <p:sldIdLst>
    <p:sldId id="274" r:id="rId2"/>
    <p:sldId id="275" r:id="rId3"/>
    <p:sldId id="257" r:id="rId4"/>
    <p:sldId id="288" r:id="rId5"/>
    <p:sldId id="354" r:id="rId6"/>
    <p:sldId id="355" r:id="rId7"/>
    <p:sldId id="361" r:id="rId8"/>
    <p:sldId id="381" r:id="rId9"/>
    <p:sldId id="382" r:id="rId10"/>
    <p:sldId id="383" r:id="rId11"/>
    <p:sldId id="267"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BFFFFF"/>
    <a:srgbClr val="FFBFBF"/>
    <a:srgbClr val="FFFFBF"/>
    <a:srgbClr val="FFFF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441" autoAdjust="0"/>
    <p:restoredTop sz="90929"/>
  </p:normalViewPr>
  <p:slideViewPr>
    <p:cSldViewPr>
      <p:cViewPr varScale="1">
        <p:scale>
          <a:sx n="72" d="100"/>
          <a:sy n="72" d="100"/>
        </p:scale>
        <p:origin x="9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85838"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anchor="ctr"/>
          <a:lstStyle/>
          <a:p>
            <a:endParaRPr lang="en-US"/>
          </a:p>
        </p:txBody>
      </p:sp>
      <p:sp>
        <p:nvSpPr>
          <p:cNvPr id="7171"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88" tIns="44450" rIns="90488" bIns="44450" anchor="b"/>
          <a:lstStyle/>
          <a:p>
            <a:pPr algn="r"/>
            <a:r>
              <a:rPr lang="en-US" sz="1200">
                <a:latin typeface="Times New Roman" charset="0"/>
              </a:rPr>
              <a:t>2</a:t>
            </a:r>
          </a:p>
        </p:txBody>
      </p:sp>
      <p:sp>
        <p:nvSpPr>
          <p:cNvPr id="7172" name="Rectangle 4"/>
          <p:cNvSpPr>
            <a:spLocks noChangeArrowheads="1"/>
          </p:cNvSpPr>
          <p:nvPr/>
        </p:nvSpPr>
        <p:spPr bwMode="auto">
          <a:xfrm>
            <a:off x="0" y="8686800"/>
            <a:ext cx="3184525" cy="457200"/>
          </a:xfrm>
          <a:prstGeom prst="rect">
            <a:avLst/>
          </a:prstGeom>
          <a:noFill/>
          <a:ln w="12700">
            <a:noFill/>
            <a:miter lim="800000"/>
            <a:headEnd/>
            <a:tailEnd/>
          </a:ln>
          <a:effectLst/>
        </p:spPr>
        <p:txBody>
          <a:bodyPr wrap="none" anchor="ctr"/>
          <a:lstStyle/>
          <a:p>
            <a:endParaRPr lang="en-US"/>
          </a:p>
        </p:txBody>
      </p:sp>
      <p:sp>
        <p:nvSpPr>
          <p:cNvPr id="7173" name="Rectangle 5"/>
          <p:cNvSpPr>
            <a:spLocks noChangeArrowheads="1"/>
          </p:cNvSpPr>
          <p:nvPr/>
        </p:nvSpPr>
        <p:spPr bwMode="auto">
          <a:xfrm>
            <a:off x="0" y="0"/>
            <a:ext cx="3184525" cy="457200"/>
          </a:xfrm>
          <a:prstGeom prst="rect">
            <a:avLst/>
          </a:prstGeom>
          <a:noFill/>
          <a:ln w="12700">
            <a:noFill/>
            <a:miter lim="800000"/>
            <a:headEnd/>
            <a:tailEnd/>
          </a:ln>
          <a:effectLst/>
        </p:spPr>
        <p:txBody>
          <a:bodyPr wrap="none" anchor="ctr"/>
          <a:lstStyle/>
          <a:p>
            <a:endParaRPr lang="en-US"/>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anchor="ctr"/>
          <a:lstStyle/>
          <a:p>
            <a:endParaRPr lang="en-US"/>
          </a:p>
        </p:txBody>
      </p:sp>
      <p:sp>
        <p:nvSpPr>
          <p:cNvPr id="27651"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88" tIns="44450" rIns="90488" bIns="44450" anchor="b"/>
          <a:lstStyle/>
          <a:p>
            <a:pPr algn="r"/>
            <a:r>
              <a:rPr lang="en-US" sz="1200">
                <a:latin typeface="Times New Roman" charset="0"/>
              </a:rPr>
              <a:t>12</a:t>
            </a:r>
          </a:p>
        </p:txBody>
      </p:sp>
      <p:sp>
        <p:nvSpPr>
          <p:cNvPr id="27652" name="Rectangle 4"/>
          <p:cNvSpPr>
            <a:spLocks noChangeArrowheads="1"/>
          </p:cNvSpPr>
          <p:nvPr/>
        </p:nvSpPr>
        <p:spPr bwMode="auto">
          <a:xfrm>
            <a:off x="0" y="8686800"/>
            <a:ext cx="3184525" cy="457200"/>
          </a:xfrm>
          <a:prstGeom prst="rect">
            <a:avLst/>
          </a:prstGeom>
          <a:noFill/>
          <a:ln w="12700">
            <a:noFill/>
            <a:miter lim="800000"/>
            <a:headEnd/>
            <a:tailEnd/>
          </a:ln>
          <a:effectLst/>
        </p:spPr>
        <p:txBody>
          <a:bodyPr wrap="none" anchor="ctr"/>
          <a:lstStyle/>
          <a:p>
            <a:endParaRPr lang="en-US"/>
          </a:p>
        </p:txBody>
      </p:sp>
      <p:sp>
        <p:nvSpPr>
          <p:cNvPr id="27653" name="Rectangle 5"/>
          <p:cNvSpPr>
            <a:spLocks noChangeArrowheads="1"/>
          </p:cNvSpPr>
          <p:nvPr/>
        </p:nvSpPr>
        <p:spPr bwMode="auto">
          <a:xfrm>
            <a:off x="0" y="0"/>
            <a:ext cx="3184525" cy="457200"/>
          </a:xfrm>
          <a:prstGeom prst="rect">
            <a:avLst/>
          </a:prstGeom>
          <a:noFill/>
          <a:ln w="12700">
            <a:noFill/>
            <a:miter lim="800000"/>
            <a:headEnd/>
            <a:tailEnd/>
          </a:ln>
          <a:effectLst/>
        </p:spPr>
        <p:txBody>
          <a:bodyPr wrap="none" anchor="ctr"/>
          <a:lstStyle/>
          <a:p>
            <a:endParaRPr lang="en-US"/>
          </a:p>
        </p:txBody>
      </p:sp>
      <p:sp>
        <p:nvSpPr>
          <p:cNvPr id="27654" name="Rectangle 6"/>
          <p:cNvSpPr>
            <a:spLocks noGrp="1" noRot="1" noChangeAspect="1" noChangeArrowheads="1" noTextEdit="1"/>
          </p:cNvSpPr>
          <p:nvPr>
            <p:ph type="sldImg"/>
          </p:nvPr>
        </p:nvSpPr>
        <p:spPr>
          <a:xfrm>
            <a:off x="1150938" y="692150"/>
            <a:ext cx="4556125" cy="3416300"/>
          </a:xfrm>
          <a:ln cap="flat"/>
        </p:spPr>
      </p:sp>
      <p:sp>
        <p:nvSpPr>
          <p:cNvPr id="27655" name="Rectangle 7"/>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838200" y="2209800"/>
            <a:ext cx="7620000" cy="1066800"/>
          </a:xfrm>
        </p:spPr>
        <p:txBody>
          <a:bodyPr/>
          <a:lstStyle>
            <a:lvl1pPr algn="ctr">
              <a:defRPr/>
            </a:lvl1pPr>
          </a:lstStyle>
          <a:p>
            <a:r>
              <a:rPr lang="en-US"/>
              <a:t>Click to edit Master title style</a:t>
            </a:r>
          </a:p>
        </p:txBody>
      </p:sp>
      <p:sp>
        <p:nvSpPr>
          <p:cNvPr id="48131" name="Rectangle 3"/>
          <p:cNvSpPr>
            <a:spLocks noGrp="1" noChangeArrowheads="1"/>
          </p:cNvSpPr>
          <p:nvPr>
            <p:ph type="subTitle" idx="1"/>
          </p:nvPr>
        </p:nvSpPr>
        <p:spPr>
          <a:xfrm>
            <a:off x="1143000" y="3886200"/>
            <a:ext cx="7620000" cy="914400"/>
          </a:xfrm>
        </p:spPr>
        <p:txBody>
          <a:bodyPr/>
          <a:lstStyle>
            <a:lvl1pPr marL="0" indent="0" algn="ctr">
              <a:buFont typeface="Wingdings" pitchFamily="2" charset="2"/>
              <a:buNone/>
              <a:defRPr>
                <a:solidFill>
                  <a:srgbClr val="993300"/>
                </a:solidFill>
              </a:defRPr>
            </a:lvl1pPr>
          </a:lstStyle>
          <a:p>
            <a:r>
              <a:rPr lang="en-US"/>
              <a:t>Click to edit Master subtitle style</a:t>
            </a:r>
          </a:p>
        </p:txBody>
      </p:sp>
      <p:sp>
        <p:nvSpPr>
          <p:cNvPr id="48132" name="Rectangle 4"/>
          <p:cNvSpPr>
            <a:spLocks noGrp="1" noChangeArrowheads="1"/>
          </p:cNvSpPr>
          <p:nvPr>
            <p:ph type="dt" sz="half" idx="2"/>
          </p:nvPr>
        </p:nvSpPr>
        <p:spPr bwMode="auto">
          <a:xfrm>
            <a:off x="8077200" y="6553200"/>
            <a:ext cx="1066800" cy="3048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pic>
        <p:nvPicPr>
          <p:cNvPr id="48133" name="Picture 5" descr="duke.wave.shadow.gif                                           0000A716Quicksilver                    ABA78158:"/>
          <p:cNvPicPr>
            <a:picLocks noChangeAspect="1" noChangeArrowheads="1"/>
          </p:cNvPicPr>
          <p:nvPr/>
        </p:nvPicPr>
        <p:blipFill>
          <a:blip r:embed="rId2"/>
          <a:srcRect/>
          <a:stretch>
            <a:fillRect/>
          </a:stretch>
        </p:blipFill>
        <p:spPr bwMode="auto">
          <a:xfrm>
            <a:off x="4114800" y="5334000"/>
            <a:ext cx="895350" cy="636588"/>
          </a:xfrm>
          <a:prstGeom prst="rect">
            <a:avLst/>
          </a:prstGeom>
          <a:noFill/>
        </p:spPr>
      </p:pic>
      <p:sp>
        <p:nvSpPr>
          <p:cNvPr id="48134" name="Rectangle 6"/>
          <p:cNvSpPr>
            <a:spLocks noChangeArrowheads="1"/>
          </p:cNvSpPr>
          <p:nvPr/>
        </p:nvSpPr>
        <p:spPr bwMode="ltGray">
          <a:xfrm>
            <a:off x="558800" y="2625725"/>
            <a:ext cx="322263" cy="474663"/>
          </a:xfrm>
          <a:prstGeom prst="rect">
            <a:avLst/>
          </a:prstGeom>
          <a:solidFill>
            <a:schemeClr val="tx2"/>
          </a:solidFill>
          <a:ln w="9525">
            <a:noFill/>
            <a:miter lim="800000"/>
            <a:headEnd/>
            <a:tailEnd/>
          </a:ln>
          <a:effectLst/>
        </p:spPr>
        <p:txBody>
          <a:bodyPr wrap="none" anchor="ctr"/>
          <a:lstStyle/>
          <a:p>
            <a:pPr algn="ctr" eaLnBrk="1" hangingPunct="1"/>
            <a:endParaRPr kumimoji="1" lang="en-US">
              <a:solidFill>
                <a:schemeClr val="tx2"/>
              </a:solidFill>
              <a:latin typeface="Arial" charset="0"/>
            </a:endParaRPr>
          </a:p>
        </p:txBody>
      </p:sp>
      <p:sp>
        <p:nvSpPr>
          <p:cNvPr id="48135" name="Rectangle 7"/>
          <p:cNvSpPr>
            <a:spLocks noChangeArrowheads="1"/>
          </p:cNvSpPr>
          <p:nvPr/>
        </p:nvSpPr>
        <p:spPr bwMode="ltGray">
          <a:xfrm>
            <a:off x="825500" y="2625725"/>
            <a:ext cx="328613" cy="474663"/>
          </a:xfrm>
          <a:prstGeom prst="rect">
            <a:avLst/>
          </a:prstGeom>
          <a:gradFill rotWithShape="0">
            <a:gsLst>
              <a:gs pos="0">
                <a:schemeClr val="tx2"/>
              </a:gs>
              <a:gs pos="100000">
                <a:schemeClr val="tx2">
                  <a:gamma/>
                  <a:tint val="18039"/>
                  <a:invGamma/>
                </a:schemeClr>
              </a:gs>
            </a:gsLst>
            <a:lin ang="0" scaled="1"/>
          </a:gradFill>
          <a:ln w="9525">
            <a:noFill/>
            <a:miter lim="800000"/>
            <a:headEnd/>
            <a:tailEnd/>
          </a:ln>
          <a:effectLst/>
        </p:spPr>
        <p:txBody>
          <a:bodyPr wrap="none" anchor="ctr"/>
          <a:lstStyle/>
          <a:p>
            <a:pPr algn="ctr" eaLnBrk="1" hangingPunct="1"/>
            <a:endParaRPr kumimoji="1" lang="en-US">
              <a:solidFill>
                <a:schemeClr val="tx2"/>
              </a:solidFill>
              <a:latin typeface="Arial" charset="0"/>
            </a:endParaRPr>
          </a:p>
        </p:txBody>
      </p:sp>
      <p:sp>
        <p:nvSpPr>
          <p:cNvPr id="48136" name="Rectangle 8"/>
          <p:cNvSpPr>
            <a:spLocks noChangeArrowheads="1"/>
          </p:cNvSpPr>
          <p:nvPr/>
        </p:nvSpPr>
        <p:spPr bwMode="ltGray">
          <a:xfrm>
            <a:off x="566738" y="3048000"/>
            <a:ext cx="422275" cy="474663"/>
          </a:xfrm>
          <a:prstGeom prst="rect">
            <a:avLst/>
          </a:prstGeom>
          <a:solidFill>
            <a:srgbClr val="FFFF00"/>
          </a:solidFill>
          <a:ln w="9525">
            <a:noFill/>
            <a:miter lim="800000"/>
            <a:headEnd/>
            <a:tailEnd/>
          </a:ln>
          <a:effectLst/>
        </p:spPr>
        <p:txBody>
          <a:bodyPr wrap="none" anchor="ctr"/>
          <a:lstStyle/>
          <a:p>
            <a:pPr algn="ctr" eaLnBrk="1" hangingPunct="1"/>
            <a:endParaRPr kumimoji="1" lang="en-US">
              <a:latin typeface="Arial" charset="0"/>
            </a:endParaRPr>
          </a:p>
        </p:txBody>
      </p:sp>
      <p:sp>
        <p:nvSpPr>
          <p:cNvPr id="48137" name="Rectangle 9"/>
          <p:cNvSpPr>
            <a:spLocks noChangeArrowheads="1"/>
          </p:cNvSpPr>
          <p:nvPr/>
        </p:nvSpPr>
        <p:spPr bwMode="ltGray">
          <a:xfrm>
            <a:off x="936625" y="3048000"/>
            <a:ext cx="368300" cy="474663"/>
          </a:xfrm>
          <a:prstGeom prst="rect">
            <a:avLst/>
          </a:prstGeom>
          <a:gradFill rotWithShape="0">
            <a:gsLst>
              <a:gs pos="0">
                <a:srgbClr val="FFFF00"/>
              </a:gs>
              <a:gs pos="100000">
                <a:srgbClr val="FFFF00">
                  <a:gamma/>
                  <a:tint val="5882"/>
                  <a:invGamma/>
                </a:srgbClr>
              </a:gs>
            </a:gsLst>
            <a:lin ang="0" scaled="1"/>
          </a:gradFill>
          <a:ln w="9525">
            <a:noFill/>
            <a:miter lim="800000"/>
            <a:headEnd/>
            <a:tailEnd/>
          </a:ln>
          <a:effectLst/>
        </p:spPr>
        <p:txBody>
          <a:bodyPr wrap="none" anchor="ctr"/>
          <a:lstStyle/>
          <a:p>
            <a:pPr algn="ctr" eaLnBrk="1" hangingPunct="1"/>
            <a:endParaRPr kumimoji="1" lang="en-US">
              <a:latin typeface="Arial" charset="0"/>
            </a:endParaRPr>
          </a:p>
        </p:txBody>
      </p:sp>
      <p:sp>
        <p:nvSpPr>
          <p:cNvPr id="48138" name="Rectangle 10"/>
          <p:cNvSpPr>
            <a:spLocks noChangeArrowheads="1"/>
          </p:cNvSpPr>
          <p:nvPr/>
        </p:nvSpPr>
        <p:spPr bwMode="ltGray">
          <a:xfrm>
            <a:off x="152400" y="2974975"/>
            <a:ext cx="560388" cy="422275"/>
          </a:xfrm>
          <a:prstGeom prst="rect">
            <a:avLst/>
          </a:prstGeom>
          <a:gradFill rotWithShape="0">
            <a:gsLst>
              <a:gs pos="0">
                <a:schemeClr val="folHlink">
                  <a:gamma/>
                  <a:tint val="45490"/>
                  <a:invGamma/>
                </a:schemeClr>
              </a:gs>
              <a:gs pos="100000">
                <a:schemeClr val="folHlink"/>
              </a:gs>
            </a:gsLst>
            <a:lin ang="18900000" scaled="1"/>
          </a:gradFill>
          <a:ln w="9525">
            <a:noFill/>
            <a:miter lim="800000"/>
            <a:headEnd/>
            <a:tailEnd/>
          </a:ln>
          <a:effectLst/>
        </p:spPr>
        <p:txBody>
          <a:bodyPr wrap="none" anchor="ctr"/>
          <a:lstStyle/>
          <a:p>
            <a:pPr algn="ctr" eaLnBrk="1" hangingPunct="1"/>
            <a:endParaRPr kumimoji="1" lang="en-US">
              <a:latin typeface="Arial" charset="0"/>
            </a:endParaRPr>
          </a:p>
        </p:txBody>
      </p:sp>
      <p:sp>
        <p:nvSpPr>
          <p:cNvPr id="48139" name="Rectangle 11"/>
          <p:cNvSpPr>
            <a:spLocks noChangeArrowheads="1"/>
          </p:cNvSpPr>
          <p:nvPr/>
        </p:nvSpPr>
        <p:spPr bwMode="auto">
          <a:xfrm>
            <a:off x="787400" y="2438400"/>
            <a:ext cx="31750" cy="1052513"/>
          </a:xfrm>
          <a:prstGeom prst="rect">
            <a:avLst/>
          </a:prstGeom>
          <a:solidFill>
            <a:srgbClr val="993300"/>
          </a:solidFill>
          <a:ln w="9525">
            <a:noFill/>
            <a:miter lim="800000"/>
            <a:headEnd/>
            <a:tailEnd/>
          </a:ln>
          <a:effectLst/>
        </p:spPr>
        <p:txBody>
          <a:bodyPr wrap="none" anchor="ctr"/>
          <a:lstStyle/>
          <a:p>
            <a:endParaRPr lang="en-US"/>
          </a:p>
        </p:txBody>
      </p:sp>
      <p:sp>
        <p:nvSpPr>
          <p:cNvPr id="48140" name="Rectangle 12"/>
          <p:cNvSpPr>
            <a:spLocks noChangeArrowheads="1"/>
          </p:cNvSpPr>
          <p:nvPr/>
        </p:nvSpPr>
        <p:spPr bwMode="gray">
          <a:xfrm flipV="1">
            <a:off x="315913" y="3265488"/>
            <a:ext cx="8683625" cy="46037"/>
          </a:xfrm>
          <a:prstGeom prst="rect">
            <a:avLst/>
          </a:prstGeom>
          <a:gradFill rotWithShape="0">
            <a:gsLst>
              <a:gs pos="0">
                <a:srgbClr val="993300"/>
              </a:gs>
              <a:gs pos="100000">
                <a:srgbClr val="993300">
                  <a:gamma/>
                  <a:tint val="0"/>
                  <a:invGamma/>
                </a:srgbClr>
              </a:gs>
            </a:gsLst>
            <a:lin ang="0" scaled="1"/>
          </a:gradFill>
          <a:ln w="9525">
            <a:noFill/>
            <a:miter lim="800000"/>
            <a:headEnd/>
            <a:tailEnd/>
          </a:ln>
          <a:effectLst/>
        </p:spPr>
        <p:txBody>
          <a:bodyPr rot="10800000" wrap="none" anchor="ctr"/>
          <a:lstStyle/>
          <a:p>
            <a:pPr algn="ctr" eaLnBrk="1" hangingPunct="1"/>
            <a:endParaRPr kumimoji="1" lang="en-US">
              <a:latin typeface="Arial" charset="0"/>
            </a:endParaRPr>
          </a:p>
        </p:txBody>
      </p:sp>
      <p:sp>
        <p:nvSpPr>
          <p:cNvPr id="48141" name="Text Box 13"/>
          <p:cNvSpPr txBox="1">
            <a:spLocks noChangeArrowheads="1"/>
          </p:cNvSpPr>
          <p:nvPr userDrawn="1"/>
        </p:nvSpPr>
        <p:spPr bwMode="auto">
          <a:xfrm>
            <a:off x="7924800" y="6477000"/>
            <a:ext cx="990600" cy="274638"/>
          </a:xfrm>
          <a:prstGeom prst="rect">
            <a:avLst/>
          </a:prstGeom>
          <a:noFill/>
          <a:ln w="25400">
            <a:noFill/>
            <a:miter lim="800000"/>
            <a:headEnd/>
            <a:tailEnd/>
          </a:ln>
          <a:effectLst/>
        </p:spPr>
        <p:txBody>
          <a:bodyPr>
            <a:spAutoFit/>
          </a:bodyPr>
          <a:lstStyle/>
          <a:p>
            <a:pPr algn="ctr" eaLnBrk="1" hangingPunct="1">
              <a:spcBef>
                <a:spcPct val="50000"/>
              </a:spcBef>
            </a:pPr>
            <a:fld id="{6AF88DF5-FA6B-43E0-A4F5-6007E7E8D95F}" type="slidenum">
              <a:rPr lang="en-US" sz="1200">
                <a:latin typeface="Geneva" charset="0"/>
              </a:rPr>
              <a:pPr algn="ctr" eaLnBrk="1" hangingPunct="1">
                <a:spcBef>
                  <a:spcPct val="50000"/>
                </a:spcBef>
              </a:pPr>
              <a:t>‹#›</a:t>
            </a:fld>
            <a:endParaRPr lang="en-US" sz="1200">
              <a:latin typeface="Geneva"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4D70474F-D8B8-44E6-8053-B0CC953F52E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4825" y="228600"/>
            <a:ext cx="2157413" cy="5903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321425" cy="5903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BE822377-C0E3-4E0F-B346-3F5B6A182B6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9E265E5E-693E-4AB1-9A3B-6CE55FBB304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257673FB-501E-443E-A014-5DF900E2852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21005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3450" y="1371600"/>
            <a:ext cx="4211638"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A06A95E-B0B9-4917-8FBD-8B9AFB884D0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A5A0827F-EAD6-4264-946E-91C1F73DA7E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D0A6A53C-A7A3-4538-B826-1655A397AC5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90A2955-DCC8-4BEF-AF8C-77E6C5B6324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385C17A8-5254-45A4-9F31-AE0C8D13A90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FEFB6C93-B606-42B1-8047-5A4C15B63F3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ChangeArrowheads="1"/>
          </p:cNvSpPr>
          <p:nvPr/>
        </p:nvSpPr>
        <p:spPr bwMode="ltGray">
          <a:xfrm>
            <a:off x="533400" y="260350"/>
            <a:ext cx="322263" cy="474663"/>
          </a:xfrm>
          <a:prstGeom prst="rect">
            <a:avLst/>
          </a:prstGeom>
          <a:solidFill>
            <a:schemeClr val="tx2"/>
          </a:solidFill>
          <a:ln w="9525">
            <a:noFill/>
            <a:miter lim="800000"/>
            <a:headEnd/>
            <a:tailEnd/>
          </a:ln>
          <a:effectLst/>
        </p:spPr>
        <p:txBody>
          <a:bodyPr wrap="none" anchor="ctr"/>
          <a:lstStyle/>
          <a:p>
            <a:pPr algn="ctr" eaLnBrk="1" hangingPunct="1"/>
            <a:endParaRPr kumimoji="1" lang="en-US">
              <a:solidFill>
                <a:schemeClr val="tx2"/>
              </a:solidFill>
              <a:latin typeface="Arial" charset="0"/>
            </a:endParaRPr>
          </a:p>
        </p:txBody>
      </p:sp>
      <p:sp>
        <p:nvSpPr>
          <p:cNvPr id="47107" name="Rectangle 3"/>
          <p:cNvSpPr>
            <a:spLocks noChangeArrowheads="1"/>
          </p:cNvSpPr>
          <p:nvPr/>
        </p:nvSpPr>
        <p:spPr bwMode="ltGray">
          <a:xfrm>
            <a:off x="800100" y="260350"/>
            <a:ext cx="328613" cy="474663"/>
          </a:xfrm>
          <a:prstGeom prst="rect">
            <a:avLst/>
          </a:prstGeom>
          <a:gradFill rotWithShape="0">
            <a:gsLst>
              <a:gs pos="0">
                <a:schemeClr val="tx2"/>
              </a:gs>
              <a:gs pos="100000">
                <a:schemeClr val="tx2">
                  <a:gamma/>
                  <a:tint val="18039"/>
                  <a:invGamma/>
                </a:schemeClr>
              </a:gs>
            </a:gsLst>
            <a:lin ang="0" scaled="1"/>
          </a:gradFill>
          <a:ln w="9525">
            <a:noFill/>
            <a:miter lim="800000"/>
            <a:headEnd/>
            <a:tailEnd/>
          </a:ln>
          <a:effectLst/>
        </p:spPr>
        <p:txBody>
          <a:bodyPr wrap="none" anchor="ctr"/>
          <a:lstStyle/>
          <a:p>
            <a:pPr algn="ctr" eaLnBrk="1" hangingPunct="1"/>
            <a:endParaRPr kumimoji="1" lang="en-US">
              <a:solidFill>
                <a:schemeClr val="tx2"/>
              </a:solidFill>
              <a:latin typeface="Arial" charset="0"/>
            </a:endParaRPr>
          </a:p>
        </p:txBody>
      </p:sp>
      <p:sp>
        <p:nvSpPr>
          <p:cNvPr id="47108" name="Rectangle 4"/>
          <p:cNvSpPr>
            <a:spLocks noChangeArrowheads="1"/>
          </p:cNvSpPr>
          <p:nvPr/>
        </p:nvSpPr>
        <p:spPr bwMode="ltGray">
          <a:xfrm>
            <a:off x="541338" y="682625"/>
            <a:ext cx="422275" cy="474663"/>
          </a:xfrm>
          <a:prstGeom prst="rect">
            <a:avLst/>
          </a:prstGeom>
          <a:solidFill>
            <a:srgbClr val="FFFF00"/>
          </a:solidFill>
          <a:ln w="9525">
            <a:noFill/>
            <a:miter lim="800000"/>
            <a:headEnd/>
            <a:tailEnd/>
          </a:ln>
          <a:effectLst/>
        </p:spPr>
        <p:txBody>
          <a:bodyPr wrap="none" anchor="ctr"/>
          <a:lstStyle/>
          <a:p>
            <a:pPr algn="ctr" eaLnBrk="1" hangingPunct="1"/>
            <a:endParaRPr kumimoji="1" lang="en-US">
              <a:latin typeface="Arial" charset="0"/>
            </a:endParaRPr>
          </a:p>
        </p:txBody>
      </p:sp>
      <p:sp>
        <p:nvSpPr>
          <p:cNvPr id="47109" name="Rectangle 5"/>
          <p:cNvSpPr>
            <a:spLocks noChangeArrowheads="1"/>
          </p:cNvSpPr>
          <p:nvPr/>
        </p:nvSpPr>
        <p:spPr bwMode="ltGray">
          <a:xfrm>
            <a:off x="914400" y="685800"/>
            <a:ext cx="368300" cy="474663"/>
          </a:xfrm>
          <a:prstGeom prst="rect">
            <a:avLst/>
          </a:prstGeom>
          <a:gradFill rotWithShape="0">
            <a:gsLst>
              <a:gs pos="0">
                <a:srgbClr val="FFFF00"/>
              </a:gs>
              <a:gs pos="100000">
                <a:srgbClr val="FFFF00">
                  <a:gamma/>
                  <a:tint val="5882"/>
                  <a:invGamma/>
                </a:srgbClr>
              </a:gs>
            </a:gsLst>
            <a:lin ang="0" scaled="1"/>
          </a:gradFill>
          <a:ln w="9525">
            <a:noFill/>
            <a:miter lim="800000"/>
            <a:headEnd/>
            <a:tailEnd/>
          </a:ln>
          <a:effectLst/>
        </p:spPr>
        <p:txBody>
          <a:bodyPr wrap="none" anchor="ctr"/>
          <a:lstStyle/>
          <a:p>
            <a:pPr algn="ctr" eaLnBrk="1" hangingPunct="1"/>
            <a:endParaRPr kumimoji="1" lang="en-US">
              <a:latin typeface="Arial" charset="0"/>
            </a:endParaRPr>
          </a:p>
        </p:txBody>
      </p:sp>
      <p:sp>
        <p:nvSpPr>
          <p:cNvPr id="47110" name="Rectangle 6"/>
          <p:cNvSpPr>
            <a:spLocks noChangeArrowheads="1"/>
          </p:cNvSpPr>
          <p:nvPr/>
        </p:nvSpPr>
        <p:spPr bwMode="ltGray">
          <a:xfrm>
            <a:off x="127000" y="609600"/>
            <a:ext cx="560388" cy="422275"/>
          </a:xfrm>
          <a:prstGeom prst="rect">
            <a:avLst/>
          </a:prstGeom>
          <a:gradFill rotWithShape="0">
            <a:gsLst>
              <a:gs pos="0">
                <a:schemeClr val="folHlink">
                  <a:gamma/>
                  <a:tint val="45490"/>
                  <a:invGamma/>
                </a:schemeClr>
              </a:gs>
              <a:gs pos="100000">
                <a:schemeClr val="folHlink"/>
              </a:gs>
            </a:gsLst>
            <a:lin ang="18900000" scaled="1"/>
          </a:gradFill>
          <a:ln w="9525">
            <a:noFill/>
            <a:miter lim="800000"/>
            <a:headEnd/>
            <a:tailEnd/>
          </a:ln>
          <a:effectLst/>
        </p:spPr>
        <p:txBody>
          <a:bodyPr wrap="none" anchor="ctr"/>
          <a:lstStyle/>
          <a:p>
            <a:pPr algn="ctr" eaLnBrk="1" hangingPunct="1"/>
            <a:endParaRPr kumimoji="1" lang="en-US">
              <a:latin typeface="Arial" charset="0"/>
            </a:endParaRPr>
          </a:p>
        </p:txBody>
      </p:sp>
      <p:sp>
        <p:nvSpPr>
          <p:cNvPr id="47111" name="Rectangle 7"/>
          <p:cNvSpPr>
            <a:spLocks noChangeArrowheads="1"/>
          </p:cNvSpPr>
          <p:nvPr/>
        </p:nvSpPr>
        <p:spPr bwMode="gray">
          <a:xfrm>
            <a:off x="762000" y="152400"/>
            <a:ext cx="31750" cy="1052513"/>
          </a:xfrm>
          <a:prstGeom prst="rect">
            <a:avLst/>
          </a:prstGeom>
          <a:solidFill>
            <a:srgbClr val="993300"/>
          </a:solidFill>
          <a:ln w="9525">
            <a:noFill/>
            <a:miter lim="800000"/>
            <a:headEnd/>
            <a:tailEnd/>
          </a:ln>
          <a:effectLst/>
        </p:spPr>
        <p:txBody>
          <a:bodyPr wrap="none" anchor="ctr"/>
          <a:lstStyle/>
          <a:p>
            <a:pPr algn="ctr" eaLnBrk="1" hangingPunct="1"/>
            <a:endParaRPr kumimoji="1" lang="en-US">
              <a:latin typeface="Arial" charset="0"/>
            </a:endParaRPr>
          </a:p>
        </p:txBody>
      </p:sp>
      <p:sp>
        <p:nvSpPr>
          <p:cNvPr id="47112" name="Rectangle 8"/>
          <p:cNvSpPr>
            <a:spLocks noChangeArrowheads="1"/>
          </p:cNvSpPr>
          <p:nvPr/>
        </p:nvSpPr>
        <p:spPr bwMode="gray">
          <a:xfrm flipV="1">
            <a:off x="460375" y="990600"/>
            <a:ext cx="8683625" cy="46038"/>
          </a:xfrm>
          <a:prstGeom prst="rect">
            <a:avLst/>
          </a:prstGeom>
          <a:gradFill rotWithShape="0">
            <a:gsLst>
              <a:gs pos="0">
                <a:srgbClr val="993300"/>
              </a:gs>
              <a:gs pos="100000">
                <a:srgbClr val="993300">
                  <a:gamma/>
                  <a:tint val="0"/>
                  <a:invGamma/>
                </a:srgbClr>
              </a:gs>
            </a:gsLst>
            <a:lin ang="0" scaled="1"/>
          </a:gradFill>
          <a:ln w="9525">
            <a:noFill/>
            <a:miter lim="800000"/>
            <a:headEnd/>
            <a:tailEnd/>
          </a:ln>
          <a:effectLst/>
        </p:spPr>
        <p:txBody>
          <a:bodyPr rot="10800000" wrap="none" anchor="ctr"/>
          <a:lstStyle/>
          <a:p>
            <a:pPr algn="ctr" eaLnBrk="1" hangingPunct="1"/>
            <a:endParaRPr kumimoji="1" lang="en-US">
              <a:solidFill>
                <a:srgbClr val="993300"/>
              </a:solidFill>
              <a:latin typeface="Arial" charset="0"/>
            </a:endParaRPr>
          </a:p>
        </p:txBody>
      </p:sp>
      <p:sp>
        <p:nvSpPr>
          <p:cNvPr id="47113" name="Rectangle 9"/>
          <p:cNvSpPr>
            <a:spLocks noGrp="1" noChangeArrowheads="1"/>
          </p:cNvSpPr>
          <p:nvPr>
            <p:ph type="title"/>
          </p:nvPr>
        </p:nvSpPr>
        <p:spPr bwMode="auto">
          <a:xfrm>
            <a:off x="1219200" y="228600"/>
            <a:ext cx="7793038"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7114" name="Rectangle 10"/>
          <p:cNvSpPr>
            <a:spLocks noGrp="1" noChangeArrowheads="1"/>
          </p:cNvSpPr>
          <p:nvPr>
            <p:ph type="body" idx="1"/>
          </p:nvPr>
        </p:nvSpPr>
        <p:spPr bwMode="auto">
          <a:xfrm>
            <a:off x="381000" y="1371600"/>
            <a:ext cx="8574088" cy="4760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7115" name="Rectangle 11"/>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fld id="{ADA64CC1-178E-47ED-962B-7126495B9C6D}" type="slidenum">
              <a:rPr lang="en-US"/>
              <a:pPr/>
              <a:t>‹#›</a:t>
            </a:fld>
            <a:endParaRPr lang="en-US"/>
          </a:p>
        </p:txBody>
      </p:sp>
      <p:sp>
        <p:nvSpPr>
          <p:cNvPr id="47116" name="Text Box 12"/>
          <p:cNvSpPr txBox="1">
            <a:spLocks noChangeArrowheads="1"/>
          </p:cNvSpPr>
          <p:nvPr userDrawn="1"/>
        </p:nvSpPr>
        <p:spPr bwMode="auto">
          <a:xfrm>
            <a:off x="7924800" y="6477000"/>
            <a:ext cx="990600" cy="274638"/>
          </a:xfrm>
          <a:prstGeom prst="rect">
            <a:avLst/>
          </a:prstGeom>
          <a:noFill/>
          <a:ln w="25400">
            <a:noFill/>
            <a:miter lim="800000"/>
            <a:headEnd/>
            <a:tailEnd/>
          </a:ln>
          <a:effectLst/>
        </p:spPr>
        <p:txBody>
          <a:bodyPr>
            <a:spAutoFit/>
          </a:bodyPr>
          <a:lstStyle/>
          <a:p>
            <a:pPr algn="ctr" eaLnBrk="1" hangingPunct="1">
              <a:spcBef>
                <a:spcPct val="50000"/>
              </a:spcBef>
            </a:pPr>
            <a:fld id="{3446CFA9-33E8-409A-9B1D-0B0D0B9AE8AB}" type="slidenum">
              <a:rPr lang="en-US" sz="1200">
                <a:latin typeface="Geneva" charset="0"/>
              </a:rPr>
              <a:pPr algn="ctr" eaLnBrk="1" hangingPunct="1">
                <a:spcBef>
                  <a:spcPct val="50000"/>
                </a:spcBef>
              </a:pPr>
              <a:t>‹#›</a:t>
            </a:fld>
            <a:endParaRPr lang="en-US" sz="1200">
              <a:latin typeface="Geneva" charset="0"/>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4">
                                            <p:txEl>
                                              <p:pRg st="0" end="0"/>
                                            </p:txEl>
                                          </p:spTgt>
                                        </p:tgtEl>
                                        <p:attrNameLst>
                                          <p:attrName>style.visibility</p:attrName>
                                        </p:attrNameLst>
                                      </p:cBhvr>
                                      <p:to>
                                        <p:strVal val="visible"/>
                                      </p:to>
                                    </p:set>
                                    <p:animEffect transition="in" filter="wipe(left)">
                                      <p:cBhvr>
                                        <p:cTn id="7" dur="500"/>
                                        <p:tgtEl>
                                          <p:spTgt spid="47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4">
                                            <p:txEl>
                                              <p:pRg st="1" end="1"/>
                                            </p:txEl>
                                          </p:spTgt>
                                        </p:tgtEl>
                                        <p:attrNameLst>
                                          <p:attrName>style.visibility</p:attrName>
                                        </p:attrNameLst>
                                      </p:cBhvr>
                                      <p:to>
                                        <p:strVal val="visible"/>
                                      </p:to>
                                    </p:set>
                                    <p:animEffect transition="in" filter="wipe(left)">
                                      <p:cBhvr>
                                        <p:cTn id="12" dur="500"/>
                                        <p:tgtEl>
                                          <p:spTgt spid="471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4">
                                            <p:txEl>
                                              <p:pRg st="2" end="2"/>
                                            </p:txEl>
                                          </p:spTgt>
                                        </p:tgtEl>
                                        <p:attrNameLst>
                                          <p:attrName>style.visibility</p:attrName>
                                        </p:attrNameLst>
                                      </p:cBhvr>
                                      <p:to>
                                        <p:strVal val="visible"/>
                                      </p:to>
                                    </p:set>
                                    <p:animEffect transition="in" filter="wipe(left)">
                                      <p:cBhvr>
                                        <p:cTn id="17" dur="500"/>
                                        <p:tgtEl>
                                          <p:spTgt spid="471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14">
                                            <p:txEl>
                                              <p:pRg st="3" end="3"/>
                                            </p:txEl>
                                          </p:spTgt>
                                        </p:tgtEl>
                                        <p:attrNameLst>
                                          <p:attrName>style.visibility</p:attrName>
                                        </p:attrNameLst>
                                      </p:cBhvr>
                                      <p:to>
                                        <p:strVal val="visible"/>
                                      </p:to>
                                    </p:set>
                                    <p:animEffect transition="in" filter="wipe(left)">
                                      <p:cBhvr>
                                        <p:cTn id="22" dur="500"/>
                                        <p:tgtEl>
                                          <p:spTgt spid="471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14">
                                            <p:txEl>
                                              <p:pRg st="4" end="4"/>
                                            </p:txEl>
                                          </p:spTgt>
                                        </p:tgtEl>
                                        <p:attrNameLst>
                                          <p:attrName>style.visibility</p:attrName>
                                        </p:attrNameLst>
                                      </p:cBhvr>
                                      <p:to>
                                        <p:strVal val="visible"/>
                                      </p:to>
                                    </p:set>
                                    <p:animEffect transition="in" filter="wipe(left)">
                                      <p:cBhvr>
                                        <p:cTn id="27" dur="500"/>
                                        <p:tgtEl>
                                          <p:spTgt spid="471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4"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47114"/>
                        </p:tgtEl>
                        <p:attrNameLst>
                          <p:attrName>style.visibility</p:attrName>
                        </p:attrNameLst>
                      </p:cBhvr>
                      <p:to>
                        <p:strVal val="visible"/>
                      </p:to>
                    </p:set>
                    <p:animEffect transition="in" filter="wipe(left)">
                      <p:cBhvr>
                        <p:cTn dur="500"/>
                        <p:tgtEl>
                          <p:spTgt spid="4711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7114"/>
                        </p:tgtEl>
                        <p:attrNameLst>
                          <p:attrName>style.visibility</p:attrName>
                        </p:attrNameLst>
                      </p:cBhvr>
                      <p:to>
                        <p:strVal val="visible"/>
                      </p:to>
                    </p:set>
                    <p:animEffect transition="in" filter="wipe(left)">
                      <p:cBhvr>
                        <p:cTn dur="500"/>
                        <p:tgtEl>
                          <p:spTgt spid="4711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7114"/>
                        </p:tgtEl>
                        <p:attrNameLst>
                          <p:attrName>style.visibility</p:attrName>
                        </p:attrNameLst>
                      </p:cBhvr>
                      <p:to>
                        <p:strVal val="visible"/>
                      </p:to>
                    </p:set>
                    <p:animEffect transition="in" filter="wipe(left)">
                      <p:cBhvr>
                        <p:cTn dur="500"/>
                        <p:tgtEl>
                          <p:spTgt spid="47114"/>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47114"/>
                        </p:tgtEl>
                        <p:attrNameLst>
                          <p:attrName>style.visibility</p:attrName>
                        </p:attrNameLst>
                      </p:cBhvr>
                      <p:to>
                        <p:strVal val="visible"/>
                      </p:to>
                    </p:set>
                    <p:animEffect transition="in" filter="wipe(left)">
                      <p:cBhvr>
                        <p:cTn dur="500"/>
                        <p:tgtEl>
                          <p:spTgt spid="47114"/>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47114"/>
                        </p:tgtEl>
                        <p:attrNameLst>
                          <p:attrName>style.visibility</p:attrName>
                        </p:attrNameLst>
                      </p:cBhvr>
                      <p:to>
                        <p:strVal val="visible"/>
                      </p:to>
                    </p:set>
                    <p:animEffect transition="in" filter="wipe(left)">
                      <p:cBhvr>
                        <p:cTn dur="500"/>
                        <p:tgtEl>
                          <p:spTgt spid="47114"/>
                        </p:tgtEl>
                      </p:cBhvr>
                    </p:animEffect>
                  </p:childTnLst>
                </p:cTn>
              </p:par>
            </p:tnLst>
          </p:tmpl>
        </p:tmplLst>
      </p:bldP>
    </p:bldLst>
  </p:timing>
  <p:hf sldNum="0" hdr="0" ftr="0" dt="0"/>
  <p:txStyles>
    <p:titleStyle>
      <a:lvl1pPr algn="l" rtl="0" fontAlgn="base">
        <a:spcBef>
          <a:spcPct val="0"/>
        </a:spcBef>
        <a:spcAft>
          <a:spcPct val="0"/>
        </a:spcAft>
        <a:defRPr sz="4000">
          <a:solidFill>
            <a:srgbClr val="993300"/>
          </a:solidFill>
          <a:latin typeface="+mj-lt"/>
          <a:ea typeface="+mj-ea"/>
          <a:cs typeface="+mj-cs"/>
        </a:defRPr>
      </a:lvl1pPr>
      <a:lvl2pPr algn="l" rtl="0" fontAlgn="base">
        <a:spcBef>
          <a:spcPct val="0"/>
        </a:spcBef>
        <a:spcAft>
          <a:spcPct val="0"/>
        </a:spcAft>
        <a:defRPr sz="4000">
          <a:solidFill>
            <a:srgbClr val="993300"/>
          </a:solidFill>
          <a:latin typeface="Times New Roman" charset="0"/>
        </a:defRPr>
      </a:lvl2pPr>
      <a:lvl3pPr algn="l" rtl="0" fontAlgn="base">
        <a:spcBef>
          <a:spcPct val="0"/>
        </a:spcBef>
        <a:spcAft>
          <a:spcPct val="0"/>
        </a:spcAft>
        <a:defRPr sz="4000">
          <a:solidFill>
            <a:srgbClr val="993300"/>
          </a:solidFill>
          <a:latin typeface="Times New Roman" charset="0"/>
        </a:defRPr>
      </a:lvl3pPr>
      <a:lvl4pPr algn="l" rtl="0" fontAlgn="base">
        <a:spcBef>
          <a:spcPct val="0"/>
        </a:spcBef>
        <a:spcAft>
          <a:spcPct val="0"/>
        </a:spcAft>
        <a:defRPr sz="4000">
          <a:solidFill>
            <a:srgbClr val="993300"/>
          </a:solidFill>
          <a:latin typeface="Times New Roman" charset="0"/>
        </a:defRPr>
      </a:lvl4pPr>
      <a:lvl5pPr algn="l" rtl="0" fontAlgn="base">
        <a:spcBef>
          <a:spcPct val="0"/>
        </a:spcBef>
        <a:spcAft>
          <a:spcPct val="0"/>
        </a:spcAft>
        <a:defRPr sz="4000">
          <a:solidFill>
            <a:srgbClr val="993300"/>
          </a:solidFill>
          <a:latin typeface="Times New Roman" charset="0"/>
        </a:defRPr>
      </a:lvl5pPr>
      <a:lvl6pPr marL="457200" algn="l" rtl="0" fontAlgn="base">
        <a:spcBef>
          <a:spcPct val="0"/>
        </a:spcBef>
        <a:spcAft>
          <a:spcPct val="0"/>
        </a:spcAft>
        <a:defRPr sz="4000">
          <a:solidFill>
            <a:srgbClr val="993300"/>
          </a:solidFill>
          <a:latin typeface="Times New Roman" charset="0"/>
        </a:defRPr>
      </a:lvl6pPr>
      <a:lvl7pPr marL="914400" algn="l" rtl="0" fontAlgn="base">
        <a:spcBef>
          <a:spcPct val="0"/>
        </a:spcBef>
        <a:spcAft>
          <a:spcPct val="0"/>
        </a:spcAft>
        <a:defRPr sz="4000">
          <a:solidFill>
            <a:srgbClr val="993300"/>
          </a:solidFill>
          <a:latin typeface="Times New Roman" charset="0"/>
        </a:defRPr>
      </a:lvl7pPr>
      <a:lvl8pPr marL="1371600" algn="l" rtl="0" fontAlgn="base">
        <a:spcBef>
          <a:spcPct val="0"/>
        </a:spcBef>
        <a:spcAft>
          <a:spcPct val="0"/>
        </a:spcAft>
        <a:defRPr sz="4000">
          <a:solidFill>
            <a:srgbClr val="993300"/>
          </a:solidFill>
          <a:latin typeface="Times New Roman" charset="0"/>
        </a:defRPr>
      </a:lvl8pPr>
      <a:lvl9pPr marL="1828800" algn="l" rtl="0" fontAlgn="base">
        <a:spcBef>
          <a:spcPct val="0"/>
        </a:spcBef>
        <a:spcAft>
          <a:spcPct val="0"/>
        </a:spcAft>
        <a:defRPr sz="4000">
          <a:solidFill>
            <a:srgbClr val="993300"/>
          </a:solidFill>
          <a:latin typeface="Times New Roman"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r>
              <a:rPr lang="en-US" dirty="0"/>
              <a:t>Lab 4: Greedy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59A2-5C6D-421F-84F8-AFD87829AA8E}"/>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2AADBDAC-3EC7-4A50-B305-B52DB13A8483}"/>
              </a:ext>
            </a:extLst>
          </p:cNvPr>
          <p:cNvSpPr/>
          <p:nvPr/>
        </p:nvSpPr>
        <p:spPr>
          <a:xfrm>
            <a:off x="304800" y="1066800"/>
            <a:ext cx="8763000" cy="2308324"/>
          </a:xfrm>
          <a:prstGeom prst="rect">
            <a:avLst/>
          </a:prstGeom>
        </p:spPr>
        <p:txBody>
          <a:bodyPr wrap="square">
            <a:spAutoFit/>
          </a:bodyPr>
          <a:lstStyle/>
          <a:p>
            <a:pPr algn="just"/>
            <a:r>
              <a:rPr lang="en-US" u="none" dirty="0">
                <a:solidFill>
                  <a:srgbClr val="000000"/>
                </a:solidFill>
                <a:latin typeface="Arial" panose="020B0604020202020204" pitchFamily="34" charset="0"/>
              </a:rPr>
              <a:t>The total weight of the selected items is </a:t>
            </a:r>
            <a:r>
              <a:rPr lang="en-US" b="1" u="none" dirty="0">
                <a:solidFill>
                  <a:srgbClr val="000000"/>
                </a:solidFill>
                <a:latin typeface="Arial" panose="020B0604020202020204" pitchFamily="34" charset="0"/>
              </a:rPr>
              <a:t>10 + 40 + 20 * (10/20) = 60</a:t>
            </a:r>
            <a:endParaRPr lang="en-US" u="none" dirty="0">
              <a:solidFill>
                <a:srgbClr val="000000"/>
              </a:solidFill>
              <a:latin typeface="Arial" panose="020B0604020202020204" pitchFamily="34" charset="0"/>
            </a:endParaRPr>
          </a:p>
          <a:p>
            <a:pPr algn="just"/>
            <a:r>
              <a:rPr lang="en-US" u="none" dirty="0">
                <a:solidFill>
                  <a:srgbClr val="000000"/>
                </a:solidFill>
                <a:latin typeface="Arial" panose="020B0604020202020204" pitchFamily="34" charset="0"/>
              </a:rPr>
              <a:t>And the total profit is </a:t>
            </a:r>
            <a:r>
              <a:rPr lang="en-US" b="1" u="none" dirty="0">
                <a:solidFill>
                  <a:srgbClr val="000000"/>
                </a:solidFill>
                <a:latin typeface="Arial" panose="020B0604020202020204" pitchFamily="34" charset="0"/>
              </a:rPr>
              <a:t>100 + 280 + 120 * (10/20) = 380 + 60 = 440</a:t>
            </a:r>
            <a:endParaRPr lang="en-US" u="none" dirty="0">
              <a:solidFill>
                <a:srgbClr val="000000"/>
              </a:solidFill>
              <a:latin typeface="Arial" panose="020B0604020202020204" pitchFamily="34" charset="0"/>
            </a:endParaRPr>
          </a:p>
          <a:p>
            <a:pPr algn="just"/>
            <a:r>
              <a:rPr lang="en-US" u="none" dirty="0">
                <a:solidFill>
                  <a:srgbClr val="000000"/>
                </a:solidFill>
                <a:latin typeface="Arial" panose="020B0604020202020204" pitchFamily="34" charset="0"/>
              </a:rPr>
              <a:t>This is the optimal solution. We cannot gain more profit selecting any different combination of items.</a:t>
            </a:r>
          </a:p>
        </p:txBody>
      </p:sp>
    </p:spTree>
    <p:extLst>
      <p:ext uri="{BB962C8B-B14F-4D97-AF65-F5344CB8AC3E}">
        <p14:creationId xmlns:p14="http://schemas.microsoft.com/office/powerpoint/2010/main" val="293085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2662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26628" name="Rectangle 4"/>
          <p:cNvSpPr>
            <a:spLocks noGrp="1" noChangeArrowheads="1"/>
          </p:cNvSpPr>
          <p:nvPr>
            <p:ph type="title" idx="4294967295"/>
          </p:nvPr>
        </p:nvSpPr>
        <p:spPr>
          <a:xfrm>
            <a:off x="1350963" y="2667000"/>
            <a:ext cx="7793037" cy="685800"/>
          </a:xfrm>
          <a:noFill/>
          <a:ln/>
        </p:spPr>
        <p:txBody>
          <a:bodyPr lIns="90488" tIns="44450" rIns="90488" bIns="44450" anchor="ctr"/>
          <a:lstStyle/>
          <a:p>
            <a:pPr algn="ctr"/>
            <a:r>
              <a:rPr lang="en-US" dirty="0"/>
              <a:t>The End</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1202" name="Group 2"/>
          <p:cNvGrpSpPr>
            <a:grpSpLocks/>
          </p:cNvGrpSpPr>
          <p:nvPr/>
        </p:nvGrpSpPr>
        <p:grpSpPr bwMode="auto">
          <a:xfrm>
            <a:off x="457200" y="3686175"/>
            <a:ext cx="3352800" cy="381000"/>
            <a:chOff x="240" y="1488"/>
            <a:chExt cx="2496" cy="240"/>
          </a:xfrm>
        </p:grpSpPr>
        <p:sp>
          <p:nvSpPr>
            <p:cNvPr id="51203" name="Rectangle 3"/>
            <p:cNvSpPr>
              <a:spLocks noChangeArrowheads="1"/>
            </p:cNvSpPr>
            <p:nvPr/>
          </p:nvSpPr>
          <p:spPr bwMode="auto">
            <a:xfrm>
              <a:off x="240" y="1488"/>
              <a:ext cx="2496" cy="240"/>
            </a:xfrm>
            <a:prstGeom prst="rect">
              <a:avLst/>
            </a:prstGeom>
            <a:solidFill>
              <a:srgbClr val="CCECFF"/>
            </a:solidFill>
            <a:ln w="15875">
              <a:solidFill>
                <a:schemeClr val="tx1"/>
              </a:solidFill>
              <a:miter lim="800000"/>
              <a:headEnd/>
              <a:tailEnd type="none" w="lg" len="lg"/>
            </a:ln>
            <a:effectLst/>
          </p:spPr>
          <p:txBody>
            <a:bodyPr wrap="none" anchor="ctr"/>
            <a:lstStyle/>
            <a:p>
              <a:endParaRPr lang="en-US"/>
            </a:p>
          </p:txBody>
        </p:sp>
        <p:sp>
          <p:nvSpPr>
            <p:cNvPr id="51204" name="AutoShape 4"/>
            <p:cNvSpPr>
              <a:spLocks noChangeArrowheads="1"/>
            </p:cNvSpPr>
            <p:nvPr/>
          </p:nvSpPr>
          <p:spPr bwMode="auto">
            <a:xfrm>
              <a:off x="288" y="1536"/>
              <a:ext cx="240" cy="144"/>
            </a:xfrm>
            <a:prstGeom prst="rightArrow">
              <a:avLst>
                <a:gd name="adj1" fmla="val 50000"/>
                <a:gd name="adj2" fmla="val 41667"/>
              </a:avLst>
            </a:prstGeom>
            <a:solidFill>
              <a:schemeClr val="tx2"/>
            </a:solidFill>
            <a:ln w="15875">
              <a:solidFill>
                <a:schemeClr val="tx1"/>
              </a:solidFill>
              <a:miter lim="800000"/>
              <a:headEnd/>
              <a:tailEnd type="none" w="lg" len="lg"/>
            </a:ln>
            <a:effectLst/>
          </p:spPr>
          <p:txBody>
            <a:bodyPr wrap="none" anchor="ctr"/>
            <a:lstStyle/>
            <a:p>
              <a:endParaRPr lang="en-US"/>
            </a:p>
          </p:txBody>
        </p:sp>
      </p:grpSp>
      <p:sp>
        <p:nvSpPr>
          <p:cNvPr id="51205" name="Rectangle 5"/>
          <p:cNvSpPr>
            <a:spLocks noGrp="1" noChangeArrowheads="1"/>
          </p:cNvSpPr>
          <p:nvPr>
            <p:ph type="title"/>
          </p:nvPr>
        </p:nvSpPr>
        <p:spPr/>
        <p:txBody>
          <a:bodyPr/>
          <a:lstStyle/>
          <a:p>
            <a:r>
              <a:rPr lang="en-US" dirty="0"/>
              <a:t>Algorithm Design Methods</a:t>
            </a:r>
          </a:p>
        </p:txBody>
      </p:sp>
      <p:sp>
        <p:nvSpPr>
          <p:cNvPr id="51206" name="Rectangle 6"/>
          <p:cNvSpPr>
            <a:spLocks noGrp="1" noChangeArrowheads="1"/>
          </p:cNvSpPr>
          <p:nvPr>
            <p:ph type="body" idx="1"/>
          </p:nvPr>
        </p:nvSpPr>
        <p:spPr/>
        <p:txBody>
          <a:bodyPr/>
          <a:lstStyle/>
          <a:p>
            <a:r>
              <a:rPr lang="en-US"/>
              <a:t>Algorithm types we will consider include:</a:t>
            </a:r>
          </a:p>
          <a:p>
            <a:pPr lvl="1"/>
            <a:r>
              <a:rPr lang="en-US"/>
              <a:t>Simple recursive algorithms</a:t>
            </a:r>
          </a:p>
          <a:p>
            <a:pPr lvl="1"/>
            <a:r>
              <a:rPr lang="en-US"/>
              <a:t>Backtracking algorithms</a:t>
            </a:r>
          </a:p>
          <a:p>
            <a:pPr lvl="1"/>
            <a:r>
              <a:rPr lang="en-US"/>
              <a:t>Divide and conquer algorithms</a:t>
            </a:r>
          </a:p>
          <a:p>
            <a:pPr lvl="1"/>
            <a:r>
              <a:rPr lang="en-US"/>
              <a:t>Dynamic programming algorithms</a:t>
            </a:r>
          </a:p>
          <a:p>
            <a:pPr lvl="1"/>
            <a:r>
              <a:rPr lang="en-US"/>
              <a:t>Greedy algorithms</a:t>
            </a:r>
          </a:p>
          <a:p>
            <a:pPr lvl="1"/>
            <a:r>
              <a:rPr lang="en-US"/>
              <a:t>Branch and bound algorithms</a:t>
            </a:r>
          </a:p>
          <a:p>
            <a:pPr lvl="1"/>
            <a:r>
              <a:rPr lang="en-US"/>
              <a:t>Brute force algorithms</a:t>
            </a:r>
          </a:p>
          <a:p>
            <a:pPr lvl="1"/>
            <a:r>
              <a:rPr lang="en-US"/>
              <a:t>Randomized algorithms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animEffect transition="in" filter="wipe(left)">
                                      <p:cBhvr>
                                        <p:cTn id="7" dur="500"/>
                                        <p:tgtEl>
                                          <p:spTgt spid="5120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1206">
                                            <p:txEl>
                                              <p:pRg st="1" end="1"/>
                                            </p:txEl>
                                          </p:spTgt>
                                        </p:tgtEl>
                                        <p:attrNameLst>
                                          <p:attrName>style.visibility</p:attrName>
                                        </p:attrNameLst>
                                      </p:cBhvr>
                                      <p:to>
                                        <p:strVal val="visible"/>
                                      </p:to>
                                    </p:set>
                                    <p:animEffect transition="in" filter="wipe(left)">
                                      <p:cBhvr>
                                        <p:cTn id="10" dur="500"/>
                                        <p:tgtEl>
                                          <p:spTgt spid="5120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1206">
                                            <p:txEl>
                                              <p:pRg st="2" end="2"/>
                                            </p:txEl>
                                          </p:spTgt>
                                        </p:tgtEl>
                                        <p:attrNameLst>
                                          <p:attrName>style.visibility</p:attrName>
                                        </p:attrNameLst>
                                      </p:cBhvr>
                                      <p:to>
                                        <p:strVal val="visible"/>
                                      </p:to>
                                    </p:set>
                                    <p:animEffect transition="in" filter="wipe(left)">
                                      <p:cBhvr>
                                        <p:cTn id="13" dur="500"/>
                                        <p:tgtEl>
                                          <p:spTgt spid="51206">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1206">
                                            <p:txEl>
                                              <p:pRg st="3" end="3"/>
                                            </p:txEl>
                                          </p:spTgt>
                                        </p:tgtEl>
                                        <p:attrNameLst>
                                          <p:attrName>style.visibility</p:attrName>
                                        </p:attrNameLst>
                                      </p:cBhvr>
                                      <p:to>
                                        <p:strVal val="visible"/>
                                      </p:to>
                                    </p:set>
                                    <p:animEffect transition="in" filter="wipe(left)">
                                      <p:cBhvr>
                                        <p:cTn id="16" dur="500"/>
                                        <p:tgtEl>
                                          <p:spTgt spid="51206">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1206">
                                            <p:txEl>
                                              <p:pRg st="4" end="4"/>
                                            </p:txEl>
                                          </p:spTgt>
                                        </p:tgtEl>
                                        <p:attrNameLst>
                                          <p:attrName>style.visibility</p:attrName>
                                        </p:attrNameLst>
                                      </p:cBhvr>
                                      <p:to>
                                        <p:strVal val="visible"/>
                                      </p:to>
                                    </p:set>
                                    <p:animEffect transition="in" filter="wipe(left)">
                                      <p:cBhvr>
                                        <p:cTn id="19" dur="500"/>
                                        <p:tgtEl>
                                          <p:spTgt spid="51206">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1206">
                                            <p:txEl>
                                              <p:pRg st="5" end="5"/>
                                            </p:txEl>
                                          </p:spTgt>
                                        </p:tgtEl>
                                        <p:attrNameLst>
                                          <p:attrName>style.visibility</p:attrName>
                                        </p:attrNameLst>
                                      </p:cBhvr>
                                      <p:to>
                                        <p:strVal val="visible"/>
                                      </p:to>
                                    </p:set>
                                    <p:animEffect transition="in" filter="wipe(left)">
                                      <p:cBhvr>
                                        <p:cTn id="22" dur="500"/>
                                        <p:tgtEl>
                                          <p:spTgt spid="51206">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1206">
                                            <p:txEl>
                                              <p:pRg st="6" end="6"/>
                                            </p:txEl>
                                          </p:spTgt>
                                        </p:tgtEl>
                                        <p:attrNameLst>
                                          <p:attrName>style.visibility</p:attrName>
                                        </p:attrNameLst>
                                      </p:cBhvr>
                                      <p:to>
                                        <p:strVal val="visible"/>
                                      </p:to>
                                    </p:set>
                                    <p:animEffect transition="in" filter="wipe(left)">
                                      <p:cBhvr>
                                        <p:cTn id="25" dur="500"/>
                                        <p:tgtEl>
                                          <p:spTgt spid="51206">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1206">
                                            <p:txEl>
                                              <p:pRg st="7" end="7"/>
                                            </p:txEl>
                                          </p:spTgt>
                                        </p:tgtEl>
                                        <p:attrNameLst>
                                          <p:attrName>style.visibility</p:attrName>
                                        </p:attrNameLst>
                                      </p:cBhvr>
                                      <p:to>
                                        <p:strVal val="visible"/>
                                      </p:to>
                                    </p:set>
                                    <p:animEffect transition="in" filter="wipe(left)">
                                      <p:cBhvr>
                                        <p:cTn id="28" dur="500"/>
                                        <p:tgtEl>
                                          <p:spTgt spid="51206">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1206">
                                            <p:txEl>
                                              <p:pRg st="8" end="8"/>
                                            </p:txEl>
                                          </p:spTgt>
                                        </p:tgtEl>
                                        <p:attrNameLst>
                                          <p:attrName>style.visibility</p:attrName>
                                        </p:attrNameLst>
                                      </p:cBhvr>
                                      <p:to>
                                        <p:strVal val="visible"/>
                                      </p:to>
                                    </p:set>
                                    <p:animEffect transition="in" filter="wipe(left)">
                                      <p:cBhvr>
                                        <p:cTn id="31" dur="500"/>
                                        <p:tgtEl>
                                          <p:spTgt spid="51206">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1202"/>
                                        </p:tgtEl>
                                        <p:attrNameLst>
                                          <p:attrName>style.visibility</p:attrName>
                                        </p:attrNameLst>
                                      </p:cBhvr>
                                      <p:to>
                                        <p:strVal val="visible"/>
                                      </p:to>
                                    </p:set>
                                    <p:animEffect transition="in" filter="wipe(left)">
                                      <p:cBhvr>
                                        <p:cTn id="36" dur="5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n-US"/>
          </a:p>
        </p:txBody>
      </p:sp>
      <p:sp>
        <p:nvSpPr>
          <p:cNvPr id="61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n-US"/>
          </a:p>
        </p:txBody>
      </p:sp>
      <p:sp>
        <p:nvSpPr>
          <p:cNvPr id="6148" name="Rectangle 4"/>
          <p:cNvSpPr>
            <a:spLocks noGrp="1" noChangeArrowheads="1"/>
          </p:cNvSpPr>
          <p:nvPr>
            <p:ph type="title"/>
          </p:nvPr>
        </p:nvSpPr>
        <p:spPr>
          <a:xfrm>
            <a:off x="1219200" y="304800"/>
            <a:ext cx="7793038" cy="762000"/>
          </a:xfrm>
          <a:noFill/>
          <a:ln/>
        </p:spPr>
        <p:txBody>
          <a:bodyPr lIns="90488" tIns="44450" rIns="90488" bIns="44450" anchor="ctr"/>
          <a:lstStyle/>
          <a:p>
            <a:r>
              <a:rPr lang="en-US"/>
              <a:t>Optimization problems</a:t>
            </a:r>
          </a:p>
        </p:txBody>
      </p:sp>
      <p:sp>
        <p:nvSpPr>
          <p:cNvPr id="6149" name="Rectangle 5"/>
          <p:cNvSpPr>
            <a:spLocks noGrp="1" noChangeArrowheads="1"/>
          </p:cNvSpPr>
          <p:nvPr>
            <p:ph type="body" idx="1"/>
          </p:nvPr>
        </p:nvSpPr>
        <p:spPr>
          <a:xfrm>
            <a:off x="685800" y="1524000"/>
            <a:ext cx="7772400" cy="4953000"/>
          </a:xfrm>
          <a:noFill/>
          <a:ln/>
        </p:spPr>
        <p:txBody>
          <a:bodyPr lIns="90488" tIns="44450" rIns="90488" bIns="44450"/>
          <a:lstStyle/>
          <a:p>
            <a:r>
              <a:rPr lang="en-US" dirty="0"/>
              <a:t>An </a:t>
            </a:r>
            <a:r>
              <a:rPr lang="en-US" dirty="0">
                <a:solidFill>
                  <a:schemeClr val="tx2"/>
                </a:solidFill>
              </a:rPr>
              <a:t>optimization problem</a:t>
            </a:r>
            <a:r>
              <a:rPr lang="en-US" dirty="0"/>
              <a:t> is one in which you want to find, not just </a:t>
            </a:r>
            <a:r>
              <a:rPr lang="en-US" i="1" dirty="0"/>
              <a:t>a</a:t>
            </a:r>
            <a:r>
              <a:rPr lang="en-US" dirty="0"/>
              <a:t> solution, but the </a:t>
            </a:r>
            <a:r>
              <a:rPr lang="en-US" i="1" dirty="0"/>
              <a:t>best</a:t>
            </a:r>
            <a:r>
              <a:rPr lang="en-US" dirty="0"/>
              <a:t> solution</a:t>
            </a:r>
          </a:p>
          <a:p>
            <a:r>
              <a:rPr lang="en-US" dirty="0"/>
              <a:t>A problem in which some functions(called the optimization or objective function) is to be optimized(usually minimized or maximized) subject to some constraints</a:t>
            </a:r>
          </a:p>
          <a:p>
            <a:r>
              <a:rPr lang="en-US" dirty="0"/>
              <a:t>A “greedy algorithm” sometimes works well for optimization problems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1821-B80A-42BB-87E3-216626EABEA3}"/>
              </a:ext>
            </a:extLst>
          </p:cNvPr>
          <p:cNvSpPr>
            <a:spLocks noGrp="1"/>
          </p:cNvSpPr>
          <p:nvPr>
            <p:ph type="title"/>
          </p:nvPr>
        </p:nvSpPr>
        <p:spPr/>
        <p:txBody>
          <a:bodyPr/>
          <a:lstStyle/>
          <a:p>
            <a:r>
              <a:rPr lang="en-US" dirty="0"/>
              <a:t>Optimization problems</a:t>
            </a:r>
          </a:p>
        </p:txBody>
      </p:sp>
      <p:sp>
        <p:nvSpPr>
          <p:cNvPr id="3" name="Content Placeholder 2">
            <a:extLst>
              <a:ext uri="{FF2B5EF4-FFF2-40B4-BE49-F238E27FC236}">
                <a16:creationId xmlns:a16="http://schemas.microsoft.com/office/drawing/2014/main" id="{2BD63F99-8159-42E7-B128-26D040FCAF92}"/>
              </a:ext>
            </a:extLst>
          </p:cNvPr>
          <p:cNvSpPr>
            <a:spLocks noGrp="1"/>
          </p:cNvSpPr>
          <p:nvPr>
            <p:ph idx="1"/>
          </p:nvPr>
        </p:nvSpPr>
        <p:spPr/>
        <p:txBody>
          <a:bodyPr/>
          <a:lstStyle/>
          <a:p>
            <a:r>
              <a:rPr lang="en-US" dirty="0"/>
              <a:t>A </a:t>
            </a:r>
            <a:r>
              <a:rPr lang="en-US" dirty="0">
                <a:solidFill>
                  <a:schemeClr val="tx2"/>
                </a:solidFill>
              </a:rPr>
              <a:t>greedy algorithm</a:t>
            </a:r>
            <a:r>
              <a:rPr lang="en-US" dirty="0"/>
              <a:t> works in phases. At each phase:</a:t>
            </a:r>
          </a:p>
          <a:p>
            <a:pPr lvl="1"/>
            <a:r>
              <a:rPr lang="en-US" dirty="0"/>
              <a:t>You take the best you can get right now, without regard for future consequences</a:t>
            </a:r>
          </a:p>
          <a:p>
            <a:pPr lvl="1"/>
            <a:r>
              <a:rPr lang="en-US" dirty="0"/>
              <a:t>You hope that by choosing a </a:t>
            </a:r>
            <a:r>
              <a:rPr lang="en-US" i="1" dirty="0"/>
              <a:t>local</a:t>
            </a:r>
            <a:r>
              <a:rPr lang="en-US" dirty="0"/>
              <a:t> optimum at each step, you will end up at a </a:t>
            </a:r>
            <a:r>
              <a:rPr lang="en-US" i="1" dirty="0"/>
              <a:t>global</a:t>
            </a:r>
            <a:r>
              <a:rPr lang="en-US" dirty="0"/>
              <a:t> optimum</a:t>
            </a:r>
          </a:p>
          <a:p>
            <a:endParaRPr lang="en-US" dirty="0"/>
          </a:p>
        </p:txBody>
      </p:sp>
      <p:pic>
        <p:nvPicPr>
          <p:cNvPr id="4" name="Picture 3">
            <a:extLst>
              <a:ext uri="{FF2B5EF4-FFF2-40B4-BE49-F238E27FC236}">
                <a16:creationId xmlns:a16="http://schemas.microsoft.com/office/drawing/2014/main" id="{9271E315-7F95-45B3-930B-54A63986C39B}"/>
              </a:ext>
            </a:extLst>
          </p:cNvPr>
          <p:cNvPicPr>
            <a:picLocks noChangeAspect="1"/>
          </p:cNvPicPr>
          <p:nvPr/>
        </p:nvPicPr>
        <p:blipFill>
          <a:blip r:embed="rId2"/>
          <a:stretch>
            <a:fillRect/>
          </a:stretch>
        </p:blipFill>
        <p:spPr>
          <a:xfrm>
            <a:off x="2362200" y="3585953"/>
            <a:ext cx="5867400" cy="3062497"/>
          </a:xfrm>
          <a:prstGeom prst="rect">
            <a:avLst/>
          </a:prstGeom>
        </p:spPr>
      </p:pic>
    </p:spTree>
    <p:extLst>
      <p:ext uri="{BB962C8B-B14F-4D97-AF65-F5344CB8AC3E}">
        <p14:creationId xmlns:p14="http://schemas.microsoft.com/office/powerpoint/2010/main" val="31183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p:txBody>
          <a:bodyPr/>
          <a:lstStyle/>
          <a:p>
            <a:pPr>
              <a:defRPr/>
            </a:pPr>
            <a:r>
              <a:rPr lang="en-US" altLang="zh-CN" dirty="0">
                <a:ea typeface="宋体" pitchFamily="2" charset="-122"/>
              </a:rPr>
              <a:t>Knapsack Problem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ea typeface="宋体" pitchFamily="2" charset="-122"/>
              </a:rPr>
              <a:t> </a:t>
            </a:r>
            <a:br>
              <a:rPr lang="en-US" altLang="zh-CN">
                <a:ea typeface="宋体" pitchFamily="2" charset="-122"/>
              </a:rPr>
            </a:br>
            <a:r>
              <a:rPr lang="en-US" altLang="zh-CN">
                <a:ea typeface="宋体" pitchFamily="2" charset="-122"/>
              </a:rPr>
              <a:t>The Knapsack Problem</a:t>
            </a:r>
          </a:p>
        </p:txBody>
      </p:sp>
      <p:sp>
        <p:nvSpPr>
          <p:cNvPr id="27651" name="Rectangle 3"/>
          <p:cNvSpPr>
            <a:spLocks noGrp="1" noChangeArrowheads="1"/>
          </p:cNvSpPr>
          <p:nvPr>
            <p:ph type="body" idx="1"/>
          </p:nvPr>
        </p:nvSpPr>
        <p:spPr>
          <a:xfrm>
            <a:off x="304800" y="1295400"/>
            <a:ext cx="8458200" cy="5105400"/>
          </a:xfrm>
        </p:spPr>
        <p:txBody>
          <a:bodyPr/>
          <a:lstStyle/>
          <a:p>
            <a:r>
              <a:rPr lang="en-US" altLang="zh-CN">
                <a:ea typeface="宋体" pitchFamily="2" charset="-122"/>
              </a:rPr>
              <a:t>The famous </a:t>
            </a:r>
            <a:r>
              <a:rPr lang="en-US" altLang="zh-CN" i="1">
                <a:solidFill>
                  <a:schemeClr val="tx2"/>
                </a:solidFill>
                <a:ea typeface="宋体" pitchFamily="2" charset="-122"/>
              </a:rPr>
              <a:t>knapsack problem</a:t>
            </a:r>
            <a:r>
              <a:rPr lang="en-US" altLang="zh-CN">
                <a:ea typeface="宋体" pitchFamily="2" charset="-122"/>
              </a:rPr>
              <a:t>:</a:t>
            </a:r>
          </a:p>
          <a:p>
            <a:pPr lvl="1"/>
            <a:r>
              <a:rPr lang="en-US" altLang="zh-CN">
                <a:ea typeface="宋体" pitchFamily="2" charset="-122"/>
              </a:rPr>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0"/>
            <a:ext cx="9144000" cy="776288"/>
          </a:xfrm>
          <a:prstGeom prst="rect">
            <a:avLst/>
          </a:prstGeom>
          <a:noFill/>
          <a:ln w="9525">
            <a:noFill/>
            <a:miter lim="800000"/>
            <a:headEnd/>
            <a:tailEnd/>
          </a:ln>
        </p:spPr>
        <p:txBody>
          <a:bodyPr>
            <a:spAutoFit/>
          </a:bodyPr>
          <a:lstStyle/>
          <a:p>
            <a:pPr algn="ctr">
              <a:spcBef>
                <a:spcPct val="20000"/>
              </a:spcBef>
            </a:pPr>
            <a:r>
              <a:rPr lang="en-US" altLang="zh-CN" sz="900" b="1">
                <a:latin typeface="Arial" pitchFamily="34" charset="0"/>
                <a:ea typeface="宋体" pitchFamily="2" charset="-122"/>
              </a:rPr>
              <a:t>Copyright </a:t>
            </a:r>
            <a:r>
              <a:rPr lang="en-US" altLang="zh-CN" sz="900" b="1">
                <a:latin typeface="Arial" pitchFamily="34" charset="0"/>
                <a:ea typeface="宋体" pitchFamily="2" charset="-122"/>
                <a:cs typeface="Arial" pitchFamily="34" charset="0"/>
              </a:rPr>
              <a:t>© The McGraw-Hill Companies, Inc. Permission required for reproduction or display.</a:t>
            </a:r>
            <a:endParaRPr lang="en-US" altLang="zh-CN" sz="900" b="1">
              <a:latin typeface="Arial" pitchFamily="34" charset="0"/>
              <a:ea typeface="宋体" pitchFamily="2" charset="-122"/>
            </a:endParaRPr>
          </a:p>
          <a:p>
            <a:pPr>
              <a:spcBef>
                <a:spcPct val="50000"/>
              </a:spcBef>
            </a:pPr>
            <a:endParaRPr lang="en-US" altLang="zh-CN">
              <a:ea typeface="宋体" pitchFamily="2" charset="-122"/>
            </a:endParaRPr>
          </a:p>
        </p:txBody>
      </p:sp>
      <p:pic>
        <p:nvPicPr>
          <p:cNvPr id="38915" name="Picture 8" descr="D:\McGraw-Hill Projects\Cormen\images\fig16-2.gif"/>
          <p:cNvPicPr>
            <a:picLocks noChangeAspect="1" noChangeArrowheads="1"/>
          </p:cNvPicPr>
          <p:nvPr/>
        </p:nvPicPr>
        <p:blipFill>
          <a:blip r:embed="rId2"/>
          <a:srcRect/>
          <a:stretch>
            <a:fillRect/>
          </a:stretch>
        </p:blipFill>
        <p:spPr bwMode="auto">
          <a:xfrm>
            <a:off x="0" y="1103313"/>
            <a:ext cx="9144000" cy="46513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7002-6018-4288-93FD-6A6D84F46959}"/>
              </a:ext>
            </a:extLst>
          </p:cNvPr>
          <p:cNvSpPr>
            <a:spLocks noGrp="1"/>
          </p:cNvSpPr>
          <p:nvPr>
            <p:ph type="title"/>
          </p:nvPr>
        </p:nvSpPr>
        <p:spPr/>
        <p:txBody>
          <a:bodyPr/>
          <a:lstStyle/>
          <a:p>
            <a:r>
              <a:rPr lang="en-US" dirty="0"/>
              <a:t>Fractional Knapsack Problem</a:t>
            </a:r>
          </a:p>
        </p:txBody>
      </p:sp>
      <p:sp>
        <p:nvSpPr>
          <p:cNvPr id="6" name="Content Placeholder 5">
            <a:extLst>
              <a:ext uri="{FF2B5EF4-FFF2-40B4-BE49-F238E27FC236}">
                <a16:creationId xmlns:a16="http://schemas.microsoft.com/office/drawing/2014/main" id="{DDB8AFFC-6964-49C0-9344-FB60C90616B9}"/>
              </a:ext>
            </a:extLst>
          </p:cNvPr>
          <p:cNvSpPr>
            <a:spLocks noGrp="1"/>
          </p:cNvSpPr>
          <p:nvPr>
            <p:ph idx="1"/>
          </p:nvPr>
        </p:nvSpPr>
        <p:spPr/>
        <p:txBody>
          <a:bodyPr/>
          <a:lstStyle/>
          <a:p>
            <a:r>
              <a:rPr lang="en-US" dirty="0"/>
              <a:t>Let us consider that the capacity of the knapsack </a:t>
            </a:r>
            <a:r>
              <a:rPr lang="en-US" b="1" i="1" dirty="0"/>
              <a:t>W</a:t>
            </a:r>
            <a:r>
              <a:rPr lang="en-US" b="1" dirty="0"/>
              <a:t> = 60</a:t>
            </a:r>
            <a:r>
              <a:rPr lang="en-US" dirty="0"/>
              <a:t> and the list of provided items are shown in the following table −</a:t>
            </a:r>
          </a:p>
          <a:p>
            <a:endParaRPr lang="en-US" dirty="0"/>
          </a:p>
          <a:p>
            <a:endParaRPr lang="en-US" dirty="0"/>
          </a:p>
          <a:p>
            <a:endParaRPr lang="en-US" dirty="0"/>
          </a:p>
          <a:p>
            <a:endParaRPr lang="en-US" dirty="0"/>
          </a:p>
          <a:p>
            <a:endParaRPr lang="en-US" dirty="0"/>
          </a:p>
          <a:p>
            <a:endParaRPr lang="en-US" dirty="0"/>
          </a:p>
          <a:p>
            <a:r>
              <a:rPr lang="en-US" dirty="0"/>
              <a:t>What will be the maximum profit?</a:t>
            </a:r>
          </a:p>
        </p:txBody>
      </p:sp>
      <p:graphicFrame>
        <p:nvGraphicFramePr>
          <p:cNvPr id="7" name="Content Placeholder 3">
            <a:extLst>
              <a:ext uri="{FF2B5EF4-FFF2-40B4-BE49-F238E27FC236}">
                <a16:creationId xmlns:a16="http://schemas.microsoft.com/office/drawing/2014/main" id="{E87A7536-8D36-4725-ABB3-E4884D4378C5}"/>
              </a:ext>
            </a:extLst>
          </p:cNvPr>
          <p:cNvGraphicFramePr>
            <a:graphicFrameLocks/>
          </p:cNvGraphicFramePr>
          <p:nvPr/>
        </p:nvGraphicFramePr>
        <p:xfrm>
          <a:off x="533400" y="2971800"/>
          <a:ext cx="7696200" cy="1752600"/>
        </p:xfrm>
        <a:graphic>
          <a:graphicData uri="http://schemas.openxmlformats.org/drawingml/2006/table">
            <a:tbl>
              <a:tblPr/>
              <a:tblGrid>
                <a:gridCol w="1539240">
                  <a:extLst>
                    <a:ext uri="{9D8B030D-6E8A-4147-A177-3AD203B41FA5}">
                      <a16:colId xmlns:a16="http://schemas.microsoft.com/office/drawing/2014/main" val="877795954"/>
                    </a:ext>
                  </a:extLst>
                </a:gridCol>
                <a:gridCol w="1539240">
                  <a:extLst>
                    <a:ext uri="{9D8B030D-6E8A-4147-A177-3AD203B41FA5}">
                      <a16:colId xmlns:a16="http://schemas.microsoft.com/office/drawing/2014/main" val="1899716273"/>
                    </a:ext>
                  </a:extLst>
                </a:gridCol>
                <a:gridCol w="1539240">
                  <a:extLst>
                    <a:ext uri="{9D8B030D-6E8A-4147-A177-3AD203B41FA5}">
                      <a16:colId xmlns:a16="http://schemas.microsoft.com/office/drawing/2014/main" val="2912307062"/>
                    </a:ext>
                  </a:extLst>
                </a:gridCol>
                <a:gridCol w="1539240">
                  <a:extLst>
                    <a:ext uri="{9D8B030D-6E8A-4147-A177-3AD203B41FA5}">
                      <a16:colId xmlns:a16="http://schemas.microsoft.com/office/drawing/2014/main" val="3586198065"/>
                    </a:ext>
                  </a:extLst>
                </a:gridCol>
                <a:gridCol w="1539240">
                  <a:extLst>
                    <a:ext uri="{9D8B030D-6E8A-4147-A177-3AD203B41FA5}">
                      <a16:colId xmlns:a16="http://schemas.microsoft.com/office/drawing/2014/main" val="2111821008"/>
                    </a:ext>
                  </a:extLst>
                </a:gridCol>
              </a:tblGrid>
              <a:tr h="584200">
                <a:tc>
                  <a:txBody>
                    <a:bodyPr/>
                    <a:lstStyle/>
                    <a:p>
                      <a:pPr algn="ctr" fontAlgn="t"/>
                      <a:r>
                        <a:rPr lang="en-US">
                          <a:effectLst/>
                        </a:rPr>
                        <a:t>Item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367567184"/>
                  </a:ext>
                </a:extLst>
              </a:tr>
              <a:tr h="584200">
                <a:tc>
                  <a:txBody>
                    <a:bodyPr/>
                    <a:lstStyle/>
                    <a:p>
                      <a:pPr fontAlgn="t"/>
                      <a:r>
                        <a:rPr lang="en-US" dirty="0">
                          <a:effectLst/>
                        </a:rPr>
                        <a:t>Profit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4028262"/>
                  </a:ext>
                </a:extLst>
              </a:tr>
              <a:tr h="584200">
                <a:tc>
                  <a:txBody>
                    <a:bodyPr/>
                    <a:lstStyle/>
                    <a:p>
                      <a:pPr fontAlgn="t"/>
                      <a:r>
                        <a:rPr lang="en-US">
                          <a:effectLst/>
                        </a:rPr>
                        <a:t>Weight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40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24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98128406"/>
                  </a:ext>
                </a:extLst>
              </a:tr>
            </a:tbl>
          </a:graphicData>
        </a:graphic>
      </p:graphicFrame>
    </p:spTree>
    <p:extLst>
      <p:ext uri="{BB962C8B-B14F-4D97-AF65-F5344CB8AC3E}">
        <p14:creationId xmlns:p14="http://schemas.microsoft.com/office/powerpoint/2010/main" val="996403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7002-6018-4288-93FD-6A6D84F46959}"/>
              </a:ext>
            </a:extLst>
          </p:cNvPr>
          <p:cNvSpPr>
            <a:spLocks noGrp="1"/>
          </p:cNvSpPr>
          <p:nvPr>
            <p:ph type="title"/>
          </p:nvPr>
        </p:nvSpPr>
        <p:spPr/>
        <p:txBody>
          <a:bodyPr/>
          <a:lstStyle/>
          <a:p>
            <a:r>
              <a:rPr lang="en-US" dirty="0"/>
              <a:t>Fractional Knapsack Problem</a:t>
            </a:r>
          </a:p>
        </p:txBody>
      </p:sp>
      <p:graphicFrame>
        <p:nvGraphicFramePr>
          <p:cNvPr id="8" name="Content Placeholder 3">
            <a:extLst>
              <a:ext uri="{FF2B5EF4-FFF2-40B4-BE49-F238E27FC236}">
                <a16:creationId xmlns:a16="http://schemas.microsoft.com/office/drawing/2014/main" id="{D4DBCA87-EDA1-468F-B31B-B81ABF927EAF}"/>
              </a:ext>
            </a:extLst>
          </p:cNvPr>
          <p:cNvGraphicFramePr>
            <a:graphicFrameLocks/>
          </p:cNvGraphicFramePr>
          <p:nvPr/>
        </p:nvGraphicFramePr>
        <p:xfrm>
          <a:off x="762000" y="1447800"/>
          <a:ext cx="6934200" cy="1706880"/>
        </p:xfrm>
        <a:graphic>
          <a:graphicData uri="http://schemas.openxmlformats.org/drawingml/2006/table">
            <a:tbl>
              <a:tblPr/>
              <a:tblGrid>
                <a:gridCol w="1386840">
                  <a:extLst>
                    <a:ext uri="{9D8B030D-6E8A-4147-A177-3AD203B41FA5}">
                      <a16:colId xmlns:a16="http://schemas.microsoft.com/office/drawing/2014/main" val="877795954"/>
                    </a:ext>
                  </a:extLst>
                </a:gridCol>
                <a:gridCol w="1386840">
                  <a:extLst>
                    <a:ext uri="{9D8B030D-6E8A-4147-A177-3AD203B41FA5}">
                      <a16:colId xmlns:a16="http://schemas.microsoft.com/office/drawing/2014/main" val="1899716273"/>
                    </a:ext>
                  </a:extLst>
                </a:gridCol>
                <a:gridCol w="1386840">
                  <a:extLst>
                    <a:ext uri="{9D8B030D-6E8A-4147-A177-3AD203B41FA5}">
                      <a16:colId xmlns:a16="http://schemas.microsoft.com/office/drawing/2014/main" val="2912307062"/>
                    </a:ext>
                  </a:extLst>
                </a:gridCol>
                <a:gridCol w="1386840">
                  <a:extLst>
                    <a:ext uri="{9D8B030D-6E8A-4147-A177-3AD203B41FA5}">
                      <a16:colId xmlns:a16="http://schemas.microsoft.com/office/drawing/2014/main" val="3586198065"/>
                    </a:ext>
                  </a:extLst>
                </a:gridCol>
                <a:gridCol w="1386840">
                  <a:extLst>
                    <a:ext uri="{9D8B030D-6E8A-4147-A177-3AD203B41FA5}">
                      <a16:colId xmlns:a16="http://schemas.microsoft.com/office/drawing/2014/main" val="2111821008"/>
                    </a:ext>
                  </a:extLst>
                </a:gridCol>
              </a:tblGrid>
              <a:tr h="0">
                <a:tc>
                  <a:txBody>
                    <a:bodyPr/>
                    <a:lstStyle/>
                    <a:p>
                      <a:pPr algn="ctr" fontAlgn="t"/>
                      <a:r>
                        <a:rPr lang="en-US">
                          <a:effectLst/>
                        </a:rPr>
                        <a:t>Item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367567184"/>
                  </a:ext>
                </a:extLst>
              </a:tr>
              <a:tr h="0">
                <a:tc>
                  <a:txBody>
                    <a:bodyPr/>
                    <a:lstStyle/>
                    <a:p>
                      <a:pPr fontAlgn="t"/>
                      <a:r>
                        <a:rPr lang="en-US">
                          <a:effectLst/>
                        </a:rPr>
                        <a:t>Profit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4028262"/>
                  </a:ext>
                </a:extLst>
              </a:tr>
              <a:tr h="0">
                <a:tc>
                  <a:txBody>
                    <a:bodyPr/>
                    <a:lstStyle/>
                    <a:p>
                      <a:pPr fontAlgn="t"/>
                      <a:r>
                        <a:rPr lang="en-US" dirty="0">
                          <a:effectLst/>
                        </a:rPr>
                        <a:t>Weight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40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24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98128406"/>
                  </a:ext>
                </a:extLst>
              </a:tr>
              <a:tr h="0">
                <a:tc>
                  <a:txBody>
                    <a:bodyPr/>
                    <a:lstStyle/>
                    <a:p>
                      <a:pPr fontAlgn="t"/>
                      <a:r>
                        <a:rPr lang="en-US" dirty="0">
                          <a:effectLst/>
                        </a:rPr>
                        <a:t>Profit/weight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dirty="0">
                          <a:effectLst/>
                        </a:rPr>
                        <a:t>7</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a:effectLst/>
                        </a:rPr>
                        <a:t>10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a:effectLst/>
                        </a:rPr>
                        <a:t>6</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dirty="0">
                          <a:effectLst/>
                        </a:rPr>
                        <a:t>5</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66176742"/>
                  </a:ext>
                </a:extLst>
              </a:tr>
            </a:tbl>
          </a:graphicData>
        </a:graphic>
      </p:graphicFrame>
      <p:sp>
        <p:nvSpPr>
          <p:cNvPr id="9" name="Arrow: Down 8">
            <a:extLst>
              <a:ext uri="{FF2B5EF4-FFF2-40B4-BE49-F238E27FC236}">
                <a16:creationId xmlns:a16="http://schemas.microsoft.com/office/drawing/2014/main" id="{19EA85F3-F1B9-40DB-8DE5-17AB91689A1D}"/>
              </a:ext>
            </a:extLst>
          </p:cNvPr>
          <p:cNvSpPr/>
          <p:nvPr/>
        </p:nvSpPr>
        <p:spPr bwMode="auto">
          <a:xfrm>
            <a:off x="3733800" y="3243469"/>
            <a:ext cx="228600" cy="420093"/>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sng" strike="noStrike" cap="none" normalizeH="0" baseline="0">
              <a:ln>
                <a:noFill/>
              </a:ln>
              <a:solidFill>
                <a:schemeClr val="tx1"/>
              </a:solidFill>
              <a:effectLst/>
              <a:latin typeface="Times New Roman" pitchFamily="18" charset="0"/>
            </a:endParaRPr>
          </a:p>
        </p:txBody>
      </p:sp>
      <p:graphicFrame>
        <p:nvGraphicFramePr>
          <p:cNvPr id="3" name="Table 2">
            <a:extLst>
              <a:ext uri="{FF2B5EF4-FFF2-40B4-BE49-F238E27FC236}">
                <a16:creationId xmlns:a16="http://schemas.microsoft.com/office/drawing/2014/main" id="{32AF3657-6506-45D8-B9EA-4A0C7B9E9267}"/>
              </a:ext>
            </a:extLst>
          </p:cNvPr>
          <p:cNvGraphicFramePr>
            <a:graphicFrameLocks noGrp="1"/>
          </p:cNvGraphicFramePr>
          <p:nvPr/>
        </p:nvGraphicFramePr>
        <p:xfrm>
          <a:off x="762000" y="3752351"/>
          <a:ext cx="6934200" cy="1706880"/>
        </p:xfrm>
        <a:graphic>
          <a:graphicData uri="http://schemas.openxmlformats.org/drawingml/2006/table">
            <a:tbl>
              <a:tblPr/>
              <a:tblGrid>
                <a:gridCol w="1386840">
                  <a:extLst>
                    <a:ext uri="{9D8B030D-6E8A-4147-A177-3AD203B41FA5}">
                      <a16:colId xmlns:a16="http://schemas.microsoft.com/office/drawing/2014/main" val="747923755"/>
                    </a:ext>
                  </a:extLst>
                </a:gridCol>
                <a:gridCol w="1386840">
                  <a:extLst>
                    <a:ext uri="{9D8B030D-6E8A-4147-A177-3AD203B41FA5}">
                      <a16:colId xmlns:a16="http://schemas.microsoft.com/office/drawing/2014/main" val="469925453"/>
                    </a:ext>
                  </a:extLst>
                </a:gridCol>
                <a:gridCol w="1386840">
                  <a:extLst>
                    <a:ext uri="{9D8B030D-6E8A-4147-A177-3AD203B41FA5}">
                      <a16:colId xmlns:a16="http://schemas.microsoft.com/office/drawing/2014/main" val="1366433356"/>
                    </a:ext>
                  </a:extLst>
                </a:gridCol>
                <a:gridCol w="1386840">
                  <a:extLst>
                    <a:ext uri="{9D8B030D-6E8A-4147-A177-3AD203B41FA5}">
                      <a16:colId xmlns:a16="http://schemas.microsoft.com/office/drawing/2014/main" val="848503721"/>
                    </a:ext>
                  </a:extLst>
                </a:gridCol>
                <a:gridCol w="1386840">
                  <a:extLst>
                    <a:ext uri="{9D8B030D-6E8A-4147-A177-3AD203B41FA5}">
                      <a16:colId xmlns:a16="http://schemas.microsoft.com/office/drawing/2014/main" val="2720162736"/>
                    </a:ext>
                  </a:extLst>
                </a:gridCol>
              </a:tblGrid>
              <a:tr h="0">
                <a:tc>
                  <a:txBody>
                    <a:bodyPr/>
                    <a:lstStyle/>
                    <a:p>
                      <a:pPr algn="ctr" fontAlgn="t"/>
                      <a:r>
                        <a:rPr lang="en-US">
                          <a:effectLst/>
                        </a:rPr>
                        <a:t>Item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69050264"/>
                  </a:ext>
                </a:extLst>
              </a:tr>
              <a:tr h="0">
                <a:tc>
                  <a:txBody>
                    <a:bodyPr/>
                    <a:lstStyle/>
                    <a:p>
                      <a:pPr fontAlgn="t"/>
                      <a:r>
                        <a:rPr lang="en-US">
                          <a:effectLst/>
                        </a:rPr>
                        <a:t>Profit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280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72776506"/>
                  </a:ext>
                </a:extLst>
              </a:tr>
              <a:tr h="0">
                <a:tc>
                  <a:txBody>
                    <a:bodyPr/>
                    <a:lstStyle/>
                    <a:p>
                      <a:pPr fontAlgn="t"/>
                      <a:r>
                        <a:rPr lang="en-US">
                          <a:effectLst/>
                        </a:rPr>
                        <a:t>Weight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40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24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28942923"/>
                  </a:ext>
                </a:extLst>
              </a:tr>
              <a:tr h="0">
                <a:tc>
                  <a:txBody>
                    <a:bodyPr/>
                    <a:lstStyle/>
                    <a:p>
                      <a:pPr fontAlgn="t"/>
                      <a:r>
                        <a:rPr lang="en-US" dirty="0">
                          <a:effectLst/>
                        </a:rPr>
                        <a:t>Profit/weight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a:effectLst/>
                        </a:rPr>
                        <a:t>10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a:effectLst/>
                        </a:rPr>
                        <a:t>7</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a:effectLst/>
                        </a:rPr>
                        <a:t>6</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dirty="0">
                          <a:effectLst/>
                        </a:rPr>
                        <a:t>5</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3902421"/>
                  </a:ext>
                </a:extLst>
              </a:tr>
            </a:tbl>
          </a:graphicData>
        </a:graphic>
      </p:graphicFrame>
    </p:spTree>
    <p:extLst>
      <p:ext uri="{BB962C8B-B14F-4D97-AF65-F5344CB8AC3E}">
        <p14:creationId xmlns:p14="http://schemas.microsoft.com/office/powerpoint/2010/main" val="2207128977"/>
      </p:ext>
    </p:extLst>
  </p:cSld>
  <p:clrMapOvr>
    <a:masterClrMapping/>
  </p:clrMapOvr>
</p:sld>
</file>

<file path=ppt/theme/theme1.xml><?xml version="1.0" encoding="utf-8"?>
<a:theme xmlns:a="http://schemas.openxmlformats.org/drawingml/2006/main" name="duke6">
  <a:themeElements>
    <a:clrScheme name="">
      <a:dk1>
        <a:srgbClr val="000000"/>
      </a:dk1>
      <a:lt1>
        <a:srgbClr val="FFFFFF"/>
      </a:lt1>
      <a:dk2>
        <a:srgbClr val="FF0000"/>
      </a:dk2>
      <a:lt2>
        <a:srgbClr val="FF9900"/>
      </a:lt2>
      <a:accent1>
        <a:srgbClr val="009900"/>
      </a:accent1>
      <a:accent2>
        <a:srgbClr val="3300FF"/>
      </a:accent2>
      <a:accent3>
        <a:srgbClr val="FFFFFF"/>
      </a:accent3>
      <a:accent4>
        <a:srgbClr val="000000"/>
      </a:accent4>
      <a:accent5>
        <a:srgbClr val="AACAAA"/>
      </a:accent5>
      <a:accent6>
        <a:srgbClr val="2D00E7"/>
      </a:accent6>
      <a:hlink>
        <a:srgbClr val="FF00FF"/>
      </a:hlink>
      <a:folHlink>
        <a:srgbClr val="9900FF"/>
      </a:folHlink>
    </a:clrScheme>
    <a:fontScheme name="duke6">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duke6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uke6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uke6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duke6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uke6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uke6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duke6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uke6 8">
        <a:dk1>
          <a:srgbClr val="000000"/>
        </a:dk1>
        <a:lt1>
          <a:srgbClr val="FFFFFF"/>
        </a:lt1>
        <a:dk2>
          <a:srgbClr val="FF0000"/>
        </a:dk2>
        <a:lt2>
          <a:srgbClr val="FF9900"/>
        </a:lt2>
        <a:accent1>
          <a:srgbClr val="009900"/>
        </a:accent1>
        <a:accent2>
          <a:srgbClr val="996633"/>
        </a:accent2>
        <a:accent3>
          <a:srgbClr val="FFFFFF"/>
        </a:accent3>
        <a:accent4>
          <a:srgbClr val="000000"/>
        </a:accent4>
        <a:accent5>
          <a:srgbClr val="AACAAA"/>
        </a:accent5>
        <a:accent6>
          <a:srgbClr val="8A5C2D"/>
        </a:accent6>
        <a:hlink>
          <a:srgbClr val="CC00FF"/>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949</TotalTime>
  <Words>419</Words>
  <Application>Microsoft Office PowerPoint</Application>
  <PresentationFormat>On-screen Show (4:3)</PresentationFormat>
  <Paragraphs>95</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Geneva</vt:lpstr>
      <vt:lpstr>Times</vt:lpstr>
      <vt:lpstr>Times New Roman</vt:lpstr>
      <vt:lpstr>Wingdings</vt:lpstr>
      <vt:lpstr>duke6</vt:lpstr>
      <vt:lpstr>Lab 4: Greedy Algorithms</vt:lpstr>
      <vt:lpstr>Algorithm Design Methods</vt:lpstr>
      <vt:lpstr>Optimization problems</vt:lpstr>
      <vt:lpstr>Optimization problems</vt:lpstr>
      <vt:lpstr>Knapsack Problem</vt:lpstr>
      <vt:lpstr>  The Knapsack Problem</vt:lpstr>
      <vt:lpstr>PowerPoint Presentation</vt:lpstr>
      <vt:lpstr>Fractional Knapsack Problem</vt:lpstr>
      <vt:lpstr>Fractional Knapsack Problem</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Algorithms</dc:title>
  <dc:creator>MAOWA</dc:creator>
  <cp:lastModifiedBy>Dr. Shohag Barman</cp:lastModifiedBy>
  <cp:revision>41</cp:revision>
  <dcterms:modified xsi:type="dcterms:W3CDTF">2021-02-16T17:21:26Z</dcterms:modified>
</cp:coreProperties>
</file>