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10"/>
  </p:notesMasterIdLst>
  <p:handoutMasterIdLst>
    <p:handoutMasterId r:id="rId11"/>
  </p:handoutMasterIdLst>
  <p:sldIdLst>
    <p:sldId id="274" r:id="rId2"/>
    <p:sldId id="276" r:id="rId3"/>
    <p:sldId id="458" r:id="rId4"/>
    <p:sldId id="459" r:id="rId5"/>
    <p:sldId id="460" r:id="rId6"/>
    <p:sldId id="432" r:id="rId7"/>
    <p:sldId id="440" r:id="rId8"/>
    <p:sldId id="267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FFFF"/>
    <a:srgbClr val="BFFFFF"/>
    <a:srgbClr val="FFBFBF"/>
    <a:srgbClr val="FFFFBF"/>
    <a:srgbClr val="FFFF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0929"/>
  </p:normalViewPr>
  <p:slideViewPr>
    <p:cSldViewPr>
      <p:cViewPr varScale="1">
        <p:scale>
          <a:sx n="72" d="100"/>
          <a:sy n="72" d="100"/>
        </p:scale>
        <p:origin x="135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5838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charset="0"/>
              </a:rPr>
              <a:t>12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765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209800"/>
            <a:ext cx="7620000" cy="10668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886200"/>
            <a:ext cx="7620000" cy="914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99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77200" y="6553200"/>
            <a:ext cx="1066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pic>
        <p:nvPicPr>
          <p:cNvPr id="48133" name="Picture 5" descr="duke.wave.shadow.gif                                           0000A716Quicksilver                    ABA78158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5334000"/>
            <a:ext cx="895350" cy="636588"/>
          </a:xfrm>
          <a:prstGeom prst="rect">
            <a:avLst/>
          </a:prstGeom>
          <a:noFill/>
        </p:spPr>
      </p:pic>
      <p:sp>
        <p:nvSpPr>
          <p:cNvPr id="48134" name="Rectangle 6"/>
          <p:cNvSpPr>
            <a:spLocks noChangeArrowheads="1"/>
          </p:cNvSpPr>
          <p:nvPr/>
        </p:nvSpPr>
        <p:spPr bwMode="ltGray">
          <a:xfrm>
            <a:off x="558800" y="2625725"/>
            <a:ext cx="322263" cy="4746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ltGray">
          <a:xfrm>
            <a:off x="825500" y="2625725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ltGray">
          <a:xfrm>
            <a:off x="566738" y="3048000"/>
            <a:ext cx="422275" cy="4746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ltGray">
          <a:xfrm>
            <a:off x="936625" y="3048000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tint val="5882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ltGray">
          <a:xfrm>
            <a:off x="152400" y="2974975"/>
            <a:ext cx="560388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787400" y="2438400"/>
            <a:ext cx="31750" cy="1052513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993300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48141" name="Text Box 13"/>
          <p:cNvSpPr txBox="1">
            <a:spLocks noChangeArrowheads="1"/>
          </p:cNvSpPr>
          <p:nvPr userDrawn="1"/>
        </p:nvSpPr>
        <p:spPr bwMode="auto">
          <a:xfrm>
            <a:off x="7924800" y="6477000"/>
            <a:ext cx="990600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fld id="{6AF88DF5-FA6B-43E0-A4F5-6007E7E8D95F}" type="slidenum">
              <a:rPr lang="en-US" sz="1200">
                <a:latin typeface="Geneva" charset="0"/>
              </a:rPr>
              <a:pPr algn="ctr" eaLnBrk="1" hangingPunct="1">
                <a:spcBef>
                  <a:spcPct val="50000"/>
                </a:spcBef>
              </a:pPr>
              <a:t>‹#›</a:t>
            </a:fld>
            <a:endParaRPr lang="en-US" sz="1200">
              <a:latin typeface="Geneva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70474F-D8B8-44E6-8053-B0CC953F52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4825" y="228600"/>
            <a:ext cx="2157413" cy="5903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321425" cy="5903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822377-C0E3-4E0F-B346-3F5B6A182B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265E5E-693E-4AB1-9A3B-6CE55FBB30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57673FB-501E-443E-A014-5DF900E285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210050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371600"/>
            <a:ext cx="4211638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06A95E-B0B9-4917-8FBD-8B9AFB884D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A0827F-EAD6-4264-946E-91C1F73DA7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A6A53C-A7A3-4538-B826-1655A397AC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0A2955-DCC8-4BEF-AF8C-77E6C5B632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5C17A8-5254-45A4-9F31-AE0C8D13A9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FB6C93-B606-42B1-8047-5A4C15B63F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ltGray">
          <a:xfrm>
            <a:off x="533400" y="260350"/>
            <a:ext cx="322263" cy="4746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ltGray">
          <a:xfrm>
            <a:off x="800100" y="260350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ltGray">
          <a:xfrm>
            <a:off x="541338" y="682625"/>
            <a:ext cx="422275" cy="4746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ltGray">
          <a:xfrm>
            <a:off x="914400" y="685800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tint val="5882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ltGray">
          <a:xfrm>
            <a:off x="127000" y="609600"/>
            <a:ext cx="560388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gray">
          <a:xfrm>
            <a:off x="762000" y="152400"/>
            <a:ext cx="31750" cy="1052513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gray">
          <a:xfrm flipV="1">
            <a:off x="460375" y="990600"/>
            <a:ext cx="8683625" cy="46038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993300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/>
            <a:endParaRPr kumimoji="1" lang="en-US">
              <a:solidFill>
                <a:srgbClr val="993300"/>
              </a:solidFill>
              <a:latin typeface="Arial" charset="0"/>
            </a:endParaRPr>
          </a:p>
        </p:txBody>
      </p:sp>
      <p:sp>
        <p:nvSpPr>
          <p:cNvPr id="4711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28600"/>
            <a:ext cx="77930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711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574088" cy="47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711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fld id="{ADA64CC1-178E-47ED-962B-7126495B9C6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7116" name="Text Box 12"/>
          <p:cNvSpPr txBox="1">
            <a:spLocks noChangeArrowheads="1"/>
          </p:cNvSpPr>
          <p:nvPr userDrawn="1"/>
        </p:nvSpPr>
        <p:spPr bwMode="auto">
          <a:xfrm>
            <a:off x="7924800" y="6477000"/>
            <a:ext cx="990600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fld id="{3446CFA9-33E8-409A-9B1D-0B0D0B9AE8AB}" type="slidenum">
              <a:rPr lang="en-US" sz="1200">
                <a:latin typeface="Geneva" charset="0"/>
              </a:rPr>
              <a:pPr algn="ctr" eaLnBrk="1" hangingPunct="1">
                <a:spcBef>
                  <a:spcPct val="50000"/>
                </a:spcBef>
              </a:pPr>
              <a:t>‹#›</a:t>
            </a:fld>
            <a:endParaRPr lang="en-US" sz="1200">
              <a:latin typeface="Genev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4" grpId="0" build="p" bldLvl="5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1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1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1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1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1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5: Greedy Algorithms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Activity-Selection Problem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5576" y="2133600"/>
            <a:ext cx="7076747" cy="3992563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Problem: get your money’s worth out of a festival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Buy a wristband that lets you onto any ride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Lots of rides, each starting and ending at different times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Your goal: ride as many rides as possible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Another, alternative goal that we don’t solve here: maximize time spent on rides</a:t>
            </a:r>
          </a:p>
          <a:p>
            <a:r>
              <a:rPr lang="en-US" altLang="zh-CN" dirty="0">
                <a:ea typeface="宋体" pitchFamily="2" charset="-122"/>
              </a:rPr>
              <a:t>Welcome to the </a:t>
            </a:r>
            <a:r>
              <a:rPr lang="en-US" altLang="zh-CN" i="1" dirty="0">
                <a:solidFill>
                  <a:schemeClr val="tx2"/>
                </a:solidFill>
                <a:ea typeface="宋体" pitchFamily="2" charset="-122"/>
              </a:rPr>
              <a:t>activity selection problem</a:t>
            </a:r>
            <a:endParaRPr lang="en-US" altLang="zh-CN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6">
            <a:extLst>
              <a:ext uri="{FF2B5EF4-FFF2-40B4-BE49-F238E27FC236}">
                <a16:creationId xmlns:a16="http://schemas.microsoft.com/office/drawing/2014/main" id="{85DFFCDB-2FBE-4ED2-AC41-20AF0E3C67C2}"/>
              </a:ext>
            </a:extLst>
          </p:cNvPr>
          <p:cNvSpPr txBox="1"/>
          <p:nvPr/>
        </p:nvSpPr>
        <p:spPr>
          <a:xfrm>
            <a:off x="982539" y="-129825"/>
            <a:ext cx="8009061" cy="1290738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/>
            <a:r>
              <a:rPr sz="4000" dirty="0">
                <a:solidFill>
                  <a:srgbClr val="993300"/>
                </a:solidFill>
                <a:latin typeface="+mj-lt"/>
                <a:ea typeface="宋体" pitchFamily="2" charset="-122"/>
                <a:cs typeface="+mj-cs"/>
              </a:rPr>
              <a:t>S</a:t>
            </a:r>
            <a:r>
              <a:rPr lang="en-US" sz="4000" dirty="0">
                <a:solidFill>
                  <a:srgbClr val="993300"/>
                </a:solidFill>
                <a:latin typeface="+mj-lt"/>
                <a:ea typeface="宋体" pitchFamily="2" charset="-122"/>
                <a:cs typeface="+mj-cs"/>
              </a:rPr>
              <a:t>trategy 1:</a:t>
            </a:r>
            <a:r>
              <a:rPr sz="4000" dirty="0">
                <a:solidFill>
                  <a:srgbClr val="993300"/>
                </a:solidFill>
                <a:latin typeface="+mj-lt"/>
                <a:ea typeface="宋体" pitchFamily="2" charset="-122"/>
                <a:cs typeface="+mj-cs"/>
              </a:rPr>
              <a:t>The idea is to start </a:t>
            </a:r>
            <a:r>
              <a:rPr lang="en-US" sz="4000" dirty="0">
                <a:solidFill>
                  <a:srgbClr val="993300"/>
                </a:solidFill>
                <a:latin typeface="+mj-lt"/>
                <a:ea typeface="宋体" pitchFamily="2" charset="-122"/>
                <a:cs typeface="+mj-cs"/>
              </a:rPr>
              <a:t>with finish-first activity</a:t>
            </a:r>
            <a:r>
              <a:rPr sz="4000" dirty="0">
                <a:solidFill>
                  <a:srgbClr val="993300"/>
                </a:solidFill>
                <a:latin typeface="+mj-lt"/>
                <a:ea typeface="宋体" pitchFamily="2" charset="-122"/>
                <a:cs typeface="+mj-cs"/>
              </a:rPr>
              <a:t>.</a:t>
            </a:r>
          </a:p>
        </p:txBody>
      </p:sp>
      <p:sp>
        <p:nvSpPr>
          <p:cNvPr id="3" name="object 22">
            <a:extLst>
              <a:ext uri="{FF2B5EF4-FFF2-40B4-BE49-F238E27FC236}">
                <a16:creationId xmlns:a16="http://schemas.microsoft.com/office/drawing/2014/main" id="{B3982B4A-8B0F-4FDE-B040-AF11162B3240}"/>
              </a:ext>
            </a:extLst>
          </p:cNvPr>
          <p:cNvSpPr txBox="1"/>
          <p:nvPr/>
        </p:nvSpPr>
        <p:spPr>
          <a:xfrm>
            <a:off x="300834" y="1347333"/>
            <a:ext cx="8519605" cy="1653401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lang="en-US" sz="2400" spc="-20" dirty="0">
                <a:cs typeface="Arial"/>
              </a:rPr>
              <a:t>1. </a:t>
            </a:r>
            <a:r>
              <a:rPr sz="2400" spc="-20" dirty="0">
                <a:cs typeface="Arial"/>
              </a:rPr>
              <a:t>Sort</a:t>
            </a:r>
            <a:r>
              <a:rPr sz="2400" spc="60" dirty="0">
                <a:cs typeface="Arial"/>
              </a:rPr>
              <a:t> </a:t>
            </a:r>
            <a:r>
              <a:rPr sz="2400" spc="-15" dirty="0">
                <a:cs typeface="Arial"/>
              </a:rPr>
              <a:t>the</a:t>
            </a:r>
            <a:r>
              <a:rPr sz="2400" spc="60" dirty="0">
                <a:cs typeface="Arial"/>
              </a:rPr>
              <a:t> </a:t>
            </a:r>
            <a:r>
              <a:rPr lang="en-US" sz="2400" spc="-20" dirty="0">
                <a:cs typeface="Arial"/>
              </a:rPr>
              <a:t>activities</a:t>
            </a:r>
            <a:r>
              <a:rPr sz="2400" spc="60" dirty="0">
                <a:cs typeface="Arial"/>
              </a:rPr>
              <a:t> </a:t>
            </a:r>
            <a:r>
              <a:rPr sz="2400" spc="-40" dirty="0">
                <a:cs typeface="Arial"/>
              </a:rPr>
              <a:t>by</a:t>
            </a:r>
            <a:r>
              <a:rPr sz="2400" spc="60" dirty="0">
                <a:cs typeface="Arial"/>
              </a:rPr>
              <a:t> </a:t>
            </a:r>
            <a:r>
              <a:rPr lang="en-US" sz="2400" spc="60" dirty="0">
                <a:cs typeface="Arial"/>
              </a:rPr>
              <a:t>finishing time, breaking ties </a:t>
            </a:r>
            <a:r>
              <a:rPr lang="en-US" sz="2400" spc="60" dirty="0" err="1">
                <a:cs typeface="Arial"/>
              </a:rPr>
              <a:t>arbitally</a:t>
            </a:r>
            <a:r>
              <a:rPr sz="2400" spc="35" dirty="0">
                <a:cs typeface="Arial"/>
              </a:rPr>
              <a:t>.</a:t>
            </a:r>
            <a:endParaRPr sz="2400" dirty="0">
              <a:cs typeface="Arial"/>
            </a:endParaRPr>
          </a:p>
          <a:p>
            <a:pPr marL="12700" marR="123189">
              <a:lnSpc>
                <a:spcPct val="101499"/>
              </a:lnSpc>
              <a:spcBef>
                <a:spcPts val="395"/>
              </a:spcBef>
            </a:pPr>
            <a:r>
              <a:rPr lang="en-US" sz="2400" spc="-10" dirty="0">
                <a:cs typeface="Arial"/>
              </a:rPr>
              <a:t>2. </a:t>
            </a:r>
            <a:r>
              <a:rPr sz="2400" spc="-10" dirty="0">
                <a:cs typeface="Arial"/>
              </a:rPr>
              <a:t>Pick </a:t>
            </a:r>
            <a:r>
              <a:rPr sz="2400" spc="-15" dirty="0">
                <a:cs typeface="Arial"/>
              </a:rPr>
              <a:t>the </a:t>
            </a:r>
            <a:r>
              <a:rPr sz="2400" spc="5" dirty="0">
                <a:cs typeface="Arial"/>
              </a:rPr>
              <a:t>first </a:t>
            </a:r>
            <a:r>
              <a:rPr sz="2400" spc="-45" dirty="0">
                <a:cs typeface="Arial"/>
              </a:rPr>
              <a:t>one, </a:t>
            </a:r>
            <a:r>
              <a:rPr sz="2400" spc="-30" dirty="0">
                <a:cs typeface="Arial"/>
              </a:rPr>
              <a:t>removing </a:t>
            </a:r>
            <a:r>
              <a:rPr sz="2400" spc="50" dirty="0">
                <a:cs typeface="Arial"/>
              </a:rPr>
              <a:t>it </a:t>
            </a:r>
            <a:r>
              <a:rPr sz="2400" spc="-5" dirty="0">
                <a:cs typeface="Arial"/>
              </a:rPr>
              <a:t>from </a:t>
            </a:r>
            <a:r>
              <a:rPr sz="2400" spc="-15" dirty="0">
                <a:cs typeface="Arial"/>
              </a:rPr>
              <a:t>the </a:t>
            </a:r>
            <a:r>
              <a:rPr sz="2400" spc="5" dirty="0">
                <a:cs typeface="Arial"/>
              </a:rPr>
              <a:t>list </a:t>
            </a:r>
            <a:r>
              <a:rPr sz="2400" spc="-35" dirty="0">
                <a:cs typeface="Arial"/>
              </a:rPr>
              <a:t>along </a:t>
            </a:r>
            <a:r>
              <a:rPr sz="2400" spc="10" dirty="0">
                <a:cs typeface="Arial"/>
              </a:rPr>
              <a:t>with </a:t>
            </a:r>
            <a:r>
              <a:rPr sz="2400" spc="-10" dirty="0">
                <a:cs typeface="Arial"/>
              </a:rPr>
              <a:t>all </a:t>
            </a:r>
            <a:r>
              <a:rPr sz="2400" spc="-15" dirty="0">
                <a:cs typeface="Arial"/>
              </a:rPr>
              <a:t>the </a:t>
            </a:r>
            <a:r>
              <a:rPr lang="en-US" sz="2400" spc="-20" dirty="0">
                <a:cs typeface="Arial"/>
              </a:rPr>
              <a:t>activities</a:t>
            </a:r>
            <a:r>
              <a:rPr sz="2400" spc="-20" dirty="0">
                <a:cs typeface="Arial"/>
              </a:rPr>
              <a:t>  </a:t>
            </a:r>
            <a:r>
              <a:rPr sz="2400" spc="20" dirty="0">
                <a:cs typeface="Arial"/>
              </a:rPr>
              <a:t>that </a:t>
            </a:r>
            <a:r>
              <a:rPr sz="2400" spc="-5" dirty="0">
                <a:cs typeface="Arial"/>
              </a:rPr>
              <a:t>conflict </a:t>
            </a:r>
            <a:r>
              <a:rPr sz="2400" spc="10" dirty="0">
                <a:cs typeface="Arial"/>
              </a:rPr>
              <a:t>with</a:t>
            </a:r>
            <a:r>
              <a:rPr sz="2400" spc="145" dirty="0">
                <a:cs typeface="Arial"/>
              </a:rPr>
              <a:t> </a:t>
            </a:r>
            <a:r>
              <a:rPr sz="2400" spc="35" dirty="0">
                <a:cs typeface="Arial"/>
              </a:rPr>
              <a:t>it.</a:t>
            </a:r>
            <a:endParaRPr sz="24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lang="en-US" sz="2400" spc="-40" dirty="0">
                <a:cs typeface="Arial"/>
              </a:rPr>
              <a:t>3. </a:t>
            </a:r>
            <a:r>
              <a:rPr sz="2400" spc="-40" dirty="0">
                <a:cs typeface="Arial"/>
              </a:rPr>
              <a:t>Repeat </a:t>
            </a:r>
            <a:r>
              <a:rPr sz="2400" spc="-35" dirty="0">
                <a:cs typeface="Arial"/>
              </a:rPr>
              <a:t>Step </a:t>
            </a:r>
            <a:r>
              <a:rPr sz="2400" spc="-20" dirty="0">
                <a:cs typeface="Arial"/>
              </a:rPr>
              <a:t>2, </a:t>
            </a:r>
            <a:r>
              <a:rPr sz="2400" spc="10" dirty="0">
                <a:cs typeface="Arial"/>
              </a:rPr>
              <a:t>until </a:t>
            </a:r>
            <a:r>
              <a:rPr sz="2400" spc="-15" dirty="0">
                <a:cs typeface="Arial"/>
              </a:rPr>
              <a:t>the </a:t>
            </a:r>
            <a:r>
              <a:rPr sz="2400" spc="5" dirty="0">
                <a:cs typeface="Arial"/>
              </a:rPr>
              <a:t>list </a:t>
            </a:r>
            <a:r>
              <a:rPr sz="2400" spc="-40" dirty="0">
                <a:cs typeface="Arial"/>
              </a:rPr>
              <a:t>is</a:t>
            </a:r>
            <a:r>
              <a:rPr sz="2400" spc="50" dirty="0">
                <a:cs typeface="Arial"/>
              </a:rPr>
              <a:t> </a:t>
            </a:r>
            <a:r>
              <a:rPr sz="2400" spc="-35" dirty="0">
                <a:cs typeface="Arial"/>
              </a:rPr>
              <a:t>empty.</a:t>
            </a:r>
            <a:endParaRPr sz="2400" dirty="0">
              <a:cs typeface="Arial"/>
            </a:endParaRPr>
          </a:p>
        </p:txBody>
      </p:sp>
      <p:sp>
        <p:nvSpPr>
          <p:cNvPr id="4" name="object 34">
            <a:extLst>
              <a:ext uri="{FF2B5EF4-FFF2-40B4-BE49-F238E27FC236}">
                <a16:creationId xmlns:a16="http://schemas.microsoft.com/office/drawing/2014/main" id="{E7197CCB-7B73-4AB0-8327-156D3C9A6EFD}"/>
              </a:ext>
            </a:extLst>
          </p:cNvPr>
          <p:cNvSpPr/>
          <p:nvPr/>
        </p:nvSpPr>
        <p:spPr>
          <a:xfrm>
            <a:off x="958321" y="3023462"/>
            <a:ext cx="4471808" cy="1359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8">
            <a:extLst>
              <a:ext uri="{FF2B5EF4-FFF2-40B4-BE49-F238E27FC236}">
                <a16:creationId xmlns:a16="http://schemas.microsoft.com/office/drawing/2014/main" id="{91DE25EE-A3FF-4C55-AFAA-93C5EBF78A2E}"/>
              </a:ext>
            </a:extLst>
          </p:cNvPr>
          <p:cNvSpPr txBox="1"/>
          <p:nvPr/>
        </p:nvSpPr>
        <p:spPr>
          <a:xfrm>
            <a:off x="1955408" y="4383287"/>
            <a:ext cx="2883877" cy="76880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400" spc="-35" dirty="0">
                <a:cs typeface="Lucida Sans Unicode"/>
              </a:rPr>
              <a:t>|</a:t>
            </a:r>
            <a:r>
              <a:rPr sz="2400" i="1" spc="-35" dirty="0">
                <a:cs typeface="Trebuchet MS"/>
              </a:rPr>
              <a:t>A</a:t>
            </a:r>
            <a:r>
              <a:rPr sz="2400" spc="-35" dirty="0">
                <a:cs typeface="Lucida Sans Unicode"/>
              </a:rPr>
              <a:t>| </a:t>
            </a:r>
            <a:r>
              <a:rPr sz="2400" spc="30" dirty="0">
                <a:cs typeface="Lucida Sans Unicode"/>
              </a:rPr>
              <a:t>=?</a:t>
            </a:r>
            <a:r>
              <a:rPr sz="2400" b="1" spc="-25" dirty="0">
                <a:solidFill>
                  <a:srgbClr val="FFFFFF"/>
                </a:solidFill>
                <a:cs typeface="Arial"/>
              </a:rPr>
              <a:t>SE </a:t>
            </a:r>
            <a:r>
              <a:rPr sz="2400" b="1" spc="-10" dirty="0">
                <a:solidFill>
                  <a:srgbClr val="FFFFFF"/>
                </a:solidFill>
                <a:cs typeface="Arial"/>
              </a:rPr>
              <a:t>221:</a:t>
            </a:r>
            <a:r>
              <a:rPr sz="2400" b="1" spc="5" dirty="0">
                <a:solidFill>
                  <a:srgbClr val="FFFFFF"/>
                </a:solidFill>
                <a:cs typeface="Arial"/>
              </a:rPr>
              <a:t> </a:t>
            </a:r>
            <a:r>
              <a:rPr sz="2400" b="1" spc="-25" dirty="0">
                <a:solidFill>
                  <a:srgbClr val="FFFFFF"/>
                </a:solidFill>
                <a:cs typeface="Arial"/>
              </a:rPr>
              <a:t>Algorithms</a:t>
            </a:r>
            <a:endParaRPr sz="2400" dirty="0">
              <a:cs typeface="Arial"/>
            </a:endParaRPr>
          </a:p>
        </p:txBody>
      </p:sp>
      <p:sp>
        <p:nvSpPr>
          <p:cNvPr id="6" name="object 34">
            <a:extLst>
              <a:ext uri="{FF2B5EF4-FFF2-40B4-BE49-F238E27FC236}">
                <a16:creationId xmlns:a16="http://schemas.microsoft.com/office/drawing/2014/main" id="{3FDC5D35-26A0-4A0B-924D-E1958FDE73F2}"/>
              </a:ext>
            </a:extLst>
          </p:cNvPr>
          <p:cNvSpPr/>
          <p:nvPr/>
        </p:nvSpPr>
        <p:spPr>
          <a:xfrm>
            <a:off x="962710" y="3000734"/>
            <a:ext cx="4143862" cy="1037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8">
            <a:extLst>
              <a:ext uri="{FF2B5EF4-FFF2-40B4-BE49-F238E27FC236}">
                <a16:creationId xmlns:a16="http://schemas.microsoft.com/office/drawing/2014/main" id="{B7EF70E3-86E7-40E5-BC90-1A38A708737A}"/>
              </a:ext>
            </a:extLst>
          </p:cNvPr>
          <p:cNvSpPr txBox="1"/>
          <p:nvPr/>
        </p:nvSpPr>
        <p:spPr>
          <a:xfrm>
            <a:off x="1955467" y="4385182"/>
            <a:ext cx="1167558" cy="203068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400" spc="-35" dirty="0">
                <a:cs typeface="Lucida Sans Unicode"/>
              </a:rPr>
              <a:t>|</a:t>
            </a:r>
            <a:r>
              <a:rPr sz="2400" i="1" spc="-35" dirty="0">
                <a:cs typeface="Trebuchet MS"/>
              </a:rPr>
              <a:t>A</a:t>
            </a:r>
            <a:r>
              <a:rPr sz="2400" spc="-35" dirty="0">
                <a:cs typeface="Lucida Sans Unicode"/>
              </a:rPr>
              <a:t>| </a:t>
            </a:r>
            <a:r>
              <a:rPr sz="2400" dirty="0">
                <a:cs typeface="Lucida Sans Unicode"/>
              </a:rPr>
              <a:t>=</a:t>
            </a:r>
            <a:r>
              <a:rPr sz="2400" spc="-35" dirty="0">
                <a:cs typeface="Lucida Sans Unicode"/>
              </a:rPr>
              <a:t> </a:t>
            </a:r>
            <a:r>
              <a:rPr sz="2400" spc="-25" dirty="0">
                <a:cs typeface="Arial"/>
              </a:rPr>
              <a:t>4.</a:t>
            </a:r>
            <a:endParaRPr sz="2400" dirty="0">
              <a:cs typeface="Arial"/>
            </a:endParaRPr>
          </a:p>
          <a:p>
            <a:pPr marL="315595">
              <a:lnSpc>
                <a:spcPct val="100000"/>
              </a:lnSpc>
              <a:spcBef>
                <a:spcPts val="1205"/>
              </a:spcBef>
            </a:pPr>
            <a:r>
              <a:rPr sz="2400" b="1" spc="-25" dirty="0">
                <a:solidFill>
                  <a:srgbClr val="FFFFFF"/>
                </a:solidFill>
                <a:cs typeface="Arial"/>
              </a:rPr>
              <a:t>CSE </a:t>
            </a:r>
            <a:r>
              <a:rPr sz="2400" b="1" spc="-10" dirty="0">
                <a:solidFill>
                  <a:srgbClr val="FFFFFF"/>
                </a:solidFill>
                <a:cs typeface="Arial"/>
              </a:rPr>
              <a:t>221:</a:t>
            </a:r>
            <a:r>
              <a:rPr sz="2400" b="1" spc="5" dirty="0">
                <a:solidFill>
                  <a:srgbClr val="FFFFFF"/>
                </a:solidFill>
                <a:cs typeface="Arial"/>
              </a:rPr>
              <a:t> </a:t>
            </a:r>
            <a:r>
              <a:rPr sz="2400" b="1" spc="-25" dirty="0">
                <a:solidFill>
                  <a:srgbClr val="FFFFFF"/>
                </a:solidFill>
                <a:cs typeface="Arial"/>
              </a:rPr>
              <a:t>Algorithms</a:t>
            </a:r>
            <a:endParaRPr sz="2400" dirty="0">
              <a:cs typeface="Arial"/>
            </a:endParaRPr>
          </a:p>
        </p:txBody>
      </p:sp>
      <p:sp>
        <p:nvSpPr>
          <p:cNvPr id="8" name="object 24">
            <a:extLst>
              <a:ext uri="{FF2B5EF4-FFF2-40B4-BE49-F238E27FC236}">
                <a16:creationId xmlns:a16="http://schemas.microsoft.com/office/drawing/2014/main" id="{0D58DCEE-FE6D-4DBA-94F4-92A98360854E}"/>
              </a:ext>
            </a:extLst>
          </p:cNvPr>
          <p:cNvSpPr txBox="1"/>
          <p:nvPr/>
        </p:nvSpPr>
        <p:spPr>
          <a:xfrm>
            <a:off x="390321" y="5356780"/>
            <a:ext cx="551811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10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This </a:t>
            </a:r>
            <a:r>
              <a:rPr sz="2400" b="1" spc="-20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strategy </a:t>
            </a:r>
            <a:r>
              <a:rPr sz="2400" b="1" spc="-40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is </a:t>
            </a:r>
            <a:r>
              <a:rPr sz="2400" b="1" spc="-15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the </a:t>
            </a:r>
            <a:r>
              <a:rPr sz="2400" b="1" spc="-55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one </a:t>
            </a:r>
            <a:r>
              <a:rPr sz="2400" b="1" spc="20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that</a:t>
            </a:r>
            <a:r>
              <a:rPr sz="2400" b="1" spc="45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 </a:t>
            </a:r>
            <a:r>
              <a:rPr sz="2400" b="1" spc="-35" dirty="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works.</a:t>
            </a:r>
            <a:endParaRPr sz="2400" b="1" dirty="0">
              <a:solidFill>
                <a:srgbClr val="00B050"/>
              </a:solidFill>
              <a:highlight>
                <a:srgbClr val="FFFF00"/>
              </a:highligh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385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E0077E-A3F7-4D32-9D76-B8B387FD4F6F}"/>
              </a:ext>
            </a:extLst>
          </p:cNvPr>
          <p:cNvSpPr txBox="1"/>
          <p:nvPr/>
        </p:nvSpPr>
        <p:spPr>
          <a:xfrm>
            <a:off x="1215130" y="332891"/>
            <a:ext cx="2007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993300"/>
                </a:solidFill>
                <a:latin typeface="+mj-lt"/>
                <a:ea typeface="宋体" pitchFamily="2" charset="-122"/>
                <a:cs typeface="+mj-cs"/>
              </a:rPr>
              <a:t>Example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4777443-AF47-48CC-A540-D672FCF88DF4}"/>
              </a:ext>
            </a:extLst>
          </p:cNvPr>
          <p:cNvSpPr txBox="1">
            <a:spLocks noChangeArrowheads="1"/>
          </p:cNvSpPr>
          <p:nvPr/>
        </p:nvSpPr>
        <p:spPr>
          <a:xfrm>
            <a:off x="1215130" y="915122"/>
            <a:ext cx="5551429" cy="35097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Here are a set of start and finish times</a:t>
            </a:r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485E82-6BDE-41AD-953B-E3A9982931CD}"/>
              </a:ext>
            </a:extLst>
          </p:cNvPr>
          <p:cNvGraphicFramePr>
            <a:graphicFrameLocks noGrp="1"/>
          </p:cNvGraphicFramePr>
          <p:nvPr/>
        </p:nvGraphicFramePr>
        <p:xfrm>
          <a:off x="664740" y="1372790"/>
          <a:ext cx="5989200" cy="903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1195">
                <a:tc>
                  <a:txBody>
                    <a:bodyPr/>
                    <a:lstStyle/>
                    <a:p>
                      <a:r>
                        <a:rPr lang="en-US" sz="1400" dirty="0"/>
                        <a:t>i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 marL="89838" marR="89838" marT="37134" marB="371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195">
                <a:tc>
                  <a:txBody>
                    <a:bodyPr/>
                    <a:lstStyle/>
                    <a:p>
                      <a:r>
                        <a:rPr lang="en-US" altLang="en-US" sz="1400" i="1" dirty="0" err="1"/>
                        <a:t>S</a:t>
                      </a:r>
                      <a:r>
                        <a:rPr lang="en-US" altLang="en-US" sz="1400" i="1" baseline="-25000" dirty="0" err="1"/>
                        <a:t>j</a:t>
                      </a:r>
                      <a:endParaRPr lang="en-US" sz="1400" dirty="0"/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marL="89838" marR="89838" marT="37134" marB="371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195">
                <a:tc>
                  <a:txBody>
                    <a:bodyPr/>
                    <a:lstStyle/>
                    <a:p>
                      <a:r>
                        <a:rPr lang="en-US" altLang="en-US" sz="1400" i="1" dirty="0" err="1"/>
                        <a:t>f</a:t>
                      </a:r>
                      <a:r>
                        <a:rPr lang="en-US" altLang="en-US" sz="1400" i="1" baseline="-25000" dirty="0" err="1"/>
                        <a:t>j</a:t>
                      </a:r>
                      <a:endParaRPr lang="en-US" sz="1400" dirty="0"/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 marL="89838" marR="89838" marT="37134" marB="371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48665D-B345-4EA1-94A2-9080FDAF06D2}"/>
              </a:ext>
            </a:extLst>
          </p:cNvPr>
          <p:cNvGraphicFramePr>
            <a:graphicFrameLocks noGrp="1"/>
          </p:cNvGraphicFramePr>
          <p:nvPr/>
        </p:nvGraphicFramePr>
        <p:xfrm>
          <a:off x="635790" y="3034409"/>
          <a:ext cx="5989200" cy="99394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31315">
                <a:tc>
                  <a:txBody>
                    <a:bodyPr/>
                    <a:lstStyle/>
                    <a:p>
                      <a:r>
                        <a:rPr lang="en-US" sz="1500" dirty="0"/>
                        <a:t>i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11</a:t>
                      </a:r>
                    </a:p>
                  </a:txBody>
                  <a:tcPr marL="89838" marR="89838" marT="40847" marB="408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315">
                <a:tc>
                  <a:txBody>
                    <a:bodyPr/>
                    <a:lstStyle/>
                    <a:p>
                      <a:r>
                        <a:rPr lang="en-US" altLang="en-US" sz="1500" i="1" dirty="0" err="1"/>
                        <a:t>S</a:t>
                      </a:r>
                      <a:r>
                        <a:rPr lang="en-US" altLang="en-US" sz="1500" i="1" baseline="-25000" dirty="0" err="1"/>
                        <a:t>j</a:t>
                      </a:r>
                      <a:endParaRPr lang="en-US" sz="1500" dirty="0"/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 marL="89838" marR="89838" marT="40847" marB="408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315">
                <a:tc>
                  <a:txBody>
                    <a:bodyPr/>
                    <a:lstStyle/>
                    <a:p>
                      <a:r>
                        <a:rPr lang="en-US" altLang="en-US" sz="1500" i="1" dirty="0" err="1"/>
                        <a:t>f</a:t>
                      </a:r>
                      <a:r>
                        <a:rPr lang="en-US" altLang="en-US" sz="1500" i="1" baseline="-25000" dirty="0" err="1"/>
                        <a:t>j</a:t>
                      </a:r>
                      <a:endParaRPr lang="en-US" sz="1500" dirty="0"/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11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14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16</a:t>
                      </a:r>
                    </a:p>
                  </a:txBody>
                  <a:tcPr marL="89838" marR="89838" marT="40847" marB="408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45EB04B-2B99-434C-BBB1-F09881D742D8}"/>
              </a:ext>
            </a:extLst>
          </p:cNvPr>
          <p:cNvSpPr txBox="1"/>
          <p:nvPr/>
        </p:nvSpPr>
        <p:spPr>
          <a:xfrm>
            <a:off x="1786597" y="2546251"/>
            <a:ext cx="3693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Sorted according to finishing 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EA1999-5F8A-4E26-8DE0-C022C92C49D7}"/>
              </a:ext>
            </a:extLst>
          </p:cNvPr>
          <p:cNvSpPr/>
          <p:nvPr/>
        </p:nvSpPr>
        <p:spPr>
          <a:xfrm>
            <a:off x="-520216" y="4469162"/>
            <a:ext cx="9664216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prstClr val="black"/>
                </a:solidFill>
                <a:cs typeface="Arial" charset="0"/>
              </a:rPr>
              <a:t> {1, 4, 8, 11} which is a larger set (</a:t>
            </a:r>
            <a:r>
              <a:rPr lang="en-US" sz="2400" i="1" u="sng" dirty="0">
                <a:solidFill>
                  <a:prstClr val="black"/>
                </a:solidFill>
                <a:cs typeface="Arial" charset="0"/>
              </a:rPr>
              <a:t>an optimal solution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)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prstClr val="black"/>
                </a:solidFill>
                <a:cs typeface="Arial" charset="0"/>
              </a:rPr>
              <a:t> Solution is not unique, consider {2, 4, 9, 11}  (another optimal solution)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FDB5E6-33C1-42A4-9C73-4164EBAF4AFF}"/>
              </a:ext>
            </a:extLst>
          </p:cNvPr>
          <p:cNvSpPr txBox="1"/>
          <p:nvPr/>
        </p:nvSpPr>
        <p:spPr>
          <a:xfrm>
            <a:off x="990600" y="5237165"/>
            <a:ext cx="48436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1 4</a:t>
            </a:r>
          </a:p>
          <a:p>
            <a:r>
              <a:rPr lang="en-US" dirty="0"/>
              <a:t>5 7</a:t>
            </a:r>
          </a:p>
          <a:p>
            <a:r>
              <a:rPr lang="en-US" dirty="0"/>
              <a:t>8 11</a:t>
            </a:r>
          </a:p>
          <a:p>
            <a:r>
              <a:rPr lang="en-US" dirty="0"/>
              <a:t>12 16</a:t>
            </a:r>
          </a:p>
        </p:txBody>
      </p:sp>
    </p:spTree>
    <p:extLst>
      <p:ext uri="{BB962C8B-B14F-4D97-AF65-F5344CB8AC3E}">
        <p14:creationId xmlns:p14="http://schemas.microsoft.com/office/powerpoint/2010/main" val="333626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D:\McGraw-Hill Projects\Cormen\algorithms\greedy_activity_selector.gif">
            <a:extLst>
              <a:ext uri="{FF2B5EF4-FFF2-40B4-BE49-F238E27FC236}">
                <a16:creationId xmlns:a16="http://schemas.microsoft.com/office/drawing/2014/main" id="{21FA450C-211E-470E-B370-A28F5C2A1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36" y="1267483"/>
            <a:ext cx="8019455" cy="540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7FEE65-212F-402A-AAC7-A5EE1A76CA76}"/>
              </a:ext>
            </a:extLst>
          </p:cNvPr>
          <p:cNvSpPr txBox="1"/>
          <p:nvPr/>
        </p:nvSpPr>
        <p:spPr>
          <a:xfrm>
            <a:off x="1215130" y="332891"/>
            <a:ext cx="23791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993300"/>
                </a:solidFill>
                <a:latin typeface="+mj-lt"/>
                <a:ea typeface="宋体" pitchFamily="2" charset="-122"/>
                <a:cs typeface="+mj-cs"/>
              </a:rPr>
              <a:t>Pseducode</a:t>
            </a:r>
            <a:endParaRPr lang="en-US" sz="4000" dirty="0">
              <a:solidFill>
                <a:srgbClr val="993300"/>
              </a:solidFill>
              <a:latin typeface="+mj-lt"/>
              <a:ea typeface="宋体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1647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7577" y="1977971"/>
            <a:ext cx="201336" cy="201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" name="object 14"/>
          <p:cNvSpPr/>
          <p:nvPr/>
        </p:nvSpPr>
        <p:spPr>
          <a:xfrm>
            <a:off x="8523009" y="1114938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" name="object 15"/>
          <p:cNvSpPr/>
          <p:nvPr/>
        </p:nvSpPr>
        <p:spPr>
          <a:xfrm>
            <a:off x="8523009" y="1089772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" name="object 16"/>
          <p:cNvSpPr/>
          <p:nvPr/>
        </p:nvSpPr>
        <p:spPr>
          <a:xfrm>
            <a:off x="8523009" y="1064605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" name="object 17"/>
          <p:cNvSpPr txBox="1"/>
          <p:nvPr/>
        </p:nvSpPr>
        <p:spPr>
          <a:xfrm>
            <a:off x="4195" y="1407427"/>
            <a:ext cx="9131836" cy="1130504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712243">
              <a:spcBef>
                <a:spcPts val="2120"/>
              </a:spcBef>
            </a:pPr>
            <a:r>
              <a:rPr sz="2180" spc="-40" dirty="0">
                <a:cs typeface="Tahoma"/>
              </a:rPr>
              <a:t>Definition</a:t>
            </a:r>
            <a:endParaRPr sz="2180" dirty="0">
              <a:cs typeface="Tahoma"/>
            </a:endParaRPr>
          </a:p>
          <a:p>
            <a:pPr marL="712243">
              <a:spcBef>
                <a:spcPts val="585"/>
              </a:spcBef>
            </a:pPr>
            <a:r>
              <a:rPr sz="2180" spc="-89" dirty="0">
                <a:cs typeface="Tahoma"/>
              </a:rPr>
              <a:t>Given </a:t>
            </a:r>
            <a:r>
              <a:rPr sz="2180" spc="-59" dirty="0">
                <a:cs typeface="Tahoma"/>
              </a:rPr>
              <a:t>coin </a:t>
            </a:r>
            <a:r>
              <a:rPr sz="2180" spc="-99" dirty="0">
                <a:cs typeface="Tahoma"/>
              </a:rPr>
              <a:t>denominations </a:t>
            </a:r>
            <a:r>
              <a:rPr sz="2180" spc="-50" dirty="0">
                <a:cs typeface="Tahoma"/>
              </a:rPr>
              <a:t>in </a:t>
            </a:r>
            <a:r>
              <a:rPr sz="2180" spc="218" dirty="0">
                <a:cs typeface="Lucida Sans Unicode"/>
              </a:rPr>
              <a:t>{</a:t>
            </a:r>
            <a:r>
              <a:rPr sz="2180" i="1" spc="218" dirty="0">
                <a:cs typeface="Trebuchet MS"/>
              </a:rPr>
              <a:t>C </a:t>
            </a:r>
            <a:r>
              <a:rPr sz="2180" spc="149" dirty="0">
                <a:cs typeface="Lucida Sans Unicode"/>
              </a:rPr>
              <a:t>}</a:t>
            </a:r>
            <a:r>
              <a:rPr sz="2180" spc="149" dirty="0">
                <a:cs typeface="Tahoma"/>
              </a:rPr>
              <a:t>, </a:t>
            </a:r>
            <a:r>
              <a:rPr sz="2180" spc="-129" dirty="0">
                <a:cs typeface="Tahoma"/>
              </a:rPr>
              <a:t>make </a:t>
            </a:r>
            <a:r>
              <a:rPr sz="2180" spc="-119" dirty="0">
                <a:cs typeface="Tahoma"/>
              </a:rPr>
              <a:t>change </a:t>
            </a:r>
            <a:r>
              <a:rPr sz="2180" spc="-89" dirty="0">
                <a:cs typeface="Tahoma"/>
              </a:rPr>
              <a:t>for </a:t>
            </a:r>
            <a:r>
              <a:rPr sz="2180" spc="-109" dirty="0">
                <a:cs typeface="Tahoma"/>
              </a:rPr>
              <a:t>a </a:t>
            </a:r>
            <a:r>
              <a:rPr sz="2180" spc="-99" dirty="0">
                <a:cs typeface="Tahoma"/>
              </a:rPr>
              <a:t>given</a:t>
            </a:r>
            <a:r>
              <a:rPr sz="2180" spc="119" dirty="0">
                <a:cs typeface="Tahoma"/>
              </a:rPr>
              <a:t> </a:t>
            </a:r>
            <a:r>
              <a:rPr sz="2180" spc="-89" dirty="0">
                <a:cs typeface="Tahoma"/>
              </a:rPr>
              <a:t>amount</a:t>
            </a:r>
            <a:endParaRPr sz="2180" dirty="0">
              <a:cs typeface="Tahoma"/>
            </a:endParaRPr>
          </a:p>
          <a:p>
            <a:pPr marL="712243">
              <a:spcBef>
                <a:spcPts val="69"/>
              </a:spcBef>
            </a:pPr>
            <a:r>
              <a:rPr sz="2180" i="1" spc="109" dirty="0">
                <a:cs typeface="Trebuchet MS"/>
              </a:rPr>
              <a:t>A </a:t>
            </a:r>
            <a:r>
              <a:rPr sz="2180" spc="-50" dirty="0">
                <a:cs typeface="Tahoma"/>
              </a:rPr>
              <a:t>with </a:t>
            </a:r>
            <a:r>
              <a:rPr sz="2180" spc="-79" dirty="0">
                <a:cs typeface="Tahoma"/>
              </a:rPr>
              <a:t>the minimum </a:t>
            </a:r>
            <a:r>
              <a:rPr sz="2180" spc="-109" dirty="0">
                <a:cs typeface="Tahoma"/>
              </a:rPr>
              <a:t>number </a:t>
            </a:r>
            <a:r>
              <a:rPr sz="2180" spc="-69" dirty="0">
                <a:cs typeface="Tahoma"/>
              </a:rPr>
              <a:t>of</a:t>
            </a:r>
            <a:r>
              <a:rPr sz="2180" spc="436" dirty="0">
                <a:cs typeface="Tahoma"/>
              </a:rPr>
              <a:t> </a:t>
            </a:r>
            <a:r>
              <a:rPr sz="2180" spc="-79" dirty="0">
                <a:cs typeface="Tahoma"/>
              </a:rPr>
              <a:t>coins.</a:t>
            </a:r>
            <a:endParaRPr sz="2180" dirty="0"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23" name="object 23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34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CC7158-5644-4D42-98C4-B2A548CC48AD}"/>
              </a:ext>
            </a:extLst>
          </p:cNvPr>
          <p:cNvSpPr txBox="1"/>
          <p:nvPr/>
        </p:nvSpPr>
        <p:spPr>
          <a:xfrm>
            <a:off x="1033602" y="517853"/>
            <a:ext cx="30746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spc="40" dirty="0">
                <a:cs typeface="Calibri"/>
              </a:rPr>
              <a:t>Coin </a:t>
            </a:r>
            <a:r>
              <a:rPr lang="en-US" sz="2400" b="1" u="sng" spc="10" dirty="0">
                <a:cs typeface="Calibri"/>
              </a:rPr>
              <a:t>changing</a:t>
            </a:r>
            <a:r>
              <a:rPr lang="en-US" sz="2400" b="1" u="sng" spc="-119" dirty="0">
                <a:cs typeface="Calibri"/>
              </a:rPr>
              <a:t> </a:t>
            </a:r>
            <a:r>
              <a:rPr lang="en-US" sz="2400" b="1" u="sng" spc="-69" dirty="0">
                <a:cs typeface="Calibri"/>
              </a:rPr>
              <a:t>problem</a:t>
            </a:r>
            <a:endParaRPr lang="en-US" sz="2400" b="1" u="sng" dirty="0">
              <a:cs typeface="Calibri"/>
            </a:endParaRPr>
          </a:p>
          <a:p>
            <a:endParaRPr lang="en-US" sz="24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6FE53-493F-498A-B59F-4133493F79A5}"/>
              </a:ext>
            </a:extLst>
          </p:cNvPr>
          <p:cNvSpPr txBox="1"/>
          <p:nvPr/>
        </p:nvSpPr>
        <p:spPr>
          <a:xfrm>
            <a:off x="717577" y="2799471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Example:</a:t>
            </a:r>
          </a:p>
        </p:txBody>
      </p:sp>
      <p:sp>
        <p:nvSpPr>
          <p:cNvPr id="24" name="object 28">
            <a:extLst>
              <a:ext uri="{FF2B5EF4-FFF2-40B4-BE49-F238E27FC236}">
                <a16:creationId xmlns:a16="http://schemas.microsoft.com/office/drawing/2014/main" id="{8A068C4B-AC73-4F71-BEF6-BBB14984E282}"/>
              </a:ext>
            </a:extLst>
          </p:cNvPr>
          <p:cNvSpPr txBox="1"/>
          <p:nvPr/>
        </p:nvSpPr>
        <p:spPr>
          <a:xfrm>
            <a:off x="645952" y="3303199"/>
            <a:ext cx="8107641" cy="719472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40" dirty="0">
                <a:latin typeface="Tahoma"/>
                <a:cs typeface="Tahoma"/>
              </a:rPr>
              <a:t>Coin </a:t>
            </a:r>
            <a:r>
              <a:rPr sz="2180" spc="-89" dirty="0">
                <a:latin typeface="Tahoma"/>
                <a:cs typeface="Tahoma"/>
              </a:rPr>
              <a:t>denominations, </a:t>
            </a:r>
            <a:r>
              <a:rPr sz="2180" i="1" spc="69" dirty="0">
                <a:latin typeface="Trebuchet MS"/>
                <a:cs typeface="Trebuchet MS"/>
              </a:rPr>
              <a:t>C </a:t>
            </a:r>
            <a:r>
              <a:rPr sz="2180" spc="89" dirty="0">
                <a:latin typeface="Tahoma"/>
                <a:cs typeface="Tahoma"/>
              </a:rPr>
              <a:t>= </a:t>
            </a:r>
            <a:r>
              <a:rPr sz="2180" spc="-10" dirty="0">
                <a:latin typeface="Lucida Sans Unicode"/>
                <a:cs typeface="Lucida Sans Unicode"/>
              </a:rPr>
              <a:t>{</a:t>
            </a:r>
            <a:r>
              <a:rPr sz="2180" spc="-10" dirty="0">
                <a:latin typeface="Tahoma"/>
                <a:cs typeface="Tahoma"/>
              </a:rPr>
              <a:t>25</a:t>
            </a:r>
            <a:r>
              <a:rPr sz="2180" i="1" spc="-10" dirty="0">
                <a:latin typeface="Verdana"/>
                <a:cs typeface="Verdana"/>
              </a:rPr>
              <a:t>,</a:t>
            </a:r>
            <a:r>
              <a:rPr sz="2180" spc="-109" dirty="0">
                <a:latin typeface="Tahoma"/>
                <a:cs typeface="Tahoma"/>
              </a:rPr>
              <a:t>10</a:t>
            </a:r>
            <a:r>
              <a:rPr lang="en-US" sz="2180" i="1" spc="-198" dirty="0">
                <a:latin typeface="Verdana"/>
                <a:cs typeface="Verdana"/>
              </a:rPr>
              <a:t>,</a:t>
            </a:r>
            <a:r>
              <a:rPr lang="en-US" sz="2180" spc="-159" dirty="0">
                <a:latin typeface="Tahoma"/>
                <a:cs typeface="Tahoma"/>
              </a:rPr>
              <a:t>5</a:t>
            </a:r>
            <a:r>
              <a:rPr lang="en-US" sz="2180" i="1" spc="-159" dirty="0">
                <a:latin typeface="Verdana"/>
                <a:cs typeface="Verdana"/>
              </a:rPr>
              <a:t>,</a:t>
            </a:r>
            <a:r>
              <a:rPr lang="en-US" sz="2180" spc="119" dirty="0">
                <a:latin typeface="Tahoma"/>
                <a:cs typeface="Tahoma"/>
              </a:rPr>
              <a:t>1</a:t>
            </a:r>
            <a:r>
              <a:rPr lang="en-US" sz="2180" spc="119" dirty="0">
                <a:latin typeface="Lucida Sans Unicode"/>
                <a:cs typeface="Lucida Sans Unicode"/>
              </a:rPr>
              <a:t>}</a:t>
            </a:r>
            <a:r>
              <a:rPr lang="en-US" sz="2180" spc="-79" dirty="0">
                <a:latin typeface="Lucida Sans Unicode"/>
                <a:cs typeface="Lucida Sans Unicode"/>
              </a:rPr>
              <a:t> </a:t>
            </a:r>
            <a:r>
              <a:rPr lang="en-US" sz="2180" spc="-50" dirty="0">
                <a:latin typeface="Tahoma"/>
                <a:cs typeface="Tahoma"/>
              </a:rPr>
              <a:t>Amount</a:t>
            </a:r>
            <a:r>
              <a:rPr lang="en-US" sz="2180" spc="-69" dirty="0">
                <a:latin typeface="Tahoma"/>
                <a:cs typeface="Tahoma"/>
              </a:rPr>
              <a:t> </a:t>
            </a:r>
            <a:r>
              <a:rPr lang="en-US" sz="2180" spc="-30" dirty="0">
                <a:latin typeface="Tahoma"/>
                <a:cs typeface="Tahoma"/>
              </a:rPr>
              <a:t>to</a:t>
            </a:r>
            <a:r>
              <a:rPr lang="en-US" sz="2180" spc="-69" dirty="0">
                <a:latin typeface="Tahoma"/>
                <a:cs typeface="Tahoma"/>
              </a:rPr>
              <a:t> </a:t>
            </a:r>
            <a:r>
              <a:rPr lang="en-US" sz="2180" spc="-109" dirty="0">
                <a:latin typeface="Tahoma"/>
                <a:cs typeface="Tahoma"/>
              </a:rPr>
              <a:t>change,</a:t>
            </a:r>
            <a:r>
              <a:rPr lang="en-US" sz="2180" spc="-40" dirty="0">
                <a:latin typeface="Tahoma"/>
                <a:cs typeface="Tahoma"/>
              </a:rPr>
              <a:t> </a:t>
            </a:r>
            <a:r>
              <a:rPr lang="en-US" sz="2180" i="1" spc="109" dirty="0">
                <a:latin typeface="Trebuchet MS"/>
                <a:cs typeface="Trebuchet MS"/>
              </a:rPr>
              <a:t>A</a:t>
            </a:r>
            <a:r>
              <a:rPr lang="en-US" sz="2180" i="1" spc="-79" dirty="0">
                <a:latin typeface="Trebuchet MS"/>
                <a:cs typeface="Trebuchet MS"/>
              </a:rPr>
              <a:t> </a:t>
            </a:r>
            <a:r>
              <a:rPr lang="en-US" sz="2180" spc="89" dirty="0">
                <a:latin typeface="Tahoma"/>
                <a:cs typeface="Tahoma"/>
              </a:rPr>
              <a:t>=</a:t>
            </a:r>
            <a:r>
              <a:rPr lang="en-US" sz="2180" spc="-99" dirty="0">
                <a:latin typeface="Tahoma"/>
                <a:cs typeface="Tahoma"/>
              </a:rPr>
              <a:t> </a:t>
            </a:r>
            <a:r>
              <a:rPr lang="en-US" sz="2180" spc="-109" dirty="0">
                <a:latin typeface="Tahoma"/>
                <a:cs typeface="Tahoma"/>
              </a:rPr>
              <a:t>73</a:t>
            </a:r>
            <a:endParaRPr lang="en-US" sz="2180" dirty="0">
              <a:latin typeface="Tahoma"/>
              <a:cs typeface="Tahoma"/>
            </a:endParaRPr>
          </a:p>
          <a:p>
            <a:pPr marL="25168">
              <a:spcBef>
                <a:spcPts val="178"/>
              </a:spcBef>
            </a:pPr>
            <a:endParaRPr sz="2180" dirty="0">
              <a:latin typeface="Tahoma"/>
              <a:cs typeface="Tahoma"/>
            </a:endParaRPr>
          </a:p>
        </p:txBody>
      </p:sp>
      <p:sp>
        <p:nvSpPr>
          <p:cNvPr id="25" name="object 32">
            <a:extLst>
              <a:ext uri="{FF2B5EF4-FFF2-40B4-BE49-F238E27FC236}">
                <a16:creationId xmlns:a16="http://schemas.microsoft.com/office/drawing/2014/main" id="{ED6D0610-133C-4E77-9678-D23FEA0D9BBD}"/>
              </a:ext>
            </a:extLst>
          </p:cNvPr>
          <p:cNvSpPr txBox="1"/>
          <p:nvPr/>
        </p:nvSpPr>
        <p:spPr>
          <a:xfrm>
            <a:off x="903903" y="3787546"/>
            <a:ext cx="770952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89" dirty="0">
                <a:latin typeface="Tahoma"/>
                <a:cs typeface="Tahoma"/>
              </a:rPr>
              <a:t>Choose </a:t>
            </a:r>
            <a:r>
              <a:rPr sz="2180" spc="-109" dirty="0">
                <a:latin typeface="Tahoma"/>
                <a:cs typeface="Tahoma"/>
              </a:rPr>
              <a:t>2 25 </a:t>
            </a:r>
            <a:r>
              <a:rPr sz="2180" spc="-79" dirty="0">
                <a:latin typeface="Tahoma"/>
                <a:cs typeface="Tahoma"/>
              </a:rPr>
              <a:t>coins, </a:t>
            </a:r>
            <a:r>
              <a:rPr sz="2180" spc="-129" dirty="0">
                <a:latin typeface="Tahoma"/>
                <a:cs typeface="Tahoma"/>
              </a:rPr>
              <a:t>so </a:t>
            </a:r>
            <a:r>
              <a:rPr sz="2180" spc="-99" dirty="0">
                <a:latin typeface="Tahoma"/>
                <a:cs typeface="Tahoma"/>
              </a:rPr>
              <a:t>remaining </a:t>
            </a:r>
            <a:r>
              <a:rPr sz="2180" spc="-69" dirty="0">
                <a:latin typeface="Tahoma"/>
                <a:cs typeface="Tahoma"/>
              </a:rPr>
              <a:t>is </a:t>
            </a:r>
            <a:r>
              <a:rPr sz="2180" spc="-109" dirty="0">
                <a:latin typeface="Tahoma"/>
                <a:cs typeface="Tahoma"/>
              </a:rPr>
              <a:t>73 </a:t>
            </a:r>
            <a:r>
              <a:rPr sz="2180" spc="-59" dirty="0">
                <a:latin typeface="Lucida Sans Unicode"/>
                <a:cs typeface="Lucida Sans Unicode"/>
              </a:rPr>
              <a:t>− </a:t>
            </a:r>
            <a:r>
              <a:rPr sz="2180" spc="-109" dirty="0">
                <a:latin typeface="Tahoma"/>
                <a:cs typeface="Tahoma"/>
              </a:rPr>
              <a:t>2 </a:t>
            </a:r>
            <a:r>
              <a:rPr sz="2180" spc="-654" dirty="0">
                <a:latin typeface="Lucida Sans Unicode"/>
                <a:cs typeface="Lucida Sans Unicode"/>
              </a:rPr>
              <a:t>∗</a:t>
            </a:r>
            <a:r>
              <a:rPr sz="2180" spc="-109" dirty="0">
                <a:latin typeface="Tahoma"/>
                <a:cs typeface="Tahoma"/>
              </a:rPr>
              <a:t>25 </a:t>
            </a:r>
            <a:r>
              <a:rPr sz="2180" spc="89" dirty="0">
                <a:latin typeface="Tahoma"/>
                <a:cs typeface="Tahoma"/>
              </a:rPr>
              <a:t>=</a:t>
            </a:r>
            <a:r>
              <a:rPr sz="2180" spc="476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23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26" name="object 35">
            <a:extLst>
              <a:ext uri="{FF2B5EF4-FFF2-40B4-BE49-F238E27FC236}">
                <a16:creationId xmlns:a16="http://schemas.microsoft.com/office/drawing/2014/main" id="{ABFDFB8D-A22C-49E6-A13A-7EB4B16FF0AD}"/>
              </a:ext>
            </a:extLst>
          </p:cNvPr>
          <p:cNvSpPr txBox="1"/>
          <p:nvPr/>
        </p:nvSpPr>
        <p:spPr>
          <a:xfrm>
            <a:off x="917971" y="4132907"/>
            <a:ext cx="770952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89" dirty="0">
                <a:latin typeface="Tahoma"/>
                <a:cs typeface="Tahoma"/>
              </a:rPr>
              <a:t>Choose </a:t>
            </a:r>
            <a:r>
              <a:rPr sz="2180" spc="-109" dirty="0">
                <a:latin typeface="Tahoma"/>
                <a:cs typeface="Tahoma"/>
              </a:rPr>
              <a:t>2 10 </a:t>
            </a:r>
            <a:r>
              <a:rPr sz="2180" spc="-79" dirty="0">
                <a:latin typeface="Tahoma"/>
                <a:cs typeface="Tahoma"/>
              </a:rPr>
              <a:t>coins, </a:t>
            </a:r>
            <a:r>
              <a:rPr sz="2180" spc="-129" dirty="0">
                <a:latin typeface="Tahoma"/>
                <a:cs typeface="Tahoma"/>
              </a:rPr>
              <a:t>so </a:t>
            </a:r>
            <a:r>
              <a:rPr sz="2180" spc="-99" dirty="0">
                <a:latin typeface="Tahoma"/>
                <a:cs typeface="Tahoma"/>
              </a:rPr>
              <a:t>remaining </a:t>
            </a:r>
            <a:r>
              <a:rPr sz="2180" spc="-69" dirty="0">
                <a:latin typeface="Tahoma"/>
                <a:cs typeface="Tahoma"/>
              </a:rPr>
              <a:t>is </a:t>
            </a:r>
            <a:r>
              <a:rPr sz="2180" spc="-109" dirty="0">
                <a:latin typeface="Tahoma"/>
                <a:cs typeface="Tahoma"/>
              </a:rPr>
              <a:t>23 </a:t>
            </a:r>
            <a:r>
              <a:rPr sz="2180" spc="-59" dirty="0">
                <a:latin typeface="Lucida Sans Unicode"/>
                <a:cs typeface="Lucida Sans Unicode"/>
              </a:rPr>
              <a:t>− </a:t>
            </a:r>
            <a:r>
              <a:rPr sz="2180" spc="-109" dirty="0">
                <a:latin typeface="Tahoma"/>
                <a:cs typeface="Tahoma"/>
              </a:rPr>
              <a:t>2 </a:t>
            </a:r>
            <a:r>
              <a:rPr sz="2180" spc="-654" dirty="0">
                <a:latin typeface="Lucida Sans Unicode"/>
                <a:cs typeface="Lucida Sans Unicode"/>
              </a:rPr>
              <a:t>∗</a:t>
            </a:r>
            <a:r>
              <a:rPr sz="2180" spc="-109" dirty="0">
                <a:latin typeface="Tahoma"/>
                <a:cs typeface="Tahoma"/>
              </a:rPr>
              <a:t>10 </a:t>
            </a:r>
            <a:r>
              <a:rPr sz="2180" spc="89" dirty="0">
                <a:latin typeface="Tahoma"/>
                <a:cs typeface="Tahoma"/>
              </a:rPr>
              <a:t>=</a:t>
            </a:r>
            <a:r>
              <a:rPr sz="2180" spc="476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3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27" name="object 38">
            <a:extLst>
              <a:ext uri="{FF2B5EF4-FFF2-40B4-BE49-F238E27FC236}">
                <a16:creationId xmlns:a16="http://schemas.microsoft.com/office/drawing/2014/main" id="{9091D288-A338-4276-A59A-E272613B6987}"/>
              </a:ext>
            </a:extLst>
          </p:cNvPr>
          <p:cNvSpPr txBox="1"/>
          <p:nvPr/>
        </p:nvSpPr>
        <p:spPr>
          <a:xfrm>
            <a:off x="917972" y="4521493"/>
            <a:ext cx="6350509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89" dirty="0">
                <a:latin typeface="Tahoma"/>
                <a:cs typeface="Tahoma"/>
              </a:rPr>
              <a:t>Choose</a:t>
            </a:r>
            <a:r>
              <a:rPr sz="2180" spc="2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0</a:t>
            </a:r>
            <a:r>
              <a:rPr sz="2180" spc="2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79" dirty="0">
                <a:latin typeface="Tahoma"/>
                <a:cs typeface="Tahoma"/>
              </a:rPr>
              <a:t>coins,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129" dirty="0">
                <a:latin typeface="Tahoma"/>
                <a:cs typeface="Tahoma"/>
              </a:rPr>
              <a:t>so</a:t>
            </a:r>
            <a:r>
              <a:rPr sz="2180" spc="20" dirty="0">
                <a:latin typeface="Tahoma"/>
                <a:cs typeface="Tahoma"/>
              </a:rPr>
              <a:t> </a:t>
            </a:r>
            <a:r>
              <a:rPr sz="2180" spc="-99" dirty="0">
                <a:latin typeface="Tahoma"/>
                <a:cs typeface="Tahoma"/>
              </a:rPr>
              <a:t>remaining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69" dirty="0">
                <a:latin typeface="Tahoma"/>
                <a:cs typeface="Tahoma"/>
              </a:rPr>
              <a:t>is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3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28" name="object 41">
            <a:extLst>
              <a:ext uri="{FF2B5EF4-FFF2-40B4-BE49-F238E27FC236}">
                <a16:creationId xmlns:a16="http://schemas.microsoft.com/office/drawing/2014/main" id="{77C60CFC-82FC-4008-871A-DDB9FE472D3C}"/>
              </a:ext>
            </a:extLst>
          </p:cNvPr>
          <p:cNvSpPr txBox="1"/>
          <p:nvPr/>
        </p:nvSpPr>
        <p:spPr>
          <a:xfrm>
            <a:off x="917974" y="4937705"/>
            <a:ext cx="740752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89" dirty="0">
                <a:latin typeface="Tahoma"/>
                <a:cs typeface="Tahoma"/>
              </a:rPr>
              <a:t>Choose </a:t>
            </a:r>
            <a:r>
              <a:rPr sz="2180" spc="-109" dirty="0">
                <a:latin typeface="Tahoma"/>
                <a:cs typeface="Tahoma"/>
              </a:rPr>
              <a:t>3 1 </a:t>
            </a:r>
            <a:r>
              <a:rPr sz="2180" spc="-79" dirty="0">
                <a:latin typeface="Tahoma"/>
                <a:cs typeface="Tahoma"/>
              </a:rPr>
              <a:t>coins, </a:t>
            </a:r>
            <a:r>
              <a:rPr sz="2180" spc="-129" dirty="0">
                <a:latin typeface="Tahoma"/>
                <a:cs typeface="Tahoma"/>
              </a:rPr>
              <a:t>so </a:t>
            </a:r>
            <a:r>
              <a:rPr sz="2180" spc="-99" dirty="0">
                <a:latin typeface="Tahoma"/>
                <a:cs typeface="Tahoma"/>
              </a:rPr>
              <a:t>remaining </a:t>
            </a:r>
            <a:r>
              <a:rPr sz="2180" spc="-69" dirty="0">
                <a:latin typeface="Tahoma"/>
                <a:cs typeface="Tahoma"/>
              </a:rPr>
              <a:t>is </a:t>
            </a:r>
            <a:r>
              <a:rPr sz="2180" spc="-109" dirty="0">
                <a:latin typeface="Tahoma"/>
                <a:cs typeface="Tahoma"/>
              </a:rPr>
              <a:t>3 </a:t>
            </a:r>
            <a:r>
              <a:rPr sz="2180" spc="-59" dirty="0">
                <a:latin typeface="Lucida Sans Unicode"/>
                <a:cs typeface="Lucida Sans Unicode"/>
              </a:rPr>
              <a:t>− </a:t>
            </a:r>
            <a:r>
              <a:rPr sz="2180" spc="-109" dirty="0">
                <a:latin typeface="Tahoma"/>
                <a:cs typeface="Tahoma"/>
              </a:rPr>
              <a:t>1 </a:t>
            </a:r>
            <a:r>
              <a:rPr sz="2180" spc="-654" dirty="0">
                <a:latin typeface="Lucida Sans Unicode"/>
                <a:cs typeface="Lucida Sans Unicode"/>
              </a:rPr>
              <a:t>∗</a:t>
            </a:r>
            <a:r>
              <a:rPr sz="2180" spc="-109" dirty="0">
                <a:latin typeface="Tahoma"/>
                <a:cs typeface="Tahoma"/>
              </a:rPr>
              <a:t>3 </a:t>
            </a:r>
            <a:r>
              <a:rPr sz="2180" spc="89" dirty="0">
                <a:latin typeface="Tahoma"/>
                <a:cs typeface="Tahoma"/>
              </a:rPr>
              <a:t>=</a:t>
            </a:r>
            <a:r>
              <a:rPr sz="2180" spc="476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0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29" name="object 52">
            <a:extLst>
              <a:ext uri="{FF2B5EF4-FFF2-40B4-BE49-F238E27FC236}">
                <a16:creationId xmlns:a16="http://schemas.microsoft.com/office/drawing/2014/main" id="{C1482355-00E4-4643-8125-BEFBFF67FFD3}"/>
              </a:ext>
            </a:extLst>
          </p:cNvPr>
          <p:cNvSpPr txBox="1"/>
          <p:nvPr/>
        </p:nvSpPr>
        <p:spPr>
          <a:xfrm>
            <a:off x="368855" y="5353916"/>
            <a:ext cx="8258643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 dirty="0">
                <a:latin typeface="Tahoma"/>
                <a:cs typeface="Tahoma"/>
              </a:rPr>
              <a:t>Solution</a:t>
            </a:r>
            <a:r>
              <a:rPr sz="2180" spc="20" dirty="0">
                <a:latin typeface="Tahoma"/>
                <a:cs typeface="Tahoma"/>
              </a:rPr>
              <a:t> </a:t>
            </a:r>
            <a:r>
              <a:rPr sz="2180" spc="-79" dirty="0">
                <a:latin typeface="Tahoma"/>
                <a:cs typeface="Tahoma"/>
              </a:rPr>
              <a:t>(and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dirty="0">
                <a:latin typeface="Tahoma"/>
                <a:cs typeface="Tahoma"/>
              </a:rPr>
              <a:t>it’s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59" dirty="0">
                <a:latin typeface="Tahoma"/>
                <a:cs typeface="Tahoma"/>
              </a:rPr>
              <a:t>optimal):</a:t>
            </a:r>
            <a:r>
              <a:rPr sz="2180" spc="277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2</a:t>
            </a:r>
            <a:r>
              <a:rPr sz="2180" spc="-198" dirty="0">
                <a:latin typeface="Tahoma"/>
                <a:cs typeface="Tahoma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×</a:t>
            </a:r>
            <a:r>
              <a:rPr sz="2180" spc="-218" dirty="0">
                <a:latin typeface="Lucida Sans Unicode"/>
                <a:cs typeface="Lucida Sans Unicode"/>
              </a:rPr>
              <a:t> </a:t>
            </a:r>
            <a:r>
              <a:rPr sz="2180" spc="-109" dirty="0">
                <a:latin typeface="Tahoma"/>
                <a:cs typeface="Tahoma"/>
              </a:rPr>
              <a:t>25</a:t>
            </a:r>
            <a:r>
              <a:rPr sz="2180" spc="-208" dirty="0">
                <a:latin typeface="Tahoma"/>
                <a:cs typeface="Tahoma"/>
              </a:rPr>
              <a:t> </a:t>
            </a:r>
            <a:r>
              <a:rPr sz="2180" spc="89" dirty="0">
                <a:latin typeface="Tahoma"/>
                <a:cs typeface="Tahoma"/>
              </a:rPr>
              <a:t>+</a:t>
            </a:r>
            <a:r>
              <a:rPr sz="2180" spc="-218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2</a:t>
            </a:r>
            <a:r>
              <a:rPr sz="2180" spc="-208" dirty="0">
                <a:latin typeface="Tahoma"/>
                <a:cs typeface="Tahoma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×</a:t>
            </a:r>
            <a:r>
              <a:rPr sz="2180" spc="-218" dirty="0">
                <a:latin typeface="Lucida Sans Unicode"/>
                <a:cs typeface="Lucida Sans Unicode"/>
              </a:rPr>
              <a:t> </a:t>
            </a:r>
            <a:r>
              <a:rPr sz="2180" spc="-109" dirty="0">
                <a:latin typeface="Tahoma"/>
                <a:cs typeface="Tahoma"/>
              </a:rPr>
              <a:t>10</a:t>
            </a:r>
            <a:r>
              <a:rPr sz="2180" spc="-208" dirty="0">
                <a:latin typeface="Tahoma"/>
                <a:cs typeface="Tahoma"/>
              </a:rPr>
              <a:t> </a:t>
            </a:r>
            <a:r>
              <a:rPr sz="2180" spc="89" dirty="0">
                <a:latin typeface="Tahoma"/>
                <a:cs typeface="Tahoma"/>
              </a:rPr>
              <a:t>+</a:t>
            </a:r>
            <a:r>
              <a:rPr sz="2180" spc="-208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3</a:t>
            </a:r>
            <a:r>
              <a:rPr sz="2180" spc="-208" dirty="0">
                <a:latin typeface="Tahoma"/>
                <a:cs typeface="Tahoma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×</a:t>
            </a:r>
            <a:r>
              <a:rPr sz="2180" spc="-218" dirty="0">
                <a:latin typeface="Lucida Sans Unicode"/>
                <a:cs typeface="Lucida Sans Unicode"/>
              </a:rPr>
              <a:t> </a:t>
            </a:r>
            <a:r>
              <a:rPr sz="2180" spc="-109" dirty="0">
                <a:latin typeface="Tahoma"/>
                <a:cs typeface="Tahoma"/>
              </a:rPr>
              <a:t>1</a:t>
            </a:r>
            <a:r>
              <a:rPr sz="2180" spc="-89" dirty="0">
                <a:latin typeface="Tahoma"/>
                <a:cs typeface="Tahoma"/>
              </a:rPr>
              <a:t> </a:t>
            </a:r>
            <a:r>
              <a:rPr sz="2180" spc="89" dirty="0">
                <a:latin typeface="Tahoma"/>
                <a:cs typeface="Tahoma"/>
              </a:rPr>
              <a:t>=</a:t>
            </a:r>
            <a:r>
              <a:rPr sz="2180" spc="-79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7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79" dirty="0">
                <a:latin typeface="Tahoma"/>
                <a:cs typeface="Tahoma"/>
              </a:rPr>
              <a:t>coins</a:t>
            </a:r>
            <a:endParaRPr lang="en-US" sz="2180" dirty="0">
              <a:latin typeface="Tahoma"/>
              <a:cs typeface="Tahom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A4B472-9814-4E02-B653-1960A578421E}"/>
              </a:ext>
            </a:extLst>
          </p:cNvPr>
          <p:cNvSpPr txBox="1"/>
          <p:nvPr/>
        </p:nvSpPr>
        <p:spPr>
          <a:xfrm>
            <a:off x="1030031" y="5908431"/>
            <a:ext cx="74201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Key Question</a:t>
            </a:r>
          </a:p>
          <a:p>
            <a:r>
              <a:rPr lang="en-US" sz="2400" b="1" i="1" spc="-79" dirty="0">
                <a:cs typeface="Tahoma"/>
              </a:rPr>
              <a:t>Does </a:t>
            </a:r>
            <a:r>
              <a:rPr lang="en-US" sz="2400" b="1" i="1" spc="-109" dirty="0">
                <a:cs typeface="Tahoma"/>
              </a:rPr>
              <a:t>a </a:t>
            </a:r>
            <a:r>
              <a:rPr lang="en-US" sz="2400" b="1" i="1" spc="-129" dirty="0">
                <a:cs typeface="Tahoma"/>
              </a:rPr>
              <a:t>greedy </a:t>
            </a:r>
            <a:r>
              <a:rPr lang="en-US" sz="2400" b="1" i="1" spc="-109" dirty="0">
                <a:cs typeface="Tahoma"/>
              </a:rPr>
              <a:t>approach </a:t>
            </a:r>
            <a:r>
              <a:rPr lang="en-US" sz="2400" b="1" i="1" spc="-129" dirty="0">
                <a:cs typeface="Tahoma"/>
              </a:rPr>
              <a:t>always </a:t>
            </a:r>
            <a:r>
              <a:rPr lang="en-US" sz="2400" b="1" i="1" spc="-109" dirty="0">
                <a:cs typeface="Tahoma"/>
              </a:rPr>
              <a:t>produce </a:t>
            </a:r>
            <a:r>
              <a:rPr lang="en-US" sz="2400" b="1" i="1" spc="-79" dirty="0">
                <a:cs typeface="Tahoma"/>
              </a:rPr>
              <a:t>the </a:t>
            </a:r>
            <a:r>
              <a:rPr lang="en-US" sz="2400" b="1" i="1" spc="-50" dirty="0">
                <a:cs typeface="Tahoma"/>
              </a:rPr>
              <a:t>optimal</a:t>
            </a:r>
            <a:r>
              <a:rPr lang="en-US" sz="2400" b="1" i="1" spc="30" dirty="0">
                <a:cs typeface="Tahoma"/>
              </a:rPr>
              <a:t> </a:t>
            </a:r>
            <a:r>
              <a:rPr lang="en-US" sz="2400" b="1" i="1" spc="-59" dirty="0">
                <a:cs typeface="Tahoma"/>
              </a:rPr>
              <a:t>solution?</a:t>
            </a:r>
            <a:endParaRPr lang="en-US" sz="2400" b="1" i="1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9487900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-94281" y="675907"/>
            <a:ext cx="9131836" cy="982772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400" b="1" u="sng" spc="40" dirty="0">
                <a:latin typeface="Calibri"/>
                <a:cs typeface="Calibri"/>
              </a:rPr>
              <a:t>Coin </a:t>
            </a:r>
            <a:r>
              <a:rPr sz="2400" b="1" u="sng" spc="10" dirty="0">
                <a:latin typeface="Calibri"/>
                <a:cs typeface="Calibri"/>
              </a:rPr>
              <a:t>changing </a:t>
            </a:r>
            <a:r>
              <a:rPr sz="2400" b="1" u="sng" spc="-69" dirty="0">
                <a:latin typeface="Calibri"/>
                <a:cs typeface="Calibri"/>
              </a:rPr>
              <a:t>problem</a:t>
            </a:r>
            <a:r>
              <a:rPr sz="2400" b="1" u="sng" spc="208" dirty="0">
                <a:latin typeface="Calibri"/>
                <a:cs typeface="Calibri"/>
              </a:rPr>
              <a:t> </a:t>
            </a:r>
            <a:r>
              <a:rPr sz="2400" b="1" u="sng" spc="10" dirty="0">
                <a:latin typeface="Calibri"/>
                <a:cs typeface="Calibri"/>
              </a:rPr>
              <a:t>(continued)</a:t>
            </a:r>
            <a:endParaRPr sz="2400" b="1" u="sng" dirty="0">
              <a:latin typeface="Calibri"/>
              <a:cs typeface="Calibri"/>
            </a:endParaRPr>
          </a:p>
          <a:p>
            <a:pPr marL="712243">
              <a:spcBef>
                <a:spcPts val="1912"/>
              </a:spcBef>
              <a:tabLst>
                <a:tab pos="5288969" algn="l"/>
              </a:tabLst>
            </a:pPr>
            <a:r>
              <a:rPr sz="2180" spc="-40" dirty="0">
                <a:latin typeface="Tahoma"/>
                <a:cs typeface="Tahoma"/>
              </a:rPr>
              <a:t>Coin </a:t>
            </a:r>
            <a:r>
              <a:rPr sz="2180" spc="-89" dirty="0">
                <a:latin typeface="Tahoma"/>
                <a:cs typeface="Tahoma"/>
              </a:rPr>
              <a:t>denominations, </a:t>
            </a:r>
            <a:r>
              <a:rPr sz="2180" i="1" spc="69" dirty="0">
                <a:latin typeface="Trebuchet MS"/>
                <a:cs typeface="Trebuchet MS"/>
              </a:rPr>
              <a:t>C </a:t>
            </a:r>
            <a:r>
              <a:rPr sz="2180" spc="89" dirty="0">
                <a:latin typeface="Tahoma"/>
                <a:cs typeface="Tahoma"/>
              </a:rPr>
              <a:t>= </a:t>
            </a:r>
            <a:r>
              <a:rPr sz="2180" spc="-20" dirty="0">
                <a:latin typeface="Lucida Sans Unicode"/>
                <a:cs typeface="Lucida Sans Unicode"/>
              </a:rPr>
              <a:t>{</a:t>
            </a:r>
            <a:r>
              <a:rPr sz="2180" spc="-20" dirty="0">
                <a:latin typeface="Tahoma"/>
                <a:cs typeface="Tahoma"/>
              </a:rPr>
              <a:t>12</a:t>
            </a:r>
            <a:r>
              <a:rPr sz="2180" i="1" spc="-20" dirty="0">
                <a:latin typeface="Verdana"/>
                <a:cs typeface="Verdana"/>
              </a:rPr>
              <a:t>,</a:t>
            </a:r>
            <a:r>
              <a:rPr sz="2180" i="1" spc="-238" dirty="0">
                <a:latin typeface="Verdana"/>
                <a:cs typeface="Verdana"/>
              </a:rPr>
              <a:t> </a:t>
            </a:r>
            <a:r>
              <a:rPr sz="2180" spc="-159" dirty="0">
                <a:latin typeface="Tahoma"/>
                <a:cs typeface="Tahoma"/>
              </a:rPr>
              <a:t>5</a:t>
            </a:r>
            <a:r>
              <a:rPr sz="2180" i="1" spc="-159" dirty="0">
                <a:latin typeface="Verdana"/>
                <a:cs typeface="Verdana"/>
              </a:rPr>
              <a:t>,</a:t>
            </a:r>
            <a:r>
              <a:rPr sz="2180" i="1" spc="-404" dirty="0">
                <a:latin typeface="Verdana"/>
                <a:cs typeface="Verdana"/>
              </a:rPr>
              <a:t> </a:t>
            </a:r>
            <a:r>
              <a:rPr sz="2180" spc="119" dirty="0">
                <a:latin typeface="Tahoma"/>
                <a:cs typeface="Tahoma"/>
              </a:rPr>
              <a:t>1</a:t>
            </a:r>
            <a:r>
              <a:rPr sz="2180" spc="119" dirty="0">
                <a:latin typeface="Lucida Sans Unicode"/>
                <a:cs typeface="Lucida Sans Unicode"/>
              </a:rPr>
              <a:t>}	</a:t>
            </a:r>
            <a:r>
              <a:rPr sz="2180" spc="-50" dirty="0">
                <a:latin typeface="Tahoma"/>
                <a:cs typeface="Tahoma"/>
              </a:rPr>
              <a:t>Amount </a:t>
            </a:r>
            <a:r>
              <a:rPr sz="2180" spc="-30" dirty="0">
                <a:latin typeface="Tahoma"/>
                <a:cs typeface="Tahoma"/>
              </a:rPr>
              <a:t>to </a:t>
            </a:r>
            <a:r>
              <a:rPr sz="2180" spc="-109" dirty="0">
                <a:latin typeface="Tahoma"/>
                <a:cs typeface="Tahoma"/>
              </a:rPr>
              <a:t>change, </a:t>
            </a:r>
            <a:r>
              <a:rPr sz="2180" i="1" spc="109" dirty="0">
                <a:latin typeface="Trebuchet MS"/>
                <a:cs typeface="Trebuchet MS"/>
              </a:rPr>
              <a:t>A </a:t>
            </a:r>
            <a:r>
              <a:rPr sz="2180" spc="89" dirty="0">
                <a:latin typeface="Tahoma"/>
                <a:cs typeface="Tahoma"/>
              </a:rPr>
              <a:t>=</a:t>
            </a:r>
            <a:r>
              <a:rPr sz="2180" spc="-1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15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12" name="object 1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35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3D0FF9-C299-47AA-B3B6-DDBD8DC2A57C}"/>
              </a:ext>
            </a:extLst>
          </p:cNvPr>
          <p:cNvSpPr txBox="1"/>
          <p:nvPr/>
        </p:nvSpPr>
        <p:spPr>
          <a:xfrm>
            <a:off x="703385" y="2053883"/>
            <a:ext cx="341715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spc="-40" dirty="0">
                <a:cs typeface="Tahoma"/>
              </a:rPr>
              <a:t>Example </a:t>
            </a:r>
            <a:r>
              <a:rPr lang="en-US" sz="2000" b="1" u="sng" spc="-45" dirty="0">
                <a:cs typeface="Tahoma"/>
              </a:rPr>
              <a:t>(using </a:t>
            </a:r>
            <a:r>
              <a:rPr lang="en-US" sz="2000" b="1" u="sng" spc="-65" dirty="0">
                <a:cs typeface="Tahoma"/>
              </a:rPr>
              <a:t>greedy</a:t>
            </a:r>
            <a:r>
              <a:rPr lang="en-US" sz="2000" b="1" u="sng" spc="135" dirty="0">
                <a:cs typeface="Tahoma"/>
              </a:rPr>
              <a:t> </a:t>
            </a:r>
            <a:r>
              <a:rPr lang="en-US" sz="2000" b="1" u="sng" spc="-35" dirty="0">
                <a:cs typeface="Tahoma"/>
              </a:rPr>
              <a:t>strategy)</a:t>
            </a:r>
            <a:endParaRPr lang="en-US" sz="2000" b="1" u="sng" dirty="0">
              <a:cs typeface="Tahoma"/>
            </a:endParaRPr>
          </a:p>
          <a:p>
            <a:endParaRPr lang="en-US" dirty="0"/>
          </a:p>
        </p:txBody>
      </p:sp>
      <p:sp>
        <p:nvSpPr>
          <p:cNvPr id="9" name="object 19">
            <a:extLst>
              <a:ext uri="{FF2B5EF4-FFF2-40B4-BE49-F238E27FC236}">
                <a16:creationId xmlns:a16="http://schemas.microsoft.com/office/drawing/2014/main" id="{E39A159A-D9AD-4529-9EEE-AD680418DCAA}"/>
              </a:ext>
            </a:extLst>
          </p:cNvPr>
          <p:cNvSpPr txBox="1"/>
          <p:nvPr/>
        </p:nvSpPr>
        <p:spPr>
          <a:xfrm>
            <a:off x="1004222" y="2549477"/>
            <a:ext cx="5959286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45" dirty="0">
                <a:cs typeface="Tahoma"/>
              </a:rPr>
              <a:t>Choose </a:t>
            </a:r>
            <a:r>
              <a:rPr sz="2400" spc="-55" dirty="0">
                <a:cs typeface="Tahoma"/>
              </a:rPr>
              <a:t>1 12 </a:t>
            </a:r>
            <a:r>
              <a:rPr sz="2400" spc="-40" dirty="0">
                <a:cs typeface="Tahoma"/>
              </a:rPr>
              <a:t>coins, </a:t>
            </a:r>
            <a:r>
              <a:rPr sz="2400" spc="-65" dirty="0">
                <a:cs typeface="Tahoma"/>
              </a:rPr>
              <a:t>so </a:t>
            </a:r>
            <a:r>
              <a:rPr sz="2400" spc="-50" dirty="0">
                <a:cs typeface="Tahoma"/>
              </a:rPr>
              <a:t>remaining </a:t>
            </a:r>
            <a:r>
              <a:rPr sz="2400" spc="-35" dirty="0">
                <a:cs typeface="Tahoma"/>
              </a:rPr>
              <a:t>is </a:t>
            </a:r>
            <a:r>
              <a:rPr sz="2400" spc="-55" dirty="0">
                <a:cs typeface="Tahoma"/>
              </a:rPr>
              <a:t>15 </a:t>
            </a:r>
            <a:r>
              <a:rPr sz="2400" spc="-30" dirty="0">
                <a:cs typeface="Lucida Sans Unicode"/>
              </a:rPr>
              <a:t>− </a:t>
            </a:r>
            <a:r>
              <a:rPr sz="2400" spc="-55" dirty="0">
                <a:cs typeface="Tahoma"/>
              </a:rPr>
              <a:t>1 </a:t>
            </a:r>
            <a:r>
              <a:rPr sz="2400" spc="-330" dirty="0">
                <a:cs typeface="Lucida Sans Unicode"/>
              </a:rPr>
              <a:t>∗</a:t>
            </a:r>
            <a:r>
              <a:rPr sz="2400" spc="-55" dirty="0">
                <a:cs typeface="Tahoma"/>
              </a:rPr>
              <a:t>12 </a:t>
            </a:r>
            <a:r>
              <a:rPr sz="2400" spc="45" dirty="0">
                <a:cs typeface="Tahoma"/>
              </a:rPr>
              <a:t>=</a:t>
            </a:r>
            <a:r>
              <a:rPr sz="2400" spc="240" dirty="0">
                <a:cs typeface="Tahoma"/>
              </a:rPr>
              <a:t> </a:t>
            </a:r>
            <a:r>
              <a:rPr sz="2400" spc="-55" dirty="0">
                <a:cs typeface="Tahoma"/>
              </a:rPr>
              <a:t>3</a:t>
            </a:r>
            <a:endParaRPr sz="2400" dirty="0">
              <a:cs typeface="Tahoma"/>
            </a:endParaRPr>
          </a:p>
        </p:txBody>
      </p:sp>
      <p:sp>
        <p:nvSpPr>
          <p:cNvPr id="13" name="object 22">
            <a:extLst>
              <a:ext uri="{FF2B5EF4-FFF2-40B4-BE49-F238E27FC236}">
                <a16:creationId xmlns:a16="http://schemas.microsoft.com/office/drawing/2014/main" id="{0E6E2D64-F827-4235-A251-7FA28B0AE0E6}"/>
              </a:ext>
            </a:extLst>
          </p:cNvPr>
          <p:cNvSpPr txBox="1"/>
          <p:nvPr/>
        </p:nvSpPr>
        <p:spPr>
          <a:xfrm>
            <a:off x="1004223" y="2900189"/>
            <a:ext cx="5649795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45" dirty="0">
                <a:cs typeface="Tahoma"/>
              </a:rPr>
              <a:t>Choose </a:t>
            </a:r>
            <a:r>
              <a:rPr sz="2400" spc="-55" dirty="0">
                <a:cs typeface="Tahoma"/>
              </a:rPr>
              <a:t>3 1 </a:t>
            </a:r>
            <a:r>
              <a:rPr sz="2400" spc="-40" dirty="0">
                <a:cs typeface="Tahoma"/>
              </a:rPr>
              <a:t>coins, </a:t>
            </a:r>
            <a:r>
              <a:rPr sz="2400" spc="-65" dirty="0">
                <a:cs typeface="Tahoma"/>
              </a:rPr>
              <a:t>so </a:t>
            </a:r>
            <a:r>
              <a:rPr sz="2400" spc="-50" dirty="0">
                <a:cs typeface="Tahoma"/>
              </a:rPr>
              <a:t>remaining </a:t>
            </a:r>
            <a:r>
              <a:rPr sz="2400" spc="-35" dirty="0">
                <a:cs typeface="Tahoma"/>
              </a:rPr>
              <a:t>is </a:t>
            </a:r>
            <a:r>
              <a:rPr sz="2400" spc="-55" dirty="0">
                <a:cs typeface="Tahoma"/>
              </a:rPr>
              <a:t>3 </a:t>
            </a:r>
            <a:r>
              <a:rPr sz="2400" spc="-30" dirty="0">
                <a:cs typeface="Lucida Sans Unicode"/>
              </a:rPr>
              <a:t>− </a:t>
            </a:r>
            <a:r>
              <a:rPr sz="2400" spc="-55" dirty="0">
                <a:cs typeface="Tahoma"/>
              </a:rPr>
              <a:t>1 </a:t>
            </a:r>
            <a:r>
              <a:rPr sz="2400" spc="-330" dirty="0">
                <a:cs typeface="Lucida Sans Unicode"/>
              </a:rPr>
              <a:t>∗ </a:t>
            </a:r>
            <a:r>
              <a:rPr sz="2400" spc="-55" dirty="0">
                <a:cs typeface="Tahoma"/>
              </a:rPr>
              <a:t>3 </a:t>
            </a:r>
            <a:r>
              <a:rPr sz="2400" spc="45" dirty="0">
                <a:cs typeface="Tahoma"/>
              </a:rPr>
              <a:t>=</a:t>
            </a:r>
            <a:r>
              <a:rPr sz="2400" spc="240" dirty="0">
                <a:cs typeface="Tahoma"/>
              </a:rPr>
              <a:t> </a:t>
            </a:r>
            <a:r>
              <a:rPr sz="2400" spc="-55" dirty="0">
                <a:cs typeface="Tahoma"/>
              </a:rPr>
              <a:t>0</a:t>
            </a:r>
            <a:endParaRPr sz="2400" dirty="0">
              <a:cs typeface="Tahoma"/>
            </a:endParaRPr>
          </a:p>
        </p:txBody>
      </p:sp>
      <p:sp>
        <p:nvSpPr>
          <p:cNvPr id="14" name="object 24">
            <a:extLst>
              <a:ext uri="{FF2B5EF4-FFF2-40B4-BE49-F238E27FC236}">
                <a16:creationId xmlns:a16="http://schemas.microsoft.com/office/drawing/2014/main" id="{F29BED1A-7599-4522-9F6E-73729DDB4168}"/>
              </a:ext>
            </a:extLst>
          </p:cNvPr>
          <p:cNvSpPr txBox="1"/>
          <p:nvPr/>
        </p:nvSpPr>
        <p:spPr>
          <a:xfrm>
            <a:off x="1036608" y="3331060"/>
            <a:ext cx="4323180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-35" dirty="0">
                <a:cs typeface="Tahoma"/>
              </a:rPr>
              <a:t>Solution: </a:t>
            </a:r>
            <a:r>
              <a:rPr sz="2800" spc="-55" dirty="0">
                <a:cs typeface="Tahoma"/>
              </a:rPr>
              <a:t>4</a:t>
            </a:r>
            <a:r>
              <a:rPr sz="2800" spc="-120" dirty="0">
                <a:cs typeface="Tahoma"/>
              </a:rPr>
              <a:t> </a:t>
            </a:r>
            <a:r>
              <a:rPr sz="2800" spc="-40" dirty="0">
                <a:cs typeface="Tahoma"/>
              </a:rPr>
              <a:t>coins.</a:t>
            </a:r>
            <a:endParaRPr sz="2800" dirty="0">
              <a:cs typeface="Tahom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AF3FD0-3806-4159-9950-C16C9EEC9A72}"/>
              </a:ext>
            </a:extLst>
          </p:cNvPr>
          <p:cNvSpPr txBox="1"/>
          <p:nvPr/>
        </p:nvSpPr>
        <p:spPr>
          <a:xfrm>
            <a:off x="703385" y="4164037"/>
            <a:ext cx="353603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spc="-40" dirty="0">
                <a:cs typeface="Tahoma"/>
              </a:rPr>
              <a:t>Example </a:t>
            </a:r>
            <a:r>
              <a:rPr lang="en-US" sz="2000" b="1" u="sng" spc="-45" dirty="0">
                <a:cs typeface="Tahoma"/>
              </a:rPr>
              <a:t>(using </a:t>
            </a:r>
            <a:r>
              <a:rPr lang="en-US" sz="2000" b="1" u="sng" spc="-25" dirty="0">
                <a:cs typeface="Tahoma"/>
              </a:rPr>
              <a:t>optimal</a:t>
            </a:r>
            <a:r>
              <a:rPr lang="en-US" sz="2000" b="1" u="sng" spc="120" dirty="0">
                <a:cs typeface="Tahoma"/>
              </a:rPr>
              <a:t> </a:t>
            </a:r>
            <a:r>
              <a:rPr lang="en-US" sz="2000" b="1" u="sng" spc="-35" dirty="0">
                <a:cs typeface="Tahoma"/>
              </a:rPr>
              <a:t>strategy)</a:t>
            </a:r>
            <a:endParaRPr lang="en-US" sz="2000" b="1" u="sng" dirty="0">
              <a:cs typeface="Tahoma"/>
            </a:endParaRPr>
          </a:p>
          <a:p>
            <a:endParaRPr lang="en-US" dirty="0"/>
          </a:p>
        </p:txBody>
      </p:sp>
      <p:sp>
        <p:nvSpPr>
          <p:cNvPr id="15" name="object 36">
            <a:extLst>
              <a:ext uri="{FF2B5EF4-FFF2-40B4-BE49-F238E27FC236}">
                <a16:creationId xmlns:a16="http://schemas.microsoft.com/office/drawing/2014/main" id="{EDBA4AB7-583E-47F4-92D2-23DF9AA62551}"/>
              </a:ext>
            </a:extLst>
          </p:cNvPr>
          <p:cNvSpPr txBox="1"/>
          <p:nvPr/>
        </p:nvSpPr>
        <p:spPr>
          <a:xfrm>
            <a:off x="1116763" y="4678057"/>
            <a:ext cx="5101156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45" dirty="0">
                <a:cs typeface="Tahoma"/>
              </a:rPr>
              <a:t>Choose</a:t>
            </a:r>
            <a:r>
              <a:rPr sz="2400" spc="10" dirty="0">
                <a:cs typeface="Tahoma"/>
              </a:rPr>
              <a:t> </a:t>
            </a:r>
            <a:r>
              <a:rPr sz="2400" spc="-55" dirty="0">
                <a:cs typeface="Tahoma"/>
              </a:rPr>
              <a:t>0</a:t>
            </a:r>
            <a:r>
              <a:rPr sz="2400" spc="10" dirty="0">
                <a:cs typeface="Tahoma"/>
              </a:rPr>
              <a:t> </a:t>
            </a:r>
            <a:r>
              <a:rPr sz="2400" spc="-55" dirty="0">
                <a:cs typeface="Tahoma"/>
              </a:rPr>
              <a:t>12</a:t>
            </a:r>
            <a:r>
              <a:rPr sz="2400" spc="15" dirty="0">
                <a:cs typeface="Tahoma"/>
              </a:rPr>
              <a:t> </a:t>
            </a:r>
            <a:r>
              <a:rPr sz="2400" spc="-40" dirty="0">
                <a:cs typeface="Tahoma"/>
              </a:rPr>
              <a:t>coins,</a:t>
            </a:r>
            <a:r>
              <a:rPr sz="2400" spc="20" dirty="0">
                <a:cs typeface="Tahoma"/>
              </a:rPr>
              <a:t> </a:t>
            </a:r>
            <a:r>
              <a:rPr sz="2400" spc="-65" dirty="0">
                <a:cs typeface="Tahoma"/>
              </a:rPr>
              <a:t>so</a:t>
            </a:r>
            <a:r>
              <a:rPr sz="2400" spc="10" dirty="0">
                <a:cs typeface="Tahoma"/>
              </a:rPr>
              <a:t> </a:t>
            </a:r>
            <a:r>
              <a:rPr sz="2400" spc="-50" dirty="0">
                <a:cs typeface="Tahoma"/>
              </a:rPr>
              <a:t>remaining</a:t>
            </a:r>
            <a:r>
              <a:rPr sz="2400" spc="15" dirty="0">
                <a:cs typeface="Tahoma"/>
              </a:rPr>
              <a:t> </a:t>
            </a:r>
            <a:r>
              <a:rPr sz="2400" spc="-35" dirty="0">
                <a:cs typeface="Tahoma"/>
              </a:rPr>
              <a:t>is</a:t>
            </a:r>
            <a:r>
              <a:rPr sz="2400" spc="10" dirty="0">
                <a:cs typeface="Tahoma"/>
              </a:rPr>
              <a:t> </a:t>
            </a:r>
            <a:r>
              <a:rPr sz="2400" spc="-55" dirty="0">
                <a:cs typeface="Tahoma"/>
              </a:rPr>
              <a:t>15</a:t>
            </a:r>
            <a:endParaRPr sz="2400" dirty="0">
              <a:cs typeface="Tahoma"/>
            </a:endParaRPr>
          </a:p>
        </p:txBody>
      </p:sp>
      <p:sp>
        <p:nvSpPr>
          <p:cNvPr id="16" name="object 39">
            <a:extLst>
              <a:ext uri="{FF2B5EF4-FFF2-40B4-BE49-F238E27FC236}">
                <a16:creationId xmlns:a16="http://schemas.microsoft.com/office/drawing/2014/main" id="{22413825-AFA9-48EA-BCB5-590653F21308}"/>
              </a:ext>
            </a:extLst>
          </p:cNvPr>
          <p:cNvSpPr txBox="1"/>
          <p:nvPr/>
        </p:nvSpPr>
        <p:spPr>
          <a:xfrm>
            <a:off x="1102696" y="5085037"/>
            <a:ext cx="6128099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45" dirty="0">
                <a:cs typeface="Tahoma"/>
              </a:rPr>
              <a:t>Choose </a:t>
            </a:r>
            <a:r>
              <a:rPr sz="2400" spc="-55" dirty="0">
                <a:cs typeface="Tahoma"/>
              </a:rPr>
              <a:t>3 5 </a:t>
            </a:r>
            <a:r>
              <a:rPr sz="2400" spc="-40" dirty="0">
                <a:cs typeface="Tahoma"/>
              </a:rPr>
              <a:t>coins, </a:t>
            </a:r>
            <a:r>
              <a:rPr sz="2400" spc="-65" dirty="0">
                <a:cs typeface="Tahoma"/>
              </a:rPr>
              <a:t>so </a:t>
            </a:r>
            <a:r>
              <a:rPr sz="2400" spc="-50" dirty="0">
                <a:cs typeface="Tahoma"/>
              </a:rPr>
              <a:t>remaining </a:t>
            </a:r>
            <a:r>
              <a:rPr sz="2400" spc="-35" dirty="0">
                <a:cs typeface="Tahoma"/>
              </a:rPr>
              <a:t>is </a:t>
            </a:r>
            <a:r>
              <a:rPr sz="2400" spc="-55" dirty="0">
                <a:cs typeface="Tahoma"/>
              </a:rPr>
              <a:t>15 </a:t>
            </a:r>
            <a:r>
              <a:rPr sz="2400" spc="-30" dirty="0">
                <a:cs typeface="Lucida Sans Unicode"/>
              </a:rPr>
              <a:t>− </a:t>
            </a:r>
            <a:r>
              <a:rPr sz="2400" spc="-55" dirty="0">
                <a:cs typeface="Tahoma"/>
              </a:rPr>
              <a:t>3 </a:t>
            </a:r>
            <a:r>
              <a:rPr sz="2400" spc="-330" dirty="0">
                <a:cs typeface="Lucida Sans Unicode"/>
              </a:rPr>
              <a:t>∗</a:t>
            </a:r>
            <a:r>
              <a:rPr lang="en-US" sz="2400" spc="-330" dirty="0">
                <a:cs typeface="Lucida Sans Unicode"/>
              </a:rPr>
              <a:t> </a:t>
            </a:r>
            <a:r>
              <a:rPr sz="2400" spc="-55" dirty="0">
                <a:cs typeface="Tahoma"/>
              </a:rPr>
              <a:t>5 </a:t>
            </a:r>
            <a:r>
              <a:rPr sz="2400" spc="45" dirty="0">
                <a:cs typeface="Tahoma"/>
              </a:rPr>
              <a:t>=</a:t>
            </a:r>
            <a:r>
              <a:rPr sz="2400" spc="240" dirty="0">
                <a:cs typeface="Tahoma"/>
              </a:rPr>
              <a:t> </a:t>
            </a:r>
            <a:r>
              <a:rPr sz="2400" spc="-55" dirty="0">
                <a:cs typeface="Tahoma"/>
              </a:rPr>
              <a:t>0</a:t>
            </a:r>
            <a:endParaRPr sz="2400" dirty="0">
              <a:cs typeface="Tahoma"/>
            </a:endParaRPr>
          </a:p>
        </p:txBody>
      </p:sp>
      <p:sp>
        <p:nvSpPr>
          <p:cNvPr id="17" name="object 40">
            <a:extLst>
              <a:ext uri="{FF2B5EF4-FFF2-40B4-BE49-F238E27FC236}">
                <a16:creationId xmlns:a16="http://schemas.microsoft.com/office/drawing/2014/main" id="{D108B47D-F533-4EC1-B3A0-4FD3EF34C31D}"/>
              </a:ext>
            </a:extLst>
          </p:cNvPr>
          <p:cNvSpPr txBox="1"/>
          <p:nvPr/>
        </p:nvSpPr>
        <p:spPr>
          <a:xfrm>
            <a:off x="1121016" y="5656586"/>
            <a:ext cx="3225899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-35" dirty="0">
                <a:cs typeface="Tahoma"/>
              </a:rPr>
              <a:t>Solution: </a:t>
            </a:r>
            <a:r>
              <a:rPr sz="2800" spc="-55" dirty="0">
                <a:cs typeface="Tahoma"/>
              </a:rPr>
              <a:t>3</a:t>
            </a:r>
            <a:r>
              <a:rPr sz="2800" spc="-160" dirty="0">
                <a:cs typeface="Tahoma"/>
              </a:rPr>
              <a:t> </a:t>
            </a:r>
            <a:r>
              <a:rPr sz="2800" spc="-40" dirty="0">
                <a:cs typeface="Tahoma"/>
              </a:rPr>
              <a:t>coins.</a:t>
            </a:r>
            <a:endParaRPr sz="2800" dirty="0">
              <a:cs typeface="Tahom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D9D995-3EDB-4348-82EC-CFEA06AFE960}"/>
              </a:ext>
            </a:extLst>
          </p:cNvPr>
          <p:cNvSpPr txBox="1"/>
          <p:nvPr/>
        </p:nvSpPr>
        <p:spPr>
          <a:xfrm>
            <a:off x="675249" y="6147576"/>
            <a:ext cx="8084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-50" dirty="0">
                <a:solidFill>
                  <a:srgbClr val="C00000"/>
                </a:solidFill>
                <a:latin typeface="Tahoma"/>
                <a:cs typeface="Tahoma"/>
              </a:rPr>
              <a:t>Correctness </a:t>
            </a:r>
            <a:r>
              <a:rPr lang="en-US" b="1" spc="-65" dirty="0">
                <a:solidFill>
                  <a:srgbClr val="C00000"/>
                </a:solidFill>
                <a:latin typeface="Tahoma"/>
                <a:cs typeface="Tahoma"/>
              </a:rPr>
              <a:t>depends </a:t>
            </a:r>
            <a:r>
              <a:rPr lang="en-US" b="1" spc="-55" dirty="0">
                <a:solidFill>
                  <a:srgbClr val="C00000"/>
                </a:solidFill>
                <a:latin typeface="Tahoma"/>
                <a:cs typeface="Tahoma"/>
              </a:rPr>
              <a:t>on </a:t>
            </a:r>
            <a:r>
              <a:rPr lang="en-US" b="1" spc="-40" dirty="0">
                <a:solidFill>
                  <a:srgbClr val="C00000"/>
                </a:solidFill>
                <a:latin typeface="Tahoma"/>
                <a:cs typeface="Tahoma"/>
              </a:rPr>
              <a:t>the choice </a:t>
            </a:r>
            <a:r>
              <a:rPr lang="en-US" b="1" spc="-35" dirty="0">
                <a:solidFill>
                  <a:srgbClr val="C00000"/>
                </a:solidFill>
                <a:latin typeface="Tahoma"/>
                <a:cs typeface="Tahoma"/>
              </a:rPr>
              <a:t>of </a:t>
            </a:r>
            <a:r>
              <a:rPr lang="en-US" b="1" spc="-40" dirty="0">
                <a:solidFill>
                  <a:srgbClr val="C00000"/>
                </a:solidFill>
                <a:latin typeface="Tahoma"/>
                <a:cs typeface="Tahoma"/>
              </a:rPr>
              <a:t>coins, </a:t>
            </a:r>
          </a:p>
          <a:p>
            <a:r>
              <a:rPr lang="en-US" b="1" spc="-65" dirty="0">
                <a:solidFill>
                  <a:srgbClr val="C00000"/>
                </a:solidFill>
                <a:latin typeface="Tahoma"/>
                <a:cs typeface="Tahoma"/>
              </a:rPr>
              <a:t>so greedy </a:t>
            </a:r>
            <a:r>
              <a:rPr lang="en-US" b="1" spc="-40" dirty="0">
                <a:solidFill>
                  <a:srgbClr val="C00000"/>
                </a:solidFill>
                <a:latin typeface="Tahoma"/>
                <a:cs typeface="Tahoma"/>
              </a:rPr>
              <a:t>strategy  </a:t>
            </a:r>
            <a:r>
              <a:rPr lang="en-US" b="1" spc="-60" dirty="0">
                <a:solidFill>
                  <a:srgbClr val="C00000"/>
                </a:solidFill>
                <a:latin typeface="Tahoma"/>
                <a:cs typeface="Tahoma"/>
              </a:rPr>
              <a:t>does</a:t>
            </a:r>
            <a:r>
              <a:rPr lang="en-US" b="1" spc="8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lang="en-US" b="1" spc="-30" dirty="0">
                <a:solidFill>
                  <a:srgbClr val="C00000"/>
                </a:solidFill>
                <a:latin typeface="Tahoma"/>
                <a:cs typeface="Tahoma"/>
              </a:rPr>
              <a:t>not </a:t>
            </a:r>
            <a:r>
              <a:rPr lang="en-US" b="1" spc="-50" dirty="0">
                <a:solidFill>
                  <a:srgbClr val="C00000"/>
                </a:solidFill>
                <a:latin typeface="Tahoma"/>
                <a:cs typeface="Tahoma"/>
              </a:rPr>
              <a:t>provide </a:t>
            </a:r>
            <a:r>
              <a:rPr lang="en-US" b="1" spc="-55" dirty="0">
                <a:solidFill>
                  <a:srgbClr val="C00000"/>
                </a:solidFill>
                <a:latin typeface="Tahoma"/>
                <a:cs typeface="Tahoma"/>
              </a:rPr>
              <a:t>a general </a:t>
            </a:r>
            <a:r>
              <a:rPr lang="en-US" b="1" spc="-30" dirty="0">
                <a:solidFill>
                  <a:srgbClr val="C00000"/>
                </a:solidFill>
                <a:latin typeface="Tahoma"/>
                <a:cs typeface="Tahoma"/>
              </a:rPr>
              <a:t>solution </a:t>
            </a:r>
            <a:r>
              <a:rPr lang="en-US" b="1" spc="-15" dirty="0">
                <a:solidFill>
                  <a:srgbClr val="C00000"/>
                </a:solidFill>
                <a:latin typeface="Tahoma"/>
                <a:cs typeface="Tahoma"/>
              </a:rPr>
              <a:t>to </a:t>
            </a:r>
            <a:r>
              <a:rPr lang="en-US" b="1" spc="-25" dirty="0">
                <a:solidFill>
                  <a:srgbClr val="C00000"/>
                </a:solidFill>
                <a:latin typeface="Tahoma"/>
                <a:cs typeface="Tahoma"/>
              </a:rPr>
              <a:t>this </a:t>
            </a:r>
            <a:r>
              <a:rPr lang="en-US" b="1" spc="-45" dirty="0">
                <a:solidFill>
                  <a:srgbClr val="C00000"/>
                </a:solidFill>
                <a:latin typeface="Tahoma"/>
                <a:cs typeface="Tahoma"/>
              </a:rPr>
              <a:t>problem!</a:t>
            </a:r>
            <a:endParaRPr lang="en-US" b="1" dirty="0">
              <a:solidFill>
                <a:srgbClr val="C00000"/>
              </a:solidFill>
              <a:latin typeface="Tahoma"/>
              <a:cs typeface="Tahoma"/>
            </a:endParaRPr>
          </a:p>
          <a:p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49995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" grpId="0"/>
      <p:bldP spid="9" grpId="0"/>
      <p:bldP spid="13" grpId="0"/>
      <p:bldP spid="14" grpId="0"/>
      <p:bldP spid="3" grpId="0"/>
      <p:bldP spid="15" grpId="0"/>
      <p:bldP spid="16" grpId="0"/>
      <p:bldP spid="17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667000"/>
            <a:ext cx="7793037" cy="685800"/>
          </a:xfrm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/>
              <a:t>The End 1</a:t>
            </a:r>
            <a:endParaRPr lang="en-US"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duke6">
  <a:themeElements>
    <a:clrScheme name="">
      <a:dk1>
        <a:srgbClr val="000000"/>
      </a:dk1>
      <a:lt1>
        <a:srgbClr val="FFFFFF"/>
      </a:lt1>
      <a:dk2>
        <a:srgbClr val="FF0000"/>
      </a:dk2>
      <a:lt2>
        <a:srgbClr val="FF9900"/>
      </a:lt2>
      <a:accent1>
        <a:srgbClr val="0099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AAA"/>
      </a:accent5>
      <a:accent6>
        <a:srgbClr val="2D00E7"/>
      </a:accent6>
      <a:hlink>
        <a:srgbClr val="FF00FF"/>
      </a:hlink>
      <a:folHlink>
        <a:srgbClr val="9900FF"/>
      </a:folHlink>
    </a:clrScheme>
    <a:fontScheme name="duke6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duke6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6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6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6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6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6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6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6 8">
        <a:dk1>
          <a:srgbClr val="000000"/>
        </a:dk1>
        <a:lt1>
          <a:srgbClr val="FFFFFF"/>
        </a:lt1>
        <a:dk2>
          <a:srgbClr val="FF0000"/>
        </a:dk2>
        <a:lt2>
          <a:srgbClr val="FF9900"/>
        </a:lt2>
        <a:accent1>
          <a:srgbClr val="0099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5C2D"/>
        </a:accent6>
        <a:hlink>
          <a:srgbClr val="CC00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1882</TotalTime>
  <Words>566</Words>
  <Application>Microsoft Office PowerPoint</Application>
  <PresentationFormat>On-screen Show (4:3)</PresentationFormat>
  <Paragraphs>132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Calibri</vt:lpstr>
      <vt:lpstr>Geneva</vt:lpstr>
      <vt:lpstr>Lucida Sans Unicode</vt:lpstr>
      <vt:lpstr>Tahoma</vt:lpstr>
      <vt:lpstr>Times</vt:lpstr>
      <vt:lpstr>Times New Roman</vt:lpstr>
      <vt:lpstr>Trebuchet MS</vt:lpstr>
      <vt:lpstr>Verdana</vt:lpstr>
      <vt:lpstr>Wingdings</vt:lpstr>
      <vt:lpstr>duke6</vt:lpstr>
      <vt:lpstr>Lab 5: Greedy Algorithms</vt:lpstr>
      <vt:lpstr>Activity-Selection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Algorithms</dc:title>
  <dc:creator>MAOWA</dc:creator>
  <cp:lastModifiedBy>Dr. Shohag Barman</cp:lastModifiedBy>
  <cp:revision>45</cp:revision>
  <dcterms:modified xsi:type="dcterms:W3CDTF">2021-02-24T09:22:28Z</dcterms:modified>
</cp:coreProperties>
</file>