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386" r:id="rId6"/>
    <p:sldId id="387" r:id="rId7"/>
    <p:sldId id="271" r:id="rId8"/>
    <p:sldId id="272" r:id="rId9"/>
    <p:sldId id="389" r:id="rId10"/>
    <p:sldId id="390" r:id="rId11"/>
    <p:sldId id="391" r:id="rId12"/>
    <p:sldId id="392" r:id="rId13"/>
    <p:sldId id="393" r:id="rId14"/>
    <p:sldId id="394" r:id="rId15"/>
    <p:sldId id="3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4"/>
  </p:normalViewPr>
  <p:slideViewPr>
    <p:cSldViewPr snapToGrid="0" snapToObjects="1">
      <p:cViewPr varScale="1">
        <p:scale>
          <a:sx n="72" d="100"/>
          <a:sy n="72" d="100"/>
        </p:scale>
        <p:origin x="4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9: </a:t>
            </a:r>
            <a:r>
              <a:rPr lang="en-US"/>
              <a:t>Dynamic Programming-</a:t>
            </a:r>
            <a:br>
              <a:rPr lang="en-US" dirty="0"/>
            </a:br>
            <a:r>
              <a:rPr lang="en-US" dirty="0"/>
              <a:t>MCM, LCS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45405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1893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51948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 i="1" u="sng" dirty="0"/>
          </a:p>
          <a:p>
            <a:pPr marL="0" indent="0" algn="just">
              <a:buNone/>
            </a:pPr>
            <a:r>
              <a:rPr lang="en-US" sz="1600" b="1" i="1" dirty="0"/>
              <a:t>   </a:t>
            </a:r>
            <a:endParaRPr lang="en-US" sz="900" b="1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2971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2956560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29200" y="323596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539770"/>
            <a:ext cx="5943600" cy="784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3276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7400" y="3657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40350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0470" y="4419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47853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9947" y="32882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6120" y="357782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71947" y="3669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360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8120" y="39588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98681" y="40502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720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19664" y="43398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4800" y="44196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1680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81664" y="470916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4889361"/>
            <a:ext cx="348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m[1, 4] and s[1, 4], m[2, 5] </a:t>
            </a:r>
            <a:r>
              <a:rPr lang="en-US" sz="1200" b="1" i="1" dirty="0" err="1"/>
              <a:t>nd</a:t>
            </a:r>
            <a:r>
              <a:rPr lang="en-US" sz="1200" b="1" i="1" dirty="0"/>
              <a:t> s[2, 5]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1447800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m[2, 5] </a:t>
            </a:r>
            <a:r>
              <a:rPr lang="en-US" sz="1400" b="1" dirty="0">
                <a:sym typeface="Wingdings" pitchFamily="2" charset="2"/>
              </a:rPr>
              <a:t>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</a:t>
            </a:r>
            <a:r>
              <a:rPr lang="en-US" sz="1400" b="1" i="1" dirty="0">
                <a:solidFill>
                  <a:prstClr val="black"/>
                </a:solidFill>
              </a:rPr>
              <a:t> A</a:t>
            </a:r>
            <a:r>
              <a:rPr lang="en-US" sz="1050" b="1" i="1" dirty="0">
                <a:solidFill>
                  <a:prstClr val="black"/>
                </a:solidFill>
              </a:rPr>
              <a:t>5</a:t>
            </a:r>
            <a:r>
              <a:rPr lang="en-US" sz="1400" b="1" dirty="0"/>
              <a:t>                                   </a:t>
            </a:r>
            <a:r>
              <a:rPr lang="en-US" sz="1400" b="1" dirty="0" err="1"/>
              <a:t>i</a:t>
            </a:r>
            <a:r>
              <a:rPr lang="en-US" sz="1400" b="1" dirty="0"/>
              <a:t> = 2, j =5. So, k = 2, 3, 4</a:t>
            </a:r>
          </a:p>
          <a:p>
            <a:r>
              <a:rPr lang="en-US" sz="1400" b="1" dirty="0"/>
              <a:t>For k = 2, </a:t>
            </a:r>
          </a:p>
          <a:p>
            <a:r>
              <a:rPr lang="en-US" sz="1400" b="1" dirty="0"/>
              <a:t>m[2, 5] = m[2, 2] + m[3, 5]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1.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2.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 </a:t>
            </a:r>
            <a:r>
              <a:rPr lang="en-US" sz="1400" b="1" dirty="0">
                <a:solidFill>
                  <a:prstClr val="black"/>
                </a:solidFill>
              </a:rPr>
              <a:t>= 0 + 1140 + 10.3.7</a:t>
            </a:r>
            <a:r>
              <a:rPr lang="en-US" sz="1400" b="1" dirty="0"/>
              <a:t> = </a:t>
            </a:r>
            <a:r>
              <a:rPr lang="en-US" sz="1500" b="1" dirty="0"/>
              <a:t>1350</a:t>
            </a:r>
            <a:endParaRPr lang="en-US" sz="1500" dirty="0"/>
          </a:p>
          <a:p>
            <a:r>
              <a:rPr lang="en-US" sz="1400" b="1" dirty="0"/>
              <a:t>For k = 3, </a:t>
            </a:r>
          </a:p>
          <a:p>
            <a:r>
              <a:rPr lang="en-US" sz="1400" b="1" dirty="0"/>
              <a:t>m[2, 5] = m[2, 3] + m[4, 5]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1.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3.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</a:t>
            </a:r>
            <a:r>
              <a:rPr lang="en-US" sz="1400" b="1" dirty="0">
                <a:solidFill>
                  <a:prstClr val="black"/>
                </a:solidFill>
              </a:rPr>
              <a:t>= </a:t>
            </a:r>
            <a:r>
              <a:rPr lang="en-US" sz="1200" b="1" dirty="0">
                <a:solidFill>
                  <a:prstClr val="black"/>
                </a:solidFill>
              </a:rPr>
              <a:t>360 + 1680 + 10.12.7</a:t>
            </a:r>
            <a:r>
              <a:rPr lang="en-US" sz="1400" b="1" dirty="0"/>
              <a:t> = </a:t>
            </a:r>
            <a:r>
              <a:rPr lang="en-US" sz="1200" b="1" dirty="0"/>
              <a:t>2880</a:t>
            </a:r>
            <a:endParaRPr lang="en-US" sz="1500" b="1" dirty="0"/>
          </a:p>
          <a:p>
            <a:r>
              <a:rPr lang="en-US" sz="1400" b="1" dirty="0"/>
              <a:t>For k = 4, </a:t>
            </a:r>
          </a:p>
          <a:p>
            <a:r>
              <a:rPr lang="en-US" sz="1400" b="1" dirty="0"/>
              <a:t>m[2, 5] = m[2, 4] + m[5, 5]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1.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</a:t>
            </a:r>
            <a:r>
              <a:rPr lang="en-US" sz="1400" b="1" dirty="0">
                <a:solidFill>
                  <a:prstClr val="black"/>
                </a:solidFill>
              </a:rPr>
              <a:t>= </a:t>
            </a:r>
            <a:r>
              <a:rPr lang="en-US" sz="1200" b="1" dirty="0">
                <a:solidFill>
                  <a:prstClr val="black"/>
                </a:solidFill>
              </a:rPr>
              <a:t>1320 + 0 + 10.20.7</a:t>
            </a:r>
            <a:r>
              <a:rPr lang="en-US" sz="1400" b="1" dirty="0"/>
              <a:t> = 2720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8200" y="51816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=2,   A</a:t>
            </a:r>
            <a:r>
              <a:rPr lang="en-US" sz="1100" b="1" i="1" dirty="0"/>
              <a:t>2 </a:t>
            </a:r>
            <a:r>
              <a:rPr lang="en-US" sz="1500" b="1" i="1" dirty="0"/>
              <a:t>| A</a:t>
            </a:r>
            <a:r>
              <a:rPr lang="en-US" sz="1100" b="1" i="1" dirty="0"/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</a:t>
            </a:r>
            <a:r>
              <a:rPr lang="en-US" sz="1200" b="1" i="1" dirty="0">
                <a:solidFill>
                  <a:prstClr val="black"/>
                </a:solidFill>
              </a:rPr>
              <a:t>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000" b="1" i="1" dirty="0">
                <a:solidFill>
                  <a:prstClr val="black"/>
                </a:solidFill>
              </a:rPr>
              <a:t>5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51816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=3,   A</a:t>
            </a:r>
            <a:r>
              <a:rPr lang="en-US" sz="1100" b="1" i="1" dirty="0"/>
              <a:t>2 </a:t>
            </a:r>
            <a:r>
              <a:rPr lang="en-US" sz="1500" b="1" i="1" dirty="0"/>
              <a:t>A</a:t>
            </a:r>
            <a:r>
              <a:rPr lang="en-US" sz="1100" b="1" i="1" dirty="0"/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|</a:t>
            </a:r>
            <a:r>
              <a:rPr lang="en-US" sz="1100" b="1" i="1" dirty="0"/>
              <a:t>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5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71947" y="327302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264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120" y="35778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55668" y="487769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m[2, 5] and s[2, 5]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2800" y="36540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1320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3800" y="39588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27877" y="403502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1140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05800" y="433982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5539770"/>
            <a:ext cx="25908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/>
              <a:t>s[</a:t>
            </a:r>
            <a:r>
              <a:rPr lang="en-US" sz="1500" b="1" dirty="0" err="1"/>
              <a:t>i</a:t>
            </a:r>
            <a:r>
              <a:rPr lang="en-US" sz="1500" b="1" dirty="0"/>
              <a:t>, j] = k            </a:t>
            </a:r>
          </a:p>
          <a:p>
            <a:pPr algn="ctr"/>
            <a:r>
              <a:rPr lang="en-US" sz="1500" b="1" dirty="0"/>
              <a:t>( </a:t>
            </a:r>
            <a:r>
              <a:rPr lang="en-US" sz="800" b="1" dirty="0"/>
              <a:t>the</a:t>
            </a:r>
            <a:r>
              <a:rPr lang="en-US" sz="1500" b="1" dirty="0"/>
              <a:t> </a:t>
            </a:r>
            <a:r>
              <a:rPr lang="en-US" sz="800" b="1" dirty="0"/>
              <a:t>k-value  that  gives  optimal  solution </a:t>
            </a:r>
            <a:r>
              <a:rPr lang="en-US" sz="1500" b="1" dirty="0"/>
              <a:t>)</a:t>
            </a:r>
          </a:p>
          <a:p>
            <a:pPr algn="ctr"/>
            <a:r>
              <a:rPr lang="en-US" sz="1500" b="1" dirty="0" err="1"/>
              <a:t>i</a:t>
            </a:r>
            <a:r>
              <a:rPr lang="en-US" sz="1500" b="1" dirty="0"/>
              <a:t> &lt;= k &lt; j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389922" y="327302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1080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43800" y="35661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43600" y="51816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=4,   A</a:t>
            </a:r>
            <a:r>
              <a:rPr lang="en-US" sz="1100" b="1" i="1" dirty="0"/>
              <a:t>2 </a:t>
            </a:r>
            <a:r>
              <a:rPr lang="en-US" sz="1500" b="1" i="1" dirty="0"/>
              <a:t>A</a:t>
            </a:r>
            <a:r>
              <a:rPr lang="en-US" sz="1100" b="1" i="1" dirty="0"/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 </a:t>
            </a:r>
            <a:r>
              <a:rPr lang="en-US" sz="1500" b="1" i="1" dirty="0">
                <a:solidFill>
                  <a:prstClr val="black"/>
                </a:solidFill>
              </a:rPr>
              <a:t>|</a:t>
            </a:r>
            <a:r>
              <a:rPr lang="en-US" sz="1100" b="1" i="1" dirty="0">
                <a:solidFill>
                  <a:prstClr val="black"/>
                </a:solidFill>
              </a:rPr>
              <a:t>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5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4099023" y="36692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1350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05800" y="3974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9FC7CA-A4DB-41D0-9138-11F15C6C3457}"/>
              </a:ext>
            </a:extLst>
          </p:cNvPr>
          <p:cNvSpPr txBox="1"/>
          <p:nvPr/>
        </p:nvSpPr>
        <p:spPr>
          <a:xfrm>
            <a:off x="1969212" y="564178"/>
            <a:ext cx="6445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8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7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1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 i="1" u="sng" dirty="0"/>
          </a:p>
          <a:p>
            <a:pPr marL="0" indent="0" algn="just">
              <a:buNone/>
            </a:pPr>
            <a:r>
              <a:rPr lang="en-US" sz="1600" b="1" i="1" dirty="0"/>
              <a:t>   </a:t>
            </a:r>
            <a:endParaRPr lang="en-US" sz="900" b="1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2971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3352800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105400" y="36322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615970"/>
            <a:ext cx="5943600" cy="784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3672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4053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4431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6670" y="4815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9600" y="5181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6147" y="36845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02320" y="39740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48147" y="406550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360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64320" y="4355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4881" y="44465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720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5864" y="4736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1000" y="481584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1680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57864" y="5105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1456253"/>
            <a:ext cx="5867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m[1, 5] </a:t>
            </a:r>
            <a:r>
              <a:rPr lang="en-US" sz="1400" b="1" dirty="0">
                <a:sym typeface="Wingdings" pitchFamily="2" charset="2"/>
              </a:rPr>
              <a:t>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1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</a:t>
            </a:r>
            <a:r>
              <a:rPr lang="en-US" sz="1400" b="1" i="1" dirty="0">
                <a:solidFill>
                  <a:prstClr val="black"/>
                </a:solidFill>
              </a:rPr>
              <a:t> A</a:t>
            </a:r>
            <a:r>
              <a:rPr lang="en-US" sz="1050" b="1" i="1" dirty="0">
                <a:solidFill>
                  <a:prstClr val="black"/>
                </a:solidFill>
              </a:rPr>
              <a:t>5</a:t>
            </a:r>
            <a:r>
              <a:rPr lang="en-US" sz="1400" b="1" dirty="0"/>
              <a:t>                           </a:t>
            </a:r>
            <a:r>
              <a:rPr lang="en-US" sz="1400" b="1" dirty="0" err="1"/>
              <a:t>i</a:t>
            </a:r>
            <a:r>
              <a:rPr lang="en-US" sz="1400" b="1" dirty="0"/>
              <a:t> = 1, j =5. So, k = 1, 2, 3, 4</a:t>
            </a:r>
          </a:p>
          <a:p>
            <a:r>
              <a:rPr lang="en-US" sz="1400" b="1" dirty="0"/>
              <a:t>For k = 1, </a:t>
            </a:r>
          </a:p>
          <a:p>
            <a:r>
              <a:rPr lang="en-US" sz="1400" b="1" dirty="0"/>
              <a:t>m[1, 5] = m[1, 1] + m[2, 5]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0.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1.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 </a:t>
            </a:r>
            <a:r>
              <a:rPr lang="en-US" sz="1400" b="1" dirty="0">
                <a:solidFill>
                  <a:prstClr val="black"/>
                </a:solidFill>
              </a:rPr>
              <a:t>= 0 + 1350 + 4.10.7</a:t>
            </a:r>
            <a:r>
              <a:rPr lang="en-US" sz="1400" b="1" dirty="0"/>
              <a:t> = </a:t>
            </a:r>
            <a:r>
              <a:rPr lang="en-US" sz="1500" b="1" dirty="0"/>
              <a:t>1630</a:t>
            </a:r>
            <a:endParaRPr lang="en-US" sz="1500" dirty="0"/>
          </a:p>
          <a:p>
            <a:r>
              <a:rPr lang="en-US" sz="1400" b="1" dirty="0"/>
              <a:t>For k = 2, </a:t>
            </a:r>
          </a:p>
          <a:p>
            <a:r>
              <a:rPr lang="en-US" sz="1400" b="1" dirty="0"/>
              <a:t>m[1, 5] = m[1, 2] + m[3, 5]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0.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2.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</a:t>
            </a:r>
            <a:r>
              <a:rPr lang="en-US" sz="1400" b="1" dirty="0">
                <a:solidFill>
                  <a:prstClr val="black"/>
                </a:solidFill>
              </a:rPr>
              <a:t>= 120 + 1140 + 4.3.7</a:t>
            </a:r>
            <a:r>
              <a:rPr lang="en-US" sz="1400" b="1" dirty="0"/>
              <a:t> = 1344</a:t>
            </a:r>
            <a:endParaRPr lang="en-US" sz="1500" b="1" dirty="0"/>
          </a:p>
          <a:p>
            <a:r>
              <a:rPr lang="en-US" sz="1400" b="1" dirty="0"/>
              <a:t>For k = 3, </a:t>
            </a:r>
          </a:p>
          <a:p>
            <a:r>
              <a:rPr lang="en-US" sz="1400" b="1" dirty="0"/>
              <a:t>m[1, 5] = m[1, 3] + m[4, 5]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0.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3.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</a:t>
            </a:r>
            <a:r>
              <a:rPr lang="en-US" sz="1400" b="1" dirty="0">
                <a:solidFill>
                  <a:prstClr val="black"/>
                </a:solidFill>
              </a:rPr>
              <a:t>= </a:t>
            </a:r>
            <a:r>
              <a:rPr lang="en-US" sz="1300" b="1" dirty="0">
                <a:solidFill>
                  <a:prstClr val="black"/>
                </a:solidFill>
              </a:rPr>
              <a:t>264 + 1680 + 4.12.7</a:t>
            </a:r>
            <a:r>
              <a:rPr lang="en-US" sz="1400" b="1" dirty="0"/>
              <a:t> = 2016</a:t>
            </a:r>
          </a:p>
          <a:p>
            <a:r>
              <a:rPr lang="en-US" sz="1400" b="1" dirty="0"/>
              <a:t>For k = 4, </a:t>
            </a:r>
          </a:p>
          <a:p>
            <a:r>
              <a:rPr lang="en-US" sz="1400" b="1" dirty="0"/>
              <a:t>m[1, 5] = m[1, 4] + m[5, 5]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0.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</a:t>
            </a:r>
            <a:r>
              <a:rPr lang="en-US" sz="1400" b="1" dirty="0">
                <a:solidFill>
                  <a:prstClr val="black"/>
                </a:solidFill>
              </a:rPr>
              <a:t>= 1080 + 0 + 4.20.7</a:t>
            </a:r>
            <a:r>
              <a:rPr lang="en-US" sz="1400" b="1" dirty="0"/>
              <a:t> = 1640</a:t>
            </a:r>
          </a:p>
          <a:p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4676001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For k =1,    A</a:t>
            </a:r>
            <a:r>
              <a:rPr lang="en-US" sz="1000" b="1" i="1" dirty="0"/>
              <a:t>1 </a:t>
            </a:r>
            <a:r>
              <a:rPr lang="en-US" sz="1200" b="1" i="1" dirty="0"/>
              <a:t>| A</a:t>
            </a:r>
            <a:r>
              <a:rPr lang="en-US" sz="1000" b="1" i="1" dirty="0"/>
              <a:t>2 </a:t>
            </a:r>
            <a:r>
              <a:rPr lang="en-US" sz="1200" b="1" i="1" dirty="0">
                <a:solidFill>
                  <a:prstClr val="black"/>
                </a:solidFill>
              </a:rPr>
              <a:t>A</a:t>
            </a:r>
            <a:r>
              <a:rPr lang="en-US" sz="1000" b="1" i="1" dirty="0">
                <a:solidFill>
                  <a:prstClr val="black"/>
                </a:solidFill>
              </a:rPr>
              <a:t>3</a:t>
            </a:r>
            <a:r>
              <a:rPr lang="en-US" sz="1050" b="1" i="1" dirty="0">
                <a:solidFill>
                  <a:prstClr val="black"/>
                </a:solidFill>
              </a:rPr>
              <a:t> </a:t>
            </a:r>
            <a:r>
              <a:rPr lang="en-US" sz="1200" b="1" i="1" dirty="0">
                <a:solidFill>
                  <a:prstClr val="black"/>
                </a:solidFill>
              </a:rPr>
              <a:t>A</a:t>
            </a:r>
            <a:r>
              <a:rPr lang="en-US" sz="800" b="1" i="1" dirty="0">
                <a:solidFill>
                  <a:prstClr val="black"/>
                </a:solidFill>
              </a:rPr>
              <a:t>4 </a:t>
            </a:r>
            <a:r>
              <a:rPr lang="en-US" sz="1100" b="1" i="1" dirty="0">
                <a:solidFill>
                  <a:prstClr val="black"/>
                </a:solidFill>
              </a:rPr>
              <a:t>A</a:t>
            </a:r>
            <a:r>
              <a:rPr lang="en-US" sz="700" b="1" i="1" dirty="0">
                <a:solidFill>
                  <a:prstClr val="black"/>
                </a:solidFill>
              </a:rPr>
              <a:t>5</a:t>
            </a:r>
            <a:r>
              <a:rPr lang="en-US" sz="1100" b="1" i="1" dirty="0"/>
              <a:t> </a:t>
            </a:r>
            <a:endParaRPr lang="en-US" sz="14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4904601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For k =2,   A</a:t>
            </a:r>
            <a:r>
              <a:rPr lang="en-US" sz="1000" b="1" i="1" dirty="0"/>
              <a:t>1 </a:t>
            </a:r>
            <a:r>
              <a:rPr lang="en-US" sz="1200" b="1" i="1" dirty="0"/>
              <a:t>A</a:t>
            </a:r>
            <a:r>
              <a:rPr lang="en-US" sz="1000" b="1" i="1" dirty="0"/>
              <a:t>2 </a:t>
            </a:r>
            <a:r>
              <a:rPr lang="en-US" sz="1200" b="1" i="1" dirty="0">
                <a:solidFill>
                  <a:prstClr val="black"/>
                </a:solidFill>
              </a:rPr>
              <a:t>|</a:t>
            </a:r>
            <a:r>
              <a:rPr lang="en-US" sz="1000" b="1" i="1" dirty="0"/>
              <a:t> </a:t>
            </a:r>
            <a:r>
              <a:rPr lang="en-US" sz="1200" b="1" i="1" dirty="0">
                <a:solidFill>
                  <a:prstClr val="black"/>
                </a:solidFill>
              </a:rPr>
              <a:t>A</a:t>
            </a:r>
            <a:r>
              <a:rPr lang="en-US" sz="1000" b="1" i="1" dirty="0">
                <a:solidFill>
                  <a:prstClr val="black"/>
                </a:solidFill>
              </a:rPr>
              <a:t>3 </a:t>
            </a:r>
            <a:r>
              <a:rPr lang="en-US" sz="1200" b="1" i="1" dirty="0">
                <a:solidFill>
                  <a:prstClr val="black"/>
                </a:solidFill>
              </a:rPr>
              <a:t>A</a:t>
            </a:r>
            <a:r>
              <a:rPr lang="en-US" sz="1000" b="1" i="1" dirty="0">
                <a:solidFill>
                  <a:prstClr val="black"/>
                </a:solidFill>
              </a:rPr>
              <a:t>4 </a:t>
            </a:r>
            <a:r>
              <a:rPr lang="en-US" sz="1100" b="1" i="1" dirty="0">
                <a:solidFill>
                  <a:prstClr val="black"/>
                </a:solidFill>
              </a:rPr>
              <a:t>A</a:t>
            </a:r>
            <a:r>
              <a:rPr lang="en-US" sz="900" b="1" i="1" dirty="0">
                <a:solidFill>
                  <a:prstClr val="black"/>
                </a:solidFill>
              </a:rPr>
              <a:t>5</a:t>
            </a:r>
            <a:r>
              <a:rPr lang="en-US" sz="1100" b="1" i="1" dirty="0"/>
              <a:t> </a:t>
            </a:r>
            <a:endParaRPr lang="en-US" sz="14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748147" y="366926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264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64320" y="3974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93332" y="4953000"/>
            <a:ext cx="191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m[1, 5] and s[1, 5]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29000" y="40502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1320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20000" y="4355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04077" y="44312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1140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82000" y="47360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5615970"/>
            <a:ext cx="25908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/>
              <a:t>s[</a:t>
            </a:r>
            <a:r>
              <a:rPr lang="en-US" sz="1500" b="1" dirty="0" err="1"/>
              <a:t>i</a:t>
            </a:r>
            <a:r>
              <a:rPr lang="en-US" sz="1500" b="1" dirty="0"/>
              <a:t>, j] = k            </a:t>
            </a:r>
          </a:p>
          <a:p>
            <a:pPr algn="ctr"/>
            <a:r>
              <a:rPr lang="en-US" sz="1500" b="1" dirty="0"/>
              <a:t>( </a:t>
            </a:r>
            <a:r>
              <a:rPr lang="en-US" sz="800" b="1" dirty="0"/>
              <a:t>the</a:t>
            </a:r>
            <a:r>
              <a:rPr lang="en-US" sz="1500" b="1" dirty="0"/>
              <a:t> </a:t>
            </a:r>
            <a:r>
              <a:rPr lang="en-US" sz="800" b="1" dirty="0"/>
              <a:t>k-value  that  gives  optimal  solution </a:t>
            </a:r>
            <a:r>
              <a:rPr lang="en-US" sz="1500" b="1" dirty="0"/>
              <a:t>)</a:t>
            </a:r>
          </a:p>
          <a:p>
            <a:pPr algn="ctr"/>
            <a:r>
              <a:rPr lang="en-US" sz="1500" b="1" dirty="0" err="1"/>
              <a:t>i</a:t>
            </a:r>
            <a:r>
              <a:rPr lang="en-US" sz="1500" b="1" dirty="0"/>
              <a:t> &lt;= k &lt; j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66122" y="366926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1080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0000" y="39624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5133201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For k =3,   A</a:t>
            </a:r>
            <a:r>
              <a:rPr lang="en-US" sz="1000" b="1" i="1" dirty="0"/>
              <a:t>1 </a:t>
            </a:r>
            <a:r>
              <a:rPr lang="en-US" sz="1200" b="1" i="1" dirty="0"/>
              <a:t>A</a:t>
            </a:r>
            <a:r>
              <a:rPr lang="en-US" sz="1000" b="1" i="1" dirty="0"/>
              <a:t>2 </a:t>
            </a:r>
            <a:r>
              <a:rPr lang="en-US" sz="1200" b="1" i="1" dirty="0">
                <a:solidFill>
                  <a:prstClr val="black"/>
                </a:solidFill>
              </a:rPr>
              <a:t>A</a:t>
            </a:r>
            <a:r>
              <a:rPr lang="en-US" sz="1000" b="1" i="1" dirty="0">
                <a:solidFill>
                  <a:prstClr val="black"/>
                </a:solidFill>
              </a:rPr>
              <a:t>3 </a:t>
            </a:r>
            <a:r>
              <a:rPr lang="en-US" sz="1200" b="1" i="1" dirty="0">
                <a:solidFill>
                  <a:prstClr val="black"/>
                </a:solidFill>
              </a:rPr>
              <a:t>|</a:t>
            </a:r>
            <a:r>
              <a:rPr lang="en-US" sz="1000" b="1" i="1" dirty="0">
                <a:solidFill>
                  <a:prstClr val="black"/>
                </a:solidFill>
              </a:rPr>
              <a:t> </a:t>
            </a:r>
            <a:r>
              <a:rPr lang="en-US" sz="1200" b="1" i="1" dirty="0">
                <a:solidFill>
                  <a:prstClr val="black"/>
                </a:solidFill>
              </a:rPr>
              <a:t>A</a:t>
            </a:r>
            <a:r>
              <a:rPr lang="en-US" sz="1000" b="1" i="1" dirty="0">
                <a:solidFill>
                  <a:prstClr val="black"/>
                </a:solidFill>
              </a:rPr>
              <a:t>4 </a:t>
            </a:r>
            <a:r>
              <a:rPr lang="en-US" sz="1100" b="1" i="1" dirty="0">
                <a:solidFill>
                  <a:prstClr val="black"/>
                </a:solidFill>
              </a:rPr>
              <a:t>A</a:t>
            </a:r>
            <a:r>
              <a:rPr lang="en-US" sz="900" b="1" i="1" dirty="0">
                <a:solidFill>
                  <a:prstClr val="black"/>
                </a:solidFill>
              </a:rPr>
              <a:t>5</a:t>
            </a:r>
            <a:r>
              <a:rPr lang="en-US" sz="1100" b="1" i="1" dirty="0"/>
              <a:t> </a:t>
            </a:r>
            <a:endParaRPr lang="en-US" sz="1400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75223" y="406550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1350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82000" y="43703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" y="5361801"/>
            <a:ext cx="23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For k =4,   A1 A</a:t>
            </a:r>
            <a:r>
              <a:rPr lang="en-US" sz="1000" b="1" i="1" dirty="0"/>
              <a:t>2 </a:t>
            </a:r>
            <a:r>
              <a:rPr lang="en-US" sz="1200" b="1" i="1" dirty="0"/>
              <a:t>A</a:t>
            </a:r>
            <a:r>
              <a:rPr lang="en-US" sz="1000" b="1" i="1" dirty="0"/>
              <a:t>3 </a:t>
            </a:r>
            <a:r>
              <a:rPr lang="en-US" sz="1200" b="1" i="1" dirty="0">
                <a:solidFill>
                  <a:prstClr val="black"/>
                </a:solidFill>
              </a:rPr>
              <a:t>A</a:t>
            </a:r>
            <a:r>
              <a:rPr lang="en-US" sz="1000" b="1" i="1" dirty="0">
                <a:solidFill>
                  <a:prstClr val="black"/>
                </a:solidFill>
              </a:rPr>
              <a:t>4 </a:t>
            </a:r>
            <a:r>
              <a:rPr lang="en-US" sz="1200" b="1" i="1" dirty="0">
                <a:solidFill>
                  <a:prstClr val="black"/>
                </a:solidFill>
              </a:rPr>
              <a:t>|</a:t>
            </a:r>
            <a:r>
              <a:rPr lang="en-US" sz="1000" b="1" i="1" dirty="0">
                <a:solidFill>
                  <a:prstClr val="black"/>
                </a:solidFill>
              </a:rPr>
              <a:t> </a:t>
            </a:r>
            <a:r>
              <a:rPr lang="en-US" sz="1200" b="1" i="1" dirty="0">
                <a:solidFill>
                  <a:prstClr val="black"/>
                </a:solidFill>
              </a:rPr>
              <a:t>A</a:t>
            </a:r>
            <a:r>
              <a:rPr lang="en-US" sz="1000" b="1" i="1" dirty="0">
                <a:solidFill>
                  <a:prstClr val="black"/>
                </a:solidFill>
              </a:rPr>
              <a:t>5</a:t>
            </a:r>
            <a:r>
              <a:rPr lang="en-US" sz="1100" b="1" i="1" dirty="0"/>
              <a:t> </a:t>
            </a:r>
            <a:endParaRPr lang="en-US" sz="1400" b="1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210489" y="367284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1344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2000" y="397764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6532" y="2514600"/>
            <a:ext cx="29838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i="1" dirty="0"/>
              <a:t>Minimum 1344 number of scalar multiplication operations are needed to multiply the chain          </a:t>
            </a:r>
            <a:r>
              <a:rPr lang="en-US" sz="1400" b="1" i="1" dirty="0">
                <a:solidFill>
                  <a:prstClr val="black"/>
                </a:solidFill>
              </a:rPr>
              <a:t>A</a:t>
            </a:r>
            <a:r>
              <a:rPr lang="en-US" sz="1050" b="1" i="1" dirty="0">
                <a:solidFill>
                  <a:prstClr val="black"/>
                </a:solidFill>
              </a:rPr>
              <a:t>1 </a:t>
            </a:r>
            <a:r>
              <a:rPr lang="en-US" sz="1400" b="1" i="1" dirty="0">
                <a:solidFill>
                  <a:prstClr val="black"/>
                </a:solidFill>
              </a:rPr>
              <a:t>A</a:t>
            </a:r>
            <a:r>
              <a:rPr lang="en-US" sz="1050" b="1" i="1" dirty="0">
                <a:solidFill>
                  <a:prstClr val="black"/>
                </a:solidFill>
              </a:rPr>
              <a:t>2 </a:t>
            </a:r>
            <a:r>
              <a:rPr lang="en-US" sz="1400" b="1" i="1" dirty="0">
                <a:solidFill>
                  <a:prstClr val="black"/>
                </a:solidFill>
              </a:rPr>
              <a:t>A</a:t>
            </a:r>
            <a:r>
              <a:rPr lang="en-US" sz="1050" b="1" i="1" dirty="0">
                <a:solidFill>
                  <a:prstClr val="black"/>
                </a:solidFill>
              </a:rPr>
              <a:t>3 </a:t>
            </a:r>
            <a:r>
              <a:rPr lang="en-US" sz="1400" b="1" i="1" dirty="0">
                <a:solidFill>
                  <a:prstClr val="black"/>
                </a:solidFill>
              </a:rPr>
              <a:t>A</a:t>
            </a:r>
            <a:r>
              <a:rPr lang="en-US" sz="1050" b="1" i="1" dirty="0">
                <a:solidFill>
                  <a:prstClr val="black"/>
                </a:solidFill>
              </a:rPr>
              <a:t>4</a:t>
            </a:r>
            <a:r>
              <a:rPr lang="en-US" sz="1200" b="1" i="1" dirty="0">
                <a:solidFill>
                  <a:prstClr val="black"/>
                </a:solidFill>
              </a:rPr>
              <a:t> A</a:t>
            </a:r>
            <a:r>
              <a:rPr lang="en-US" sz="1000" b="1" i="1" dirty="0">
                <a:solidFill>
                  <a:prstClr val="black"/>
                </a:solidFill>
              </a:rPr>
              <a:t>5</a:t>
            </a:r>
            <a:r>
              <a:rPr lang="en-US" sz="14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28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7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9" grpId="0"/>
      <p:bldP spid="43" grpId="0"/>
      <p:bldP spid="48" grpId="0"/>
      <p:bldP spid="48" grpId="1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900" b="1" i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500" dirty="0"/>
              <a:t>Now, Let’s recover the multiplication sequence for the given matrix chain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29200" y="29464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026120" y="32882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8120" y="36692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19664" y="40502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81664" y="44196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120" y="32882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3800" y="36692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05800" y="40502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43800" y="32766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05800" y="368450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05800" y="329184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6670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The given chain of matrix is 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sz="1200" dirty="0">
                <a:solidFill>
                  <a:prstClr val="black"/>
                </a:solidFill>
              </a:rPr>
              <a:t>1 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sz="1200" dirty="0">
                <a:solidFill>
                  <a:prstClr val="black"/>
                </a:solidFill>
              </a:rPr>
              <a:t>2 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sz="1200" dirty="0">
                <a:solidFill>
                  <a:prstClr val="black"/>
                </a:solidFill>
              </a:rPr>
              <a:t>3 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sz="1200" dirty="0">
                <a:solidFill>
                  <a:prstClr val="black"/>
                </a:solidFill>
              </a:rPr>
              <a:t>4 </a:t>
            </a:r>
            <a:r>
              <a:rPr lang="en-US" dirty="0">
                <a:solidFill>
                  <a:prstClr val="black"/>
                </a:solidFill>
              </a:rPr>
              <a:t>A</a:t>
            </a:r>
            <a:r>
              <a:rPr lang="en-US" sz="1200" dirty="0">
                <a:solidFill>
                  <a:prstClr val="black"/>
                </a:solidFill>
              </a:rPr>
              <a:t>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90600" y="334982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s[1, 5] </a:t>
            </a:r>
            <a:r>
              <a:rPr lang="en-US" sz="1400" dirty="0">
                <a:solidFill>
                  <a:prstClr val="black"/>
                </a:solidFill>
                <a:sym typeface="Wingdings" pitchFamily="2" charset="2"/>
              </a:rPr>
              <a:t>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50553" y="3349823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 A</a:t>
            </a:r>
            <a:r>
              <a:rPr lang="en-US" sz="1050" dirty="0"/>
              <a:t>1 </a:t>
            </a:r>
            <a:r>
              <a:rPr lang="en-US" sz="1400" dirty="0"/>
              <a:t>A</a:t>
            </a:r>
            <a:r>
              <a:rPr lang="en-US" sz="800" dirty="0"/>
              <a:t>2</a:t>
            </a:r>
            <a:r>
              <a:rPr lang="en-US" sz="1400" dirty="0"/>
              <a:t> ) ( A</a:t>
            </a:r>
            <a:r>
              <a:rPr lang="en-US" sz="1050" dirty="0"/>
              <a:t>3 </a:t>
            </a:r>
            <a:r>
              <a:rPr lang="en-US" sz="1400" dirty="0"/>
              <a:t>A</a:t>
            </a:r>
            <a:r>
              <a:rPr lang="en-US" sz="800" dirty="0"/>
              <a:t>4</a:t>
            </a:r>
            <a:r>
              <a:rPr lang="en-US" sz="1400" dirty="0"/>
              <a:t> A</a:t>
            </a:r>
            <a:r>
              <a:rPr lang="en-US" sz="800" dirty="0"/>
              <a:t>5</a:t>
            </a:r>
            <a:r>
              <a:rPr lang="en-US" sz="1050" dirty="0"/>
              <a:t> </a:t>
            </a:r>
            <a:r>
              <a:rPr lang="en-US" sz="1400" dirty="0"/>
              <a:t>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0600" y="380702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s[1, 2] </a:t>
            </a:r>
            <a:r>
              <a:rPr lang="en-US" sz="1400" dirty="0">
                <a:sym typeface="Wingdings" pitchFamily="2" charset="2"/>
              </a:rPr>
              <a:t>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44793" y="380702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 A</a:t>
            </a:r>
            <a:r>
              <a:rPr lang="en-US" sz="1050" dirty="0"/>
              <a:t>1 </a:t>
            </a:r>
            <a:r>
              <a:rPr lang="en-US" sz="1400" dirty="0"/>
              <a:t>A</a:t>
            </a:r>
            <a:r>
              <a:rPr lang="en-US" sz="800" dirty="0"/>
              <a:t>2</a:t>
            </a:r>
            <a:r>
              <a:rPr lang="en-US" sz="1400" dirty="0"/>
              <a:t> 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9378" y="4267200"/>
            <a:ext cx="1045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s[3, 5] </a:t>
            </a:r>
            <a:r>
              <a:rPr lang="en-US" sz="1400" dirty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56612" y="4267200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( ( A</a:t>
            </a:r>
            <a:r>
              <a:rPr lang="en-US" sz="1050" dirty="0"/>
              <a:t>3 </a:t>
            </a:r>
            <a:r>
              <a:rPr lang="en-US" sz="1400" dirty="0"/>
              <a:t>A</a:t>
            </a:r>
            <a:r>
              <a:rPr lang="en-US" sz="800" dirty="0"/>
              <a:t>4 </a:t>
            </a:r>
            <a:r>
              <a:rPr lang="en-US" sz="1400" dirty="0"/>
              <a:t>) A</a:t>
            </a:r>
            <a:r>
              <a:rPr lang="en-US" sz="800" dirty="0"/>
              <a:t>5 </a:t>
            </a:r>
            <a:r>
              <a:rPr lang="en-US" sz="1400" dirty="0"/>
              <a:t>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9476" y="4873823"/>
            <a:ext cx="469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After parenthesization, the given sequence A</a:t>
            </a:r>
            <a:r>
              <a:rPr lang="pt-BR" sz="1100" dirty="0"/>
              <a:t>1 </a:t>
            </a:r>
            <a:r>
              <a:rPr lang="pt-BR" sz="1400" dirty="0"/>
              <a:t>A</a:t>
            </a:r>
            <a:r>
              <a:rPr lang="pt-BR" sz="1100" dirty="0"/>
              <a:t>2 </a:t>
            </a:r>
            <a:r>
              <a:rPr lang="pt-BR" sz="1400" dirty="0"/>
              <a:t>A</a:t>
            </a:r>
            <a:r>
              <a:rPr lang="pt-BR" sz="1100" dirty="0"/>
              <a:t>3 </a:t>
            </a:r>
            <a:r>
              <a:rPr lang="pt-BR" sz="1400" dirty="0"/>
              <a:t>A</a:t>
            </a:r>
            <a:r>
              <a:rPr lang="pt-BR" sz="1100" dirty="0"/>
              <a:t>4 </a:t>
            </a:r>
            <a:r>
              <a:rPr lang="pt-BR" sz="1400" dirty="0"/>
              <a:t>A</a:t>
            </a:r>
            <a:r>
              <a:rPr lang="pt-BR" sz="1100" dirty="0"/>
              <a:t>5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143000" y="5175646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becomes ( A</a:t>
            </a:r>
            <a:r>
              <a:rPr lang="en-US" sz="1050" dirty="0"/>
              <a:t>1</a:t>
            </a:r>
            <a:r>
              <a:rPr lang="en-US" sz="1400" dirty="0"/>
              <a:t> A</a:t>
            </a:r>
            <a:r>
              <a:rPr lang="en-US" sz="1050" dirty="0"/>
              <a:t>2 </a:t>
            </a:r>
            <a:r>
              <a:rPr lang="en-US" sz="1400" dirty="0"/>
              <a:t>) ( ( A</a:t>
            </a:r>
            <a:r>
              <a:rPr lang="en-US" sz="1050" dirty="0"/>
              <a:t>3 </a:t>
            </a:r>
            <a:r>
              <a:rPr lang="en-US" sz="1400" dirty="0"/>
              <a:t>A</a:t>
            </a:r>
            <a:r>
              <a:rPr lang="en-US" sz="1050" dirty="0"/>
              <a:t>4</a:t>
            </a:r>
            <a:r>
              <a:rPr lang="en-US" sz="800" dirty="0"/>
              <a:t> </a:t>
            </a:r>
            <a:r>
              <a:rPr lang="en-US" sz="1400" dirty="0"/>
              <a:t>) A</a:t>
            </a:r>
            <a:r>
              <a:rPr lang="en-US" sz="1050" dirty="0"/>
              <a:t>5</a:t>
            </a:r>
            <a:r>
              <a:rPr lang="en-US" sz="1400" dirty="0"/>
              <a:t> 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5788223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So, the optimal </a:t>
            </a:r>
            <a:r>
              <a:rPr lang="en-US" sz="1400" dirty="0" err="1"/>
              <a:t>parenthesization</a:t>
            </a:r>
            <a:r>
              <a:rPr lang="en-US" sz="1400" dirty="0"/>
              <a:t> for the given matrix chain is  </a:t>
            </a:r>
            <a:r>
              <a:rPr lang="en-US" sz="1400" b="1" i="1" dirty="0"/>
              <a:t>( A</a:t>
            </a:r>
            <a:r>
              <a:rPr lang="en-US" sz="1050" b="1" i="1" dirty="0"/>
              <a:t>1</a:t>
            </a:r>
            <a:r>
              <a:rPr lang="en-US" sz="1400" b="1" i="1" dirty="0"/>
              <a:t> A</a:t>
            </a:r>
            <a:r>
              <a:rPr lang="en-US" sz="1050" b="1" i="1" dirty="0"/>
              <a:t>2 </a:t>
            </a:r>
            <a:r>
              <a:rPr lang="en-US" sz="1400" b="1" i="1" dirty="0"/>
              <a:t>) ( ( A</a:t>
            </a:r>
            <a:r>
              <a:rPr lang="en-US" sz="1050" b="1" i="1" dirty="0"/>
              <a:t>3 </a:t>
            </a:r>
            <a:r>
              <a:rPr lang="en-US" sz="1400" b="1" i="1" dirty="0"/>
              <a:t>A</a:t>
            </a:r>
            <a:r>
              <a:rPr lang="en-US" sz="1050" b="1" i="1" dirty="0"/>
              <a:t>4</a:t>
            </a:r>
            <a:r>
              <a:rPr lang="en-US" sz="800" b="1" i="1" dirty="0"/>
              <a:t> </a:t>
            </a:r>
            <a:r>
              <a:rPr lang="en-US" sz="1400" b="1" i="1" dirty="0"/>
              <a:t>) A</a:t>
            </a:r>
            <a:r>
              <a:rPr lang="en-US" sz="1050" b="1" i="1" dirty="0"/>
              <a:t>5</a:t>
            </a:r>
            <a:r>
              <a:rPr lang="en-US" sz="1400" b="1" i="1" dirty="0"/>
              <a:t> )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that minimized the required amount of scalar multiplications needed to compute the product of  the chain.</a:t>
            </a:r>
          </a:p>
        </p:txBody>
      </p:sp>
    </p:spTree>
    <p:extLst>
      <p:ext uri="{BB962C8B-B14F-4D97-AF65-F5344CB8AC3E}">
        <p14:creationId xmlns:p14="http://schemas.microsoft.com/office/powerpoint/2010/main" val="93490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19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5" grpId="2"/>
      <p:bldP spid="27" grpId="0"/>
      <p:bldP spid="30" grpId="0"/>
      <p:bldP spid="32" grpId="0"/>
      <p:bldP spid="39" grpId="0"/>
      <p:bldP spid="42" grpId="0"/>
      <p:bldP spid="44" grpId="0"/>
      <p:bldP spid="44" grpId="1"/>
      <p:bldP spid="44" grpId="2"/>
      <p:bldP spid="47" grpId="0"/>
      <p:bldP spid="51" grpId="0"/>
      <p:bldP spid="52" grpId="0"/>
      <p:bldP spid="52" grpId="1"/>
      <p:bldP spid="52" grpId="2"/>
      <p:bldP spid="3" grpId="0"/>
      <p:bldP spid="55" grpId="0"/>
      <p:bldP spid="56" grpId="0"/>
      <p:bldP spid="57" grpId="0"/>
      <p:bldP spid="58" grpId="0"/>
      <p:bldP spid="8" grpId="0"/>
      <p:bldP spid="59" grpId="0"/>
      <p:bldP spid="60" grpId="0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6856" y="479960"/>
            <a:ext cx="8574087" cy="967840"/>
          </a:xfr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  </a:t>
            </a:r>
            <a:endParaRPr lang="en-US" sz="9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81194"/>
              </p:ext>
            </p:extLst>
          </p:nvPr>
        </p:nvGraphicFramePr>
        <p:xfrm>
          <a:off x="914400" y="2422266"/>
          <a:ext cx="358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050" b="1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05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050" b="1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050" b="1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05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050" b="1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00600" y="3886200"/>
            <a:ext cx="3429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Length (p[]) = 6</a:t>
            </a:r>
          </a:p>
          <a:p>
            <a:pPr algn="ctr"/>
            <a:r>
              <a:rPr lang="en-US" sz="1500" b="1" dirty="0"/>
              <a:t>So, no. of matrices, n = 6 – 1 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724400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So, </a:t>
            </a:r>
          </a:p>
          <a:p>
            <a:pPr algn="ctr"/>
            <a:r>
              <a:rPr lang="en-US" sz="1600" b="1" dirty="0"/>
              <a:t>A</a:t>
            </a:r>
            <a:r>
              <a:rPr lang="en-US" sz="1200" b="1" dirty="0"/>
              <a:t>1 </a:t>
            </a:r>
            <a:r>
              <a:rPr lang="en-US" sz="1600" b="1" dirty="0"/>
              <a:t>= p</a:t>
            </a:r>
            <a:r>
              <a:rPr lang="en-US" sz="1200" b="1" dirty="0"/>
              <a:t>0</a:t>
            </a:r>
            <a:r>
              <a:rPr lang="en-US" sz="1600" b="1" dirty="0"/>
              <a:t> x p</a:t>
            </a:r>
            <a:r>
              <a:rPr lang="en-US" sz="1200" b="1" dirty="0"/>
              <a:t>1 </a:t>
            </a:r>
            <a:r>
              <a:rPr lang="en-US" sz="1600" b="1" dirty="0"/>
              <a:t>= 4 x 10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</a:rPr>
              <a:t>A</a:t>
            </a:r>
            <a:r>
              <a:rPr lang="en-US" sz="1200" b="1" dirty="0">
                <a:solidFill>
                  <a:prstClr val="black"/>
                </a:solidFill>
              </a:rPr>
              <a:t>2 </a:t>
            </a:r>
            <a:r>
              <a:rPr lang="en-US" sz="1600" b="1" dirty="0">
                <a:solidFill>
                  <a:prstClr val="black"/>
                </a:solidFill>
              </a:rPr>
              <a:t>= p</a:t>
            </a:r>
            <a:r>
              <a:rPr lang="en-US" sz="1200" b="1" dirty="0">
                <a:solidFill>
                  <a:prstClr val="black"/>
                </a:solidFill>
              </a:rPr>
              <a:t>1</a:t>
            </a:r>
            <a:r>
              <a:rPr lang="en-US" sz="1600" b="1" dirty="0">
                <a:solidFill>
                  <a:prstClr val="black"/>
                </a:solidFill>
              </a:rPr>
              <a:t> x p</a:t>
            </a:r>
            <a:r>
              <a:rPr lang="en-US" sz="1200" b="1" dirty="0">
                <a:solidFill>
                  <a:prstClr val="black"/>
                </a:solidFill>
              </a:rPr>
              <a:t>2 </a:t>
            </a:r>
            <a:r>
              <a:rPr lang="en-US" sz="1600" b="1" dirty="0">
                <a:solidFill>
                  <a:prstClr val="black"/>
                </a:solidFill>
              </a:rPr>
              <a:t>= 10 x 3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</a:rPr>
              <a:t>A</a:t>
            </a:r>
            <a:r>
              <a:rPr lang="en-US" sz="1200" b="1" dirty="0">
                <a:solidFill>
                  <a:prstClr val="black"/>
                </a:solidFill>
              </a:rPr>
              <a:t>3 </a:t>
            </a:r>
            <a:r>
              <a:rPr lang="en-US" sz="1600" b="1" dirty="0">
                <a:solidFill>
                  <a:prstClr val="black"/>
                </a:solidFill>
              </a:rPr>
              <a:t>= p</a:t>
            </a:r>
            <a:r>
              <a:rPr lang="en-US" sz="1200" b="1" dirty="0">
                <a:solidFill>
                  <a:prstClr val="black"/>
                </a:solidFill>
              </a:rPr>
              <a:t>2</a:t>
            </a:r>
            <a:r>
              <a:rPr lang="en-US" sz="1600" b="1" dirty="0">
                <a:solidFill>
                  <a:prstClr val="black"/>
                </a:solidFill>
              </a:rPr>
              <a:t> x p</a:t>
            </a:r>
            <a:r>
              <a:rPr lang="en-US" sz="1200" b="1" dirty="0">
                <a:solidFill>
                  <a:prstClr val="black"/>
                </a:solidFill>
              </a:rPr>
              <a:t>3 </a:t>
            </a:r>
            <a:r>
              <a:rPr lang="en-US" sz="1600" b="1" dirty="0">
                <a:solidFill>
                  <a:prstClr val="black"/>
                </a:solidFill>
              </a:rPr>
              <a:t>= 3 x 12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</a:rPr>
              <a:t>A</a:t>
            </a:r>
            <a:r>
              <a:rPr lang="en-US" sz="1200" b="1" dirty="0">
                <a:solidFill>
                  <a:prstClr val="black"/>
                </a:solidFill>
              </a:rPr>
              <a:t>4 </a:t>
            </a:r>
            <a:r>
              <a:rPr lang="en-US" sz="1600" b="1" dirty="0">
                <a:solidFill>
                  <a:prstClr val="black"/>
                </a:solidFill>
              </a:rPr>
              <a:t>= p</a:t>
            </a:r>
            <a:r>
              <a:rPr lang="en-US" sz="1200" b="1" dirty="0">
                <a:solidFill>
                  <a:prstClr val="black"/>
                </a:solidFill>
              </a:rPr>
              <a:t>3</a:t>
            </a:r>
            <a:r>
              <a:rPr lang="en-US" sz="1600" b="1" dirty="0">
                <a:solidFill>
                  <a:prstClr val="black"/>
                </a:solidFill>
              </a:rPr>
              <a:t> x p</a:t>
            </a:r>
            <a:r>
              <a:rPr lang="en-US" sz="1200" b="1" dirty="0">
                <a:solidFill>
                  <a:prstClr val="black"/>
                </a:solidFill>
              </a:rPr>
              <a:t>4 </a:t>
            </a:r>
            <a:r>
              <a:rPr lang="en-US" sz="1600" b="1" dirty="0">
                <a:solidFill>
                  <a:prstClr val="black"/>
                </a:solidFill>
              </a:rPr>
              <a:t>= 12 x 20</a:t>
            </a:r>
          </a:p>
          <a:p>
            <a:pPr algn="ctr"/>
            <a:r>
              <a:rPr lang="en-US" sz="1600" b="1" dirty="0">
                <a:solidFill>
                  <a:prstClr val="black"/>
                </a:solidFill>
              </a:rPr>
              <a:t>A</a:t>
            </a:r>
            <a:r>
              <a:rPr lang="en-US" sz="1200" b="1" dirty="0">
                <a:solidFill>
                  <a:prstClr val="black"/>
                </a:solidFill>
              </a:rPr>
              <a:t>5 </a:t>
            </a:r>
            <a:r>
              <a:rPr lang="en-US" sz="1600" b="1" dirty="0">
                <a:solidFill>
                  <a:prstClr val="black"/>
                </a:solidFill>
              </a:rPr>
              <a:t>= p</a:t>
            </a:r>
            <a:r>
              <a:rPr lang="en-US" sz="1200" b="1" dirty="0">
                <a:solidFill>
                  <a:prstClr val="black"/>
                </a:solidFill>
              </a:rPr>
              <a:t>4</a:t>
            </a:r>
            <a:r>
              <a:rPr lang="en-US" sz="1600" b="1" dirty="0">
                <a:solidFill>
                  <a:prstClr val="black"/>
                </a:solidFill>
              </a:rPr>
              <a:t> x p</a:t>
            </a:r>
            <a:r>
              <a:rPr lang="en-US" sz="1200" b="1" dirty="0">
                <a:solidFill>
                  <a:prstClr val="black"/>
                </a:solidFill>
              </a:rPr>
              <a:t>5 </a:t>
            </a:r>
            <a:r>
              <a:rPr lang="en-US" sz="1600" b="1" dirty="0">
                <a:solidFill>
                  <a:prstClr val="black"/>
                </a:solidFill>
              </a:rPr>
              <a:t>= 20 x 7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202728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 u="sng" dirty="0"/>
          </a:p>
          <a:p>
            <a:pPr marL="0" indent="0" algn="just">
              <a:buNone/>
            </a:pPr>
            <a:r>
              <a:rPr lang="en-US" sz="1600" dirty="0"/>
              <a:t>   </a:t>
            </a:r>
            <a:endParaRPr lang="en-US" sz="9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685365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2913965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53334"/>
            <a:ext cx="5943600" cy="10201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24600" y="5257800"/>
            <a:ext cx="25908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s[</a:t>
            </a:r>
            <a:r>
              <a:rPr lang="en-US" sz="1500" b="1" dirty="0" err="1"/>
              <a:t>i</a:t>
            </a:r>
            <a:r>
              <a:rPr lang="en-US" sz="1500" b="1" dirty="0"/>
              <a:t>, j] = k            </a:t>
            </a:r>
          </a:p>
          <a:p>
            <a:pPr algn="ctr"/>
            <a:r>
              <a:rPr lang="en-US" sz="1500" b="1" dirty="0"/>
              <a:t>( </a:t>
            </a:r>
            <a:r>
              <a:rPr lang="en-US" sz="800" b="1" dirty="0"/>
              <a:t>the</a:t>
            </a:r>
            <a:r>
              <a:rPr lang="en-US" sz="1500" b="1" dirty="0"/>
              <a:t> </a:t>
            </a:r>
            <a:r>
              <a:rPr lang="en-US" sz="800" b="1" dirty="0"/>
              <a:t>k-value  that  gives  optimal  solution </a:t>
            </a:r>
            <a:r>
              <a:rPr lang="en-US" sz="1500" b="1" dirty="0"/>
              <a:t>)</a:t>
            </a:r>
          </a:p>
          <a:p>
            <a:pPr algn="ctr"/>
            <a:endParaRPr lang="en-US" sz="1500" b="1" dirty="0"/>
          </a:p>
          <a:p>
            <a:pPr algn="ctr"/>
            <a:r>
              <a:rPr lang="en-US" sz="1500" b="1" dirty="0" err="1"/>
              <a:t>i</a:t>
            </a:r>
            <a:r>
              <a:rPr lang="en-US" sz="1500" b="1" dirty="0"/>
              <a:t> &lt;= k &lt; 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2453" y="1981200"/>
            <a:ext cx="342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Table - m [1….5, 1….5]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2304365"/>
            <a:ext cx="342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Table - s [1….4, 2….5]</a:t>
            </a:r>
          </a:p>
        </p:txBody>
      </p:sp>
    </p:spTree>
    <p:extLst>
      <p:ext uri="{BB962C8B-B14F-4D97-AF65-F5344CB8AC3E}">
        <p14:creationId xmlns:p14="http://schemas.microsoft.com/office/powerpoint/2010/main" val="36896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 u="sng" dirty="0"/>
          </a:p>
          <a:p>
            <a:pPr marL="0" indent="0" algn="just">
              <a:buNone/>
            </a:pPr>
            <a:r>
              <a:rPr lang="en-US" sz="1600" dirty="0"/>
              <a:t>   </a:t>
            </a:r>
            <a:endParaRPr lang="en-US" sz="9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685365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2913965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53334"/>
            <a:ext cx="5943600" cy="10201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24600" y="5257800"/>
            <a:ext cx="25908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s[</a:t>
            </a:r>
            <a:r>
              <a:rPr lang="en-US" sz="1500" b="1" dirty="0" err="1"/>
              <a:t>i</a:t>
            </a:r>
            <a:r>
              <a:rPr lang="en-US" sz="1500" b="1" dirty="0"/>
              <a:t>, j] = k            </a:t>
            </a:r>
          </a:p>
          <a:p>
            <a:pPr algn="ctr"/>
            <a:r>
              <a:rPr lang="en-US" sz="1500" b="1" dirty="0"/>
              <a:t>( </a:t>
            </a:r>
            <a:r>
              <a:rPr lang="en-US" sz="800" b="1" dirty="0"/>
              <a:t>the</a:t>
            </a:r>
            <a:r>
              <a:rPr lang="en-US" sz="1500" b="1" dirty="0"/>
              <a:t> </a:t>
            </a:r>
            <a:r>
              <a:rPr lang="en-US" sz="800" b="1" dirty="0"/>
              <a:t>k-value  that  gives  optimal  solution </a:t>
            </a:r>
            <a:r>
              <a:rPr lang="en-US" sz="1500" b="1" dirty="0"/>
              <a:t>)</a:t>
            </a:r>
          </a:p>
          <a:p>
            <a:pPr algn="ctr"/>
            <a:endParaRPr lang="en-US" sz="1500" b="1" dirty="0"/>
          </a:p>
          <a:p>
            <a:pPr algn="ctr"/>
            <a:r>
              <a:rPr lang="en-US" sz="1500" b="1" dirty="0" err="1"/>
              <a:t>i</a:t>
            </a:r>
            <a:r>
              <a:rPr lang="en-US" sz="1500" b="1" dirty="0"/>
              <a:t> &lt;= k &lt; 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2453" y="1981200"/>
            <a:ext cx="342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Table - m [1….5, 1….5]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2304365"/>
            <a:ext cx="342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Table - s [1….4, 2….5]</a:t>
            </a:r>
          </a:p>
        </p:txBody>
      </p:sp>
    </p:spTree>
    <p:extLst>
      <p:ext uri="{BB962C8B-B14F-4D97-AF65-F5344CB8AC3E}">
        <p14:creationId xmlns:p14="http://schemas.microsoft.com/office/powerpoint/2010/main" val="368969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720334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 i="1" u="sng" dirty="0"/>
          </a:p>
          <a:p>
            <a:pPr marL="0" indent="0" algn="just">
              <a:buNone/>
            </a:pPr>
            <a:r>
              <a:rPr lang="en-US" sz="1600" b="1" i="1" dirty="0"/>
              <a:t>   </a:t>
            </a:r>
            <a:endParaRPr lang="en-US" sz="900" b="1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2971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590800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28702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539770"/>
            <a:ext cx="5943600" cy="784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2910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3291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84270" y="4053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67200" y="4419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284935" y="3080266"/>
            <a:ext cx="3210865" cy="1567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4858435"/>
            <a:ext cx="868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/>
              <a:t>m[1, 1] = m[2, 2] = m[3, 3] = m[4, 4] = m[5, 5] = 0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57400" y="3095506"/>
            <a:ext cx="2438400" cy="1186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19800" y="3385066"/>
            <a:ext cx="2438400" cy="1186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0400" y="1676400"/>
            <a:ext cx="571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m[1, 2] = m[1, 1] + m[2, 2] + p</a:t>
            </a:r>
            <a:r>
              <a:rPr lang="en-US" sz="900" b="1" dirty="0"/>
              <a:t>0.</a:t>
            </a:r>
            <a:r>
              <a:rPr lang="en-US" sz="1400" b="1" dirty="0"/>
              <a:t>p</a:t>
            </a:r>
            <a:r>
              <a:rPr lang="en-US" sz="900" b="1" dirty="0"/>
              <a:t>1.</a:t>
            </a:r>
            <a:r>
              <a:rPr lang="en-US" sz="1400" b="1" dirty="0"/>
              <a:t>p</a:t>
            </a:r>
            <a:r>
              <a:rPr lang="en-US" sz="900" b="1" dirty="0"/>
              <a:t>2 </a:t>
            </a:r>
            <a:r>
              <a:rPr lang="en-US" sz="1400" b="1" dirty="0"/>
              <a:t>= 0 + 0 + 4.10.3 = 120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m[2, 3] = m[2, 2] + m[3, 3] + p</a:t>
            </a:r>
            <a:r>
              <a:rPr lang="en-US" sz="900" b="1" dirty="0">
                <a:solidFill>
                  <a:prstClr val="black"/>
                </a:solidFill>
              </a:rPr>
              <a:t>1.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2.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3 </a:t>
            </a:r>
            <a:r>
              <a:rPr lang="en-US" sz="1400" b="1" dirty="0">
                <a:solidFill>
                  <a:prstClr val="black"/>
                </a:solidFill>
              </a:rPr>
              <a:t>= 0 + 0 + 10.3.12 = 360</a:t>
            </a:r>
          </a:p>
          <a:p>
            <a:pPr algn="ctr"/>
            <a:r>
              <a:rPr lang="en-US" sz="900" b="1" dirty="0"/>
              <a:t> </a:t>
            </a:r>
            <a:r>
              <a:rPr lang="en-US" sz="1400" b="1" dirty="0">
                <a:solidFill>
                  <a:prstClr val="black"/>
                </a:solidFill>
              </a:rPr>
              <a:t>m[3, 4] = m[3, 3] + m[4, 4] + p</a:t>
            </a:r>
            <a:r>
              <a:rPr lang="en-US" sz="900" b="1" dirty="0">
                <a:solidFill>
                  <a:prstClr val="black"/>
                </a:solidFill>
              </a:rPr>
              <a:t>2.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3.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 </a:t>
            </a:r>
            <a:r>
              <a:rPr lang="en-US" sz="1400" b="1" dirty="0">
                <a:solidFill>
                  <a:prstClr val="black"/>
                </a:solidFill>
              </a:rPr>
              <a:t>= 0 + 0 + 3.12.20 = 720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</a:rPr>
              <a:t>m[4, 5] = m[4, 4] + m[5, 5] + p</a:t>
            </a:r>
            <a:r>
              <a:rPr lang="en-US" sz="900" b="1" dirty="0">
                <a:solidFill>
                  <a:prstClr val="black"/>
                </a:solidFill>
              </a:rPr>
              <a:t>3.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 </a:t>
            </a:r>
            <a:r>
              <a:rPr lang="en-US" sz="1400" b="1" dirty="0">
                <a:solidFill>
                  <a:prstClr val="black"/>
                </a:solidFill>
              </a:rPr>
              <a:t>= 0 + 0 + 12.20.7 = 1680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3747" y="29225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9920" y="32120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5747" y="330350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360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11920" y="3593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22481" y="36845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720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3464" y="3974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38600" y="405384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1680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05464" y="4343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5163235"/>
            <a:ext cx="8686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/>
              <a:t>m[1, 2] and s[1, 2], m[2, 3] and s[2, 3], m[3, 4] and s[3, 4], m[4, 5] and s[4, 5]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00" y="5539770"/>
            <a:ext cx="25908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/>
              <a:t>s[</a:t>
            </a:r>
            <a:r>
              <a:rPr lang="en-US" sz="1500" b="1" dirty="0" err="1"/>
              <a:t>i</a:t>
            </a:r>
            <a:r>
              <a:rPr lang="en-US" sz="1500" b="1" dirty="0"/>
              <a:t>, j] = k            </a:t>
            </a:r>
          </a:p>
          <a:p>
            <a:pPr algn="ctr"/>
            <a:r>
              <a:rPr lang="en-US" sz="1500" b="1" dirty="0"/>
              <a:t>( </a:t>
            </a:r>
            <a:r>
              <a:rPr lang="en-US" sz="800" b="1" dirty="0"/>
              <a:t>the</a:t>
            </a:r>
            <a:r>
              <a:rPr lang="en-US" sz="1500" b="1" dirty="0"/>
              <a:t> </a:t>
            </a:r>
            <a:r>
              <a:rPr lang="en-US" sz="800" b="1" dirty="0"/>
              <a:t>k-value  that  gives  optimal  solution </a:t>
            </a:r>
            <a:r>
              <a:rPr lang="en-US" sz="1500" b="1" dirty="0"/>
              <a:t>)</a:t>
            </a:r>
          </a:p>
          <a:p>
            <a:pPr algn="ctr"/>
            <a:r>
              <a:rPr lang="en-US" sz="1500" b="1" dirty="0" err="1"/>
              <a:t>i</a:t>
            </a:r>
            <a:r>
              <a:rPr lang="en-US" sz="1500" b="1" dirty="0"/>
              <a:t> &lt;= k &lt; j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6480" y="1429435"/>
            <a:ext cx="1301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1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2, </a:t>
            </a:r>
            <a:r>
              <a:rPr lang="en-US" sz="1500" b="1" i="1" dirty="0">
                <a:solidFill>
                  <a:prstClr val="black"/>
                </a:solidFill>
              </a:rPr>
              <a:t>k = 1</a:t>
            </a:r>
            <a:endParaRPr lang="en-US" sz="15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1429435"/>
            <a:ext cx="1301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3, </a:t>
            </a:r>
            <a:r>
              <a:rPr lang="en-US" sz="1500" b="1" i="1" dirty="0">
                <a:solidFill>
                  <a:prstClr val="black"/>
                </a:solidFill>
              </a:rPr>
              <a:t>k = 2</a:t>
            </a:r>
            <a:endParaRPr lang="en-US" sz="15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248400" y="1429435"/>
            <a:ext cx="1301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4, </a:t>
            </a:r>
            <a:r>
              <a:rPr lang="en-US" sz="1500" b="1" i="1" dirty="0">
                <a:solidFill>
                  <a:prstClr val="black"/>
                </a:solidFill>
              </a:rPr>
              <a:t>k = 3</a:t>
            </a:r>
            <a:endParaRPr lang="en-US" sz="15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89880" y="1447800"/>
            <a:ext cx="13017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5, </a:t>
            </a:r>
            <a:r>
              <a:rPr lang="en-US" sz="1500" b="1" i="1" dirty="0">
                <a:solidFill>
                  <a:prstClr val="black"/>
                </a:solidFill>
              </a:rPr>
              <a:t>k = 4</a:t>
            </a:r>
            <a:endParaRPr lang="en-US" sz="1500" b="1" i="1" dirty="0"/>
          </a:p>
        </p:txBody>
      </p:sp>
    </p:spTree>
    <p:extLst>
      <p:ext uri="{BB962C8B-B14F-4D97-AF65-F5344CB8AC3E}">
        <p14:creationId xmlns:p14="http://schemas.microsoft.com/office/powerpoint/2010/main" val="337405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9" grpId="0"/>
      <p:bldP spid="19" grpId="1"/>
      <p:bldP spid="24" grpId="0"/>
      <p:bldP spid="25" grpId="0"/>
      <p:bldP spid="26" grpId="0"/>
      <p:bldP spid="27" grpId="0"/>
      <p:bldP spid="29" grpId="0" uiExpand="1"/>
      <p:bldP spid="30" grpId="0" uiExpand="1"/>
      <p:bldP spid="31" grpId="0" uiExpand="1"/>
      <p:bldP spid="32" grpId="0" uiExpand="1"/>
      <p:bldP spid="33" grpId="0"/>
      <p:bldP spid="34" grpId="0" animBg="1"/>
      <p:bldP spid="35" grpId="0"/>
      <p:bldP spid="35" grpId="1"/>
      <p:bldP spid="36" grpId="0"/>
      <p:bldP spid="36" grpId="1"/>
      <p:bldP spid="37" grpId="0" uiExpand="1"/>
      <p:bldP spid="37" grpId="1" uiExpand="1"/>
      <p:bldP spid="38" grpId="0" uiExpand="1"/>
      <p:bldP spid="38" grpId="1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 i="1" u="sng" dirty="0"/>
          </a:p>
          <a:p>
            <a:pPr marL="0" indent="0" algn="just">
              <a:buNone/>
            </a:pPr>
            <a:r>
              <a:rPr lang="en-US" sz="1600" b="1" i="1" dirty="0"/>
              <a:t>   </a:t>
            </a:r>
            <a:endParaRPr lang="en-US" sz="900" b="1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2971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590800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28702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539770"/>
            <a:ext cx="5943600" cy="784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2910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3291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84270" y="4053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67200" y="4419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819400" y="3107174"/>
            <a:ext cx="1752600" cy="855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3747" y="29225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9920" y="32120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5747" y="330350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360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11920" y="3593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22481" y="36845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720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3464" y="3974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38600" y="405384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1680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05464" y="4343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5181600"/>
            <a:ext cx="5905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/>
              <a:t>m[1, 3] and s[1, 3], m[2, 4] and s[2, 4], m[3, 5] and s[3, 5]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6705600" y="3352800"/>
            <a:ext cx="1752600" cy="855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00400" y="1295400"/>
            <a:ext cx="5715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m[1, 3] </a:t>
            </a:r>
            <a:r>
              <a:rPr lang="en-US" sz="1400" b="1" dirty="0">
                <a:solidFill>
                  <a:prstClr val="black"/>
                </a:solidFill>
                <a:sym typeface="Wingdings" pitchFamily="2" charset="2"/>
              </a:rPr>
              <a:t>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1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</a:t>
            </a:r>
            <a:endParaRPr lang="en-US" sz="1400" b="1" dirty="0"/>
          </a:p>
          <a:p>
            <a:pPr algn="ctr"/>
            <a:r>
              <a:rPr lang="en-US" sz="1400" b="1" dirty="0" err="1"/>
              <a:t>i</a:t>
            </a:r>
            <a:r>
              <a:rPr lang="en-US" sz="1400" b="1" dirty="0"/>
              <a:t> = 1, j =3. So, k = 1, 2</a:t>
            </a:r>
          </a:p>
          <a:p>
            <a:r>
              <a:rPr lang="en-US" sz="1400" b="1" dirty="0"/>
              <a:t>For k = 1, </a:t>
            </a:r>
          </a:p>
          <a:p>
            <a:pPr algn="ctr"/>
            <a:r>
              <a:rPr lang="en-US" sz="1400" b="1" dirty="0"/>
              <a:t>m[1, 3] = m[1, 1] + m[2, 3]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0.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1.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3 </a:t>
            </a:r>
            <a:r>
              <a:rPr lang="en-US" sz="1400" b="1" dirty="0">
                <a:solidFill>
                  <a:prstClr val="black"/>
                </a:solidFill>
              </a:rPr>
              <a:t>= 0 + 360 + 4.10.12</a:t>
            </a:r>
            <a:r>
              <a:rPr lang="en-US" sz="1400" b="1" dirty="0"/>
              <a:t> = 840</a:t>
            </a:r>
            <a:endParaRPr lang="en-US" sz="1400" dirty="0"/>
          </a:p>
          <a:p>
            <a:r>
              <a:rPr lang="en-US" sz="1400" b="1" dirty="0"/>
              <a:t>For k = 2, </a:t>
            </a:r>
          </a:p>
          <a:p>
            <a:r>
              <a:rPr lang="en-US" sz="1400" b="1" dirty="0"/>
              <a:t>m[1, 3] = m[1, 2] + m[3, 3]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0.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2.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3 </a:t>
            </a:r>
            <a:r>
              <a:rPr lang="en-US" sz="1400" b="1" dirty="0">
                <a:solidFill>
                  <a:prstClr val="black"/>
                </a:solidFill>
              </a:rPr>
              <a:t>= 120 + 0 + 4.3.12</a:t>
            </a:r>
            <a:r>
              <a:rPr lang="en-US" sz="1400" b="1" dirty="0"/>
              <a:t> = 264</a:t>
            </a:r>
          </a:p>
          <a:p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48768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=1,   A</a:t>
            </a:r>
            <a:r>
              <a:rPr lang="en-US" sz="1100" b="1" i="1" dirty="0"/>
              <a:t>1 </a:t>
            </a:r>
            <a:r>
              <a:rPr lang="en-US" sz="1500" b="1" i="1" dirty="0"/>
              <a:t>| A</a:t>
            </a:r>
            <a:r>
              <a:rPr lang="en-US" sz="1100" b="1" i="1" dirty="0"/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0" y="48768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=2,   A</a:t>
            </a:r>
            <a:r>
              <a:rPr lang="en-US" sz="1100" b="1" i="1" dirty="0"/>
              <a:t>1 </a:t>
            </a:r>
            <a:r>
              <a:rPr lang="en-US" sz="1500" b="1" i="1" dirty="0"/>
              <a:t>A</a:t>
            </a:r>
            <a:r>
              <a:rPr lang="en-US" sz="1100" b="1" i="1" dirty="0"/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|</a:t>
            </a:r>
            <a:r>
              <a:rPr lang="en-US" sz="1100" b="1" i="1" dirty="0"/>
              <a:t>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95747" y="290726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264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11920" y="3212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0" y="5181600"/>
            <a:ext cx="25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/>
              <a:t>m[1, 3] and s[1, 3]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24600" y="5539770"/>
            <a:ext cx="25908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/>
              <a:t>s[</a:t>
            </a:r>
            <a:r>
              <a:rPr lang="en-US" sz="1500" b="1" dirty="0" err="1"/>
              <a:t>i</a:t>
            </a:r>
            <a:r>
              <a:rPr lang="en-US" sz="1500" b="1" dirty="0"/>
              <a:t>, j] = k            </a:t>
            </a:r>
          </a:p>
          <a:p>
            <a:pPr algn="ctr"/>
            <a:r>
              <a:rPr lang="en-US" sz="1500" b="1" dirty="0"/>
              <a:t>( </a:t>
            </a:r>
            <a:r>
              <a:rPr lang="en-US" sz="800" b="1" dirty="0"/>
              <a:t>the</a:t>
            </a:r>
            <a:r>
              <a:rPr lang="en-US" sz="1500" b="1" dirty="0"/>
              <a:t> </a:t>
            </a:r>
            <a:r>
              <a:rPr lang="en-US" sz="800" b="1" dirty="0"/>
              <a:t>k-value  that  gives  optimal  solution </a:t>
            </a:r>
            <a:r>
              <a:rPr lang="en-US" sz="1500" b="1" dirty="0"/>
              <a:t>)</a:t>
            </a:r>
          </a:p>
          <a:p>
            <a:pPr algn="ctr"/>
            <a:r>
              <a:rPr lang="en-US" sz="1500" b="1" dirty="0" err="1"/>
              <a:t>i</a:t>
            </a:r>
            <a:r>
              <a:rPr lang="en-US" sz="1500" b="1" dirty="0"/>
              <a:t> &lt;= k &lt; j</a:t>
            </a:r>
          </a:p>
        </p:txBody>
      </p:sp>
    </p:spTree>
    <p:extLst>
      <p:ext uri="{BB962C8B-B14F-4D97-AF65-F5344CB8AC3E}">
        <p14:creationId xmlns:p14="http://schemas.microsoft.com/office/powerpoint/2010/main" val="383173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0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4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 i="1" u="sng" dirty="0"/>
          </a:p>
          <a:p>
            <a:pPr marL="0" indent="0" algn="just">
              <a:buNone/>
            </a:pPr>
            <a:r>
              <a:rPr lang="en-US" sz="1600" b="1" i="1" dirty="0"/>
              <a:t>   </a:t>
            </a:r>
            <a:endParaRPr lang="en-US" sz="900" b="1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2971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590800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28702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539770"/>
            <a:ext cx="5943600" cy="784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2910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3291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84270" y="4053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67200" y="4419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33747" y="29225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9920" y="32120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5747" y="330350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360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11920" y="3593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22481" y="36845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720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3464" y="3974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38600" y="405384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1680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05464" y="4343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5181600"/>
            <a:ext cx="5905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/>
              <a:t>m[1, 3] and s[1, 3], m[2, 4] and s[2, 4], m[3, 5] and s[3, 5]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29147" y="1291441"/>
            <a:ext cx="59436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m[2, 4] </a:t>
            </a:r>
            <a:r>
              <a:rPr lang="en-US" sz="1400" b="1" dirty="0">
                <a:sym typeface="Wingdings" pitchFamily="2" charset="2"/>
              </a:rPr>
              <a:t>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</a:t>
            </a:r>
            <a:endParaRPr lang="en-US" sz="1400" b="1" dirty="0"/>
          </a:p>
          <a:p>
            <a:pPr algn="ctr"/>
            <a:r>
              <a:rPr lang="en-US" sz="1400" b="1" dirty="0" err="1"/>
              <a:t>i</a:t>
            </a:r>
            <a:r>
              <a:rPr lang="en-US" sz="1400" b="1" dirty="0"/>
              <a:t> = 2, j =4. So, k = 2, 3</a:t>
            </a:r>
          </a:p>
          <a:p>
            <a:r>
              <a:rPr lang="en-US" sz="1400" b="1" dirty="0"/>
              <a:t>For k = 2, </a:t>
            </a:r>
          </a:p>
          <a:p>
            <a:r>
              <a:rPr lang="en-US" sz="1400" b="1" dirty="0"/>
              <a:t>m[2, 4] = m[2, 2] + m[3, 4]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1.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2.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 </a:t>
            </a:r>
            <a:r>
              <a:rPr lang="en-US" sz="1400" b="1" dirty="0">
                <a:solidFill>
                  <a:prstClr val="black"/>
                </a:solidFill>
              </a:rPr>
              <a:t>= 0 + 720 + 10.3.20</a:t>
            </a:r>
            <a:r>
              <a:rPr lang="en-US" sz="1400" b="1" dirty="0"/>
              <a:t> = </a:t>
            </a:r>
            <a:r>
              <a:rPr lang="en-US" sz="1200" b="1" dirty="0"/>
              <a:t>1320</a:t>
            </a:r>
            <a:endParaRPr lang="en-US" sz="1400" dirty="0"/>
          </a:p>
          <a:p>
            <a:r>
              <a:rPr lang="en-US" sz="1400" b="1" dirty="0"/>
              <a:t>For k = 3, </a:t>
            </a:r>
          </a:p>
          <a:p>
            <a:r>
              <a:rPr lang="en-US" sz="1400" b="1" dirty="0"/>
              <a:t>m[2, 4] = m[2, 3] + m[4, 4]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1.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3.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 </a:t>
            </a:r>
            <a:r>
              <a:rPr lang="en-US" sz="1400" b="1" dirty="0">
                <a:solidFill>
                  <a:prstClr val="black"/>
                </a:solidFill>
              </a:rPr>
              <a:t>= 360 + 0 + 10.12.20</a:t>
            </a:r>
            <a:r>
              <a:rPr lang="en-US" sz="1400" b="1" dirty="0"/>
              <a:t> = </a:t>
            </a:r>
            <a:r>
              <a:rPr lang="en-US" sz="1050" b="1" dirty="0"/>
              <a:t>2760</a:t>
            </a:r>
            <a:endParaRPr lang="en-US" sz="1400" b="1" dirty="0"/>
          </a:p>
          <a:p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48768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=2,   A</a:t>
            </a:r>
            <a:r>
              <a:rPr lang="en-US" sz="1100" b="1" i="1" dirty="0"/>
              <a:t>2 </a:t>
            </a:r>
            <a:r>
              <a:rPr lang="en-US" sz="1500" b="1" i="1" dirty="0"/>
              <a:t>| A</a:t>
            </a:r>
            <a:r>
              <a:rPr lang="en-US" sz="1100" b="1" i="1" dirty="0"/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0" y="48768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=3,   A</a:t>
            </a:r>
            <a:r>
              <a:rPr lang="en-US" sz="1100" b="1" i="1" dirty="0"/>
              <a:t>2 </a:t>
            </a:r>
            <a:r>
              <a:rPr lang="en-US" sz="1500" b="1" i="1" dirty="0"/>
              <a:t>A</a:t>
            </a:r>
            <a:r>
              <a:rPr lang="en-US" sz="1100" b="1" i="1" dirty="0"/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|</a:t>
            </a:r>
            <a:r>
              <a:rPr lang="en-US" sz="1100" b="1" i="1" dirty="0"/>
              <a:t>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95747" y="290726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264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11920" y="3212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0" y="5181600"/>
            <a:ext cx="25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/>
              <a:t>m[2, 4] and s[2, 4]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76600" y="32882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1320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7600" y="3593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5539770"/>
            <a:ext cx="25908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/>
              <a:t>s[</a:t>
            </a:r>
            <a:r>
              <a:rPr lang="en-US" sz="1500" b="1" dirty="0" err="1"/>
              <a:t>i</a:t>
            </a:r>
            <a:r>
              <a:rPr lang="en-US" sz="1500" b="1" dirty="0"/>
              <a:t>, j] = k            </a:t>
            </a:r>
          </a:p>
          <a:p>
            <a:pPr algn="ctr"/>
            <a:r>
              <a:rPr lang="en-US" sz="1500" b="1" dirty="0"/>
              <a:t>( </a:t>
            </a:r>
            <a:r>
              <a:rPr lang="en-US" sz="800" b="1" dirty="0"/>
              <a:t>the</a:t>
            </a:r>
            <a:r>
              <a:rPr lang="en-US" sz="1500" b="1" dirty="0"/>
              <a:t> </a:t>
            </a:r>
            <a:r>
              <a:rPr lang="en-US" sz="800" b="1" dirty="0"/>
              <a:t>k-value  that  gives  optimal  solution </a:t>
            </a:r>
            <a:r>
              <a:rPr lang="en-US" sz="1500" b="1" dirty="0"/>
              <a:t>)</a:t>
            </a:r>
          </a:p>
          <a:p>
            <a:pPr algn="ctr"/>
            <a:r>
              <a:rPr lang="en-US" sz="1500" b="1" dirty="0" err="1"/>
              <a:t>i</a:t>
            </a:r>
            <a:r>
              <a:rPr lang="en-US" sz="1500" b="1" dirty="0"/>
              <a:t> &lt;= k &lt; j</a:t>
            </a:r>
          </a:p>
        </p:txBody>
      </p:sp>
    </p:spTree>
    <p:extLst>
      <p:ext uri="{BB962C8B-B14F-4D97-AF65-F5344CB8AC3E}">
        <p14:creationId xmlns:p14="http://schemas.microsoft.com/office/powerpoint/2010/main" val="399730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 i="1" u="sng" dirty="0"/>
          </a:p>
          <a:p>
            <a:pPr marL="0" indent="0" algn="just">
              <a:buNone/>
            </a:pPr>
            <a:endParaRPr lang="en-US" sz="1600" b="1" i="1" u="sng" dirty="0"/>
          </a:p>
          <a:p>
            <a:pPr marL="0" indent="0" algn="just">
              <a:buNone/>
            </a:pPr>
            <a:r>
              <a:rPr lang="en-US" sz="1600" b="1" i="1" dirty="0"/>
              <a:t>   </a:t>
            </a:r>
            <a:endParaRPr lang="en-US" sz="900" b="1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2971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2590800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287020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539770"/>
            <a:ext cx="5943600" cy="784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0" y="2910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1200" y="3291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84270" y="405384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67200" y="4419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33747" y="29225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9920" y="321206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5747" y="330350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360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11920" y="3593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22481" y="36845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720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3464" y="3974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38600" y="405384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1680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05464" y="43434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5181600"/>
            <a:ext cx="5905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/>
              <a:t>m[1, 3] and s[1, 3], m[2, 4] and s[2, 4], m[3, 5] and s[3, 5]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1291441"/>
            <a:ext cx="5867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m[3, 5] </a:t>
            </a:r>
            <a:r>
              <a:rPr lang="en-US" sz="1400" b="1" dirty="0">
                <a:sym typeface="Wingdings" pitchFamily="2" charset="2"/>
              </a:rPr>
              <a:t>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5</a:t>
            </a:r>
            <a:endParaRPr lang="en-US" sz="1400" b="1" dirty="0"/>
          </a:p>
          <a:p>
            <a:pPr algn="ctr"/>
            <a:r>
              <a:rPr lang="en-US" sz="1400" b="1" dirty="0" err="1"/>
              <a:t>i</a:t>
            </a:r>
            <a:r>
              <a:rPr lang="en-US" sz="1400" b="1" dirty="0"/>
              <a:t> = 3, j =5. So, k = 3, 4</a:t>
            </a:r>
          </a:p>
          <a:p>
            <a:r>
              <a:rPr lang="en-US" sz="1400" b="1" dirty="0"/>
              <a:t>For k = 3, </a:t>
            </a:r>
          </a:p>
          <a:p>
            <a:r>
              <a:rPr lang="en-US" sz="1400" b="1" dirty="0"/>
              <a:t>m[3, 5] = m[3, 3] + m[4, 5]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2.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3.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 </a:t>
            </a:r>
            <a:r>
              <a:rPr lang="en-US" sz="1400" b="1" dirty="0">
                <a:solidFill>
                  <a:prstClr val="black"/>
                </a:solidFill>
              </a:rPr>
              <a:t>= 0 + 1680 + 3.12.7</a:t>
            </a:r>
            <a:r>
              <a:rPr lang="en-US" sz="1400" b="1" dirty="0"/>
              <a:t> = </a:t>
            </a:r>
            <a:r>
              <a:rPr lang="en-US" sz="1500" b="1" dirty="0"/>
              <a:t>1932</a:t>
            </a:r>
            <a:endParaRPr lang="en-US" sz="1500" dirty="0"/>
          </a:p>
          <a:p>
            <a:r>
              <a:rPr lang="en-US" sz="1400" b="1" dirty="0"/>
              <a:t>For k = 4, </a:t>
            </a:r>
          </a:p>
          <a:p>
            <a:r>
              <a:rPr lang="en-US" sz="1400" b="1" dirty="0"/>
              <a:t>m[3, 5] = m[3, 4] + m[5, 5]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2.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5</a:t>
            </a:r>
            <a:r>
              <a:rPr lang="en-US" sz="1400" b="1" dirty="0">
                <a:solidFill>
                  <a:prstClr val="black"/>
                </a:solidFill>
              </a:rPr>
              <a:t>= 720 + 0 + 3.20.7</a:t>
            </a:r>
            <a:r>
              <a:rPr lang="en-US" sz="1400" b="1" dirty="0"/>
              <a:t> = </a:t>
            </a:r>
            <a:r>
              <a:rPr lang="en-US" sz="1500" b="1" dirty="0"/>
              <a:t>1140</a:t>
            </a:r>
          </a:p>
          <a:p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362200" y="48768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=3,   A</a:t>
            </a:r>
            <a:r>
              <a:rPr lang="en-US" sz="1100" b="1" i="1" dirty="0"/>
              <a:t>3 </a:t>
            </a:r>
            <a:r>
              <a:rPr lang="en-US" sz="1500" b="1" i="1" dirty="0"/>
              <a:t>| A</a:t>
            </a:r>
            <a:r>
              <a:rPr lang="en-US" sz="1100" b="1" i="1" dirty="0"/>
              <a:t>4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5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53000" y="48768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=4,   A</a:t>
            </a:r>
            <a:r>
              <a:rPr lang="en-US" sz="1100" b="1" i="1" dirty="0"/>
              <a:t>3 </a:t>
            </a:r>
            <a:r>
              <a:rPr lang="en-US" sz="1500" b="1" i="1" dirty="0"/>
              <a:t>A</a:t>
            </a:r>
            <a:r>
              <a:rPr lang="en-US" sz="1100" b="1" i="1" dirty="0"/>
              <a:t>4 </a:t>
            </a:r>
            <a:r>
              <a:rPr lang="en-US" sz="1500" b="1" i="1" dirty="0">
                <a:solidFill>
                  <a:prstClr val="black"/>
                </a:solidFill>
              </a:rPr>
              <a:t>|</a:t>
            </a:r>
            <a:r>
              <a:rPr lang="en-US" sz="1100" b="1" i="1" dirty="0"/>
              <a:t>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5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95747" y="290726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264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11920" y="3212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24600" y="5181600"/>
            <a:ext cx="25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i="1" dirty="0"/>
              <a:t>m[3, 5] and s[3, 5]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76600" y="32882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1320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7600" y="35930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51677" y="36692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1140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29600" y="397406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5539770"/>
            <a:ext cx="25908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/>
              <a:t>s[</a:t>
            </a:r>
            <a:r>
              <a:rPr lang="en-US" sz="1500" b="1" dirty="0" err="1"/>
              <a:t>i</a:t>
            </a:r>
            <a:r>
              <a:rPr lang="en-US" sz="1500" b="1" dirty="0"/>
              <a:t>, j] = k            </a:t>
            </a:r>
          </a:p>
          <a:p>
            <a:pPr algn="ctr"/>
            <a:r>
              <a:rPr lang="en-US" sz="1500" b="1" dirty="0"/>
              <a:t>( </a:t>
            </a:r>
            <a:r>
              <a:rPr lang="en-US" sz="800" b="1" dirty="0"/>
              <a:t>the</a:t>
            </a:r>
            <a:r>
              <a:rPr lang="en-US" sz="1500" b="1" dirty="0"/>
              <a:t> </a:t>
            </a:r>
            <a:r>
              <a:rPr lang="en-US" sz="800" b="1" dirty="0"/>
              <a:t>k-value  that  gives  optimal  solution </a:t>
            </a:r>
            <a:r>
              <a:rPr lang="en-US" sz="1500" b="1" dirty="0"/>
              <a:t>)</a:t>
            </a:r>
          </a:p>
          <a:p>
            <a:pPr algn="ctr"/>
            <a:r>
              <a:rPr lang="en-US" sz="1500" b="1" dirty="0" err="1"/>
              <a:t>i</a:t>
            </a:r>
            <a:r>
              <a:rPr lang="en-US" sz="1500" b="1" dirty="0"/>
              <a:t> &lt;= k &lt; j</a:t>
            </a:r>
          </a:p>
        </p:txBody>
      </p:sp>
    </p:spTree>
    <p:extLst>
      <p:ext uri="{BB962C8B-B14F-4D97-AF65-F5344CB8AC3E}">
        <p14:creationId xmlns:p14="http://schemas.microsoft.com/office/powerpoint/2010/main" val="153402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6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0" grpId="0"/>
      <p:bldP spid="34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Matrix Chain Multiplication (MCM) Problem using Dynamic Programming (DP)</a:t>
            </a:r>
            <a:endParaRPr lang="en-US" sz="24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87680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1600" b="1" i="1" u="sng" dirty="0"/>
          </a:p>
          <a:p>
            <a:pPr marL="0" indent="0" algn="just">
              <a:buNone/>
            </a:pPr>
            <a:r>
              <a:rPr lang="en-US" sz="1600" b="1" i="1" dirty="0"/>
              <a:t>   </a:t>
            </a:r>
            <a:endParaRPr lang="en-US" sz="900" b="1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828800"/>
          <a:ext cx="29718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900" b="1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2956560"/>
          <a:ext cx="4572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29200" y="3235960"/>
          <a:ext cx="381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1" i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539770"/>
            <a:ext cx="5943600" cy="784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3276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7400" y="3657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9400" y="403502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0470" y="44196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47853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09947" y="32882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6120" y="357782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71947" y="3669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360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8120" y="39588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98681" y="40502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720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19664" y="43398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4800" y="44196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1680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81664" y="470916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4889361"/>
            <a:ext cx="348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m[1, 4] and s[1, 4], m[2, 5] and s[2, 5]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1447800"/>
            <a:ext cx="5867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m[1, 4] </a:t>
            </a:r>
            <a:r>
              <a:rPr lang="en-US" sz="1400" b="1" dirty="0">
                <a:sym typeface="Wingdings" pitchFamily="2" charset="2"/>
              </a:rPr>
              <a:t>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1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</a:t>
            </a:r>
            <a:r>
              <a:rPr lang="en-US" sz="1400" b="1" i="1" dirty="0">
                <a:solidFill>
                  <a:prstClr val="black"/>
                </a:solidFill>
              </a:rPr>
              <a:t> A</a:t>
            </a:r>
            <a:r>
              <a:rPr lang="en-US" sz="1050" b="1" i="1" dirty="0">
                <a:solidFill>
                  <a:prstClr val="black"/>
                </a:solidFill>
              </a:rPr>
              <a:t>4</a:t>
            </a:r>
            <a:r>
              <a:rPr lang="en-US" sz="1400" b="1" dirty="0"/>
              <a:t>                                     </a:t>
            </a:r>
            <a:r>
              <a:rPr lang="en-US" sz="1400" b="1" dirty="0" err="1"/>
              <a:t>i</a:t>
            </a:r>
            <a:r>
              <a:rPr lang="en-US" sz="1400" b="1" dirty="0"/>
              <a:t> = 1, j =4. So, k = 1, 2, 3</a:t>
            </a:r>
          </a:p>
          <a:p>
            <a:r>
              <a:rPr lang="en-US" sz="1400" b="1" dirty="0"/>
              <a:t>For k = 1, </a:t>
            </a:r>
          </a:p>
          <a:p>
            <a:r>
              <a:rPr lang="en-US" sz="1400" b="1" dirty="0"/>
              <a:t>m[1, 4] = m[1, 1] + m[2, 4]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0.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1.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 </a:t>
            </a:r>
            <a:r>
              <a:rPr lang="en-US" sz="1400" b="1" dirty="0">
                <a:solidFill>
                  <a:prstClr val="black"/>
                </a:solidFill>
              </a:rPr>
              <a:t>= 0 + 1320 + 4.10.20</a:t>
            </a:r>
            <a:r>
              <a:rPr lang="en-US" sz="1400" b="1" dirty="0"/>
              <a:t> = </a:t>
            </a:r>
            <a:r>
              <a:rPr lang="en-US" sz="1200" b="1" dirty="0"/>
              <a:t>2120</a:t>
            </a:r>
            <a:endParaRPr lang="en-US" sz="1500" dirty="0"/>
          </a:p>
          <a:p>
            <a:r>
              <a:rPr lang="en-US" sz="1400" b="1" dirty="0"/>
              <a:t>For k = 2, </a:t>
            </a:r>
          </a:p>
          <a:p>
            <a:r>
              <a:rPr lang="en-US" sz="1400" b="1" dirty="0"/>
              <a:t>m[1, 4] = m[1, 2] + m[3, 4]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0.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2.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</a:t>
            </a:r>
            <a:r>
              <a:rPr lang="en-US" sz="1400" b="1" dirty="0">
                <a:solidFill>
                  <a:prstClr val="black"/>
                </a:solidFill>
              </a:rPr>
              <a:t>= 120 + 720 + 4.3.20</a:t>
            </a:r>
            <a:r>
              <a:rPr lang="en-US" sz="1400" b="1" dirty="0"/>
              <a:t> = </a:t>
            </a:r>
            <a:r>
              <a:rPr lang="en-US" sz="1100" b="1" dirty="0"/>
              <a:t>1080</a:t>
            </a:r>
            <a:endParaRPr lang="en-US" sz="1500" b="1" dirty="0"/>
          </a:p>
          <a:p>
            <a:r>
              <a:rPr lang="en-US" sz="1400" b="1" dirty="0"/>
              <a:t>For k = 3, </a:t>
            </a:r>
          </a:p>
          <a:p>
            <a:r>
              <a:rPr lang="en-US" sz="1400" b="1" dirty="0"/>
              <a:t>m[1, 4] = m[1, 3] + m[4, 4] + 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0.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3.</a:t>
            </a:r>
            <a:r>
              <a:rPr lang="en-US" sz="1400" b="1" dirty="0">
                <a:solidFill>
                  <a:prstClr val="black"/>
                </a:solidFill>
              </a:rPr>
              <a:t>p</a:t>
            </a:r>
            <a:r>
              <a:rPr lang="en-US" sz="900" b="1" dirty="0">
                <a:solidFill>
                  <a:prstClr val="black"/>
                </a:solidFill>
              </a:rPr>
              <a:t>4</a:t>
            </a:r>
            <a:r>
              <a:rPr lang="en-US" sz="1400" b="1" dirty="0">
                <a:solidFill>
                  <a:prstClr val="black"/>
                </a:solidFill>
              </a:rPr>
              <a:t>= 264 + 0 + 4.12.20</a:t>
            </a:r>
            <a:r>
              <a:rPr lang="en-US" sz="1400" b="1" dirty="0"/>
              <a:t> = 1224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8200" y="51816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=1,   A</a:t>
            </a:r>
            <a:r>
              <a:rPr lang="en-US" sz="1100" b="1" i="1" dirty="0"/>
              <a:t>1 </a:t>
            </a:r>
            <a:r>
              <a:rPr lang="en-US" sz="1500" b="1" i="1" dirty="0"/>
              <a:t>| A</a:t>
            </a:r>
            <a:r>
              <a:rPr lang="en-US" sz="1100" b="1" i="1" dirty="0"/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</a:t>
            </a:r>
            <a:r>
              <a:rPr lang="en-US" sz="1200" b="1" i="1" dirty="0">
                <a:solidFill>
                  <a:prstClr val="black"/>
                </a:solidFill>
              </a:rPr>
              <a:t>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000" b="1" i="1" dirty="0">
                <a:solidFill>
                  <a:prstClr val="black"/>
                </a:solidFill>
              </a:rPr>
              <a:t>4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51816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=2,   A</a:t>
            </a:r>
            <a:r>
              <a:rPr lang="en-US" sz="1100" b="1" i="1" dirty="0"/>
              <a:t>1 </a:t>
            </a:r>
            <a:r>
              <a:rPr lang="en-US" sz="1500" b="1" i="1" dirty="0"/>
              <a:t>A</a:t>
            </a:r>
            <a:r>
              <a:rPr lang="en-US" sz="1100" b="1" i="1" dirty="0"/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|</a:t>
            </a:r>
            <a:r>
              <a:rPr lang="en-US" sz="1100" b="1" i="1" dirty="0"/>
              <a:t>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671947" y="327302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264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120" y="35778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55668" y="487769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m[1, 4] and s[1, 4]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2800" y="36540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1320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3800" y="39588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27877" y="403502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1140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05800" y="433982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4600" y="5539770"/>
            <a:ext cx="2590800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/>
              <a:t>s[</a:t>
            </a:r>
            <a:r>
              <a:rPr lang="en-US" sz="1500" b="1" dirty="0" err="1"/>
              <a:t>i</a:t>
            </a:r>
            <a:r>
              <a:rPr lang="en-US" sz="1500" b="1" dirty="0"/>
              <a:t>, j] = k            </a:t>
            </a:r>
          </a:p>
          <a:p>
            <a:pPr algn="ctr"/>
            <a:r>
              <a:rPr lang="en-US" sz="1500" b="1" dirty="0"/>
              <a:t>( </a:t>
            </a:r>
            <a:r>
              <a:rPr lang="en-US" sz="800" b="1" dirty="0"/>
              <a:t>the</a:t>
            </a:r>
            <a:r>
              <a:rPr lang="en-US" sz="1500" b="1" dirty="0"/>
              <a:t> </a:t>
            </a:r>
            <a:r>
              <a:rPr lang="en-US" sz="800" b="1" dirty="0"/>
              <a:t>k-value  that  gives  optimal  solution </a:t>
            </a:r>
            <a:r>
              <a:rPr lang="en-US" sz="1500" b="1" dirty="0"/>
              <a:t>)</a:t>
            </a:r>
          </a:p>
          <a:p>
            <a:pPr algn="ctr"/>
            <a:r>
              <a:rPr lang="en-US" sz="1500" b="1" dirty="0" err="1"/>
              <a:t>i</a:t>
            </a:r>
            <a:r>
              <a:rPr lang="en-US" sz="1500" b="1" dirty="0"/>
              <a:t> &lt;= k &lt; j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709824" y="3489960"/>
            <a:ext cx="862176" cy="424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89922" y="327302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1080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43800" y="35661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7620000" y="3750826"/>
            <a:ext cx="862176" cy="424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943600" y="5181600"/>
            <a:ext cx="2362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For k =3,   A</a:t>
            </a:r>
            <a:r>
              <a:rPr lang="en-US" sz="1100" b="1" i="1" dirty="0"/>
              <a:t>1 </a:t>
            </a:r>
            <a:r>
              <a:rPr lang="en-US" sz="1500" b="1" i="1" dirty="0"/>
              <a:t>A</a:t>
            </a:r>
            <a:r>
              <a:rPr lang="en-US" sz="1100" b="1" i="1" dirty="0"/>
              <a:t>2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3 </a:t>
            </a:r>
            <a:r>
              <a:rPr lang="en-US" sz="1500" b="1" i="1" dirty="0">
                <a:solidFill>
                  <a:prstClr val="black"/>
                </a:solidFill>
              </a:rPr>
              <a:t>|</a:t>
            </a:r>
            <a:r>
              <a:rPr lang="en-US" sz="1100" b="1" i="1" dirty="0">
                <a:solidFill>
                  <a:prstClr val="black"/>
                </a:solidFill>
              </a:rPr>
              <a:t> </a:t>
            </a:r>
            <a:r>
              <a:rPr lang="en-US" sz="1500" b="1" i="1" dirty="0">
                <a:solidFill>
                  <a:prstClr val="black"/>
                </a:solidFill>
              </a:rPr>
              <a:t>A</a:t>
            </a:r>
            <a:r>
              <a:rPr lang="en-US" sz="1100" b="1" i="1" dirty="0">
                <a:solidFill>
                  <a:prstClr val="black"/>
                </a:solidFill>
              </a:rPr>
              <a:t>4</a:t>
            </a:r>
            <a:r>
              <a:rPr lang="en-US" sz="1200" b="1" i="1" dirty="0"/>
              <a:t> </a:t>
            </a:r>
            <a:endParaRPr lang="en-US" sz="1500" b="1" i="1" dirty="0"/>
          </a:p>
        </p:txBody>
      </p:sp>
    </p:spTree>
    <p:extLst>
      <p:ext uri="{BB962C8B-B14F-4D97-AF65-F5344CB8AC3E}">
        <p14:creationId xmlns:p14="http://schemas.microsoft.com/office/powerpoint/2010/main" val="62753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3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7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7" grpId="0"/>
      <p:bldP spid="40" grpId="0"/>
      <p:bldP spid="46" grpId="0"/>
      <p:bldP spid="47" grpId="0"/>
      <p:bldP spid="49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5BE263-2D8B-4CBB-81A5-3B99BC2761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AE6E25-E61D-4E7E-87AE-B308378080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679ED-D5DF-4E8D-A506-D86DB309B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661</TotalTime>
  <Words>2516</Words>
  <Application>Microsoft Office PowerPoint</Application>
  <PresentationFormat>On-screen Show (4:3)</PresentationFormat>
  <Paragraphs>605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Lab 9: Dynamic Programming- MCM, LCS</vt:lpstr>
      <vt:lpstr>Matrix Chain Multiplication (MCM) Problem using Dynamic Programming (DP)</vt:lpstr>
      <vt:lpstr>Matrix Chain Multiplication (MCM) Problem using Dynamic Programming (DP)</vt:lpstr>
      <vt:lpstr>Matrix Chain Multiplication (MCM) Problem using Dynamic Programming (DP)</vt:lpstr>
      <vt:lpstr>Matrix Chain Multiplication (MCM) Problem using Dynamic Programming (DP)</vt:lpstr>
      <vt:lpstr>Matrix Chain Multiplication (MCM) Problem using Dynamic Programming (DP)</vt:lpstr>
      <vt:lpstr>Matrix Chain Multiplication (MCM) Problem using Dynamic Programming (DP)</vt:lpstr>
      <vt:lpstr>Matrix Chain Multiplication (MCM) Problem using Dynamic Programming (DP)</vt:lpstr>
      <vt:lpstr>Matrix Chain Multiplication (MCM) Problem using Dynamic Programming (DP)</vt:lpstr>
      <vt:lpstr>PowerPoint Presentation</vt:lpstr>
      <vt:lpstr>Matrix Chain Multiplication (MCM) Problem using Dynamic Programming (DP)</vt:lpstr>
      <vt:lpstr>Matrix Chain Multiplication (MCM) Problem using Dynamic Programming (DP)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Shohag Barman</cp:lastModifiedBy>
  <cp:revision>96</cp:revision>
  <dcterms:created xsi:type="dcterms:W3CDTF">2018-12-10T17:20:29Z</dcterms:created>
  <dcterms:modified xsi:type="dcterms:W3CDTF">2021-03-23T04:34:04Z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