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6" r:id="rId3"/>
    <p:sldId id="257" r:id="rId4"/>
    <p:sldId id="274" r:id="rId5"/>
    <p:sldId id="275" r:id="rId6"/>
    <p:sldId id="258" r:id="rId7"/>
    <p:sldId id="259" r:id="rId8"/>
    <p:sldId id="260" r:id="rId9"/>
    <p:sldId id="261" r:id="rId10"/>
    <p:sldId id="277" r:id="rId11"/>
    <p:sldId id="262" r:id="rId12"/>
    <p:sldId id="263" r:id="rId13"/>
    <p:sldId id="281" r:id="rId14"/>
    <p:sldId id="285" r:id="rId15"/>
    <p:sldId id="264" r:id="rId16"/>
    <p:sldId id="286" r:id="rId17"/>
    <p:sldId id="265" r:id="rId18"/>
    <p:sldId id="282" r:id="rId19"/>
    <p:sldId id="266" r:id="rId20"/>
    <p:sldId id="267" r:id="rId21"/>
    <p:sldId id="283" r:id="rId22"/>
    <p:sldId id="284" r:id="rId23"/>
    <p:sldId id="268" r:id="rId24"/>
    <p:sldId id="269" r:id="rId25"/>
    <p:sldId id="270" r:id="rId26"/>
    <p:sldId id="271" r:id="rId27"/>
    <p:sldId id="272" r:id="rId28"/>
    <p:sldId id="278"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0" d="100"/>
          <a:sy n="80" d="100"/>
        </p:scale>
        <p:origin x="-107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4C718F-1B8F-43C5-9086-68557E330800}" type="datetimeFigureOut">
              <a:rPr lang="en-US" smtClean="0"/>
              <a:pPr/>
              <a:t>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6AB666-A287-4C8A-B885-628735950634}" type="slidenum">
              <a:rPr lang="en-US" smtClean="0"/>
              <a:pPr/>
              <a:t>‹#›</a:t>
            </a:fld>
            <a:endParaRPr lang="en-US"/>
          </a:p>
        </p:txBody>
      </p:sp>
    </p:spTree>
    <p:extLst>
      <p:ext uri="{BB962C8B-B14F-4D97-AF65-F5344CB8AC3E}">
        <p14:creationId xmlns:p14="http://schemas.microsoft.com/office/powerpoint/2010/main" val="3512096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1983CB-C97A-47FD-B825-5D8F3BB646BA}" type="slidenum">
              <a:rPr lang="en-US" smtClean="0"/>
              <a:pPr/>
              <a:t>3</a:t>
            </a:fld>
            <a:endParaRPr lang="en-US"/>
          </a:p>
        </p:txBody>
      </p:sp>
    </p:spTree>
    <p:extLst>
      <p:ext uri="{BB962C8B-B14F-4D97-AF65-F5344CB8AC3E}">
        <p14:creationId xmlns:p14="http://schemas.microsoft.com/office/powerpoint/2010/main" val="81130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2CCAE7-1BF4-43FD-AD4B-0963C79B701F}" type="slidenum">
              <a:rPr lang="en-GB" altLang="en-US"/>
              <a:pPr/>
              <a:t>16</a:t>
            </a:fld>
            <a:endParaRPr lang="en-GB" alt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GB" altLang="en-US"/>
              <a:t>On the one hand there are repetitive jobs a similar task is carried out repeatedly, for example Kwikfit replacing a tyre on a car or a lecturer giving an introductory talk on project management. The task is well-defined and there is very little uncertainty. In some organizations, software development might tend to be like this – in these environments software </a:t>
            </a:r>
            <a:r>
              <a:rPr lang="en-GB" altLang="en-US" i="1"/>
              <a:t>process</a:t>
            </a:r>
            <a:r>
              <a:rPr lang="en-GB" altLang="en-US"/>
              <a:t> management might be more important than software </a:t>
            </a:r>
            <a:r>
              <a:rPr lang="en-GB" altLang="en-US" i="1"/>
              <a:t>project </a:t>
            </a:r>
            <a:r>
              <a:rPr lang="en-GB" altLang="en-US"/>
              <a:t>management</a:t>
            </a:r>
          </a:p>
          <a:p>
            <a:endParaRPr lang="en-GB" altLang="en-US"/>
          </a:p>
          <a:p>
            <a:r>
              <a:rPr lang="en-GB" altLang="en-US"/>
              <a:t>On the other hand some exploratory activities are very uncertain. Some research projects can be like this – we may not be sure what the outcome will be, but we hope that we will learn some things of importance. It may be very difficult to come up with precise plans, although we would probably have some idea of a general approach.</a:t>
            </a:r>
          </a:p>
          <a:p>
            <a:endParaRPr lang="en-GB" altLang="en-US"/>
          </a:p>
          <a:p>
            <a:r>
              <a:rPr lang="en-GB" altLang="en-US"/>
              <a:t>Projects seem to come somewhere between these two extremes. There are usually well-defined hoped-for outcomes but there are risks and uncertainties about achieving those outcomes.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F9E975-BDEA-4408-A08C-EDE9E3D989AC}" type="slidenum">
              <a:rPr lang="en-US" smtClean="0"/>
              <a:pPr/>
              <a:t>27</a:t>
            </a:fld>
            <a:endParaRPr lang="en-US"/>
          </a:p>
        </p:txBody>
      </p:sp>
    </p:spTree>
    <p:extLst>
      <p:ext uri="{BB962C8B-B14F-4D97-AF65-F5344CB8AC3E}">
        <p14:creationId xmlns:p14="http://schemas.microsoft.com/office/powerpoint/2010/main" val="1075479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6DC74E-E675-4266-A0F1-3A5AE2C5024E}"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89CDD-F5EC-4962-81E4-435FE207228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DC74E-E675-4266-A0F1-3A5AE2C5024E}"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89CDD-F5EC-4962-81E4-435FE207228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DC74E-E675-4266-A0F1-3A5AE2C5024E}"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89CDD-F5EC-4962-81E4-435FE207228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3352800" y="6324600"/>
            <a:ext cx="2286000" cy="381000"/>
          </a:xfrm>
        </p:spPr>
        <p:txBody>
          <a:bodyPr/>
          <a:lstStyle>
            <a:lvl1pPr>
              <a:defRPr/>
            </a:lvl1pPr>
          </a:lstStyle>
          <a:p>
            <a:fld id="{EC0DC891-013D-40B8-A4B5-6023EAC986FB}" type="slidenum">
              <a:rPr lang="en-US" altLang="en-US"/>
              <a:pPr/>
              <a:t>‹#›</a:t>
            </a:fld>
            <a:endParaRPr lang="en-US" altLang="en-US"/>
          </a:p>
        </p:txBody>
      </p:sp>
    </p:spTree>
    <p:extLst>
      <p:ext uri="{BB962C8B-B14F-4D97-AF65-F5344CB8AC3E}">
        <p14:creationId xmlns:p14="http://schemas.microsoft.com/office/powerpoint/2010/main" val="296259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DC74E-E675-4266-A0F1-3A5AE2C5024E}"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89CDD-F5EC-4962-81E4-435FE207228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6DC74E-E675-4266-A0F1-3A5AE2C5024E}"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89CDD-F5EC-4962-81E4-435FE207228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6DC74E-E675-4266-A0F1-3A5AE2C5024E}" type="datetimeFigureOut">
              <a:rPr lang="en-US" smtClean="0"/>
              <a:pPr/>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89CDD-F5EC-4962-81E4-435FE207228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6DC74E-E675-4266-A0F1-3A5AE2C5024E}" type="datetimeFigureOut">
              <a:rPr lang="en-US" smtClean="0"/>
              <a:pPr/>
              <a:t>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889CDD-F5EC-4962-81E4-435FE207228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6DC74E-E675-4266-A0F1-3A5AE2C5024E}" type="datetimeFigureOut">
              <a:rPr lang="en-US" smtClean="0"/>
              <a:pPr/>
              <a:t>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889CDD-F5EC-4962-81E4-435FE207228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DC74E-E675-4266-A0F1-3A5AE2C5024E}" type="datetimeFigureOut">
              <a:rPr lang="en-US" smtClean="0"/>
              <a:pPr/>
              <a:t>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889CDD-F5EC-4962-81E4-435FE207228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DC74E-E675-4266-A0F1-3A5AE2C5024E}" type="datetimeFigureOut">
              <a:rPr lang="en-US" smtClean="0"/>
              <a:pPr/>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89CDD-F5EC-4962-81E4-435FE207228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DC74E-E675-4266-A0F1-3A5AE2C5024E}" type="datetimeFigureOut">
              <a:rPr lang="en-US" smtClean="0"/>
              <a:pPr/>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89CDD-F5EC-4962-81E4-435FE207228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DC74E-E675-4266-A0F1-3A5AE2C5024E}" type="datetimeFigureOut">
              <a:rPr lang="en-US" smtClean="0"/>
              <a:pPr/>
              <a:t>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89CDD-F5EC-4962-81E4-435FE207228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normAutofit fontScale="90000"/>
          </a:bodyPr>
          <a:lstStyle/>
          <a:p>
            <a:r>
              <a:rPr lang="en-US" b="1" dirty="0" smtClean="0"/>
              <a:t>SOFTWARE DEVELOPMENT PROJECT MANAGEMENT </a:t>
            </a:r>
            <a:br>
              <a:rPr lang="en-US" b="1" dirty="0" smtClean="0"/>
            </a:br>
            <a:r>
              <a:rPr lang="en-US" b="1" dirty="0" smtClean="0"/>
              <a:t>(CSC4125) </a:t>
            </a:r>
            <a:endParaRPr lang="en-US" dirty="0"/>
          </a:p>
        </p:txBody>
      </p:sp>
      <p:sp>
        <p:nvSpPr>
          <p:cNvPr id="3" name="Subtitle 2"/>
          <p:cNvSpPr>
            <a:spLocks noGrp="1"/>
          </p:cNvSpPr>
          <p:nvPr>
            <p:ph type="subTitle" idx="1"/>
          </p:nvPr>
        </p:nvSpPr>
        <p:spPr>
          <a:xfrm>
            <a:off x="1143000" y="3886200"/>
            <a:ext cx="6629400" cy="1752600"/>
          </a:xfrm>
        </p:spPr>
        <p:txBody>
          <a:bodyPr>
            <a:noAutofit/>
          </a:bodyPr>
          <a:lstStyle/>
          <a:p>
            <a:endParaRPr lang="en-US" b="1" dirty="0" smtClean="0">
              <a:solidFill>
                <a:srgbClr val="0000FF"/>
              </a:solidFill>
            </a:endParaRPr>
          </a:p>
          <a:p>
            <a:r>
              <a:rPr lang="en-US" b="1" dirty="0" smtClean="0">
                <a:solidFill>
                  <a:srgbClr val="0000FF"/>
                </a:solidFill>
              </a:rPr>
              <a:t>Organizations, Constraints &amp; Projects </a:t>
            </a:r>
            <a:endParaRPr lang="en-US" b="1" dirty="0">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Types of Organizational Structures </a:t>
            </a:r>
            <a:endParaRPr lang="en-US" sz="4000" dirty="0"/>
          </a:p>
        </p:txBody>
      </p:sp>
      <p:sp>
        <p:nvSpPr>
          <p:cNvPr id="3" name="Content Placeholder 2"/>
          <p:cNvSpPr>
            <a:spLocks noGrp="1"/>
          </p:cNvSpPr>
          <p:nvPr>
            <p:ph idx="1"/>
          </p:nvPr>
        </p:nvSpPr>
        <p:spPr>
          <a:xfrm>
            <a:off x="457200" y="1447800"/>
            <a:ext cx="8229600" cy="4953000"/>
          </a:xfrm>
        </p:spPr>
        <p:txBody>
          <a:bodyPr>
            <a:normAutofit/>
          </a:bodyPr>
          <a:lstStyle/>
          <a:p>
            <a:pPr>
              <a:buNone/>
            </a:pPr>
            <a:r>
              <a:rPr lang="en-US" sz="2800" b="1" dirty="0" smtClean="0">
                <a:solidFill>
                  <a:srgbClr val="0000FF"/>
                </a:solidFill>
              </a:rPr>
              <a:t>3) </a:t>
            </a:r>
            <a:r>
              <a:rPr lang="en-US" sz="2800" b="1" dirty="0" err="1" smtClean="0">
                <a:solidFill>
                  <a:srgbClr val="0000FF"/>
                </a:solidFill>
              </a:rPr>
              <a:t>Projectized</a:t>
            </a:r>
            <a:r>
              <a:rPr lang="en-US" sz="2800" b="1" dirty="0" smtClean="0">
                <a:solidFill>
                  <a:srgbClr val="0000FF"/>
                </a:solidFill>
              </a:rPr>
              <a:t> Organization (cont.)</a:t>
            </a:r>
          </a:p>
          <a:p>
            <a:r>
              <a:rPr lang="en-US" sz="2400" dirty="0" smtClean="0"/>
              <a:t>At the start of every project, a set of developers are assigned to it</a:t>
            </a:r>
          </a:p>
          <a:p>
            <a:r>
              <a:rPr lang="en-US" sz="2400" dirty="0" smtClean="0"/>
              <a:t>It is assumed that the assigned members can carry out various activities required for project completion. The developers remain with the project till the completion of the project</a:t>
            </a:r>
          </a:p>
          <a:p>
            <a:r>
              <a:rPr lang="en-US" sz="2400" dirty="0" smtClean="0"/>
              <a:t>Same team carries out all the project activities</a:t>
            </a:r>
          </a:p>
          <a:p>
            <a:r>
              <a:rPr lang="en-US" sz="2400" u="sng" dirty="0" smtClean="0">
                <a:solidFill>
                  <a:srgbClr val="0000FF"/>
                </a:solidFill>
              </a:rPr>
              <a:t>Advantage</a:t>
            </a:r>
            <a:r>
              <a:rPr lang="en-US" sz="2400" dirty="0" smtClean="0"/>
              <a:t> – The PM has full authority to staff &amp; manage the project</a:t>
            </a:r>
          </a:p>
          <a:p>
            <a:r>
              <a:rPr lang="en-US" sz="2400" u="sng" dirty="0" smtClean="0">
                <a:solidFill>
                  <a:srgbClr val="C00000"/>
                </a:solidFill>
              </a:rPr>
              <a:t>Disadvantage</a:t>
            </a:r>
            <a:r>
              <a:rPr lang="en-US" sz="2400" dirty="0" smtClean="0"/>
              <a:t> –The PM holds accountability for the project </a:t>
            </a:r>
          </a:p>
          <a:p>
            <a:endParaRPr lang="en-US" sz="2800" dirty="0" smtClean="0"/>
          </a:p>
          <a:p>
            <a:endParaRPr lang="en-US" sz="2800" dirty="0" smtClean="0"/>
          </a:p>
          <a:p>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pPr algn="l"/>
            <a:r>
              <a:rPr lang="en-US" sz="4000" b="1" dirty="0" smtClean="0"/>
              <a:t>Project Coordinator </a:t>
            </a:r>
            <a:r>
              <a:rPr lang="en-US" sz="4000" b="1" dirty="0" smtClean="0">
                <a:solidFill>
                  <a:srgbClr val="FF0000"/>
                </a:solidFill>
              </a:rPr>
              <a:t>vs.</a:t>
            </a:r>
            <a:r>
              <a:rPr lang="en-US" sz="4000" b="1" dirty="0" smtClean="0"/>
              <a:t> Project Expeditor</a:t>
            </a:r>
            <a:endParaRPr lang="en-US" sz="4000" b="1" dirty="0"/>
          </a:p>
        </p:txBody>
      </p:sp>
      <p:sp>
        <p:nvSpPr>
          <p:cNvPr id="3" name="Content Placeholder 2"/>
          <p:cNvSpPr>
            <a:spLocks noGrp="1"/>
          </p:cNvSpPr>
          <p:nvPr>
            <p:ph idx="1"/>
          </p:nvPr>
        </p:nvSpPr>
        <p:spPr>
          <a:xfrm>
            <a:off x="457200" y="1447800"/>
            <a:ext cx="8229600" cy="4953000"/>
          </a:xfrm>
        </p:spPr>
        <p:txBody>
          <a:bodyPr>
            <a:noAutofit/>
          </a:bodyPr>
          <a:lstStyle/>
          <a:p>
            <a:pPr marL="274320" indent="-274320">
              <a:buFont typeface="Wingdings" pitchFamily="2" charset="2"/>
              <a:buChar char="§"/>
            </a:pPr>
            <a:r>
              <a:rPr lang="en-US" sz="2400" b="1" dirty="0" smtClean="0">
                <a:solidFill>
                  <a:srgbClr val="0000FF"/>
                </a:solidFill>
              </a:rPr>
              <a:t>Difference between project coordinator(PC) and project expeditor(PE):</a:t>
            </a:r>
          </a:p>
          <a:p>
            <a:pPr marL="674370" lvl="2" indent="-274320">
              <a:lnSpc>
                <a:spcPct val="120000"/>
              </a:lnSpc>
              <a:spcBef>
                <a:spcPts val="0"/>
              </a:spcBef>
            </a:pPr>
            <a:r>
              <a:rPr lang="en-US" dirty="0" smtClean="0"/>
              <a:t>PE keeps track of status but has no decision-making authority on a project at all</a:t>
            </a:r>
          </a:p>
          <a:p>
            <a:pPr marL="674370" lvl="2" indent="-274320">
              <a:lnSpc>
                <a:spcPct val="120000"/>
              </a:lnSpc>
              <a:spcBef>
                <a:spcPts val="0"/>
              </a:spcBef>
            </a:pPr>
            <a:r>
              <a:rPr lang="en-US" dirty="0" smtClean="0"/>
              <a:t>PC has similar duties, but does get to make some of the minor decisions on the project without having to run them by the functional manager</a:t>
            </a:r>
          </a:p>
          <a:p>
            <a:pPr marL="674370" lvl="2" indent="-274320">
              <a:lnSpc>
                <a:spcPct val="120000"/>
              </a:lnSpc>
              <a:spcBef>
                <a:spcPts val="0"/>
              </a:spcBef>
            </a:pPr>
            <a:r>
              <a:rPr lang="en-US" dirty="0" smtClean="0"/>
              <a:t>PC reports to higher authority</a:t>
            </a:r>
          </a:p>
          <a:p>
            <a:pPr marL="674370" lvl="2" indent="-274320">
              <a:lnSpc>
                <a:spcPct val="120000"/>
              </a:lnSpc>
              <a:spcBef>
                <a:spcPts val="0"/>
              </a:spcBef>
            </a:pPr>
            <a:r>
              <a:rPr lang="en-US" dirty="0" smtClean="0"/>
              <a:t>PE are more like assistants to FM</a:t>
            </a:r>
          </a:p>
          <a:p>
            <a:pPr marL="674370" lvl="2" indent="-274320">
              <a:lnSpc>
                <a:spcPct val="120000"/>
              </a:lnSpc>
              <a:spcBef>
                <a:spcPts val="0"/>
              </a:spcBef>
            </a:pPr>
            <a:r>
              <a:rPr lang="en-US" dirty="0" smtClean="0"/>
              <a:t>Both of them exists is Weak-Matrix Organizations</a:t>
            </a:r>
          </a:p>
        </p:txBody>
      </p:sp>
      <p:sp>
        <p:nvSpPr>
          <p:cNvPr id="6" name="Slide Number Placeholder 5"/>
          <p:cNvSpPr>
            <a:spLocks noGrp="1"/>
          </p:cNvSpPr>
          <p:nvPr>
            <p:ph type="sldNum" sz="quarter" idx="12"/>
          </p:nvPr>
        </p:nvSpPr>
        <p:spPr/>
        <p:txBody>
          <a:bodyPr/>
          <a:lstStyle/>
          <a:p>
            <a:fld id="{F420543E-CA73-44A1-A0D2-9C2E7FFA47FD}" type="slidenum">
              <a:rPr lang="en-US" smtClean="0"/>
              <a:pPr/>
              <a:t>11</a:t>
            </a:fld>
            <a:endParaRPr lang="en-US"/>
          </a:p>
        </p:txBody>
      </p:sp>
    </p:spTree>
    <p:extLst>
      <p:ext uri="{BB962C8B-B14F-4D97-AF65-F5344CB8AC3E}">
        <p14:creationId xmlns:p14="http://schemas.microsoft.com/office/powerpoint/2010/main" val="55681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pPr marL="176213" algn="l"/>
            <a:r>
              <a:rPr lang="en-US" sz="3600" b="1" i="1" u="sng" dirty="0" smtClean="0"/>
              <a:t/>
            </a:r>
            <a:br>
              <a:rPr lang="en-US" sz="3600" b="1" i="1" u="sng" dirty="0" smtClean="0"/>
            </a:br>
            <a:r>
              <a:rPr lang="en-US" sz="3600" b="1" i="1" u="sng" dirty="0" smtClean="0"/>
              <a:t>Teams</a:t>
            </a:r>
            <a:r>
              <a:rPr lang="en-US" sz="3600" b="1" dirty="0"/>
              <a:t>: </a:t>
            </a:r>
            <a:r>
              <a:rPr lang="en-US" sz="3600" b="1" dirty="0" smtClean="0"/>
              <a:t>Functional </a:t>
            </a:r>
            <a:r>
              <a:rPr lang="en-US" sz="3600" b="1" dirty="0">
                <a:solidFill>
                  <a:srgbClr val="FF0000"/>
                </a:solidFill>
              </a:rPr>
              <a:t>vs</a:t>
            </a:r>
            <a:r>
              <a:rPr lang="en-US" sz="3600" b="1" dirty="0"/>
              <a:t>. </a:t>
            </a:r>
            <a:r>
              <a:rPr lang="en-US" sz="3600" b="1" dirty="0" err="1" smtClean="0"/>
              <a:t>Projectized</a:t>
            </a:r>
            <a:r>
              <a:rPr lang="en-US" sz="3600" b="1" dirty="0" smtClean="0"/>
              <a:t/>
            </a:r>
            <a:br>
              <a:rPr lang="en-US" sz="3600" b="1" dirty="0" smtClean="0"/>
            </a:br>
            <a:endParaRPr lang="en-US" sz="3600" b="1" dirty="0"/>
          </a:p>
        </p:txBody>
      </p:sp>
      <p:sp>
        <p:nvSpPr>
          <p:cNvPr id="3" name="Content Placeholder 2"/>
          <p:cNvSpPr>
            <a:spLocks noGrp="1"/>
          </p:cNvSpPr>
          <p:nvPr>
            <p:ph idx="1"/>
          </p:nvPr>
        </p:nvSpPr>
        <p:spPr>
          <a:xfrm>
            <a:off x="457200" y="1295400"/>
            <a:ext cx="8229600" cy="5029200"/>
          </a:xfrm>
        </p:spPr>
        <p:txBody>
          <a:bodyPr>
            <a:normAutofit/>
          </a:bodyPr>
          <a:lstStyle/>
          <a:p>
            <a:pPr marL="176213"/>
            <a:r>
              <a:rPr lang="en-US" sz="2400" b="1" dirty="0" smtClean="0">
                <a:solidFill>
                  <a:srgbClr val="0000FF"/>
                </a:solidFill>
              </a:rPr>
              <a:t>In a Functional Organization,</a:t>
            </a:r>
          </a:p>
          <a:p>
            <a:pPr marL="640080" lvl="1" indent="-274320">
              <a:lnSpc>
                <a:spcPct val="110000"/>
              </a:lnSpc>
            </a:pPr>
            <a:r>
              <a:rPr lang="en-US" sz="2000" dirty="0" smtClean="0"/>
              <a:t>Developers are divided into functional groups based on their specialization/experience (i.e. Each functional group comprises developers having expertise in some specific task or functional area) </a:t>
            </a:r>
          </a:p>
          <a:p>
            <a:pPr marL="640080" lvl="1" indent="-274320"/>
            <a:r>
              <a:rPr lang="en-US" sz="2000" dirty="0" smtClean="0"/>
              <a:t>Different functional groups might be –requirements analysis, design, coding, testing, database, networking</a:t>
            </a:r>
          </a:p>
          <a:p>
            <a:pPr marL="640080" lvl="1" indent="-274320"/>
            <a:r>
              <a:rPr lang="en-US" sz="2000" dirty="0" smtClean="0"/>
              <a:t>For carrying out specific activities, different projects borrow developers from the corresponding functional groups. Upon the completion of their activities, developers are returned to their respective functional groups. The partially completed product passes from one team to another  and evolves due to the work done on it by several teams.</a:t>
            </a:r>
          </a:p>
          <a:p>
            <a:pPr marL="640080" lvl="1" indent="-274320"/>
            <a:r>
              <a:rPr lang="en-US" sz="2000" dirty="0" smtClean="0"/>
              <a:t>A functional team working on a project does not physically  meet the members of other functional teams who have carried out other parts of the project.</a:t>
            </a:r>
          </a:p>
        </p:txBody>
      </p:sp>
      <p:sp>
        <p:nvSpPr>
          <p:cNvPr id="6" name="Slide Number Placeholder 5"/>
          <p:cNvSpPr>
            <a:spLocks noGrp="1"/>
          </p:cNvSpPr>
          <p:nvPr>
            <p:ph type="sldNum" sz="quarter" idx="12"/>
          </p:nvPr>
        </p:nvSpPr>
        <p:spPr/>
        <p:txBody>
          <a:bodyPr/>
          <a:lstStyle/>
          <a:p>
            <a:fld id="{F420543E-CA73-44A1-A0D2-9C2E7FFA47FD}" type="slidenum">
              <a:rPr lang="en-US" smtClean="0"/>
              <a:pPr/>
              <a:t>12</a:t>
            </a:fld>
            <a:endParaRPr lang="en-US"/>
          </a:p>
        </p:txBody>
      </p:sp>
    </p:spTree>
    <p:extLst>
      <p:ext uri="{BB962C8B-B14F-4D97-AF65-F5344CB8AC3E}">
        <p14:creationId xmlns:p14="http://schemas.microsoft.com/office/powerpoint/2010/main" val="3692311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792162"/>
          </a:xfrm>
        </p:spPr>
        <p:txBody>
          <a:bodyPr>
            <a:noAutofit/>
          </a:bodyPr>
          <a:lstStyle/>
          <a:p>
            <a:r>
              <a:rPr lang="en-US" sz="3600" b="1" i="1" u="sng" dirty="0" smtClean="0"/>
              <a:t/>
            </a:r>
            <a:br>
              <a:rPr lang="en-US" sz="3600" b="1" i="1" u="sng" dirty="0" smtClean="0"/>
            </a:br>
            <a:r>
              <a:rPr lang="en-US" sz="3600" b="1" i="1" u="sng" dirty="0" smtClean="0"/>
              <a:t>Teams</a:t>
            </a:r>
            <a:r>
              <a:rPr lang="en-US" sz="3600" b="1" dirty="0" smtClean="0"/>
              <a:t>: Functional </a:t>
            </a:r>
            <a:r>
              <a:rPr lang="en-US" sz="3600" b="1" dirty="0" smtClean="0">
                <a:solidFill>
                  <a:srgbClr val="FF0000"/>
                </a:solidFill>
              </a:rPr>
              <a:t>vs</a:t>
            </a:r>
            <a:r>
              <a:rPr lang="en-US" sz="3600" b="1" dirty="0" smtClean="0"/>
              <a:t>. </a:t>
            </a:r>
            <a:r>
              <a:rPr lang="en-US" sz="3600" b="1" dirty="0" err="1" smtClean="0"/>
              <a:t>Projectized</a:t>
            </a:r>
            <a:r>
              <a:rPr lang="en-US" sz="3600" b="1" dirty="0" smtClean="0"/>
              <a:t/>
            </a:r>
            <a:br>
              <a:rPr lang="en-US" sz="3600" b="1" dirty="0" smtClean="0"/>
            </a:br>
            <a:endParaRPr lang="en-US" sz="3600" dirty="0"/>
          </a:p>
        </p:txBody>
      </p:sp>
      <p:sp>
        <p:nvSpPr>
          <p:cNvPr id="3" name="Content Placeholder 2"/>
          <p:cNvSpPr>
            <a:spLocks noGrp="1"/>
          </p:cNvSpPr>
          <p:nvPr>
            <p:ph idx="1"/>
          </p:nvPr>
        </p:nvSpPr>
        <p:spPr>
          <a:xfrm>
            <a:off x="457200" y="1295400"/>
            <a:ext cx="8229600" cy="4830763"/>
          </a:xfrm>
        </p:spPr>
        <p:txBody>
          <a:bodyPr>
            <a:noAutofit/>
          </a:bodyPr>
          <a:lstStyle/>
          <a:p>
            <a:pPr marL="342900" lvl="1" indent="-342900">
              <a:buFont typeface="Arial" pitchFamily="34" charset="0"/>
              <a:buChar char="•"/>
            </a:pPr>
            <a:r>
              <a:rPr lang="en-US" b="1" dirty="0" smtClean="0">
                <a:solidFill>
                  <a:srgbClr val="0000FF"/>
                </a:solidFill>
              </a:rPr>
              <a:t>In a </a:t>
            </a:r>
            <a:r>
              <a:rPr lang="en-US" b="1" dirty="0" err="1" smtClean="0">
                <a:solidFill>
                  <a:srgbClr val="0000FF"/>
                </a:solidFill>
              </a:rPr>
              <a:t>Projectized</a:t>
            </a:r>
            <a:r>
              <a:rPr lang="en-US" b="1" dirty="0" smtClean="0">
                <a:solidFill>
                  <a:srgbClr val="0000FF"/>
                </a:solidFill>
              </a:rPr>
              <a:t> Organization, </a:t>
            </a:r>
          </a:p>
          <a:p>
            <a:pPr marL="640080" lvl="1" indent="-274320"/>
            <a:r>
              <a:rPr lang="en-US" sz="2400" dirty="0" smtClean="0"/>
              <a:t>The team is organized around a project and not around a job function</a:t>
            </a:r>
          </a:p>
          <a:p>
            <a:pPr marL="640080" lvl="1" indent="-274320"/>
            <a:r>
              <a:rPr lang="en-US" sz="2400" dirty="0" smtClean="0"/>
              <a:t>Resources are brought together specifically for the purpose of a project</a:t>
            </a:r>
          </a:p>
          <a:p>
            <a:pPr marL="640080" lvl="1" indent="-274320"/>
            <a:r>
              <a:rPr lang="en-US" sz="2400" dirty="0" smtClean="0"/>
              <a:t>Necessary resources are acquired for the project, and the people assigned to the project work only for the PM for the duration of the project.</a:t>
            </a:r>
          </a:p>
          <a:p>
            <a:pPr marL="640080" lvl="1" indent="-274320"/>
            <a:r>
              <a:rPr lang="en-US" sz="2400" dirty="0" smtClean="0"/>
              <a:t>At the end of each project, resources are either reassigned to another project or returned to a resource pool.</a:t>
            </a:r>
            <a:endParaRPr lang="en-US" dirty="0" smtClean="0"/>
          </a:p>
          <a:p>
            <a:pPr marL="640080" lvl="1" indent="-274320"/>
            <a:endParaRPr lang="en-US" dirty="0" smtClean="0"/>
          </a:p>
          <a:p>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610600" cy="792162"/>
          </a:xfrm>
        </p:spPr>
        <p:txBody>
          <a:bodyPr>
            <a:noAutofit/>
          </a:bodyPr>
          <a:lstStyle/>
          <a:p>
            <a:pPr algn="l"/>
            <a:r>
              <a:rPr lang="en-US" sz="2800" b="1" dirty="0" smtClean="0"/>
              <a:t>Influences of Organizational Structures on Projects</a:t>
            </a:r>
            <a:endParaRPr lang="en-US" sz="28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00438794"/>
              </p:ext>
            </p:extLst>
          </p:nvPr>
        </p:nvGraphicFramePr>
        <p:xfrm>
          <a:off x="381000" y="1219200"/>
          <a:ext cx="8458199" cy="4690740"/>
        </p:xfrm>
        <a:graphic>
          <a:graphicData uri="http://schemas.openxmlformats.org/drawingml/2006/table">
            <a:tbl>
              <a:tblPr firstRow="1" firstCol="1" bandRow="1"/>
              <a:tblGrid>
                <a:gridCol w="1990165"/>
                <a:gridCol w="1741394"/>
                <a:gridCol w="1492623"/>
                <a:gridCol w="1542377"/>
                <a:gridCol w="1691640"/>
              </a:tblGrid>
              <a:tr h="457200">
                <a:tc rowSpan="2">
                  <a:txBody>
                    <a:bodyPr/>
                    <a:lstStyle/>
                    <a:p>
                      <a:pPr marL="0" marR="0">
                        <a:lnSpc>
                          <a:spcPct val="115000"/>
                        </a:lnSpc>
                        <a:spcBef>
                          <a:spcPts val="0"/>
                        </a:spcBef>
                        <a:spcAft>
                          <a:spcPts val="0"/>
                        </a:spcAft>
                      </a:pPr>
                      <a:r>
                        <a:rPr lang="en-US" sz="2000" b="1" dirty="0">
                          <a:solidFill>
                            <a:srgbClr val="0000FF"/>
                          </a:solidFill>
                          <a:effectLst/>
                          <a:latin typeface="Calibri"/>
                          <a:ea typeface="Calibri"/>
                          <a:cs typeface="Times New Roman"/>
                        </a:rPr>
                        <a:t>Organizational Structure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lgn="ctr">
                        <a:lnSpc>
                          <a:spcPct val="115000"/>
                        </a:lnSpc>
                        <a:spcBef>
                          <a:spcPts val="0"/>
                        </a:spcBef>
                        <a:spcAft>
                          <a:spcPts val="0"/>
                        </a:spcAft>
                      </a:pPr>
                      <a:r>
                        <a:rPr lang="en-US" sz="2000" b="1" dirty="0">
                          <a:solidFill>
                            <a:srgbClr val="FF0000"/>
                          </a:solidFill>
                          <a:effectLst/>
                          <a:latin typeface="Calibri"/>
                          <a:ea typeface="Calibri"/>
                          <a:cs typeface="Times New Roman"/>
                        </a:rPr>
                        <a:t>Project Characteristics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873620">
                <a:tc vMerge="1">
                  <a:txBody>
                    <a:bodyPr/>
                    <a:lstStyle/>
                    <a:p>
                      <a:endParaRPr lang="en-US"/>
                    </a:p>
                  </a:txBody>
                  <a:tcPr/>
                </a:tc>
                <a:tc>
                  <a:txBody>
                    <a:bodyPr/>
                    <a:lstStyle/>
                    <a:p>
                      <a:r>
                        <a:rPr lang="en-US" b="1" dirty="0" smtClean="0">
                          <a:solidFill>
                            <a:srgbClr val="FF0000"/>
                          </a:solidFill>
                        </a:rPr>
                        <a:t>Work Groups</a:t>
                      </a:r>
                    </a:p>
                    <a:p>
                      <a:r>
                        <a:rPr lang="en-US" b="1" dirty="0" smtClean="0">
                          <a:solidFill>
                            <a:srgbClr val="FF0000"/>
                          </a:solidFill>
                        </a:rPr>
                        <a:t>Arranged by:</a:t>
                      </a:r>
                      <a:endParaRPr lang="en-US" b="1" dirty="0">
                        <a:solidFill>
                          <a:srgbClr val="FF0000"/>
                        </a:solidFil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Calibri"/>
                          <a:ea typeface="Calibri"/>
                          <a:cs typeface="Times New Roman"/>
                        </a:rPr>
                        <a:t> </a:t>
                      </a:r>
                      <a:r>
                        <a:rPr lang="en-US" sz="1600" b="1" dirty="0" smtClean="0">
                          <a:solidFill>
                            <a:srgbClr val="FF0000"/>
                          </a:solidFill>
                          <a:effectLst/>
                          <a:latin typeface="Calibri"/>
                          <a:ea typeface="Calibri"/>
                          <a:cs typeface="Times New Roman"/>
                        </a:rPr>
                        <a:t>PM’s </a:t>
                      </a:r>
                    </a:p>
                    <a:p>
                      <a:pPr marL="0" marR="0">
                        <a:lnSpc>
                          <a:spcPct val="115000"/>
                        </a:lnSpc>
                        <a:spcBef>
                          <a:spcPts val="0"/>
                        </a:spcBef>
                        <a:spcAft>
                          <a:spcPts val="0"/>
                        </a:spcAft>
                      </a:pPr>
                      <a:r>
                        <a:rPr lang="en-US" sz="1600" b="1" dirty="0" smtClean="0">
                          <a:solidFill>
                            <a:srgbClr val="FF0000"/>
                          </a:solidFill>
                          <a:effectLst/>
                          <a:latin typeface="Calibri"/>
                          <a:ea typeface="Calibri"/>
                          <a:cs typeface="Times New Roman"/>
                        </a:rPr>
                        <a:t>Authority</a:t>
                      </a:r>
                      <a:endParaRPr lang="en-US" sz="1600" b="1" dirty="0">
                        <a:solidFill>
                          <a:srgbClr val="FF000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FF0000"/>
                          </a:solidFill>
                          <a:effectLst/>
                          <a:latin typeface="Calibri"/>
                          <a:ea typeface="Calibri"/>
                          <a:cs typeface="Times New Roman"/>
                        </a:rPr>
                        <a:t> </a:t>
                      </a:r>
                      <a:r>
                        <a:rPr lang="en-US" sz="1600" b="1" dirty="0" smtClean="0">
                          <a:solidFill>
                            <a:srgbClr val="FF0000"/>
                          </a:solidFill>
                          <a:effectLst/>
                          <a:latin typeface="Calibri"/>
                          <a:ea typeface="Calibri"/>
                          <a:cs typeface="Times New Roman"/>
                        </a:rPr>
                        <a:t>PM’s Role</a:t>
                      </a:r>
                      <a:endParaRPr lang="en-US" sz="1600" b="1" dirty="0">
                        <a:solidFill>
                          <a:srgbClr val="FF000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smtClean="0">
                          <a:solidFill>
                            <a:srgbClr val="FF0000"/>
                          </a:solidFill>
                          <a:effectLst/>
                          <a:latin typeface="Calibri"/>
                          <a:ea typeface="Calibri"/>
                          <a:cs typeface="Times New Roman"/>
                        </a:rPr>
                        <a:t>Who manages</a:t>
                      </a:r>
                    </a:p>
                    <a:p>
                      <a:pPr marL="0" marR="0">
                        <a:lnSpc>
                          <a:spcPct val="115000"/>
                        </a:lnSpc>
                        <a:spcBef>
                          <a:spcPts val="0"/>
                        </a:spcBef>
                        <a:spcAft>
                          <a:spcPts val="0"/>
                        </a:spcAft>
                      </a:pPr>
                      <a:r>
                        <a:rPr lang="en-US" sz="1600" b="1" dirty="0" smtClean="0">
                          <a:solidFill>
                            <a:srgbClr val="FF0000"/>
                          </a:solidFill>
                          <a:effectLst/>
                          <a:latin typeface="Calibri"/>
                          <a:ea typeface="Calibri"/>
                          <a:cs typeface="Times New Roman"/>
                        </a:rPr>
                        <a:t>Project Budget?</a:t>
                      </a:r>
                      <a:endParaRPr lang="en-US" sz="1600" b="1" dirty="0">
                        <a:solidFill>
                          <a:srgbClr val="FF000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072">
                <a:tc>
                  <a:txBody>
                    <a:bodyPr/>
                    <a:lstStyle/>
                    <a:p>
                      <a:pPr marL="0" marR="0">
                        <a:lnSpc>
                          <a:spcPct val="115000"/>
                        </a:lnSpc>
                        <a:spcBef>
                          <a:spcPts val="0"/>
                        </a:spcBef>
                        <a:spcAft>
                          <a:spcPts val="0"/>
                        </a:spcAft>
                      </a:pPr>
                      <a:r>
                        <a:rPr lang="en-US" sz="1600" b="1" dirty="0" smtClean="0">
                          <a:solidFill>
                            <a:srgbClr val="0000FF"/>
                          </a:solidFill>
                          <a:effectLst/>
                          <a:latin typeface="Calibri"/>
                          <a:ea typeface="Calibri"/>
                          <a:cs typeface="Times New Roman"/>
                        </a:rPr>
                        <a:t>Functional</a:t>
                      </a:r>
                    </a:p>
                    <a:p>
                      <a:pPr marL="0" marR="0">
                        <a:lnSpc>
                          <a:spcPct val="115000"/>
                        </a:lnSpc>
                        <a:spcBef>
                          <a:spcPts val="0"/>
                        </a:spcBef>
                        <a:spcAft>
                          <a:spcPts val="0"/>
                        </a:spcAft>
                      </a:pPr>
                      <a:r>
                        <a:rPr lang="en-US" sz="1600" b="1" dirty="0" smtClean="0">
                          <a:effectLst/>
                          <a:latin typeface="Calibri"/>
                          <a:ea typeface="Calibri"/>
                          <a:cs typeface="Times New Roman"/>
                        </a:rPr>
                        <a:t>(task-oriented)</a:t>
                      </a:r>
                      <a:endParaRPr lang="en-US" sz="16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dirty="0" smtClean="0"/>
                        <a:t>Job being done (e.g. designing,</a:t>
                      </a:r>
                      <a:r>
                        <a:rPr lang="en-US" baseline="0" dirty="0" smtClean="0"/>
                        <a:t> testing)</a:t>
                      </a:r>
                      <a:endParaRPr 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smtClean="0">
                          <a:effectLst/>
                          <a:latin typeface="Calibri"/>
                          <a:ea typeface="Calibri"/>
                          <a:cs typeface="Times New Roman"/>
                        </a:rPr>
                        <a:t>Little or</a:t>
                      </a:r>
                      <a:r>
                        <a:rPr lang="en-US" sz="1600" baseline="0" dirty="0" smtClean="0">
                          <a:effectLst/>
                          <a:latin typeface="Calibri"/>
                          <a:ea typeface="Calibri"/>
                          <a:cs typeface="Times New Roman"/>
                        </a:rPr>
                        <a:t>  none</a:t>
                      </a:r>
                      <a:endParaRPr lang="en-US" sz="1600" dirty="0" smtClean="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Calibri"/>
                          <a:ea typeface="Calibri"/>
                          <a:cs typeface="Times New Roman"/>
                        </a:rPr>
                        <a:t> </a:t>
                      </a:r>
                      <a:r>
                        <a:rPr lang="en-US" sz="1600" dirty="0" smtClean="0">
                          <a:effectLst/>
                          <a:latin typeface="Calibri"/>
                          <a:ea typeface="Calibri"/>
                          <a:cs typeface="Times New Roman"/>
                        </a:rPr>
                        <a:t>Part-time</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smtClean="0">
                          <a:effectLst/>
                          <a:latin typeface="Calibri"/>
                          <a:ea typeface="Calibri"/>
                          <a:cs typeface="Times New Roman"/>
                        </a:rPr>
                        <a:t>Functional Manager</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960">
                <a:tc>
                  <a:txBody>
                    <a:bodyPr/>
                    <a:lstStyle/>
                    <a:p>
                      <a:pPr marL="0" marR="0">
                        <a:lnSpc>
                          <a:spcPct val="115000"/>
                        </a:lnSpc>
                        <a:spcBef>
                          <a:spcPts val="0"/>
                        </a:spcBef>
                        <a:spcAft>
                          <a:spcPts val="0"/>
                        </a:spcAft>
                      </a:pPr>
                      <a:r>
                        <a:rPr lang="en-US" sz="1600" b="1" dirty="0" smtClean="0">
                          <a:solidFill>
                            <a:srgbClr val="0000FF"/>
                          </a:solidFill>
                          <a:effectLst/>
                          <a:latin typeface="Calibri"/>
                          <a:ea typeface="Calibri"/>
                          <a:cs typeface="Times New Roman"/>
                        </a:rPr>
                        <a:t>Matrix – Weak </a:t>
                      </a:r>
                      <a:endParaRPr lang="en-US" sz="1600" b="1" dirty="0">
                        <a:solidFill>
                          <a:srgbClr val="0000FF"/>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dirty="0" smtClean="0"/>
                        <a:t>Job function</a:t>
                      </a:r>
                      <a:endParaRPr 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Calibri"/>
                          <a:ea typeface="Calibri"/>
                          <a:cs typeface="Times New Roman"/>
                        </a:rPr>
                        <a:t> </a:t>
                      </a:r>
                      <a:r>
                        <a:rPr lang="en-US" sz="1600" dirty="0" smtClean="0">
                          <a:effectLst/>
                          <a:latin typeface="Calibri"/>
                          <a:ea typeface="Calibri"/>
                          <a:cs typeface="Times New Roman"/>
                        </a:rPr>
                        <a:t>Low</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Calibri"/>
                          <a:ea typeface="Calibri"/>
                          <a:cs typeface="Times New Roman"/>
                        </a:rPr>
                        <a:t> </a:t>
                      </a:r>
                      <a:r>
                        <a:rPr lang="en-US" sz="1600" dirty="0" smtClean="0">
                          <a:effectLst/>
                          <a:latin typeface="Calibri"/>
                          <a:ea typeface="Calibri"/>
                          <a:cs typeface="Times New Roman"/>
                        </a:rPr>
                        <a:t>Part-time</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smtClean="0">
                          <a:effectLst/>
                          <a:latin typeface="Calibri"/>
                          <a:ea typeface="Calibri"/>
                          <a:cs typeface="Times New Roman"/>
                        </a:rPr>
                        <a:t>Functional Manager</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584">
                <a:tc>
                  <a:txBody>
                    <a:bodyPr/>
                    <a:lstStyle/>
                    <a:p>
                      <a:pPr marL="0" marR="0">
                        <a:lnSpc>
                          <a:spcPct val="115000"/>
                        </a:lnSpc>
                        <a:spcBef>
                          <a:spcPts val="0"/>
                        </a:spcBef>
                        <a:spcAft>
                          <a:spcPts val="0"/>
                        </a:spcAft>
                      </a:pPr>
                      <a:r>
                        <a:rPr lang="en-US" sz="1600" b="1" dirty="0" smtClean="0">
                          <a:solidFill>
                            <a:srgbClr val="0000FF"/>
                          </a:solidFill>
                          <a:effectLst/>
                          <a:latin typeface="Calibri"/>
                          <a:ea typeface="Calibri"/>
                          <a:cs typeface="Times New Roman"/>
                        </a:rPr>
                        <a:t>Matrix</a:t>
                      </a:r>
                      <a:r>
                        <a:rPr lang="en-US" sz="1600" b="1" baseline="0" dirty="0" smtClean="0">
                          <a:solidFill>
                            <a:srgbClr val="0000FF"/>
                          </a:solidFill>
                          <a:effectLst/>
                          <a:latin typeface="Calibri"/>
                          <a:ea typeface="Calibri"/>
                          <a:cs typeface="Times New Roman"/>
                        </a:rPr>
                        <a:t> – </a:t>
                      </a:r>
                      <a:r>
                        <a:rPr lang="en-US" sz="1600" b="1" dirty="0" smtClean="0">
                          <a:solidFill>
                            <a:srgbClr val="0000FF"/>
                          </a:solidFill>
                          <a:effectLst/>
                          <a:latin typeface="Calibri"/>
                          <a:ea typeface="Calibri"/>
                          <a:cs typeface="Times New Roman"/>
                        </a:rPr>
                        <a:t>Balanced</a:t>
                      </a:r>
                      <a:endParaRPr lang="en-US" sz="1600" b="1" dirty="0">
                        <a:solidFill>
                          <a:srgbClr val="0000FF"/>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dirty="0" smtClean="0"/>
                        <a:t>Job function</a:t>
                      </a:r>
                      <a:endParaRPr 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Calibri"/>
                          <a:ea typeface="Calibri"/>
                          <a:cs typeface="Times New Roman"/>
                        </a:rPr>
                        <a:t> </a:t>
                      </a:r>
                      <a:r>
                        <a:rPr lang="en-US" sz="1600" dirty="0" smtClean="0">
                          <a:effectLst/>
                          <a:latin typeface="Calibri"/>
                          <a:ea typeface="Calibri"/>
                          <a:cs typeface="Times New Roman"/>
                        </a:rPr>
                        <a:t>Low to moderate</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Calibri"/>
                          <a:ea typeface="Calibri"/>
                          <a:cs typeface="Times New Roman"/>
                        </a:rPr>
                        <a:t> </a:t>
                      </a:r>
                      <a:r>
                        <a:rPr lang="en-US" sz="1600" dirty="0" smtClean="0">
                          <a:effectLst/>
                          <a:latin typeface="Calibri"/>
                          <a:ea typeface="Calibri"/>
                          <a:cs typeface="Times New Roman"/>
                        </a:rPr>
                        <a:t>Part-time</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Calibri"/>
                          <a:ea typeface="Calibri"/>
                          <a:cs typeface="Times New Roman"/>
                        </a:rPr>
                        <a:t> </a:t>
                      </a:r>
                      <a:r>
                        <a:rPr lang="en-US" sz="1600" dirty="0" smtClean="0">
                          <a:effectLst/>
                          <a:latin typeface="Calibri"/>
                          <a:ea typeface="Calibri"/>
                          <a:cs typeface="Times New Roman"/>
                        </a:rPr>
                        <a:t>Mixed</a:t>
                      </a:r>
                    </a:p>
                    <a:p>
                      <a:pPr marL="0" marR="0">
                        <a:lnSpc>
                          <a:spcPct val="115000"/>
                        </a:lnSpc>
                        <a:spcBef>
                          <a:spcPts val="0"/>
                        </a:spcBef>
                        <a:spcAft>
                          <a:spcPts val="0"/>
                        </a:spcAft>
                      </a:pP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584">
                <a:tc>
                  <a:txBody>
                    <a:bodyPr/>
                    <a:lstStyle/>
                    <a:p>
                      <a:pPr marL="0" marR="0">
                        <a:lnSpc>
                          <a:spcPct val="115000"/>
                        </a:lnSpc>
                        <a:spcBef>
                          <a:spcPts val="0"/>
                        </a:spcBef>
                        <a:spcAft>
                          <a:spcPts val="0"/>
                        </a:spcAft>
                      </a:pPr>
                      <a:r>
                        <a:rPr lang="en-US" sz="1600" b="1" dirty="0">
                          <a:solidFill>
                            <a:srgbClr val="0000FF"/>
                          </a:solidFill>
                          <a:effectLst/>
                          <a:latin typeface="Calibri"/>
                          <a:ea typeface="Calibri"/>
                          <a:cs typeface="Times New Roman"/>
                        </a:rPr>
                        <a:t>Matrix </a:t>
                      </a:r>
                      <a:r>
                        <a:rPr lang="en-US" sz="1600" b="1" dirty="0" smtClean="0">
                          <a:solidFill>
                            <a:srgbClr val="0000FF"/>
                          </a:solidFill>
                          <a:effectLst/>
                          <a:latin typeface="Calibri"/>
                          <a:ea typeface="Calibri"/>
                          <a:cs typeface="Times New Roman"/>
                        </a:rPr>
                        <a:t>– Strong </a:t>
                      </a:r>
                      <a:endParaRPr lang="en-US" sz="1600" b="1" dirty="0">
                        <a:solidFill>
                          <a:srgbClr val="0000FF"/>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dirty="0" smtClean="0"/>
                        <a:t>By job function, with PM as a function</a:t>
                      </a:r>
                      <a:endParaRPr 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Calibri"/>
                          <a:ea typeface="Calibri"/>
                          <a:cs typeface="Times New Roman"/>
                        </a:rPr>
                        <a:t> </a:t>
                      </a:r>
                      <a:r>
                        <a:rPr lang="en-US" sz="1600" dirty="0" smtClean="0">
                          <a:effectLst/>
                          <a:latin typeface="Calibri"/>
                          <a:ea typeface="Calibri"/>
                          <a:cs typeface="Times New Roman"/>
                        </a:rPr>
                        <a:t>Moderate to high</a:t>
                      </a:r>
                      <a:r>
                        <a:rPr lang="en-US" sz="1600" baseline="0" dirty="0" smtClean="0">
                          <a:effectLst/>
                          <a:latin typeface="Calibri"/>
                          <a:ea typeface="Calibri"/>
                          <a:cs typeface="Times New Roman"/>
                        </a:rPr>
                        <a:t> </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Calibri"/>
                          <a:ea typeface="Calibri"/>
                          <a:cs typeface="Times New Roman"/>
                        </a:rPr>
                        <a:t> </a:t>
                      </a:r>
                      <a:r>
                        <a:rPr lang="en-US" sz="1600" b="1" dirty="0" smtClean="0">
                          <a:effectLst/>
                          <a:latin typeface="Calibri"/>
                          <a:ea typeface="Calibri"/>
                          <a:cs typeface="Times New Roman"/>
                        </a:rPr>
                        <a:t>Full-time</a:t>
                      </a:r>
                      <a:endParaRPr lang="en-US" sz="16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smtClean="0">
                          <a:effectLst/>
                          <a:latin typeface="Calibri"/>
                          <a:ea typeface="Calibri"/>
                          <a:cs typeface="Times New Roman"/>
                        </a:rPr>
                        <a:t>Project</a:t>
                      </a:r>
                      <a:r>
                        <a:rPr lang="en-US" sz="1600" b="1" baseline="0" dirty="0" smtClean="0">
                          <a:effectLst/>
                          <a:latin typeface="Calibri"/>
                          <a:ea typeface="Calibri"/>
                          <a:cs typeface="Times New Roman"/>
                        </a:rPr>
                        <a:t> Manager</a:t>
                      </a:r>
                      <a:endParaRPr lang="en-US" sz="16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584">
                <a:tc>
                  <a:txBody>
                    <a:bodyPr/>
                    <a:lstStyle/>
                    <a:p>
                      <a:pPr marL="0" marR="0">
                        <a:lnSpc>
                          <a:spcPct val="115000"/>
                        </a:lnSpc>
                        <a:spcBef>
                          <a:spcPts val="0"/>
                        </a:spcBef>
                        <a:spcAft>
                          <a:spcPts val="0"/>
                        </a:spcAft>
                      </a:pPr>
                      <a:r>
                        <a:rPr lang="en-US" sz="1600" b="1" dirty="0" err="1" smtClean="0">
                          <a:solidFill>
                            <a:srgbClr val="0000FF"/>
                          </a:solidFill>
                          <a:effectLst/>
                          <a:latin typeface="Calibri"/>
                          <a:ea typeface="Calibri"/>
                          <a:cs typeface="Times New Roman"/>
                        </a:rPr>
                        <a:t>Projectized</a:t>
                      </a:r>
                      <a:r>
                        <a:rPr lang="en-US" sz="1600" dirty="0" smtClean="0">
                          <a:effectLst/>
                          <a:latin typeface="Calibri"/>
                          <a:ea typeface="Calibri"/>
                          <a:cs typeface="Times New Roman"/>
                        </a:rPr>
                        <a:t> </a:t>
                      </a:r>
                      <a:r>
                        <a:rPr lang="en-US" sz="1600" b="1" dirty="0" smtClean="0">
                          <a:effectLst/>
                          <a:latin typeface="Calibri"/>
                          <a:ea typeface="Calibri"/>
                          <a:cs typeface="Times New Roman"/>
                        </a:rPr>
                        <a:t>(project-oriented)</a:t>
                      </a:r>
                      <a:endParaRPr lang="en-US" sz="16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dirty="0" smtClean="0"/>
                        <a:t>Project</a:t>
                      </a:r>
                      <a:endParaRPr 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Calibri"/>
                          <a:ea typeface="Calibri"/>
                          <a:cs typeface="Times New Roman"/>
                        </a:rPr>
                        <a:t> </a:t>
                      </a:r>
                      <a:r>
                        <a:rPr lang="en-US" sz="1600" dirty="0" smtClean="0">
                          <a:effectLst/>
                          <a:latin typeface="Calibri"/>
                          <a:ea typeface="Calibri"/>
                          <a:cs typeface="Times New Roman"/>
                        </a:rPr>
                        <a:t>High to almost total</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Calibri"/>
                          <a:ea typeface="Calibri"/>
                          <a:cs typeface="Times New Roman"/>
                        </a:rPr>
                        <a:t> </a:t>
                      </a:r>
                      <a:r>
                        <a:rPr lang="en-US" sz="1600" b="1" dirty="0" smtClean="0">
                          <a:effectLst/>
                          <a:latin typeface="Calibri"/>
                          <a:ea typeface="Calibri"/>
                          <a:cs typeface="Times New Roman"/>
                        </a:rPr>
                        <a:t>Full-time</a:t>
                      </a:r>
                      <a:endParaRPr lang="en-US" sz="16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smtClean="0">
                          <a:effectLst/>
                          <a:latin typeface="Calibri"/>
                          <a:ea typeface="Calibri"/>
                          <a:cs typeface="Times New Roman"/>
                        </a:rPr>
                        <a:t>Project</a:t>
                      </a:r>
                      <a:r>
                        <a:rPr lang="en-US" sz="1600" b="1" baseline="0" dirty="0" smtClean="0">
                          <a:effectLst/>
                          <a:latin typeface="Calibri"/>
                          <a:ea typeface="Calibri"/>
                          <a:cs typeface="Times New Roman"/>
                        </a:rPr>
                        <a:t> Manager</a:t>
                      </a:r>
                      <a:endParaRPr lang="en-US" sz="16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3897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l"/>
            <a:r>
              <a:rPr lang="en-US" sz="4000" b="1" dirty="0">
                <a:solidFill>
                  <a:srgbClr val="0000FF"/>
                </a:solidFill>
              </a:rPr>
              <a:t>Operational </a:t>
            </a:r>
            <a:r>
              <a:rPr lang="en-US" sz="4000" b="1" dirty="0" smtClean="0">
                <a:solidFill>
                  <a:srgbClr val="0000FF"/>
                </a:solidFill>
              </a:rPr>
              <a:t>Work (Job) </a:t>
            </a:r>
            <a:r>
              <a:rPr lang="en-US" sz="4000" b="1" dirty="0" smtClean="0"/>
              <a:t>vs. </a:t>
            </a:r>
            <a:r>
              <a:rPr lang="en-US" sz="4000" b="1" dirty="0">
                <a:solidFill>
                  <a:srgbClr val="FF0000"/>
                </a:solidFill>
              </a:rPr>
              <a:t>Project</a:t>
            </a:r>
          </a:p>
        </p:txBody>
      </p:sp>
      <p:sp>
        <p:nvSpPr>
          <p:cNvPr id="8" name="Text Placeholder 7"/>
          <p:cNvSpPr>
            <a:spLocks noGrp="1"/>
          </p:cNvSpPr>
          <p:nvPr>
            <p:ph type="body" idx="1"/>
          </p:nvPr>
        </p:nvSpPr>
        <p:spPr/>
        <p:txBody>
          <a:bodyPr>
            <a:normAutofit/>
          </a:bodyPr>
          <a:lstStyle/>
          <a:p>
            <a:r>
              <a:rPr lang="en-US" sz="2800" dirty="0" smtClean="0">
                <a:solidFill>
                  <a:srgbClr val="0000FF"/>
                </a:solidFill>
              </a:rPr>
              <a:t>Operational Work(Job)</a:t>
            </a:r>
            <a:endParaRPr lang="en-US" sz="2800" dirty="0">
              <a:solidFill>
                <a:srgbClr val="0000FF"/>
              </a:solidFill>
            </a:endParaRPr>
          </a:p>
        </p:txBody>
      </p:sp>
      <p:sp>
        <p:nvSpPr>
          <p:cNvPr id="9" name="Content Placeholder 8"/>
          <p:cNvSpPr>
            <a:spLocks noGrp="1"/>
          </p:cNvSpPr>
          <p:nvPr>
            <p:ph sz="half" idx="2"/>
          </p:nvPr>
        </p:nvSpPr>
        <p:spPr>
          <a:xfrm>
            <a:off x="304800" y="2174875"/>
            <a:ext cx="4040188" cy="3951288"/>
          </a:xfrm>
          <a:ln>
            <a:solidFill>
              <a:schemeClr val="tx1"/>
            </a:solidFill>
          </a:ln>
          <a:effectLst>
            <a:outerShdw blurRad="50800" dist="50800" dir="5400000" algn="ctr" rotWithShape="0">
              <a:schemeClr val="bg1"/>
            </a:outerShdw>
          </a:effectLst>
        </p:spPr>
        <p:txBody>
          <a:bodyPr>
            <a:noAutofit/>
          </a:bodyPr>
          <a:lstStyle/>
          <a:p>
            <a:pPr marL="342900" indent="-342900">
              <a:buFont typeface="Arial" panose="020B0604020202020204" pitchFamily="34" charset="0"/>
              <a:buChar char="•"/>
            </a:pPr>
            <a:r>
              <a:rPr lang="en-US" sz="2000" dirty="0"/>
              <a:t>On going / Day to day work</a:t>
            </a:r>
          </a:p>
          <a:p>
            <a:pPr marL="285750" indent="-28575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Has no beginning or end</a:t>
            </a:r>
          </a:p>
          <a:p>
            <a:pPr marL="285750" indent="-28575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Keeps the business running</a:t>
            </a:r>
          </a:p>
          <a:p>
            <a:pPr marL="573088" lvl="1"/>
            <a:r>
              <a:rPr lang="en-US" dirty="0"/>
              <a:t>Maintains the product</a:t>
            </a:r>
          </a:p>
          <a:p>
            <a:pPr marL="342900" indent="-342900">
              <a:buFont typeface="Arial" panose="020B0604020202020204" pitchFamily="34" charset="0"/>
              <a:buChar char="•"/>
            </a:pPr>
            <a:r>
              <a:rPr lang="en-US" sz="2000" dirty="0" smtClean="0"/>
              <a:t>Maintains </a:t>
            </a:r>
            <a:r>
              <a:rPr lang="en-US" sz="2000" dirty="0"/>
              <a:t>the core work for </a:t>
            </a:r>
            <a:r>
              <a:rPr lang="en-US" sz="2000" dirty="0" smtClean="0"/>
              <a:t>projects</a:t>
            </a:r>
            <a:endParaRPr lang="en-US" sz="2000" dirty="0"/>
          </a:p>
          <a:p>
            <a:pPr marL="342900" indent="-342900">
              <a:buFont typeface="Arial" panose="020B0604020202020204" pitchFamily="34" charset="0"/>
              <a:buChar char="•"/>
            </a:pPr>
            <a:r>
              <a:rPr lang="en-US" sz="2000" dirty="0"/>
              <a:t>Represents all the work the business </a:t>
            </a:r>
            <a:r>
              <a:rPr lang="en-US" sz="2000" dirty="0" smtClean="0"/>
              <a:t>does</a:t>
            </a:r>
            <a:endParaRPr lang="en-US" sz="2000" dirty="0"/>
          </a:p>
        </p:txBody>
      </p:sp>
      <p:sp>
        <p:nvSpPr>
          <p:cNvPr id="10" name="Text Placeholder 9"/>
          <p:cNvSpPr>
            <a:spLocks noGrp="1"/>
          </p:cNvSpPr>
          <p:nvPr>
            <p:ph type="body" sz="quarter" idx="3"/>
          </p:nvPr>
        </p:nvSpPr>
        <p:spPr/>
        <p:txBody>
          <a:bodyPr>
            <a:normAutofit/>
          </a:bodyPr>
          <a:lstStyle/>
          <a:p>
            <a:r>
              <a:rPr lang="en-US" sz="2800" dirty="0" smtClean="0">
                <a:solidFill>
                  <a:srgbClr val="0000FF"/>
                </a:solidFill>
              </a:rPr>
              <a:t>      </a:t>
            </a:r>
            <a:r>
              <a:rPr lang="en-US" sz="2800" dirty="0" smtClean="0">
                <a:solidFill>
                  <a:srgbClr val="FF0000"/>
                </a:solidFill>
              </a:rPr>
              <a:t>Project</a:t>
            </a:r>
            <a:endParaRPr lang="en-US" sz="2800" dirty="0">
              <a:solidFill>
                <a:srgbClr val="FF0000"/>
              </a:solidFill>
            </a:endParaRPr>
          </a:p>
        </p:txBody>
      </p:sp>
      <p:sp>
        <p:nvSpPr>
          <p:cNvPr id="11" name="Content Placeholder 10"/>
          <p:cNvSpPr>
            <a:spLocks noGrp="1"/>
          </p:cNvSpPr>
          <p:nvPr>
            <p:ph sz="quarter" idx="4"/>
          </p:nvPr>
        </p:nvSpPr>
        <p:spPr>
          <a:xfrm>
            <a:off x="4724400" y="2174875"/>
            <a:ext cx="4041775" cy="3951288"/>
          </a:xfrm>
          <a:ln>
            <a:solidFill>
              <a:schemeClr val="tx1"/>
            </a:solidFill>
          </a:ln>
        </p:spPr>
        <p:txBody>
          <a:bodyPr>
            <a:normAutofit fontScale="92500"/>
          </a:bodyPr>
          <a:lstStyle/>
          <a:p>
            <a:pPr marL="342900" indent="-342900">
              <a:buFont typeface="Arial" panose="020B0604020202020204" pitchFamily="34" charset="0"/>
              <a:buChar char="•"/>
            </a:pPr>
            <a:r>
              <a:rPr lang="en-US" dirty="0"/>
              <a:t>Temporary</a:t>
            </a:r>
          </a:p>
          <a:p>
            <a:pPr marL="285750" indent="-285750">
              <a:buFont typeface="Arial" panose="020B0604020202020204" pitchFamily="34" charset="0"/>
              <a:buChar char="•"/>
            </a:pPr>
            <a:endParaRPr lang="en-US" sz="1800" dirty="0"/>
          </a:p>
          <a:p>
            <a:pPr marL="342900" indent="-342900">
              <a:buFont typeface="Arial" panose="020B0604020202020204" pitchFamily="34" charset="0"/>
              <a:buChar char="•"/>
            </a:pPr>
            <a:r>
              <a:rPr lang="en-US" dirty="0"/>
              <a:t>Has an expiration </a:t>
            </a:r>
            <a:r>
              <a:rPr lang="en-US" dirty="0" smtClean="0"/>
              <a:t>date </a:t>
            </a:r>
          </a:p>
          <a:p>
            <a:pPr marL="342900" indent="-342900">
              <a:buNone/>
            </a:pPr>
            <a:r>
              <a:rPr lang="en-US" dirty="0" smtClean="0"/>
              <a:t>	(i.e., has beginning and end)</a:t>
            </a:r>
            <a:endParaRPr lang="en-US" dirty="0"/>
          </a:p>
          <a:p>
            <a:pPr marL="285750" indent="-285750">
              <a:buFont typeface="Arial" panose="020B0604020202020204" pitchFamily="34" charset="0"/>
              <a:buChar char="•"/>
            </a:pPr>
            <a:endParaRPr lang="en-US" sz="1800" dirty="0"/>
          </a:p>
          <a:p>
            <a:pPr marL="342900" indent="-342900">
              <a:buFont typeface="Arial" panose="020B0604020202020204" pitchFamily="34" charset="0"/>
              <a:buChar char="•"/>
            </a:pPr>
            <a:r>
              <a:rPr lang="en-US" dirty="0"/>
              <a:t>Helps to expand the business</a:t>
            </a:r>
          </a:p>
          <a:p>
            <a:pPr marL="285750" indent="-285750">
              <a:buFont typeface="Arial" panose="020B0604020202020204" pitchFamily="34" charset="0"/>
              <a:buChar char="•"/>
            </a:pPr>
            <a:endParaRPr lang="en-US" sz="1800" dirty="0"/>
          </a:p>
          <a:p>
            <a:pPr marL="342900" indent="-342900">
              <a:buFont typeface="Arial" panose="020B0604020202020204" pitchFamily="34" charset="0"/>
              <a:buChar char="•"/>
            </a:pPr>
            <a:r>
              <a:rPr lang="en-US" dirty="0"/>
              <a:t>Builds new products</a:t>
            </a:r>
          </a:p>
          <a:p>
            <a:pPr marL="285750" indent="-285750">
              <a:buFont typeface="Arial" panose="020B0604020202020204" pitchFamily="34" charset="0"/>
              <a:buChar char="•"/>
            </a:pPr>
            <a:endParaRPr lang="en-US" sz="1800" dirty="0"/>
          </a:p>
          <a:p>
            <a:pPr marL="342900" indent="-342900">
              <a:buFont typeface="Arial" panose="020B0604020202020204" pitchFamily="34" charset="0"/>
              <a:buChar char="•"/>
            </a:pPr>
            <a:r>
              <a:rPr lang="en-US" dirty="0"/>
              <a:t>Changes the way of </a:t>
            </a:r>
            <a:r>
              <a:rPr lang="en-US" dirty="0" smtClean="0"/>
              <a:t>business</a:t>
            </a:r>
            <a:endParaRPr lang="en-US" dirty="0"/>
          </a:p>
        </p:txBody>
      </p:sp>
      <p:sp>
        <p:nvSpPr>
          <p:cNvPr id="12" name="Slide Number Placeholder 11"/>
          <p:cNvSpPr>
            <a:spLocks noGrp="1"/>
          </p:cNvSpPr>
          <p:nvPr>
            <p:ph type="sldNum" sz="quarter" idx="12"/>
          </p:nvPr>
        </p:nvSpPr>
        <p:spPr/>
        <p:txBody>
          <a:bodyPr/>
          <a:lstStyle/>
          <a:p>
            <a:fld id="{7DBECBBC-B5FD-4F11-9AC2-5AED2BF7CA3D}" type="slidenum">
              <a:rPr lang="en-US" smtClean="0"/>
              <a:pPr/>
              <a:t>15</a:t>
            </a:fld>
            <a:endParaRPr lang="en-US" dirty="0"/>
          </a:p>
        </p:txBody>
      </p:sp>
    </p:spTree>
    <p:extLst>
      <p:ext uri="{BB962C8B-B14F-4D97-AF65-F5344CB8AC3E}">
        <p14:creationId xmlns:p14="http://schemas.microsoft.com/office/powerpoint/2010/main" val="2852164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u="sng"/>
              <a:t>Jobs versus projects</a:t>
            </a:r>
          </a:p>
        </p:txBody>
      </p:sp>
      <p:sp>
        <p:nvSpPr>
          <p:cNvPr id="5123" name="Rectangle 3"/>
          <p:cNvSpPr>
            <a:spLocks noGrp="1" noChangeArrowheads="1"/>
          </p:cNvSpPr>
          <p:nvPr>
            <p:ph type="body" sz="half" idx="1"/>
          </p:nvPr>
        </p:nvSpPr>
        <p:spPr>
          <a:xfrm>
            <a:off x="1331913" y="4437063"/>
            <a:ext cx="6553200" cy="1871662"/>
          </a:xfrm>
        </p:spPr>
        <p:txBody>
          <a:bodyPr>
            <a:normAutofit lnSpcReduction="10000"/>
          </a:bodyPr>
          <a:lstStyle/>
          <a:p>
            <a:pPr>
              <a:lnSpc>
                <a:spcPct val="90000"/>
              </a:lnSpc>
              <a:buFontTx/>
              <a:buNone/>
            </a:pPr>
            <a:r>
              <a:rPr lang="en-GB" altLang="en-US" sz="2000" b="1" dirty="0"/>
              <a:t>‘</a:t>
            </a:r>
            <a:r>
              <a:rPr lang="en-GB" altLang="en-US" sz="2000" b="1" dirty="0">
                <a:solidFill>
                  <a:srgbClr val="0000FF"/>
                </a:solidFill>
              </a:rPr>
              <a:t>Jobs</a:t>
            </a:r>
            <a:r>
              <a:rPr lang="en-GB" altLang="en-US" sz="2000" b="1" dirty="0"/>
              <a:t>’</a:t>
            </a:r>
            <a:r>
              <a:rPr lang="en-GB" altLang="en-US" sz="2800" b="1" dirty="0"/>
              <a:t> </a:t>
            </a:r>
            <a:r>
              <a:rPr lang="en-GB" altLang="en-US" sz="2000" b="1" dirty="0"/>
              <a:t>– repetition of very well-defined and well understood tasks with very little uncertainty</a:t>
            </a:r>
          </a:p>
          <a:p>
            <a:pPr>
              <a:lnSpc>
                <a:spcPct val="90000"/>
              </a:lnSpc>
              <a:buFontTx/>
              <a:buNone/>
            </a:pPr>
            <a:endParaRPr lang="en-GB" altLang="en-US" sz="700" b="1" dirty="0"/>
          </a:p>
          <a:p>
            <a:pPr>
              <a:lnSpc>
                <a:spcPct val="90000"/>
              </a:lnSpc>
              <a:buFontTx/>
              <a:buNone/>
            </a:pPr>
            <a:r>
              <a:rPr lang="en-GB" altLang="en-US" sz="2000" b="1" dirty="0"/>
              <a:t>‘</a:t>
            </a:r>
            <a:r>
              <a:rPr lang="en-GB" altLang="en-US" sz="2000" b="1" dirty="0">
                <a:solidFill>
                  <a:srgbClr val="0000FF"/>
                </a:solidFill>
              </a:rPr>
              <a:t>Exploration</a:t>
            </a:r>
            <a:r>
              <a:rPr lang="en-GB" altLang="en-US" sz="2000" b="1" dirty="0"/>
              <a:t>’ – e.g. finding a cure for cancer: the outcome is very uncertain</a:t>
            </a:r>
          </a:p>
          <a:p>
            <a:pPr>
              <a:lnSpc>
                <a:spcPct val="90000"/>
              </a:lnSpc>
              <a:buFontTx/>
              <a:buNone/>
            </a:pPr>
            <a:endParaRPr lang="en-GB" altLang="en-US" sz="700" b="1" dirty="0"/>
          </a:p>
          <a:p>
            <a:pPr>
              <a:lnSpc>
                <a:spcPct val="90000"/>
              </a:lnSpc>
              <a:buFontTx/>
              <a:buNone/>
            </a:pPr>
            <a:r>
              <a:rPr lang="en-GB" altLang="en-US" sz="2000" b="1" dirty="0"/>
              <a:t>‘</a:t>
            </a:r>
            <a:r>
              <a:rPr lang="en-GB" altLang="en-US" sz="2000" b="1" dirty="0">
                <a:solidFill>
                  <a:srgbClr val="0000FF"/>
                </a:solidFill>
              </a:rPr>
              <a:t>Projects</a:t>
            </a:r>
            <a:r>
              <a:rPr lang="en-GB" altLang="en-US" sz="2000" b="1" dirty="0"/>
              <a:t>’ – in the middle!</a:t>
            </a:r>
          </a:p>
        </p:txBody>
      </p:sp>
      <p:pic>
        <p:nvPicPr>
          <p:cNvPr id="5128" name="Picture 8"/>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403350" y="1557338"/>
            <a:ext cx="6264275" cy="2913062"/>
          </a:xfrm>
          <a:noFill/>
          <a:ln/>
        </p:spPr>
      </p:pic>
    </p:spTree>
    <p:extLst>
      <p:ext uri="{BB962C8B-B14F-4D97-AF65-F5344CB8AC3E}">
        <p14:creationId xmlns:p14="http://schemas.microsoft.com/office/powerpoint/2010/main" val="2184257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smtClean="0"/>
              <a:t>Stakeholders</a:t>
            </a:r>
            <a:endParaRPr lang="en-US" sz="4000" dirty="0"/>
          </a:p>
        </p:txBody>
      </p:sp>
      <p:sp>
        <p:nvSpPr>
          <p:cNvPr id="23555" name="Content Placeholder 2"/>
          <p:cNvSpPr>
            <a:spLocks noGrp="1"/>
          </p:cNvSpPr>
          <p:nvPr>
            <p:ph idx="1"/>
          </p:nvPr>
        </p:nvSpPr>
        <p:spPr>
          <a:xfrm>
            <a:off x="457200" y="1371600"/>
            <a:ext cx="8229600" cy="4754563"/>
          </a:xfrm>
        </p:spPr>
        <p:txBody>
          <a:bodyPr>
            <a:noAutofit/>
          </a:bodyPr>
          <a:lstStyle/>
          <a:p>
            <a:pPr>
              <a:lnSpc>
                <a:spcPct val="120000"/>
              </a:lnSpc>
              <a:spcBef>
                <a:spcPts val="0"/>
              </a:spcBef>
            </a:pPr>
            <a:r>
              <a:rPr lang="en-US" sz="2000" dirty="0">
                <a:solidFill>
                  <a:srgbClr val="FF0000"/>
                </a:solidFill>
              </a:rPr>
              <a:t>As </a:t>
            </a:r>
            <a:r>
              <a:rPr lang="en-US" sz="2000" dirty="0" smtClean="0">
                <a:solidFill>
                  <a:srgbClr val="FF0000"/>
                </a:solidFill>
              </a:rPr>
              <a:t>per the </a:t>
            </a:r>
            <a:r>
              <a:rPr lang="en-US" sz="2000" b="1" dirty="0" smtClean="0">
                <a:solidFill>
                  <a:srgbClr val="FF0000"/>
                </a:solidFill>
              </a:rPr>
              <a:t>PMBOK </a:t>
            </a:r>
            <a:r>
              <a:rPr lang="en-US" sz="2000" b="1" dirty="0">
                <a:solidFill>
                  <a:srgbClr val="FF0000"/>
                </a:solidFill>
              </a:rPr>
              <a:t>Guide</a:t>
            </a:r>
            <a:r>
              <a:rPr lang="en-US" sz="2000" dirty="0">
                <a:solidFill>
                  <a:srgbClr val="FF0000"/>
                </a:solidFill>
              </a:rPr>
              <a:t> </a:t>
            </a:r>
            <a:r>
              <a:rPr lang="en-US" sz="2000" dirty="0" smtClean="0">
                <a:solidFill>
                  <a:srgbClr val="0000FF"/>
                </a:solidFill>
              </a:rPr>
              <a:t>“A </a:t>
            </a:r>
            <a:r>
              <a:rPr lang="en-US" sz="2000" dirty="0">
                <a:solidFill>
                  <a:srgbClr val="0000FF"/>
                </a:solidFill>
              </a:rPr>
              <a:t>stakeholder is an individual, group, or organization who may affect, be affected by or perceive itself to be affected by a decision, activity, or outcome of a project</a:t>
            </a:r>
            <a:r>
              <a:rPr lang="en-US" sz="2000" dirty="0" smtClean="0">
                <a:solidFill>
                  <a:srgbClr val="0000FF"/>
                </a:solidFill>
              </a:rPr>
              <a:t>.” </a:t>
            </a:r>
          </a:p>
          <a:p>
            <a:pPr marL="342900" indent="-342900">
              <a:lnSpc>
                <a:spcPct val="120000"/>
              </a:lnSpc>
              <a:spcBef>
                <a:spcPts val="0"/>
              </a:spcBef>
              <a:buFont typeface="Arial" panose="020B0604020202020204" pitchFamily="34" charset="0"/>
              <a:buChar char="•"/>
            </a:pPr>
            <a:r>
              <a:rPr lang="en-US" sz="2000" dirty="0" smtClean="0"/>
              <a:t>A  stakeholder is anyone who is affected either positively or negatively by the </a:t>
            </a:r>
            <a:r>
              <a:rPr lang="en-US" sz="2000" b="1" dirty="0" smtClean="0"/>
              <a:t>cost</a:t>
            </a:r>
            <a:r>
              <a:rPr lang="en-US" sz="2000" dirty="0" smtClean="0"/>
              <a:t>, </a:t>
            </a:r>
            <a:r>
              <a:rPr lang="en-US" sz="2000" b="1" dirty="0" smtClean="0"/>
              <a:t>time</a:t>
            </a:r>
            <a:r>
              <a:rPr lang="en-US" sz="2000" dirty="0" smtClean="0"/>
              <a:t>, </a:t>
            </a:r>
            <a:r>
              <a:rPr lang="en-US" sz="2000" b="1" dirty="0" smtClean="0"/>
              <a:t>scope</a:t>
            </a:r>
            <a:r>
              <a:rPr lang="en-US" sz="2000" dirty="0" smtClean="0"/>
              <a:t>, </a:t>
            </a:r>
            <a:r>
              <a:rPr lang="en-US" sz="2000" b="1" dirty="0" smtClean="0"/>
              <a:t>resources</a:t>
            </a:r>
            <a:r>
              <a:rPr lang="en-US" sz="2000" dirty="0" smtClean="0"/>
              <a:t>, </a:t>
            </a:r>
            <a:r>
              <a:rPr lang="en-US" sz="2000" b="1" dirty="0" smtClean="0"/>
              <a:t>quality</a:t>
            </a:r>
            <a:r>
              <a:rPr lang="en-US" sz="2000" dirty="0" smtClean="0"/>
              <a:t>, or </a:t>
            </a:r>
            <a:r>
              <a:rPr lang="en-US" sz="2000" b="1" dirty="0" smtClean="0"/>
              <a:t>risks</a:t>
            </a:r>
            <a:r>
              <a:rPr lang="en-US" sz="2000" dirty="0" smtClean="0"/>
              <a:t> of your project.</a:t>
            </a:r>
          </a:p>
          <a:p>
            <a:pPr marL="342900" indent="-342900">
              <a:buFont typeface="Arial" panose="020B0604020202020204" pitchFamily="34" charset="0"/>
              <a:buChar char="•"/>
            </a:pPr>
            <a:r>
              <a:rPr lang="en-US" sz="2000" dirty="0" smtClean="0"/>
              <a:t>Anyone </a:t>
            </a:r>
            <a:r>
              <a:rPr lang="en-US" sz="2000" dirty="0"/>
              <a:t>who will be affected by the outcome of the project is a stakeholder.</a:t>
            </a:r>
          </a:p>
          <a:p>
            <a:pPr marL="1487488" lvl="3" indent="-342900"/>
            <a:r>
              <a:rPr lang="en-US" dirty="0"/>
              <a:t>Sponsor</a:t>
            </a:r>
          </a:p>
          <a:p>
            <a:pPr marL="1487488" lvl="3" indent="-342900"/>
            <a:r>
              <a:rPr lang="en-US" dirty="0"/>
              <a:t>Development Team</a:t>
            </a:r>
          </a:p>
          <a:p>
            <a:pPr marL="1487488" lvl="3" indent="-342900"/>
            <a:r>
              <a:rPr lang="en-US" dirty="0"/>
              <a:t>Management </a:t>
            </a:r>
            <a:r>
              <a:rPr lang="en-US" dirty="0" smtClean="0"/>
              <a:t>Team</a:t>
            </a:r>
          </a:p>
          <a:p>
            <a:pPr marL="342900" indent="-342900">
              <a:buFont typeface="Arial" panose="020B0604020202020204" pitchFamily="34" charset="0"/>
              <a:buChar char="•"/>
            </a:pPr>
            <a:r>
              <a:rPr lang="en-US" sz="2000" dirty="0" smtClean="0"/>
              <a:t>PM </a:t>
            </a:r>
            <a:r>
              <a:rPr lang="en-US" sz="2000" dirty="0"/>
              <a:t>should find all of the stakeholders &amp; keep them updated about the progress of the project.</a:t>
            </a:r>
          </a:p>
          <a:p>
            <a:pPr marL="1487488" lvl="3" indent="-342900"/>
            <a:r>
              <a:rPr lang="en-US" dirty="0"/>
              <a:t>Makes sure that expectations are </a:t>
            </a:r>
            <a:r>
              <a:rPr lang="en-US" dirty="0" smtClean="0"/>
              <a:t>met</a:t>
            </a:r>
            <a:endParaRPr lang="en-US" sz="2000" dirty="0" smtClean="0"/>
          </a:p>
        </p:txBody>
      </p:sp>
      <p:sp>
        <p:nvSpPr>
          <p:cNvPr id="5" name="Slide Number Placeholder 4"/>
          <p:cNvSpPr>
            <a:spLocks noGrp="1"/>
          </p:cNvSpPr>
          <p:nvPr>
            <p:ph type="sldNum" sz="quarter" idx="12"/>
          </p:nvPr>
        </p:nvSpPr>
        <p:spPr/>
        <p:txBody>
          <a:bodyPr/>
          <a:lstStyle/>
          <a:p>
            <a:fld id="{F420543E-CA73-44A1-A0D2-9C2E7FFA47FD}" type="slidenum">
              <a:rPr lang="en-US" smtClean="0"/>
              <a:pPr/>
              <a:t>17</a:t>
            </a:fld>
            <a:endParaRPr lang="en-US"/>
          </a:p>
        </p:txBody>
      </p:sp>
    </p:spTree>
    <p:extLst>
      <p:ext uri="{BB962C8B-B14F-4D97-AF65-F5344CB8AC3E}">
        <p14:creationId xmlns:p14="http://schemas.microsoft.com/office/powerpoint/2010/main" val="4030657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t>Stakeholders</a:t>
            </a:r>
            <a:endParaRPr lang="en-US" sz="4000" dirty="0"/>
          </a:p>
        </p:txBody>
      </p:sp>
      <p:sp>
        <p:nvSpPr>
          <p:cNvPr id="3" name="Content Placeholder 2"/>
          <p:cNvSpPr>
            <a:spLocks noGrp="1"/>
          </p:cNvSpPr>
          <p:nvPr>
            <p:ph idx="1"/>
          </p:nvPr>
        </p:nvSpPr>
        <p:spPr>
          <a:xfrm>
            <a:off x="457200" y="1295400"/>
            <a:ext cx="8229600" cy="5257800"/>
          </a:xfrm>
        </p:spPr>
        <p:txBody>
          <a:bodyPr>
            <a:noAutofit/>
          </a:bodyPr>
          <a:lstStyle/>
          <a:p>
            <a:r>
              <a:rPr lang="en-US" sz="2400" dirty="0" smtClean="0"/>
              <a:t>Project stakeholders may be internal or external to the project, they may be actively involved, passively involved or unaware of the project.</a:t>
            </a:r>
          </a:p>
          <a:p>
            <a:r>
              <a:rPr lang="en-US" sz="2400" dirty="0" smtClean="0"/>
              <a:t>Project stakeholders may have a positive or negative impact on the project, or be positively or negatively impacted by the project.</a:t>
            </a:r>
          </a:p>
          <a:p>
            <a:r>
              <a:rPr lang="en-US" sz="2400" b="1" dirty="0"/>
              <a:t>Stakeholders</a:t>
            </a:r>
            <a:r>
              <a:rPr lang="en-US" sz="2400" dirty="0"/>
              <a:t> can be </a:t>
            </a:r>
            <a:r>
              <a:rPr lang="en-US" sz="2400" b="1" dirty="0">
                <a:solidFill>
                  <a:srgbClr val="0000FF"/>
                </a:solidFill>
              </a:rPr>
              <a:t>positive</a:t>
            </a:r>
            <a:r>
              <a:rPr lang="en-US" sz="2400" dirty="0"/>
              <a:t> as well as </a:t>
            </a:r>
            <a:r>
              <a:rPr lang="en-US" sz="2400" b="1" dirty="0">
                <a:solidFill>
                  <a:srgbClr val="FF0000"/>
                </a:solidFill>
              </a:rPr>
              <a:t>negative</a:t>
            </a:r>
            <a:r>
              <a:rPr lang="en-US" sz="2400" dirty="0"/>
              <a:t>.</a:t>
            </a:r>
          </a:p>
          <a:p>
            <a:pPr lvl="1"/>
            <a:r>
              <a:rPr lang="en-US" sz="2000" dirty="0"/>
              <a:t>A </a:t>
            </a:r>
            <a:r>
              <a:rPr lang="en-US" sz="2000" b="1" dirty="0">
                <a:solidFill>
                  <a:srgbClr val="0000FF"/>
                </a:solidFill>
              </a:rPr>
              <a:t>positive stakeholder </a:t>
            </a:r>
            <a:r>
              <a:rPr lang="en-US" sz="2000" dirty="0"/>
              <a:t>sees the project’s positive side and is benefitted by its success. These stakeholders help the project management team to successfully complete the project.</a:t>
            </a:r>
          </a:p>
          <a:p>
            <a:pPr lvl="1"/>
            <a:r>
              <a:rPr lang="en-US" sz="2000" dirty="0" smtClean="0"/>
              <a:t>A </a:t>
            </a:r>
            <a:r>
              <a:rPr lang="en-US" sz="2000" b="1" dirty="0" smtClean="0">
                <a:solidFill>
                  <a:srgbClr val="FF0000"/>
                </a:solidFill>
              </a:rPr>
              <a:t>negative </a:t>
            </a:r>
            <a:r>
              <a:rPr lang="en-US" sz="2000" b="1" dirty="0">
                <a:solidFill>
                  <a:srgbClr val="FF0000"/>
                </a:solidFill>
              </a:rPr>
              <a:t>stakeholder </a:t>
            </a:r>
            <a:r>
              <a:rPr lang="en-US" sz="2000" dirty="0"/>
              <a:t>sees the negative outcome of the project and may be negatively impacted by the project or its outcome. This type of stakeholder is less likely to help your project be completed successfully.</a:t>
            </a:r>
          </a:p>
          <a:p>
            <a:pPr marL="0" indent="0">
              <a:buNone/>
            </a:pPr>
            <a:endParaRPr lang="en-US" sz="2200" dirty="0"/>
          </a:p>
        </p:txBody>
      </p:sp>
    </p:spTree>
    <p:extLst>
      <p:ext uri="{BB962C8B-B14F-4D97-AF65-F5344CB8AC3E}">
        <p14:creationId xmlns:p14="http://schemas.microsoft.com/office/powerpoint/2010/main" val="3586916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defRPr/>
            </a:pPr>
            <a:r>
              <a:rPr lang="en-US" sz="4000" b="1" dirty="0" smtClean="0"/>
              <a:t>Stakeholders</a:t>
            </a:r>
            <a:r>
              <a:rPr lang="en-US" sz="4000" dirty="0" smtClean="0"/>
              <a:t> (cont.)</a:t>
            </a:r>
            <a:endParaRPr lang="en-US" sz="4000" dirty="0"/>
          </a:p>
        </p:txBody>
      </p:sp>
      <p:sp>
        <p:nvSpPr>
          <p:cNvPr id="17411" name="Content Placeholder 2"/>
          <p:cNvSpPr>
            <a:spLocks noGrp="1"/>
          </p:cNvSpPr>
          <p:nvPr>
            <p:ph idx="1"/>
          </p:nvPr>
        </p:nvSpPr>
        <p:spPr>
          <a:xfrm>
            <a:off x="457200" y="1219200"/>
            <a:ext cx="8229600" cy="5181600"/>
          </a:xfrm>
        </p:spPr>
        <p:txBody>
          <a:bodyPr>
            <a:noAutofit/>
          </a:bodyPr>
          <a:lstStyle/>
          <a:p>
            <a:r>
              <a:rPr lang="en-US" sz="2000" dirty="0" smtClean="0"/>
              <a:t>Remember, your project </a:t>
            </a:r>
            <a:r>
              <a:rPr lang="en-US" sz="2000" dirty="0"/>
              <a:t>is successful if all </a:t>
            </a:r>
            <a:r>
              <a:rPr lang="en-US" sz="2000" dirty="0" smtClean="0"/>
              <a:t>your </a:t>
            </a:r>
            <a:r>
              <a:rPr lang="en-US" sz="2000" dirty="0"/>
              <a:t>stakeholders are </a:t>
            </a:r>
            <a:r>
              <a:rPr lang="en-US" sz="2000" dirty="0" smtClean="0"/>
              <a:t>happy. It may happen that even though you have completed the project and all deliverables are accepted by the client, the project is not successfully completed because some of your stakeholders are not happy. Therefore</a:t>
            </a:r>
            <a:r>
              <a:rPr lang="en-US" sz="2000" dirty="0"/>
              <a:t>, it is very important for you to keep all your stakeholders satisfied if you want to complete your project successfully.</a:t>
            </a:r>
          </a:p>
          <a:p>
            <a:r>
              <a:rPr lang="en-US" sz="2000" dirty="0" smtClean="0"/>
              <a:t> </a:t>
            </a:r>
            <a:r>
              <a:rPr lang="en-US" sz="2000" dirty="0"/>
              <a:t>All stakeholders are not equal. Every stakeholder has different requirements and expectations. You should treat every stakeholder according to their requirements and expectations. Failing to do so can jeopardize your project’s success</a:t>
            </a:r>
            <a:r>
              <a:rPr lang="en-US" sz="2000" dirty="0" smtClean="0"/>
              <a:t>. </a:t>
            </a:r>
          </a:p>
          <a:p>
            <a:r>
              <a:rPr lang="en-US" sz="2000" dirty="0"/>
              <a:t>If you know every stakeholder, their needs, expectations, and requirements, it will increase the chance of the project’s success. If you miss any important stakeholder, you may face many difficulties in the later stages of the project such as: delay in the project, cost overrun, and in the most severe cases, the project may be terminated</a:t>
            </a:r>
            <a:r>
              <a:rPr lang="en-US" sz="2000" dirty="0" smtClean="0"/>
              <a:t>. </a:t>
            </a:r>
          </a:p>
          <a:p>
            <a:endParaRPr lang="en-US" sz="1600" dirty="0" smtClean="0"/>
          </a:p>
        </p:txBody>
      </p:sp>
      <p:sp>
        <p:nvSpPr>
          <p:cNvPr id="5" name="Slide Number Placeholder 4"/>
          <p:cNvSpPr>
            <a:spLocks noGrp="1"/>
          </p:cNvSpPr>
          <p:nvPr>
            <p:ph type="sldNum" sz="quarter" idx="12"/>
          </p:nvPr>
        </p:nvSpPr>
        <p:spPr/>
        <p:txBody>
          <a:bodyPr/>
          <a:lstStyle/>
          <a:p>
            <a:fld id="{F420543E-CA73-44A1-A0D2-9C2E7FFA47FD}" type="slidenum">
              <a:rPr lang="en-US" smtClean="0"/>
              <a:pPr/>
              <a:t>19</a:t>
            </a:fld>
            <a:endParaRPr lang="en-US"/>
          </a:p>
        </p:txBody>
      </p:sp>
    </p:spTree>
    <p:extLst>
      <p:ext uri="{BB962C8B-B14F-4D97-AF65-F5344CB8AC3E}">
        <p14:creationId xmlns:p14="http://schemas.microsoft.com/office/powerpoint/2010/main" val="302402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Types of Organizational Structures </a:t>
            </a:r>
            <a:endParaRPr lang="en-US" sz="4000" b="1" dirty="0"/>
          </a:p>
        </p:txBody>
      </p:sp>
      <p:sp>
        <p:nvSpPr>
          <p:cNvPr id="3" name="Content Placeholder 2"/>
          <p:cNvSpPr>
            <a:spLocks noGrp="1"/>
          </p:cNvSpPr>
          <p:nvPr>
            <p:ph idx="1"/>
          </p:nvPr>
        </p:nvSpPr>
        <p:spPr/>
        <p:txBody>
          <a:bodyPr>
            <a:normAutofit/>
          </a:bodyPr>
          <a:lstStyle/>
          <a:p>
            <a:r>
              <a:rPr lang="en-US" dirty="0" smtClean="0"/>
              <a:t>Organizational structure is an enterprise environmental factor, which can affect the availability of resources and influence how projects are conducted.</a:t>
            </a:r>
          </a:p>
          <a:p>
            <a:r>
              <a:rPr lang="en-US" dirty="0" smtClean="0"/>
              <a:t>Three major types of organizational structures</a:t>
            </a:r>
          </a:p>
          <a:p>
            <a:pPr marL="914400" lvl="1" indent="-457200">
              <a:buFont typeface="+mj-lt"/>
              <a:buAutoNum type="arabicParenR"/>
            </a:pPr>
            <a:r>
              <a:rPr lang="en-US" sz="2400" b="1" dirty="0" smtClean="0"/>
              <a:t>Functional</a:t>
            </a:r>
            <a:r>
              <a:rPr lang="en-US" sz="2400" dirty="0" smtClean="0"/>
              <a:t> organization</a:t>
            </a:r>
          </a:p>
          <a:p>
            <a:pPr marL="914400" lvl="1" indent="-457200">
              <a:buFont typeface="+mj-lt"/>
              <a:buAutoNum type="arabicParenR"/>
            </a:pPr>
            <a:r>
              <a:rPr lang="en-US" sz="2400" b="1" dirty="0" smtClean="0"/>
              <a:t>Matrix</a:t>
            </a:r>
            <a:r>
              <a:rPr lang="en-US" sz="2400" dirty="0" smtClean="0"/>
              <a:t> Organization</a:t>
            </a:r>
          </a:p>
          <a:p>
            <a:pPr marL="914400" lvl="1" indent="-457200">
              <a:buFont typeface="+mj-lt"/>
              <a:buAutoNum type="arabicParenR"/>
            </a:pPr>
            <a:r>
              <a:rPr lang="en-US" sz="2400" b="1" dirty="0" err="1" smtClean="0"/>
              <a:t>Projectized</a:t>
            </a:r>
            <a:r>
              <a:rPr lang="en-US" sz="2400" dirty="0" smtClean="0"/>
              <a:t> Organization</a:t>
            </a:r>
          </a:p>
          <a:p>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defRPr/>
            </a:pPr>
            <a:r>
              <a:rPr lang="en-US" sz="4000" b="1" dirty="0" smtClean="0"/>
              <a:t>Stakeholders</a:t>
            </a:r>
            <a:r>
              <a:rPr lang="en-US" sz="4000" dirty="0" smtClean="0"/>
              <a:t> (cont.)</a:t>
            </a:r>
            <a:endParaRPr lang="en-US" sz="4000" dirty="0"/>
          </a:p>
        </p:txBody>
      </p:sp>
      <p:sp>
        <p:nvSpPr>
          <p:cNvPr id="18435" name="Content Placeholder 2"/>
          <p:cNvSpPr>
            <a:spLocks noGrp="1"/>
          </p:cNvSpPr>
          <p:nvPr>
            <p:ph idx="1"/>
          </p:nvPr>
        </p:nvSpPr>
        <p:spPr>
          <a:xfrm>
            <a:off x="152400" y="1219200"/>
            <a:ext cx="8458200" cy="5029200"/>
          </a:xfrm>
        </p:spPr>
        <p:txBody>
          <a:bodyPr>
            <a:noAutofit/>
          </a:bodyPr>
          <a:lstStyle/>
          <a:p>
            <a:pPr>
              <a:spcBef>
                <a:spcPts val="0"/>
              </a:spcBef>
            </a:pPr>
            <a:r>
              <a:rPr lang="en-US" sz="2800" dirty="0" smtClean="0"/>
              <a:t>Stakeholders have varying level of responsibility and authority when participating on a project.</a:t>
            </a:r>
          </a:p>
          <a:p>
            <a:pPr lvl="1">
              <a:spcBef>
                <a:spcPts val="0"/>
              </a:spcBef>
            </a:pPr>
            <a:r>
              <a:rPr lang="en-US" dirty="0" smtClean="0"/>
              <a:t>This level can change over the course of the project’s life cycle</a:t>
            </a:r>
          </a:p>
          <a:p>
            <a:pPr>
              <a:spcBef>
                <a:spcPts val="0"/>
              </a:spcBef>
            </a:pPr>
            <a:r>
              <a:rPr lang="en-US" sz="2800" dirty="0" smtClean="0"/>
              <a:t>Stakeholder identification is a continuous process throughout the entire project life cycle.</a:t>
            </a:r>
          </a:p>
          <a:p>
            <a:pPr>
              <a:spcBef>
                <a:spcPts val="0"/>
              </a:spcBef>
            </a:pPr>
            <a:r>
              <a:rPr lang="en-US" sz="2800" dirty="0" smtClean="0"/>
              <a:t>Identifying stakeholders, understanding their relative degree of influence on a project, and balancing their demands, needs, and expectations are critical to the success of the project.</a:t>
            </a:r>
          </a:p>
        </p:txBody>
      </p:sp>
      <p:sp>
        <p:nvSpPr>
          <p:cNvPr id="5" name="Slide Number Placeholder 4"/>
          <p:cNvSpPr>
            <a:spLocks noGrp="1"/>
          </p:cNvSpPr>
          <p:nvPr>
            <p:ph type="sldNum" sz="quarter" idx="12"/>
          </p:nvPr>
        </p:nvSpPr>
        <p:spPr/>
        <p:txBody>
          <a:bodyPr/>
          <a:lstStyle/>
          <a:p>
            <a:fld id="{F420543E-CA73-44A1-A0D2-9C2E7FFA47FD}" type="slidenum">
              <a:rPr lang="en-US" smtClean="0"/>
              <a:pPr/>
              <a:t>20</a:t>
            </a:fld>
            <a:endParaRPr lang="en-US"/>
          </a:p>
        </p:txBody>
      </p:sp>
    </p:spTree>
    <p:extLst>
      <p:ext uri="{BB962C8B-B14F-4D97-AF65-F5344CB8AC3E}">
        <p14:creationId xmlns:p14="http://schemas.microsoft.com/office/powerpoint/2010/main" val="2613697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a:t>Stakeholders</a:t>
            </a:r>
            <a:r>
              <a:rPr lang="en-US" sz="4000" dirty="0"/>
              <a:t> (cont.)</a:t>
            </a:r>
          </a:p>
        </p:txBody>
      </p:sp>
      <p:sp>
        <p:nvSpPr>
          <p:cNvPr id="3" name="Content Placeholder 2"/>
          <p:cNvSpPr>
            <a:spLocks noGrp="1"/>
          </p:cNvSpPr>
          <p:nvPr>
            <p:ph idx="1"/>
          </p:nvPr>
        </p:nvSpPr>
        <p:spPr>
          <a:xfrm>
            <a:off x="457200" y="1447800"/>
            <a:ext cx="8229600" cy="4800600"/>
          </a:xfrm>
        </p:spPr>
        <p:txBody>
          <a:bodyPr>
            <a:noAutofit/>
          </a:bodyPr>
          <a:lstStyle/>
          <a:p>
            <a:pPr>
              <a:spcBef>
                <a:spcPts val="0"/>
              </a:spcBef>
            </a:pPr>
            <a:r>
              <a:rPr lang="en-US" sz="2800" dirty="0"/>
              <a:t>Different stakeholders in a project may have different objectives.</a:t>
            </a:r>
          </a:p>
          <a:p>
            <a:r>
              <a:rPr lang="en-US" sz="2800" dirty="0" smtClean="0"/>
              <a:t>It </a:t>
            </a:r>
            <a:r>
              <a:rPr lang="en-US" sz="2800" dirty="0"/>
              <a:t>is important for the PM to identify the project stakeholders at a very early stage of the project. After identifying stakeholders, PM </a:t>
            </a:r>
            <a:r>
              <a:rPr lang="en-US" sz="2800" dirty="0" smtClean="0"/>
              <a:t>records their </a:t>
            </a:r>
            <a:r>
              <a:rPr lang="en-US" sz="2800" dirty="0"/>
              <a:t>details, requirements, expectations, power, and influence on the project in the </a:t>
            </a:r>
            <a:r>
              <a:rPr lang="en-US" sz="2800" i="1" dirty="0">
                <a:solidFill>
                  <a:srgbClr val="0000FF"/>
                </a:solidFill>
              </a:rPr>
              <a:t>stakeholder register</a:t>
            </a:r>
            <a:r>
              <a:rPr lang="en-US" sz="2800" dirty="0"/>
              <a:t>. </a:t>
            </a:r>
            <a:endParaRPr lang="en-US" sz="2800" dirty="0" smtClean="0"/>
          </a:p>
          <a:p>
            <a:pPr lvl="1"/>
            <a:r>
              <a:rPr lang="en-US" dirty="0">
                <a:solidFill>
                  <a:srgbClr val="0000FF"/>
                </a:solidFill>
              </a:rPr>
              <a:t>A </a:t>
            </a:r>
            <a:r>
              <a:rPr lang="en-US" b="1" dirty="0">
                <a:solidFill>
                  <a:srgbClr val="0000FF"/>
                </a:solidFill>
              </a:rPr>
              <a:t>stakeholder</a:t>
            </a:r>
            <a:r>
              <a:rPr lang="en-US" dirty="0">
                <a:solidFill>
                  <a:srgbClr val="0000FF"/>
                </a:solidFill>
              </a:rPr>
              <a:t> </a:t>
            </a:r>
            <a:r>
              <a:rPr lang="en-US" b="1" dirty="0">
                <a:solidFill>
                  <a:srgbClr val="0000FF"/>
                </a:solidFill>
              </a:rPr>
              <a:t>register</a:t>
            </a:r>
            <a:r>
              <a:rPr lang="en-US" dirty="0">
                <a:solidFill>
                  <a:srgbClr val="0000FF"/>
                </a:solidFill>
              </a:rPr>
              <a:t> is a project management document which contains the information about the project’s stakeholders</a:t>
            </a:r>
          </a:p>
          <a:p>
            <a:pPr marL="0" indent="0">
              <a:buNone/>
            </a:pPr>
            <a:endParaRPr lang="en-US" sz="2800" dirty="0"/>
          </a:p>
          <a:p>
            <a:endParaRPr lang="en-US" sz="2800" dirty="0"/>
          </a:p>
        </p:txBody>
      </p:sp>
    </p:spTree>
    <p:extLst>
      <p:ext uri="{BB962C8B-B14F-4D97-AF65-F5344CB8AC3E}">
        <p14:creationId xmlns:p14="http://schemas.microsoft.com/office/powerpoint/2010/main" val="2634869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a:t>Project Constraints</a:t>
            </a:r>
            <a:endParaRPr lang="en-US" sz="4000" dirty="0"/>
          </a:p>
        </p:txBody>
      </p:sp>
      <p:sp>
        <p:nvSpPr>
          <p:cNvPr id="3" name="Content Placeholder 2"/>
          <p:cNvSpPr>
            <a:spLocks noGrp="1"/>
          </p:cNvSpPr>
          <p:nvPr>
            <p:ph idx="1"/>
          </p:nvPr>
        </p:nvSpPr>
        <p:spPr>
          <a:xfrm>
            <a:off x="457200" y="1371600"/>
            <a:ext cx="8229600" cy="4754563"/>
          </a:xfrm>
        </p:spPr>
        <p:txBody>
          <a:bodyPr>
            <a:normAutofit/>
          </a:bodyPr>
          <a:lstStyle/>
          <a:p>
            <a:pPr marL="857250" lvl="1" indent="-457200">
              <a:buFont typeface="+mj-lt"/>
              <a:buAutoNum type="arabicParenR"/>
              <a:defRPr/>
            </a:pPr>
            <a:r>
              <a:rPr lang="en-US" b="1" dirty="0" smtClean="0"/>
              <a:t>Time</a:t>
            </a:r>
            <a:endParaRPr lang="en-US" dirty="0"/>
          </a:p>
          <a:p>
            <a:pPr marL="857250" lvl="1" indent="-457200">
              <a:buFont typeface="+mj-lt"/>
              <a:buAutoNum type="arabicParenR"/>
              <a:defRPr/>
            </a:pPr>
            <a:r>
              <a:rPr lang="en-US" b="1" dirty="0" smtClean="0"/>
              <a:t>Cost</a:t>
            </a:r>
            <a:endParaRPr lang="en-US" dirty="0"/>
          </a:p>
          <a:p>
            <a:pPr marL="857250" lvl="1" indent="-457200">
              <a:buFont typeface="+mj-lt"/>
              <a:buAutoNum type="arabicParenR"/>
              <a:defRPr/>
            </a:pPr>
            <a:r>
              <a:rPr lang="en-US" b="1" dirty="0" smtClean="0"/>
              <a:t>Scope</a:t>
            </a:r>
            <a:endParaRPr lang="en-US" dirty="0"/>
          </a:p>
          <a:p>
            <a:pPr marL="857250" lvl="1" indent="-457200">
              <a:buFont typeface="+mj-lt"/>
              <a:buAutoNum type="arabicParenR"/>
              <a:defRPr/>
            </a:pPr>
            <a:r>
              <a:rPr lang="en-US" b="1" dirty="0" smtClean="0"/>
              <a:t>Resources</a:t>
            </a:r>
            <a:endParaRPr lang="en-US" dirty="0"/>
          </a:p>
          <a:p>
            <a:pPr marL="857250" lvl="1" indent="-457200">
              <a:buFont typeface="+mj-lt"/>
              <a:buAutoNum type="arabicParenR"/>
              <a:defRPr/>
            </a:pPr>
            <a:r>
              <a:rPr lang="en-US" b="1" dirty="0" smtClean="0"/>
              <a:t>Quality</a:t>
            </a:r>
            <a:endParaRPr lang="en-US" dirty="0"/>
          </a:p>
          <a:p>
            <a:pPr marL="857250" lvl="1" indent="-457200">
              <a:buFont typeface="+mj-lt"/>
              <a:buAutoNum type="arabicParenR"/>
              <a:defRPr/>
            </a:pPr>
            <a:r>
              <a:rPr lang="en-US" b="1" dirty="0" smtClean="0"/>
              <a:t>Risk</a:t>
            </a:r>
            <a:endParaRPr lang="en-US" dirty="0"/>
          </a:p>
          <a:p>
            <a:pPr marL="400050" lvl="1" indent="0">
              <a:buNone/>
            </a:pPr>
            <a:endParaRPr lang="en-US" dirty="0"/>
          </a:p>
        </p:txBody>
      </p:sp>
      <p:sp>
        <p:nvSpPr>
          <p:cNvPr id="4" name="Right Brace 3"/>
          <p:cNvSpPr/>
          <p:nvPr/>
        </p:nvSpPr>
        <p:spPr>
          <a:xfrm>
            <a:off x="2286000" y="1524000"/>
            <a:ext cx="384048" cy="137160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743200" y="1981200"/>
            <a:ext cx="2414444" cy="461665"/>
          </a:xfrm>
          <a:prstGeom prst="rect">
            <a:avLst/>
          </a:prstGeom>
          <a:noFill/>
        </p:spPr>
        <p:txBody>
          <a:bodyPr wrap="none" rtlCol="0">
            <a:spAutoFit/>
          </a:bodyPr>
          <a:lstStyle/>
          <a:p>
            <a:r>
              <a:rPr lang="en-US" sz="2400" b="1" dirty="0" smtClean="0">
                <a:solidFill>
                  <a:srgbClr val="FF0000"/>
                </a:solidFill>
              </a:rPr>
              <a:t>Triple Constraints</a:t>
            </a:r>
            <a:endParaRPr lang="en-US" sz="2400" b="1" dirty="0">
              <a:solidFill>
                <a:srgbClr val="FF0000"/>
              </a:solidFill>
            </a:endParaRPr>
          </a:p>
        </p:txBody>
      </p:sp>
    </p:spTree>
    <p:extLst>
      <p:ext uri="{BB962C8B-B14F-4D97-AF65-F5344CB8AC3E}">
        <p14:creationId xmlns:p14="http://schemas.microsoft.com/office/powerpoint/2010/main" val="28319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defRPr/>
            </a:pPr>
            <a:r>
              <a:rPr lang="en-US" sz="4000" b="1" dirty="0" smtClean="0"/>
              <a:t>Managing Project Constraints</a:t>
            </a:r>
            <a:endParaRPr lang="en-US" sz="4000" b="1" dirty="0"/>
          </a:p>
        </p:txBody>
      </p:sp>
      <p:sp>
        <p:nvSpPr>
          <p:cNvPr id="3" name="Content Placeholder 2"/>
          <p:cNvSpPr>
            <a:spLocks noGrp="1"/>
          </p:cNvSpPr>
          <p:nvPr>
            <p:ph idx="1"/>
          </p:nvPr>
        </p:nvSpPr>
        <p:spPr>
          <a:xfrm>
            <a:off x="457201" y="1219200"/>
            <a:ext cx="7762742" cy="5410200"/>
          </a:xfrm>
        </p:spPr>
        <p:txBody>
          <a:bodyPr rtlCol="0">
            <a:noAutofit/>
          </a:bodyPr>
          <a:lstStyle/>
          <a:p>
            <a:pPr marL="457200" indent="-457200">
              <a:buFont typeface="+mj-lt"/>
              <a:buAutoNum type="arabicParenR"/>
              <a:defRPr/>
            </a:pPr>
            <a:r>
              <a:rPr lang="en-US" sz="2400" b="1" dirty="0"/>
              <a:t>Time</a:t>
            </a:r>
            <a:r>
              <a:rPr lang="en-US" sz="2400" dirty="0"/>
              <a:t>:</a:t>
            </a:r>
          </a:p>
          <a:p>
            <a:pPr lvl="1">
              <a:defRPr/>
            </a:pPr>
            <a:r>
              <a:rPr lang="en-US" sz="2000" dirty="0"/>
              <a:t>Projects will need to get done on schedule</a:t>
            </a:r>
          </a:p>
          <a:p>
            <a:pPr marL="457200" indent="-457200">
              <a:buFont typeface="+mj-lt"/>
              <a:buAutoNum type="arabicParenR"/>
              <a:defRPr/>
            </a:pPr>
            <a:r>
              <a:rPr lang="en-US" sz="2400" b="1" dirty="0"/>
              <a:t>Cost</a:t>
            </a:r>
            <a:r>
              <a:rPr lang="en-US" sz="2400" dirty="0"/>
              <a:t>:</a:t>
            </a:r>
          </a:p>
          <a:p>
            <a:pPr lvl="1">
              <a:defRPr/>
            </a:pPr>
            <a:r>
              <a:rPr lang="en-US" sz="2000" dirty="0"/>
              <a:t>Project will always have to stay within a </a:t>
            </a:r>
            <a:r>
              <a:rPr lang="en-US" sz="2000" dirty="0" smtClean="0"/>
              <a:t>budget	</a:t>
            </a:r>
            <a:endParaRPr lang="en-US" sz="2000" dirty="0"/>
          </a:p>
          <a:p>
            <a:pPr marL="457200" indent="-457200">
              <a:buFont typeface="+mj-lt"/>
              <a:buAutoNum type="arabicParenR"/>
              <a:defRPr/>
            </a:pPr>
            <a:r>
              <a:rPr lang="en-US" sz="2400" b="1" dirty="0"/>
              <a:t>Scope</a:t>
            </a:r>
            <a:r>
              <a:rPr lang="en-US" sz="2400" dirty="0"/>
              <a:t>:</a:t>
            </a:r>
          </a:p>
          <a:p>
            <a:pPr lvl="1">
              <a:defRPr/>
            </a:pPr>
            <a:r>
              <a:rPr lang="en-US" sz="2000" dirty="0"/>
              <a:t>Need to manage the scope of work for the </a:t>
            </a:r>
            <a:r>
              <a:rPr lang="en-US" sz="2000" dirty="0" smtClean="0"/>
              <a:t>project</a:t>
            </a:r>
            <a:endParaRPr lang="en-US" sz="2000" dirty="0"/>
          </a:p>
          <a:p>
            <a:pPr marL="457200" indent="-457200">
              <a:buFont typeface="+mj-lt"/>
              <a:buAutoNum type="arabicParenR"/>
              <a:defRPr/>
            </a:pPr>
            <a:r>
              <a:rPr lang="en-US" sz="2400" b="1" dirty="0"/>
              <a:t>Resources</a:t>
            </a:r>
            <a:r>
              <a:rPr lang="en-US" sz="2400" dirty="0"/>
              <a:t>:</a:t>
            </a:r>
          </a:p>
          <a:p>
            <a:pPr lvl="1">
              <a:defRPr/>
            </a:pPr>
            <a:r>
              <a:rPr lang="en-US" sz="2000" dirty="0"/>
              <a:t>Have to have the people &amp; materials to get the work </a:t>
            </a:r>
            <a:r>
              <a:rPr lang="en-US" sz="2000" dirty="0" smtClean="0"/>
              <a:t>done</a:t>
            </a:r>
            <a:endParaRPr lang="en-US" sz="2000" dirty="0"/>
          </a:p>
          <a:p>
            <a:pPr marL="457200" indent="-457200">
              <a:buFont typeface="+mj-lt"/>
              <a:buAutoNum type="arabicParenR"/>
              <a:defRPr/>
            </a:pPr>
            <a:r>
              <a:rPr lang="en-US" sz="2400" b="1" dirty="0"/>
              <a:t>Quality</a:t>
            </a:r>
            <a:r>
              <a:rPr lang="en-US" sz="2400" dirty="0"/>
              <a:t>:</a:t>
            </a:r>
          </a:p>
          <a:p>
            <a:pPr lvl="1">
              <a:defRPr/>
            </a:pPr>
            <a:r>
              <a:rPr lang="en-US" sz="2000" dirty="0"/>
              <a:t>Product should do what it is supposed to do</a:t>
            </a:r>
          </a:p>
          <a:p>
            <a:pPr marL="457200" indent="-457200">
              <a:buFont typeface="+mj-lt"/>
              <a:buAutoNum type="arabicParenR"/>
              <a:defRPr/>
            </a:pPr>
            <a:r>
              <a:rPr lang="en-US" sz="2400" b="1" dirty="0"/>
              <a:t>Risk</a:t>
            </a:r>
            <a:r>
              <a:rPr lang="en-US" sz="2400" dirty="0"/>
              <a:t>:</a:t>
            </a:r>
          </a:p>
          <a:p>
            <a:pPr lvl="1">
              <a:defRPr/>
            </a:pPr>
            <a:r>
              <a:rPr lang="en-US" sz="2000" dirty="0"/>
              <a:t>Unexpected obstacles can wreck the project </a:t>
            </a:r>
          </a:p>
        </p:txBody>
      </p:sp>
      <p:sp>
        <p:nvSpPr>
          <p:cNvPr id="5" name="Slide Number Placeholder 4"/>
          <p:cNvSpPr>
            <a:spLocks noGrp="1"/>
          </p:cNvSpPr>
          <p:nvPr>
            <p:ph type="sldNum" sz="quarter" idx="12"/>
          </p:nvPr>
        </p:nvSpPr>
        <p:spPr/>
        <p:txBody>
          <a:bodyPr/>
          <a:lstStyle/>
          <a:p>
            <a:fld id="{F420543E-CA73-44A1-A0D2-9C2E7FFA47FD}" type="slidenum">
              <a:rPr lang="en-US" smtClean="0"/>
              <a:pPr/>
              <a:t>23</a:t>
            </a:fld>
            <a:endParaRPr lang="en-US" dirty="0"/>
          </a:p>
        </p:txBody>
      </p:sp>
    </p:spTree>
    <p:extLst>
      <p:ext uri="{BB962C8B-B14F-4D97-AF65-F5344CB8AC3E}">
        <p14:creationId xmlns:p14="http://schemas.microsoft.com/office/powerpoint/2010/main" val="152648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defRPr/>
            </a:pPr>
            <a:r>
              <a:rPr lang="en-US" b="1" dirty="0" smtClean="0"/>
              <a:t>Managing Project Constraints (cont.)</a:t>
            </a:r>
            <a:endParaRPr lang="en-US" b="1" dirty="0"/>
          </a:p>
        </p:txBody>
      </p:sp>
      <p:sp>
        <p:nvSpPr>
          <p:cNvPr id="20483" name="Content Placeholder 2"/>
          <p:cNvSpPr>
            <a:spLocks noGrp="1"/>
          </p:cNvSpPr>
          <p:nvPr>
            <p:ph idx="1"/>
          </p:nvPr>
        </p:nvSpPr>
        <p:spPr>
          <a:xfrm>
            <a:off x="743756" y="1371600"/>
            <a:ext cx="7595008" cy="5029200"/>
          </a:xfrm>
        </p:spPr>
        <p:txBody>
          <a:bodyPr>
            <a:normAutofit/>
          </a:bodyPr>
          <a:lstStyle/>
          <a:p>
            <a:r>
              <a:rPr lang="en-US" sz="2800" dirty="0"/>
              <a:t>If all six constraints are not managed at the same time, risk managing in favor of just one constraint increases.</a:t>
            </a:r>
          </a:p>
          <a:p>
            <a:pPr lvl="1"/>
            <a:r>
              <a:rPr lang="en-US" sz="2400" dirty="0"/>
              <a:t>Late </a:t>
            </a:r>
            <a:r>
              <a:rPr lang="en-US" sz="2400" dirty="0" smtClean="0"/>
              <a:t>delivery, Budget overrun, Unacceptable </a:t>
            </a:r>
            <a:r>
              <a:rPr lang="en-US" sz="2400" dirty="0"/>
              <a:t>to customers </a:t>
            </a:r>
            <a:r>
              <a:rPr lang="en-US" sz="2400" dirty="0" smtClean="0"/>
              <a:t>etc</a:t>
            </a:r>
            <a:r>
              <a:rPr lang="en-US" sz="2400" dirty="0"/>
              <a:t>.</a:t>
            </a:r>
          </a:p>
          <a:p>
            <a:pPr>
              <a:buNone/>
            </a:pPr>
            <a:endParaRPr lang="en-US" sz="2800" dirty="0"/>
          </a:p>
          <a:p>
            <a:r>
              <a:rPr lang="en-US" sz="2800" dirty="0"/>
              <a:t>Any time the project changes, the manager will need to know how that change affects all of the constraints.</a:t>
            </a:r>
          </a:p>
        </p:txBody>
      </p:sp>
      <p:sp>
        <p:nvSpPr>
          <p:cNvPr id="5" name="Slide Number Placeholder 4"/>
          <p:cNvSpPr>
            <a:spLocks noGrp="1"/>
          </p:cNvSpPr>
          <p:nvPr>
            <p:ph type="sldNum" sz="quarter" idx="12"/>
          </p:nvPr>
        </p:nvSpPr>
        <p:spPr/>
        <p:txBody>
          <a:bodyPr/>
          <a:lstStyle/>
          <a:p>
            <a:fld id="{F420543E-CA73-44A1-A0D2-9C2E7FFA47FD}" type="slidenum">
              <a:rPr lang="en-US" smtClean="0"/>
              <a:pPr/>
              <a:t>24</a:t>
            </a:fld>
            <a:endParaRPr lang="en-US"/>
          </a:p>
        </p:txBody>
      </p:sp>
    </p:spTree>
    <p:extLst>
      <p:ext uri="{BB962C8B-B14F-4D97-AF65-F5344CB8AC3E}">
        <p14:creationId xmlns:p14="http://schemas.microsoft.com/office/powerpoint/2010/main" val="38572655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pPr>
              <a:defRPr/>
            </a:pPr>
            <a:r>
              <a:rPr lang="en-US" sz="4000" b="1" dirty="0" smtClean="0"/>
              <a:t>Review</a:t>
            </a:r>
            <a:endParaRPr lang="en-US" sz="40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0277332"/>
              </p:ext>
            </p:extLst>
          </p:nvPr>
        </p:nvGraphicFramePr>
        <p:xfrm>
          <a:off x="533400" y="914400"/>
          <a:ext cx="7658687" cy="5768224"/>
        </p:xfrm>
        <a:graphic>
          <a:graphicData uri="http://schemas.openxmlformats.org/drawingml/2006/table">
            <a:tbl>
              <a:tblPr firstRow="1" bandRow="1">
                <a:tableStyleId>{5C22544A-7EE6-4342-B048-85BDC9FD1C3A}</a:tableStyleId>
              </a:tblPr>
              <a:tblGrid>
                <a:gridCol w="2951785"/>
                <a:gridCol w="2074229"/>
                <a:gridCol w="2632673"/>
              </a:tblGrid>
              <a:tr h="657812">
                <a:tc>
                  <a:txBody>
                    <a:bodyPr/>
                    <a:lstStyle/>
                    <a:p>
                      <a:r>
                        <a:rPr lang="en-US" sz="2000" b="1" dirty="0" smtClean="0">
                          <a:solidFill>
                            <a:schemeClr val="tx1"/>
                          </a:solidFill>
                        </a:rPr>
                        <a:t>Scenarios</a:t>
                      </a:r>
                      <a:endParaRPr lang="en-US" sz="2000" b="1" dirty="0">
                        <a:solidFill>
                          <a:schemeClr val="tx1"/>
                        </a:solidFill>
                      </a:endParaRPr>
                    </a:p>
                  </a:txBody>
                  <a:tcPr marL="65185" marR="65185" marT="43457" marB="43457">
                    <a:solidFill>
                      <a:schemeClr val="accent3">
                        <a:lumMod val="40000"/>
                        <a:lumOff val="60000"/>
                      </a:schemeClr>
                    </a:solidFill>
                  </a:tcPr>
                </a:tc>
                <a:tc>
                  <a:txBody>
                    <a:bodyPr/>
                    <a:lstStyle/>
                    <a:p>
                      <a:r>
                        <a:rPr lang="en-US" sz="2000" dirty="0" smtClean="0">
                          <a:solidFill>
                            <a:schemeClr val="tx1"/>
                          </a:solidFill>
                        </a:rPr>
                        <a:t>Constraint</a:t>
                      </a:r>
                      <a:r>
                        <a:rPr lang="en-US" sz="1700" dirty="0" smtClean="0"/>
                        <a:t> </a:t>
                      </a:r>
                      <a:r>
                        <a:rPr lang="en-US" sz="2000" dirty="0" smtClean="0">
                          <a:solidFill>
                            <a:schemeClr val="tx1"/>
                          </a:solidFill>
                        </a:rPr>
                        <a:t>Affected</a:t>
                      </a:r>
                      <a:endParaRPr lang="en-US" sz="2000" dirty="0">
                        <a:solidFill>
                          <a:schemeClr val="tx1"/>
                        </a:solidFill>
                      </a:endParaRPr>
                    </a:p>
                  </a:txBody>
                  <a:tcPr marL="65185" marR="65185" marT="43457" marB="43457">
                    <a:solidFill>
                      <a:schemeClr val="accent3">
                        <a:lumMod val="40000"/>
                        <a:lumOff val="60000"/>
                      </a:schemeClr>
                    </a:solidFill>
                  </a:tcPr>
                </a:tc>
                <a:tc>
                  <a:txBody>
                    <a:bodyPr/>
                    <a:lstStyle/>
                    <a:p>
                      <a:r>
                        <a:rPr lang="en-US" sz="2000" dirty="0" smtClean="0">
                          <a:solidFill>
                            <a:schemeClr val="tx1"/>
                          </a:solidFill>
                        </a:rPr>
                        <a:t>Remark</a:t>
                      </a:r>
                      <a:endParaRPr lang="en-US" sz="2000" dirty="0">
                        <a:solidFill>
                          <a:schemeClr val="tx1"/>
                        </a:solidFill>
                      </a:endParaRPr>
                    </a:p>
                  </a:txBody>
                  <a:tcPr marL="65185" marR="65185" marT="43457" marB="43457">
                    <a:solidFill>
                      <a:schemeClr val="accent3">
                        <a:lumMod val="40000"/>
                        <a:lumOff val="60000"/>
                      </a:schemeClr>
                    </a:solidFill>
                  </a:tcPr>
                </a:tc>
              </a:tr>
              <a:tr h="1784457">
                <a:tc>
                  <a:txBody>
                    <a:bodyPr/>
                    <a:lstStyle/>
                    <a:p>
                      <a:r>
                        <a:rPr lang="en-US" sz="1700" dirty="0" smtClean="0"/>
                        <a:t>The project was running late,</a:t>
                      </a:r>
                      <a:r>
                        <a:rPr lang="en-US" sz="1700" baseline="0" dirty="0" smtClean="0"/>
                        <a:t> so the PM decided to release it on time even though it was missing some of its features.</a:t>
                      </a:r>
                      <a:endParaRPr lang="en-US" sz="1700" dirty="0"/>
                    </a:p>
                  </a:txBody>
                  <a:tcPr marL="65185" marR="65185" marT="43457" marB="43457"/>
                </a:tc>
                <a:tc>
                  <a:txBody>
                    <a:bodyPr/>
                    <a:lstStyle/>
                    <a:p>
                      <a:r>
                        <a:rPr lang="en-US" sz="1700" b="1" dirty="0" smtClean="0"/>
                        <a:t>SCOPE</a:t>
                      </a:r>
                      <a:endParaRPr lang="en-US" sz="1700" b="1" dirty="0"/>
                    </a:p>
                  </a:txBody>
                  <a:tcPr marL="65185" marR="65185" marT="43457" marB="43457"/>
                </a:tc>
                <a:tc>
                  <a:txBody>
                    <a:bodyPr/>
                    <a:lstStyle/>
                    <a:p>
                      <a:r>
                        <a:rPr lang="en-US" sz="1700" dirty="0" smtClean="0"/>
                        <a:t>The PM stuck to the original budget &amp; schedule, but released a product that wasn’t complete.</a:t>
                      </a:r>
                      <a:endParaRPr lang="en-US" sz="1700" dirty="0"/>
                    </a:p>
                  </a:txBody>
                  <a:tcPr marL="65185" marR="65185" marT="43457" marB="43457"/>
                </a:tc>
              </a:tr>
              <a:tr h="2066118">
                <a:tc>
                  <a:txBody>
                    <a:bodyPr/>
                    <a:lstStyle/>
                    <a:p>
                      <a:r>
                        <a:rPr lang="en-US" sz="1700" dirty="0" smtClean="0"/>
                        <a:t>The company didn’t have enough money to invest in the project,</a:t>
                      </a:r>
                      <a:r>
                        <a:rPr lang="en-US" sz="1700" baseline="0" dirty="0" smtClean="0"/>
                        <a:t> so they had to draft people from other dept. to work part time to get the job done.</a:t>
                      </a:r>
                      <a:endParaRPr lang="en-US" sz="1700" dirty="0"/>
                    </a:p>
                  </a:txBody>
                  <a:tcPr marL="65185" marR="65185" marT="43457" marB="43457"/>
                </a:tc>
                <a:tc>
                  <a:txBody>
                    <a:bodyPr/>
                    <a:lstStyle/>
                    <a:p>
                      <a:r>
                        <a:rPr lang="en-US" sz="1700" b="1" dirty="0" smtClean="0"/>
                        <a:t>RESOURCES</a:t>
                      </a:r>
                      <a:endParaRPr lang="en-US" sz="1700" b="1" dirty="0"/>
                    </a:p>
                  </a:txBody>
                  <a:tcPr marL="65185" marR="65185" marT="43457" marB="43457"/>
                </a:tc>
                <a:tc>
                  <a:txBody>
                    <a:bodyPr/>
                    <a:lstStyle/>
                    <a:p>
                      <a:r>
                        <a:rPr lang="en-US" sz="1700" dirty="0" smtClean="0"/>
                        <a:t>Resources are people or materials that you need for your</a:t>
                      </a:r>
                      <a:r>
                        <a:rPr lang="en-US" sz="1700" baseline="0" dirty="0" smtClean="0"/>
                        <a:t> project, and when you cut corners you end up straining them.</a:t>
                      </a:r>
                      <a:endParaRPr lang="en-US" sz="1700" dirty="0"/>
                    </a:p>
                  </a:txBody>
                  <a:tcPr marL="65185" marR="65185" marT="43457" marB="43457"/>
                </a:tc>
              </a:tr>
              <a:tr h="1221135">
                <a:tc>
                  <a:txBody>
                    <a:bodyPr/>
                    <a:lstStyle/>
                    <a:p>
                      <a:r>
                        <a:rPr lang="en-US" sz="1700" dirty="0" smtClean="0"/>
                        <a:t>The team wanted to add more testers to find defects, but the PM overruled them.</a:t>
                      </a:r>
                      <a:endParaRPr lang="en-US" sz="1700" dirty="0"/>
                    </a:p>
                  </a:txBody>
                  <a:tcPr marL="65185" marR="65185" marT="43457" marB="43457"/>
                </a:tc>
                <a:tc>
                  <a:txBody>
                    <a:bodyPr/>
                    <a:lstStyle/>
                    <a:p>
                      <a:r>
                        <a:rPr lang="en-US" sz="1700" b="1" dirty="0" smtClean="0"/>
                        <a:t>QUALITY</a:t>
                      </a:r>
                      <a:endParaRPr lang="en-US" sz="1700" b="1" dirty="0"/>
                    </a:p>
                  </a:txBody>
                  <a:tcPr marL="65185" marR="65185" marT="43457" marB="43457"/>
                </a:tc>
                <a:tc>
                  <a:txBody>
                    <a:bodyPr/>
                    <a:lstStyle/>
                    <a:p>
                      <a:r>
                        <a:rPr lang="en-US" sz="1700" dirty="0" smtClean="0"/>
                        <a:t>Tests and defects are part of quality.</a:t>
                      </a:r>
                      <a:endParaRPr lang="en-US" sz="1700" dirty="0"/>
                    </a:p>
                  </a:txBody>
                  <a:tcPr marL="65185" marR="65185" marT="43457" marB="43457"/>
                </a:tc>
              </a:tr>
            </a:tbl>
          </a:graphicData>
        </a:graphic>
      </p:graphicFrame>
      <p:sp>
        <p:nvSpPr>
          <p:cNvPr id="6" name="Slide Number Placeholder 5"/>
          <p:cNvSpPr>
            <a:spLocks noGrp="1"/>
          </p:cNvSpPr>
          <p:nvPr>
            <p:ph type="sldNum" sz="quarter" idx="12"/>
          </p:nvPr>
        </p:nvSpPr>
        <p:spPr/>
        <p:txBody>
          <a:bodyPr/>
          <a:lstStyle/>
          <a:p>
            <a:fld id="{F420543E-CA73-44A1-A0D2-9C2E7FFA47FD}" type="slidenum">
              <a:rPr lang="en-US" smtClean="0"/>
              <a:pPr/>
              <a:t>25</a:t>
            </a:fld>
            <a:endParaRPr lang="en-US"/>
          </a:p>
        </p:txBody>
      </p:sp>
    </p:spTree>
    <p:extLst>
      <p:ext uri="{BB962C8B-B14F-4D97-AF65-F5344CB8AC3E}">
        <p14:creationId xmlns:p14="http://schemas.microsoft.com/office/powerpoint/2010/main" val="1787991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defRPr/>
            </a:pPr>
            <a:r>
              <a:rPr lang="en-US" sz="4000" b="1" dirty="0" smtClean="0"/>
              <a:t>Review (cont.)</a:t>
            </a:r>
            <a:endParaRPr lang="en-US" sz="40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6657135"/>
              </p:ext>
            </p:extLst>
          </p:nvPr>
        </p:nvGraphicFramePr>
        <p:xfrm>
          <a:off x="685799" y="914400"/>
          <a:ext cx="7543800" cy="5522239"/>
        </p:xfrm>
        <a:graphic>
          <a:graphicData uri="http://schemas.openxmlformats.org/drawingml/2006/table">
            <a:tbl>
              <a:tblPr firstRow="1" bandRow="1">
                <a:tableStyleId>{5C22544A-7EE6-4342-B048-85BDC9FD1C3A}</a:tableStyleId>
              </a:tblPr>
              <a:tblGrid>
                <a:gridCol w="3295836"/>
                <a:gridCol w="1831019"/>
                <a:gridCol w="2416945"/>
              </a:tblGrid>
              <a:tr h="661633">
                <a:tc>
                  <a:txBody>
                    <a:bodyPr/>
                    <a:lstStyle/>
                    <a:p>
                      <a:r>
                        <a:rPr lang="en-US" sz="2000" dirty="0" smtClean="0">
                          <a:solidFill>
                            <a:srgbClr val="0000FF"/>
                          </a:solidFill>
                        </a:rPr>
                        <a:t>Scenarios</a:t>
                      </a:r>
                      <a:endParaRPr lang="en-US" sz="2000" dirty="0">
                        <a:solidFill>
                          <a:srgbClr val="0000FF"/>
                        </a:solidFill>
                      </a:endParaRPr>
                    </a:p>
                  </a:txBody>
                  <a:tcPr marL="61781" marR="61781" marT="41187" marB="41187">
                    <a:solidFill>
                      <a:schemeClr val="accent3">
                        <a:lumMod val="60000"/>
                        <a:lumOff val="40000"/>
                      </a:schemeClr>
                    </a:solidFill>
                  </a:tcPr>
                </a:tc>
                <a:tc>
                  <a:txBody>
                    <a:bodyPr/>
                    <a:lstStyle/>
                    <a:p>
                      <a:r>
                        <a:rPr lang="en-US" sz="2000" dirty="0" smtClean="0">
                          <a:solidFill>
                            <a:srgbClr val="0000FF"/>
                          </a:solidFill>
                        </a:rPr>
                        <a:t>Constraint Affected</a:t>
                      </a:r>
                      <a:endParaRPr lang="en-US" sz="2000" dirty="0">
                        <a:solidFill>
                          <a:srgbClr val="0000FF"/>
                        </a:solidFill>
                      </a:endParaRPr>
                    </a:p>
                  </a:txBody>
                  <a:tcPr marL="61781" marR="61781" marT="41187" marB="41187">
                    <a:solidFill>
                      <a:schemeClr val="accent3">
                        <a:lumMod val="60000"/>
                        <a:lumOff val="40000"/>
                      </a:schemeClr>
                    </a:solidFill>
                  </a:tcPr>
                </a:tc>
                <a:tc>
                  <a:txBody>
                    <a:bodyPr/>
                    <a:lstStyle/>
                    <a:p>
                      <a:r>
                        <a:rPr lang="en-US" sz="2000" dirty="0" smtClean="0">
                          <a:solidFill>
                            <a:srgbClr val="0000FF"/>
                          </a:solidFill>
                        </a:rPr>
                        <a:t>Remark</a:t>
                      </a:r>
                      <a:endParaRPr lang="en-US" sz="2000" dirty="0">
                        <a:solidFill>
                          <a:srgbClr val="0000FF"/>
                        </a:solidFill>
                      </a:endParaRPr>
                    </a:p>
                  </a:txBody>
                  <a:tcPr marL="61781" marR="61781" marT="41187" marB="41187">
                    <a:solidFill>
                      <a:schemeClr val="accent3">
                        <a:lumMod val="60000"/>
                        <a:lumOff val="40000"/>
                      </a:schemeClr>
                    </a:solidFill>
                  </a:tcPr>
                </a:tc>
              </a:tr>
              <a:tr h="1793683">
                <a:tc>
                  <a:txBody>
                    <a:bodyPr/>
                    <a:lstStyle/>
                    <a:p>
                      <a:r>
                        <a:rPr lang="en-US" sz="1600" dirty="0" smtClean="0"/>
                        <a:t>About halfway through the project the PM realized</a:t>
                      </a:r>
                      <a:r>
                        <a:rPr lang="en-US" sz="1600" baseline="0" dirty="0" smtClean="0"/>
                        <a:t> that the money was running out faster than expected. The PM tried to move up the deadline.</a:t>
                      </a:r>
                      <a:endParaRPr lang="en-US" sz="1600" dirty="0"/>
                    </a:p>
                  </a:txBody>
                  <a:tcPr marL="61781" marR="61781" marT="41187" marB="41187"/>
                </a:tc>
                <a:tc>
                  <a:txBody>
                    <a:bodyPr/>
                    <a:lstStyle/>
                    <a:p>
                      <a:r>
                        <a:rPr lang="en-US" sz="1600" b="1" dirty="0" smtClean="0"/>
                        <a:t>TIME</a:t>
                      </a:r>
                      <a:endParaRPr lang="en-US" sz="1600" b="1" dirty="0"/>
                    </a:p>
                  </a:txBody>
                  <a:tcPr marL="61781" marR="61781" marT="41187" marB="41187"/>
                </a:tc>
                <a:tc>
                  <a:txBody>
                    <a:bodyPr/>
                    <a:lstStyle/>
                    <a:p>
                      <a:r>
                        <a:rPr lang="en-US" sz="1600" dirty="0" smtClean="0"/>
                        <a:t>There</a:t>
                      </a:r>
                      <a:r>
                        <a:rPr lang="en-US" sz="1600" baseline="0" dirty="0" smtClean="0"/>
                        <a:t> are lot of ways to change the schedule but sometimes there simply isn’t enough time</a:t>
                      </a:r>
                      <a:endParaRPr lang="en-US" sz="1600" dirty="0"/>
                    </a:p>
                  </a:txBody>
                  <a:tcPr marL="61781" marR="61781" marT="41187" marB="41187"/>
                </a:tc>
              </a:tr>
              <a:tr h="1793683">
                <a:tc>
                  <a:txBody>
                    <a:bodyPr/>
                    <a:lstStyle/>
                    <a:p>
                      <a:r>
                        <a:rPr lang="en-US" sz="1600" dirty="0" smtClean="0"/>
                        <a:t>A construction PM assumed that the weather would cooperate with the plans</a:t>
                      </a:r>
                      <a:r>
                        <a:rPr lang="en-US" sz="1600" baseline="0" dirty="0" smtClean="0"/>
                        <a:t> to complete the job, but thunderstorms have derailed the project</a:t>
                      </a:r>
                      <a:endParaRPr lang="en-US" sz="1600" dirty="0"/>
                    </a:p>
                  </a:txBody>
                  <a:tcPr marL="61781" marR="61781" marT="41187" marB="41187"/>
                </a:tc>
                <a:tc>
                  <a:txBody>
                    <a:bodyPr/>
                    <a:lstStyle/>
                    <a:p>
                      <a:r>
                        <a:rPr lang="en-US" sz="1600" b="1" dirty="0" smtClean="0"/>
                        <a:t>RISK</a:t>
                      </a:r>
                      <a:endParaRPr lang="en-US" sz="1600" b="1" dirty="0"/>
                    </a:p>
                  </a:txBody>
                  <a:tcPr marL="61781" marR="61781" marT="41187" marB="41187"/>
                </a:tc>
                <a:tc>
                  <a:txBody>
                    <a:bodyPr/>
                    <a:lstStyle/>
                    <a:p>
                      <a:r>
                        <a:rPr lang="en-US" sz="1600" dirty="0" smtClean="0"/>
                        <a:t>Assumptions</a:t>
                      </a:r>
                      <a:endParaRPr lang="en-US" sz="1600" dirty="0"/>
                    </a:p>
                  </a:txBody>
                  <a:tcPr marL="61781" marR="61781" marT="41187" marB="41187"/>
                </a:tc>
              </a:tr>
              <a:tr h="1242899">
                <a:tc>
                  <a:txBody>
                    <a:bodyPr/>
                    <a:lstStyle/>
                    <a:p>
                      <a:r>
                        <a:rPr lang="en-US" sz="1600" dirty="0" smtClean="0"/>
                        <a:t>The PM</a:t>
                      </a:r>
                      <a:r>
                        <a:rPr lang="en-US" sz="1600" baseline="0" dirty="0" smtClean="0"/>
                        <a:t> didn’t take software license fees into account which later increased the budget</a:t>
                      </a:r>
                      <a:endParaRPr lang="en-US" sz="1600" dirty="0"/>
                    </a:p>
                  </a:txBody>
                  <a:tcPr marL="61781" marR="61781" marT="41187" marB="41187"/>
                </a:tc>
                <a:tc>
                  <a:txBody>
                    <a:bodyPr/>
                    <a:lstStyle/>
                    <a:p>
                      <a:r>
                        <a:rPr lang="en-US" sz="1600" b="1" dirty="0" smtClean="0"/>
                        <a:t>COST</a:t>
                      </a:r>
                      <a:endParaRPr lang="en-US" sz="1600" b="1" dirty="0"/>
                    </a:p>
                  </a:txBody>
                  <a:tcPr marL="61781" marR="61781" marT="41187" marB="41187"/>
                </a:tc>
                <a:tc>
                  <a:txBody>
                    <a:bodyPr/>
                    <a:lstStyle/>
                    <a:p>
                      <a:r>
                        <a:rPr lang="en-US" sz="1600" dirty="0" smtClean="0"/>
                        <a:t>PM should always look into the matter</a:t>
                      </a:r>
                      <a:endParaRPr lang="en-US" sz="1600" dirty="0"/>
                    </a:p>
                  </a:txBody>
                  <a:tcPr marL="61781" marR="61781" marT="41187" marB="41187"/>
                </a:tc>
              </a:tr>
            </a:tbl>
          </a:graphicData>
        </a:graphic>
      </p:graphicFrame>
      <p:sp>
        <p:nvSpPr>
          <p:cNvPr id="6" name="Slide Number Placeholder 5"/>
          <p:cNvSpPr>
            <a:spLocks noGrp="1"/>
          </p:cNvSpPr>
          <p:nvPr>
            <p:ph type="sldNum" sz="quarter" idx="12"/>
          </p:nvPr>
        </p:nvSpPr>
        <p:spPr/>
        <p:txBody>
          <a:bodyPr/>
          <a:lstStyle/>
          <a:p>
            <a:fld id="{F420543E-CA73-44A1-A0D2-9C2E7FFA47FD}" type="slidenum">
              <a:rPr lang="en-US" smtClean="0"/>
              <a:pPr/>
              <a:t>26</a:t>
            </a:fld>
            <a:endParaRPr lang="en-US"/>
          </a:p>
        </p:txBody>
      </p:sp>
    </p:spTree>
    <p:extLst>
      <p:ext uri="{BB962C8B-B14F-4D97-AF65-F5344CB8AC3E}">
        <p14:creationId xmlns:p14="http://schemas.microsoft.com/office/powerpoint/2010/main" val="3090016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US" sz="4000" b="1" dirty="0" smtClean="0"/>
              <a:t>The Triple Constraints</a:t>
            </a:r>
            <a:endParaRPr lang="en-US" sz="4000" b="1" dirty="0"/>
          </a:p>
        </p:txBody>
      </p:sp>
      <p:sp>
        <p:nvSpPr>
          <p:cNvPr id="6" name="Slide Number Placeholder 5"/>
          <p:cNvSpPr>
            <a:spLocks noGrp="1"/>
          </p:cNvSpPr>
          <p:nvPr>
            <p:ph type="sldNum" sz="quarter" idx="12"/>
          </p:nvPr>
        </p:nvSpPr>
        <p:spPr/>
        <p:txBody>
          <a:bodyPr/>
          <a:lstStyle/>
          <a:p>
            <a:fld id="{F420543E-CA73-44A1-A0D2-9C2E7FFA47FD}" type="slidenum">
              <a:rPr lang="en-US" smtClean="0"/>
              <a:pPr/>
              <a:t>27</a:t>
            </a:fld>
            <a:endParaRPr lang="en-US"/>
          </a:p>
        </p:txBody>
      </p:sp>
      <p:grpSp>
        <p:nvGrpSpPr>
          <p:cNvPr id="4" name="Group 10"/>
          <p:cNvGrpSpPr/>
          <p:nvPr/>
        </p:nvGrpSpPr>
        <p:grpSpPr>
          <a:xfrm>
            <a:off x="1427635" y="1447800"/>
            <a:ext cx="4973165" cy="4724400"/>
            <a:chOff x="1454748" y="2438400"/>
            <a:chExt cx="3158950" cy="3200400"/>
          </a:xfrm>
        </p:grpSpPr>
        <p:sp>
          <p:nvSpPr>
            <p:cNvPr id="7" name="Isosceles Triangle 6"/>
            <p:cNvSpPr/>
            <p:nvPr/>
          </p:nvSpPr>
          <p:spPr bwMode="auto">
            <a:xfrm>
              <a:off x="1752600" y="2438400"/>
              <a:ext cx="2590800" cy="2438400"/>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8" name="Rectangle 7"/>
            <p:cNvSpPr/>
            <p:nvPr/>
          </p:nvSpPr>
          <p:spPr>
            <a:xfrm rot="17900340">
              <a:off x="1189290" y="2915958"/>
              <a:ext cx="1762021" cy="1231106"/>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Time</a:t>
              </a:r>
            </a:p>
          </p:txBody>
        </p:sp>
        <p:sp>
          <p:nvSpPr>
            <p:cNvPr id="9" name="Rectangle 8"/>
            <p:cNvSpPr/>
            <p:nvPr/>
          </p:nvSpPr>
          <p:spPr>
            <a:xfrm rot="3724682">
              <a:off x="3205171" y="2843408"/>
              <a:ext cx="1585947" cy="1231106"/>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Cost</a:t>
              </a:r>
            </a:p>
          </p:txBody>
        </p:sp>
        <p:sp>
          <p:nvSpPr>
            <p:cNvPr id="10" name="Rectangle 9"/>
            <p:cNvSpPr/>
            <p:nvPr/>
          </p:nvSpPr>
          <p:spPr>
            <a:xfrm>
              <a:off x="1672380" y="4715470"/>
              <a:ext cx="2776573"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Scope</a:t>
              </a:r>
            </a:p>
          </p:txBody>
        </p:sp>
      </p:grpSp>
      <p:sp>
        <p:nvSpPr>
          <p:cNvPr id="11" name="Content Placeholder 10"/>
          <p:cNvSpPr>
            <a:spLocks noGrp="1"/>
          </p:cNvSpPr>
          <p:nvPr>
            <p:ph idx="1"/>
          </p:nvPr>
        </p:nvSpPr>
        <p:spPr/>
        <p:txBody>
          <a:bodyPr/>
          <a:lstStyle/>
          <a:p>
            <a:pPr>
              <a:buNone/>
            </a:pPr>
            <a:r>
              <a:rPr lang="en-US" dirty="0" smtClean="0"/>
              <a:t> </a:t>
            </a:r>
            <a:endParaRPr lang="en-US" dirty="0"/>
          </a:p>
        </p:txBody>
      </p:sp>
    </p:spTree>
    <p:extLst>
      <p:ext uri="{BB962C8B-B14F-4D97-AF65-F5344CB8AC3E}">
        <p14:creationId xmlns:p14="http://schemas.microsoft.com/office/powerpoint/2010/main" val="2477852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t>The Triple Constraints</a:t>
            </a:r>
            <a:endParaRPr lang="en-US" sz="4000" dirty="0"/>
          </a:p>
        </p:txBody>
      </p:sp>
      <p:sp>
        <p:nvSpPr>
          <p:cNvPr id="3" name="Content Placeholder 2"/>
          <p:cNvSpPr>
            <a:spLocks noGrp="1"/>
          </p:cNvSpPr>
          <p:nvPr>
            <p:ph idx="1"/>
          </p:nvPr>
        </p:nvSpPr>
        <p:spPr>
          <a:xfrm>
            <a:off x="457200" y="1143000"/>
            <a:ext cx="8229600" cy="5029200"/>
          </a:xfrm>
        </p:spPr>
        <p:txBody>
          <a:bodyPr>
            <a:noAutofit/>
          </a:bodyPr>
          <a:lstStyle/>
          <a:p>
            <a:pPr marL="274320" indent="-274320"/>
            <a:r>
              <a:rPr lang="en-US" sz="2400" b="1" dirty="0" smtClean="0">
                <a:solidFill>
                  <a:srgbClr val="0000FF"/>
                </a:solidFill>
              </a:rPr>
              <a:t>The Triple Constraints are –</a:t>
            </a:r>
          </a:p>
          <a:p>
            <a:pPr marL="674370" lvl="2" indent="-274320">
              <a:buFont typeface="+mj-lt"/>
              <a:buAutoNum type="arabicParenR"/>
            </a:pPr>
            <a:r>
              <a:rPr lang="en-US" sz="2000" b="1" dirty="0" smtClean="0">
                <a:solidFill>
                  <a:srgbClr val="0000FF"/>
                </a:solidFill>
              </a:rPr>
              <a:t>Time</a:t>
            </a:r>
          </a:p>
          <a:p>
            <a:pPr marL="674370" lvl="2" indent="-274320">
              <a:buFont typeface="+mj-lt"/>
              <a:buAutoNum type="arabicParenR"/>
            </a:pPr>
            <a:r>
              <a:rPr lang="en-US" sz="2000" b="1" dirty="0" smtClean="0">
                <a:solidFill>
                  <a:srgbClr val="0000FF"/>
                </a:solidFill>
              </a:rPr>
              <a:t>Cost </a:t>
            </a:r>
          </a:p>
          <a:p>
            <a:pPr marL="674370" lvl="2" indent="-274320">
              <a:buFont typeface="+mj-lt"/>
              <a:buAutoNum type="arabicParenR"/>
            </a:pPr>
            <a:r>
              <a:rPr lang="en-US" sz="2000" b="1" dirty="0" smtClean="0">
                <a:solidFill>
                  <a:srgbClr val="0000FF"/>
                </a:solidFill>
              </a:rPr>
              <a:t>Scope</a:t>
            </a:r>
          </a:p>
          <a:p>
            <a:pPr marL="274320" indent="-274320"/>
            <a:r>
              <a:rPr lang="en-US" sz="2000" dirty="0" smtClean="0"/>
              <a:t>Each of these constraints is related to the other two and directly affects the quality of the project.</a:t>
            </a:r>
          </a:p>
          <a:p>
            <a:pPr marL="274320" indent="-274320"/>
            <a:r>
              <a:rPr lang="en-US" sz="2000" dirty="0" smtClean="0"/>
              <a:t>They must be managed to successfully complete a project.</a:t>
            </a:r>
          </a:p>
          <a:p>
            <a:pPr marL="274320" indent="-274320"/>
            <a:r>
              <a:rPr lang="en-US" sz="2000" dirty="0" smtClean="0"/>
              <a:t>When the </a:t>
            </a:r>
            <a:r>
              <a:rPr lang="en-US" sz="2000" b="1" dirty="0" smtClean="0"/>
              <a:t>scope</a:t>
            </a:r>
            <a:r>
              <a:rPr lang="en-US" sz="2000" dirty="0" smtClean="0"/>
              <a:t> of a project is changed, </a:t>
            </a:r>
            <a:r>
              <a:rPr lang="en-US" sz="2000" b="1" dirty="0" smtClean="0"/>
              <a:t>time</a:t>
            </a:r>
            <a:r>
              <a:rPr lang="en-US" sz="2000" dirty="0" smtClean="0"/>
              <a:t> and </a:t>
            </a:r>
            <a:r>
              <a:rPr lang="en-US" sz="2000" b="1" dirty="0" smtClean="0"/>
              <a:t>cost</a:t>
            </a:r>
            <a:r>
              <a:rPr lang="en-US" sz="2000" dirty="0" smtClean="0"/>
              <a:t> are also affected. </a:t>
            </a:r>
          </a:p>
          <a:p>
            <a:pPr marL="1131570" lvl="3" indent="-274320"/>
            <a:r>
              <a:rPr lang="en-US" dirty="0" smtClean="0"/>
              <a:t>The same is true when changes are made to cost or time</a:t>
            </a:r>
          </a:p>
          <a:p>
            <a:pPr marL="274320" indent="-274320"/>
            <a:r>
              <a:rPr lang="en-US" sz="2000" dirty="0" smtClean="0"/>
              <a:t>Any change to one of the constraints will have some effect on one, or both of the remaining constraints.</a:t>
            </a:r>
          </a:p>
          <a:p>
            <a:pPr marL="274320" indent="-274320"/>
            <a:r>
              <a:rPr lang="en-US" sz="2000" dirty="0" smtClean="0"/>
              <a:t>The PM must ensure each of these constraints is balanced with the other two at all times.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t>The Triple Constraints</a:t>
            </a:r>
            <a:endParaRPr lang="en-US" sz="4000" dirty="0"/>
          </a:p>
        </p:txBody>
      </p:sp>
      <p:sp>
        <p:nvSpPr>
          <p:cNvPr id="3" name="Content Placeholder 2"/>
          <p:cNvSpPr>
            <a:spLocks noGrp="1"/>
          </p:cNvSpPr>
          <p:nvPr>
            <p:ph idx="1"/>
          </p:nvPr>
        </p:nvSpPr>
        <p:spPr>
          <a:xfrm>
            <a:off x="457200" y="1295400"/>
            <a:ext cx="8229600" cy="5105400"/>
          </a:xfrm>
        </p:spPr>
        <p:txBody>
          <a:bodyPr>
            <a:noAutofit/>
          </a:bodyPr>
          <a:lstStyle/>
          <a:p>
            <a:pPr marL="274320" indent="-274320">
              <a:spcBef>
                <a:spcPts val="0"/>
              </a:spcBef>
            </a:pPr>
            <a:r>
              <a:rPr lang="en-US" sz="2400" b="1" dirty="0" smtClean="0">
                <a:solidFill>
                  <a:srgbClr val="0000FF"/>
                </a:solidFill>
              </a:rPr>
              <a:t>Scope</a:t>
            </a:r>
            <a:r>
              <a:rPr lang="en-US" sz="2400" dirty="0" smtClean="0"/>
              <a:t> </a:t>
            </a:r>
          </a:p>
          <a:p>
            <a:pPr marL="674370" lvl="1" indent="-274320">
              <a:spcBef>
                <a:spcPts val="0"/>
              </a:spcBef>
            </a:pPr>
            <a:r>
              <a:rPr lang="en-US" sz="2400" dirty="0" smtClean="0"/>
              <a:t>How much work is to be done? </a:t>
            </a:r>
          </a:p>
          <a:p>
            <a:pPr marL="674370" lvl="1" indent="-274320">
              <a:spcBef>
                <a:spcPts val="0"/>
              </a:spcBef>
            </a:pPr>
            <a:r>
              <a:rPr lang="en-US" sz="2400" dirty="0" smtClean="0"/>
              <a:t>Increasing the scope causes more work to be done, and vice versa</a:t>
            </a:r>
          </a:p>
          <a:p>
            <a:pPr marL="274320" indent="-274320">
              <a:spcBef>
                <a:spcPts val="0"/>
              </a:spcBef>
            </a:pPr>
            <a:r>
              <a:rPr lang="en-US" sz="2400" b="1" dirty="0" smtClean="0">
                <a:solidFill>
                  <a:srgbClr val="0000FF"/>
                </a:solidFill>
              </a:rPr>
              <a:t>Time</a:t>
            </a:r>
            <a:r>
              <a:rPr lang="en-US" sz="2400" dirty="0" smtClean="0"/>
              <a:t> </a:t>
            </a:r>
          </a:p>
          <a:p>
            <a:pPr marL="674370" lvl="1" indent="-274320">
              <a:spcBef>
                <a:spcPts val="0"/>
              </a:spcBef>
            </a:pPr>
            <a:r>
              <a:rPr lang="en-US" sz="2400" dirty="0" smtClean="0"/>
              <a:t>The schedule of the project</a:t>
            </a:r>
          </a:p>
          <a:p>
            <a:pPr marL="674370" lvl="1" indent="-274320">
              <a:spcBef>
                <a:spcPts val="0"/>
              </a:spcBef>
            </a:pPr>
            <a:r>
              <a:rPr lang="en-US" sz="2400" dirty="0" smtClean="0"/>
              <a:t> Modifying the schedule alters the start &amp; end dates for tasks in the project and can alter the project’s overall end date</a:t>
            </a:r>
          </a:p>
          <a:p>
            <a:pPr marL="274320" indent="-274320">
              <a:spcBef>
                <a:spcPts val="0"/>
              </a:spcBef>
            </a:pPr>
            <a:r>
              <a:rPr lang="en-US" sz="2400" b="1" dirty="0" smtClean="0">
                <a:solidFill>
                  <a:srgbClr val="0000FF"/>
                </a:solidFill>
              </a:rPr>
              <a:t>Cost</a:t>
            </a:r>
            <a:r>
              <a:rPr lang="en-US" sz="2400" dirty="0" smtClean="0"/>
              <a:t> </a:t>
            </a:r>
          </a:p>
          <a:p>
            <a:pPr marL="674370" lvl="1" indent="-274320">
              <a:spcBef>
                <a:spcPts val="0"/>
              </a:spcBef>
            </a:pPr>
            <a:r>
              <a:rPr lang="en-US" sz="2400" dirty="0" smtClean="0"/>
              <a:t>The cost required to accomplish the project’s objectives</a:t>
            </a:r>
          </a:p>
          <a:p>
            <a:pPr marL="674370" lvl="1" indent="-274320">
              <a:spcBef>
                <a:spcPts val="0"/>
              </a:spcBef>
            </a:pPr>
            <a:r>
              <a:rPr lang="en-US" sz="2400" dirty="0" smtClean="0"/>
              <a:t>Modifying the cost of the project generally has an impact on the scope, time, or quality of the project</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Types of Organizational Structures  </a:t>
            </a:r>
            <a:endParaRPr lang="en-US" sz="4000" dirty="0"/>
          </a:p>
        </p:txBody>
      </p:sp>
      <p:sp>
        <p:nvSpPr>
          <p:cNvPr id="3" name="Content Placeholder 2"/>
          <p:cNvSpPr>
            <a:spLocks noGrp="1"/>
          </p:cNvSpPr>
          <p:nvPr>
            <p:ph idx="1"/>
          </p:nvPr>
        </p:nvSpPr>
        <p:spPr>
          <a:xfrm>
            <a:off x="457200" y="1447800"/>
            <a:ext cx="7620000" cy="4648200"/>
          </a:xfrm>
        </p:spPr>
        <p:txBody>
          <a:bodyPr>
            <a:noAutofit/>
          </a:bodyPr>
          <a:lstStyle/>
          <a:p>
            <a:pPr>
              <a:spcBef>
                <a:spcPts val="0"/>
              </a:spcBef>
              <a:buNone/>
              <a:defRPr/>
            </a:pPr>
            <a:r>
              <a:rPr lang="en-US" b="1" dirty="0" smtClean="0">
                <a:solidFill>
                  <a:srgbClr val="0000FF"/>
                </a:solidFill>
              </a:rPr>
              <a:t>1)	 Functional </a:t>
            </a:r>
            <a:r>
              <a:rPr lang="en-US" b="1" dirty="0">
                <a:solidFill>
                  <a:srgbClr val="0000FF"/>
                </a:solidFill>
              </a:rPr>
              <a:t>Organization</a:t>
            </a:r>
          </a:p>
          <a:p>
            <a:pPr marL="519113" lvl="1" indent="-285750">
              <a:spcBef>
                <a:spcPts val="0"/>
              </a:spcBef>
              <a:buFont typeface="Arial" panose="020B0604020202020204" pitchFamily="34" charset="0"/>
              <a:buChar char="•"/>
              <a:defRPr/>
            </a:pPr>
            <a:r>
              <a:rPr lang="en-US" dirty="0" smtClean="0"/>
              <a:t>A classical hierarchy in which each employee has one clear superior.</a:t>
            </a:r>
          </a:p>
          <a:p>
            <a:pPr marL="519113" lvl="1" indent="-285750">
              <a:spcBef>
                <a:spcPts val="0"/>
              </a:spcBef>
              <a:buFont typeface="Arial" panose="020B0604020202020204" pitchFamily="34" charset="0"/>
              <a:buChar char="•"/>
              <a:defRPr/>
            </a:pPr>
            <a:r>
              <a:rPr lang="en-US" dirty="0" smtClean="0"/>
              <a:t>Full </a:t>
            </a:r>
            <a:r>
              <a:rPr lang="en-US" dirty="0"/>
              <a:t>authority to Functional Managers.</a:t>
            </a:r>
          </a:p>
          <a:p>
            <a:pPr marL="519113" lvl="1" indent="-285750">
              <a:spcBef>
                <a:spcPts val="0"/>
              </a:spcBef>
              <a:buFont typeface="Arial" panose="020B0604020202020204" pitchFamily="34" charset="0"/>
              <a:buChar char="•"/>
              <a:defRPr/>
            </a:pPr>
            <a:r>
              <a:rPr lang="en-US" dirty="0" smtClean="0"/>
              <a:t>PMs </a:t>
            </a:r>
            <a:r>
              <a:rPr lang="en-US" dirty="0"/>
              <a:t>don’t have the authority to make major decisions on projects.</a:t>
            </a:r>
          </a:p>
          <a:p>
            <a:pPr marL="519113" lvl="1" indent="-285750">
              <a:spcBef>
                <a:spcPts val="0"/>
              </a:spcBef>
              <a:buFont typeface="Arial" panose="020B0604020202020204" pitchFamily="34" charset="0"/>
              <a:buChar char="•"/>
              <a:defRPr/>
            </a:pPr>
            <a:r>
              <a:rPr lang="en-US" dirty="0"/>
              <a:t>The teams working on the project don’t reply directly to the PM.</a:t>
            </a:r>
          </a:p>
          <a:p>
            <a:pPr marL="519113" lvl="1" indent="-285750">
              <a:spcBef>
                <a:spcPts val="0"/>
              </a:spcBef>
              <a:buFont typeface="Arial" panose="020B0604020202020204" pitchFamily="34" charset="0"/>
              <a:buChar char="•"/>
              <a:defRPr/>
            </a:pPr>
            <a:r>
              <a:rPr lang="en-US" dirty="0"/>
              <a:t>The teams are in departments, and the PM needs to “borrow” them for the project</a:t>
            </a:r>
            <a:r>
              <a:rPr lang="en-US" dirty="0" smtClean="0"/>
              <a:t>.</a:t>
            </a:r>
            <a:endParaRPr lang="en-US" dirty="0"/>
          </a:p>
        </p:txBody>
      </p:sp>
      <p:sp>
        <p:nvSpPr>
          <p:cNvPr id="6" name="Slide Number Placeholder 5"/>
          <p:cNvSpPr>
            <a:spLocks noGrp="1"/>
          </p:cNvSpPr>
          <p:nvPr>
            <p:ph type="sldNum" sz="quarter" idx="12"/>
          </p:nvPr>
        </p:nvSpPr>
        <p:spPr/>
        <p:txBody>
          <a:bodyPr/>
          <a:lstStyle/>
          <a:p>
            <a:fld id="{F420543E-CA73-44A1-A0D2-9C2E7FFA47FD}" type="slidenum">
              <a:rPr lang="en-US" smtClean="0"/>
              <a:pPr/>
              <a:t>3</a:t>
            </a:fld>
            <a:endParaRPr lang="en-US"/>
          </a:p>
        </p:txBody>
      </p:sp>
    </p:spTree>
    <p:extLst>
      <p:ext uri="{BB962C8B-B14F-4D97-AF65-F5344CB8AC3E}">
        <p14:creationId xmlns:p14="http://schemas.microsoft.com/office/powerpoint/2010/main" val="1840316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Types of Organizational Structures </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solidFill>
                  <a:srgbClr val="0000FF"/>
                </a:solidFill>
              </a:rPr>
              <a:t>1) Functional Organization (cont.)</a:t>
            </a:r>
          </a:p>
          <a:p>
            <a:pPr marL="519113" lvl="1">
              <a:spcBef>
                <a:spcPts val="0"/>
              </a:spcBef>
              <a:buFont typeface="Arial" panose="020B0604020202020204" pitchFamily="34" charset="0"/>
              <a:buChar char="•"/>
              <a:defRPr/>
            </a:pPr>
            <a:r>
              <a:rPr lang="en-US" dirty="0" smtClean="0"/>
              <a:t>PMs don’t set the budget.</a:t>
            </a:r>
          </a:p>
          <a:p>
            <a:pPr marL="519113" lvl="1">
              <a:spcBef>
                <a:spcPts val="0"/>
              </a:spcBef>
              <a:buFont typeface="Arial" panose="020B0604020202020204" pitchFamily="34" charset="0"/>
              <a:buChar char="•"/>
              <a:defRPr/>
            </a:pPr>
            <a:r>
              <a:rPr lang="en-US" dirty="0" smtClean="0"/>
              <a:t>PMs need to clear major decisions with department managers.</a:t>
            </a:r>
          </a:p>
          <a:p>
            <a:pPr marL="519113" lvl="1">
              <a:spcBef>
                <a:spcPts val="0"/>
              </a:spcBef>
              <a:buFont typeface="Arial" panose="020B0604020202020204" pitchFamily="34" charset="0"/>
              <a:buChar char="•"/>
              <a:defRPr/>
            </a:pPr>
            <a:r>
              <a:rPr lang="en-US" dirty="0" smtClean="0"/>
              <a:t>PMs spend half their time doing admin tasks.</a:t>
            </a:r>
          </a:p>
          <a:p>
            <a:pPr lvl="1">
              <a:spcBef>
                <a:spcPts val="0"/>
              </a:spcBef>
              <a:defRPr/>
            </a:pPr>
            <a:r>
              <a:rPr lang="en-US" dirty="0" smtClean="0"/>
              <a:t>All of the project work typically happens within a particular department, and that department’s manager is completely in charge of everything</a:t>
            </a:r>
          </a:p>
          <a:p>
            <a:pPr marL="519113" lvl="1">
              <a:spcBef>
                <a:spcPts val="0"/>
              </a:spcBef>
              <a:buFont typeface="Arial" panose="020B0604020202020204" pitchFamily="34" charset="0"/>
              <a:buChar char="•"/>
              <a:defRPr/>
            </a:pPr>
            <a:r>
              <a:rPr lang="en-US" dirty="0" smtClean="0"/>
              <a:t>PM are assistants to FM in getting the work done.</a:t>
            </a:r>
          </a:p>
          <a:p>
            <a:pPr>
              <a:buNone/>
            </a:pPr>
            <a:endParaRPr lang="en-US" sz="2800" b="1" dirty="0" smtClean="0"/>
          </a:p>
          <a:p>
            <a:pPr>
              <a:buNone/>
            </a:pP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b="1" dirty="0" smtClean="0"/>
              <a:t>Types of Organizational Structures  </a:t>
            </a:r>
            <a:endParaRPr lang="en-US" sz="4000" dirty="0"/>
          </a:p>
        </p:txBody>
      </p:sp>
      <p:sp>
        <p:nvSpPr>
          <p:cNvPr id="3" name="Content Placeholder 2"/>
          <p:cNvSpPr>
            <a:spLocks noGrp="1"/>
          </p:cNvSpPr>
          <p:nvPr>
            <p:ph idx="1"/>
          </p:nvPr>
        </p:nvSpPr>
        <p:spPr>
          <a:xfrm>
            <a:off x="457200" y="1371600"/>
            <a:ext cx="8305800" cy="4754563"/>
          </a:xfrm>
        </p:spPr>
        <p:txBody>
          <a:bodyPr>
            <a:normAutofit/>
          </a:bodyPr>
          <a:lstStyle/>
          <a:p>
            <a:pPr>
              <a:buNone/>
            </a:pPr>
            <a:r>
              <a:rPr lang="en-US" sz="2800" b="1" dirty="0" smtClean="0">
                <a:solidFill>
                  <a:srgbClr val="0000FF"/>
                </a:solidFill>
              </a:rPr>
              <a:t>2)	Matrix Organization </a:t>
            </a:r>
            <a:r>
              <a:rPr lang="en-US" sz="2800" b="1" dirty="0" smtClean="0"/>
              <a:t>: </a:t>
            </a:r>
            <a:r>
              <a:rPr lang="en-US" sz="2800" dirty="0" smtClean="0">
                <a:solidFill>
                  <a:srgbClr val="0000FF"/>
                </a:solidFill>
              </a:rPr>
              <a:t>A </a:t>
            </a:r>
            <a:r>
              <a:rPr lang="en-US" sz="2800" b="1" i="1" dirty="0" smtClean="0">
                <a:solidFill>
                  <a:srgbClr val="0000FF"/>
                </a:solidFill>
              </a:rPr>
              <a:t>matrix</a:t>
            </a:r>
            <a:r>
              <a:rPr lang="en-US" sz="2800" dirty="0" smtClean="0">
                <a:solidFill>
                  <a:srgbClr val="0000FF"/>
                </a:solidFill>
              </a:rPr>
              <a:t> organization is a blended organizational structure.</a:t>
            </a:r>
            <a:endParaRPr lang="en-US" sz="2800" b="1" dirty="0" smtClean="0">
              <a:solidFill>
                <a:srgbClr val="0000FF"/>
              </a:solidFill>
            </a:endParaRPr>
          </a:p>
          <a:p>
            <a:pPr lvl="1"/>
            <a:r>
              <a:rPr lang="en-US" sz="2400" dirty="0" smtClean="0">
                <a:solidFill>
                  <a:srgbClr val="0000FF"/>
                </a:solidFill>
              </a:rPr>
              <a:t>Reflect a blend of </a:t>
            </a:r>
            <a:r>
              <a:rPr lang="en-US" sz="2400" b="1" dirty="0" smtClean="0">
                <a:solidFill>
                  <a:srgbClr val="0000FF"/>
                </a:solidFill>
              </a:rPr>
              <a:t>functional</a:t>
            </a:r>
            <a:r>
              <a:rPr lang="en-US" sz="2400" dirty="0" smtClean="0">
                <a:solidFill>
                  <a:srgbClr val="0000FF"/>
                </a:solidFill>
              </a:rPr>
              <a:t> and </a:t>
            </a:r>
            <a:r>
              <a:rPr lang="en-US" sz="2400" b="1" dirty="0" smtClean="0">
                <a:solidFill>
                  <a:srgbClr val="0000FF"/>
                </a:solidFill>
              </a:rPr>
              <a:t>projectized</a:t>
            </a:r>
            <a:r>
              <a:rPr lang="en-US" sz="2400" dirty="0" smtClean="0">
                <a:solidFill>
                  <a:srgbClr val="0000FF"/>
                </a:solidFill>
              </a:rPr>
              <a:t> characteristics</a:t>
            </a:r>
          </a:p>
          <a:p>
            <a:r>
              <a:rPr lang="en-US" sz="2800" b="1" dirty="0" smtClean="0"/>
              <a:t>Matrix organizations can be divided into three categories </a:t>
            </a:r>
            <a:r>
              <a:rPr lang="en-US" sz="2800" dirty="0" smtClean="0"/>
              <a:t>(depending on the relative level of power and influence between functional manager and project manager) –</a:t>
            </a:r>
          </a:p>
          <a:p>
            <a:pPr marL="914400" lvl="1" indent="-457200">
              <a:buFont typeface="+mj-lt"/>
              <a:buAutoNum type="alphaLcParenR"/>
            </a:pPr>
            <a:r>
              <a:rPr lang="en-US" sz="2400" b="1" dirty="0" smtClean="0">
                <a:solidFill>
                  <a:srgbClr val="0000FF"/>
                </a:solidFill>
              </a:rPr>
              <a:t>Weak Matrix Organization</a:t>
            </a:r>
          </a:p>
          <a:p>
            <a:pPr marL="914400" lvl="1" indent="-457200">
              <a:buFont typeface="+mj-lt"/>
              <a:buAutoNum type="alphaLcParenR"/>
            </a:pPr>
            <a:r>
              <a:rPr lang="en-US" sz="2400" b="1" dirty="0" smtClean="0">
                <a:solidFill>
                  <a:srgbClr val="0000FF"/>
                </a:solidFill>
              </a:rPr>
              <a:t>Balanced Matrix Organization</a:t>
            </a:r>
          </a:p>
          <a:p>
            <a:pPr marL="914400" lvl="1" indent="-457200">
              <a:buFont typeface="+mj-lt"/>
              <a:buAutoNum type="alphaLcParenR"/>
            </a:pPr>
            <a:r>
              <a:rPr lang="en-US" sz="2400" b="1" dirty="0" smtClean="0">
                <a:solidFill>
                  <a:srgbClr val="0000FF"/>
                </a:solidFill>
              </a:rPr>
              <a:t>Strong Matrix Organization</a:t>
            </a:r>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t>Types of Organizational Structures</a:t>
            </a:r>
            <a:endParaRPr lang="en-US" sz="4000" b="1" dirty="0"/>
          </a:p>
        </p:txBody>
      </p:sp>
      <p:sp>
        <p:nvSpPr>
          <p:cNvPr id="3" name="Content Placeholder 2"/>
          <p:cNvSpPr>
            <a:spLocks noGrp="1"/>
          </p:cNvSpPr>
          <p:nvPr>
            <p:ph idx="1"/>
          </p:nvPr>
        </p:nvSpPr>
        <p:spPr>
          <a:xfrm>
            <a:off x="457200" y="1219200"/>
            <a:ext cx="8229600" cy="5029200"/>
          </a:xfrm>
        </p:spPr>
        <p:txBody>
          <a:bodyPr>
            <a:normAutofit/>
          </a:bodyPr>
          <a:lstStyle/>
          <a:p>
            <a:pPr marL="576263" lvl="1" indent="-342900">
              <a:buNone/>
            </a:pPr>
            <a:r>
              <a:rPr lang="en-US" b="1" dirty="0" smtClean="0">
                <a:solidFill>
                  <a:srgbClr val="0000FF"/>
                </a:solidFill>
              </a:rPr>
              <a:t>a)	Weak Matrix Organization:</a:t>
            </a:r>
          </a:p>
          <a:p>
            <a:pPr lvl="1">
              <a:buFont typeface="Arial" pitchFamily="34" charset="0"/>
              <a:buChar char="•"/>
            </a:pPr>
            <a:r>
              <a:rPr lang="en-US" sz="2400" dirty="0" smtClean="0"/>
              <a:t>PMs have some authority but they aren’t in charge of the resources on a project</a:t>
            </a:r>
          </a:p>
          <a:p>
            <a:pPr lvl="1">
              <a:buFont typeface="Arial" pitchFamily="34" charset="0"/>
              <a:buChar char="•"/>
            </a:pPr>
            <a:r>
              <a:rPr lang="en-US" sz="2400" dirty="0" smtClean="0"/>
              <a:t>Major decisions still need to be made with the FM’s cooperation or approval</a:t>
            </a:r>
          </a:p>
          <a:p>
            <a:pPr lvl="1">
              <a:buFont typeface="Arial" pitchFamily="34" charset="0"/>
              <a:buChar char="•"/>
            </a:pPr>
            <a:r>
              <a:rPr lang="en-US" sz="2400" b="1" dirty="0" smtClean="0"/>
              <a:t>Project Expeditors </a:t>
            </a:r>
            <a:r>
              <a:rPr lang="en-US" sz="2400" dirty="0" smtClean="0"/>
              <a:t>can work in weak matrix organizations.</a:t>
            </a:r>
          </a:p>
          <a:p>
            <a:pPr lvl="2">
              <a:buFont typeface="Wingdings" pitchFamily="2" charset="2"/>
              <a:buChar char="§"/>
            </a:pPr>
            <a:r>
              <a:rPr lang="en-US" sz="2000" b="1" dirty="0" smtClean="0"/>
              <a:t>Project</a:t>
            </a:r>
            <a:r>
              <a:rPr lang="en-US" sz="2000" dirty="0" smtClean="0"/>
              <a:t> </a:t>
            </a:r>
            <a:r>
              <a:rPr lang="en-US" sz="2000" b="1" dirty="0" smtClean="0"/>
              <a:t>coordinators</a:t>
            </a:r>
            <a:r>
              <a:rPr lang="en-US" sz="2000" dirty="0" smtClean="0"/>
              <a:t> are like expeditors, except that coordinators typically report to higher-level managers and have some decision-making ability. Expeditors have no authority at all.</a:t>
            </a:r>
          </a:p>
          <a:p>
            <a:r>
              <a:rPr lang="en-US" sz="2400" u="sng" dirty="0" smtClean="0">
                <a:solidFill>
                  <a:srgbClr val="0000FF"/>
                </a:solidFill>
              </a:rPr>
              <a:t>Advantage</a:t>
            </a:r>
            <a:r>
              <a:rPr lang="en-US" sz="2400" dirty="0" smtClean="0"/>
              <a:t> – PM gets some authority to manage the project</a:t>
            </a:r>
          </a:p>
          <a:p>
            <a:r>
              <a:rPr lang="en-US" sz="2400" u="sng" dirty="0" smtClean="0">
                <a:solidFill>
                  <a:srgbClr val="C00000"/>
                </a:solidFill>
              </a:rPr>
              <a:t>Disadvantage</a:t>
            </a:r>
            <a:r>
              <a:rPr lang="en-US" sz="2400" dirty="0" smtClean="0"/>
              <a:t> – FM can see PM as a threat and cause conflict</a:t>
            </a:r>
            <a:endParaRPr lang="en-US" sz="2400" dirty="0"/>
          </a:p>
        </p:txBody>
      </p:sp>
      <p:sp>
        <p:nvSpPr>
          <p:cNvPr id="6" name="Slide Number Placeholder 5"/>
          <p:cNvSpPr>
            <a:spLocks noGrp="1"/>
          </p:cNvSpPr>
          <p:nvPr>
            <p:ph type="sldNum" sz="quarter" idx="12"/>
          </p:nvPr>
        </p:nvSpPr>
        <p:spPr/>
        <p:txBody>
          <a:bodyPr/>
          <a:lstStyle/>
          <a:p>
            <a:fld id="{F420543E-CA73-44A1-A0D2-9C2E7FFA47FD}" type="slidenum">
              <a:rPr lang="en-US" smtClean="0"/>
              <a:pPr/>
              <a:t>6</a:t>
            </a:fld>
            <a:endParaRPr lang="en-US"/>
          </a:p>
        </p:txBody>
      </p:sp>
    </p:spTree>
    <p:extLst>
      <p:ext uri="{BB962C8B-B14F-4D97-AF65-F5344CB8AC3E}">
        <p14:creationId xmlns:p14="http://schemas.microsoft.com/office/powerpoint/2010/main" val="3605433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Types of Organizational Structures  </a:t>
            </a:r>
            <a:endParaRPr lang="en-US" sz="4000" b="1" dirty="0" smtClean="0">
              <a:solidFill>
                <a:srgbClr val="0000FF"/>
              </a:solidFill>
            </a:endParaRPr>
          </a:p>
        </p:txBody>
      </p:sp>
      <p:sp>
        <p:nvSpPr>
          <p:cNvPr id="3" name="Content Placeholder 2"/>
          <p:cNvSpPr>
            <a:spLocks noGrp="1"/>
          </p:cNvSpPr>
          <p:nvPr>
            <p:ph idx="1"/>
          </p:nvPr>
        </p:nvSpPr>
        <p:spPr>
          <a:xfrm>
            <a:off x="457200" y="1447800"/>
            <a:ext cx="8458200" cy="4678363"/>
          </a:xfrm>
        </p:spPr>
        <p:txBody>
          <a:bodyPr>
            <a:normAutofit/>
          </a:bodyPr>
          <a:lstStyle/>
          <a:p>
            <a:pPr marL="365760" lvl="1" indent="-548640">
              <a:spcBef>
                <a:spcPts val="0"/>
              </a:spcBef>
              <a:buNone/>
            </a:pPr>
            <a:r>
              <a:rPr lang="en-US" b="1" dirty="0" smtClean="0">
                <a:solidFill>
                  <a:srgbClr val="0000FF"/>
                </a:solidFill>
              </a:rPr>
              <a:t>b)	Balanced Matrix Organization:</a:t>
            </a:r>
          </a:p>
          <a:p>
            <a:pPr lvl="1">
              <a:buFont typeface="Arial" pitchFamily="34" charset="0"/>
              <a:buChar char="•"/>
            </a:pPr>
            <a:r>
              <a:rPr lang="en-US" sz="2400" dirty="0" smtClean="0"/>
              <a:t>Shared authority between PM and FM</a:t>
            </a:r>
          </a:p>
          <a:p>
            <a:pPr lvl="1">
              <a:buFont typeface="Arial" pitchFamily="34" charset="0"/>
              <a:buChar char="•"/>
            </a:pPr>
            <a:r>
              <a:rPr lang="en-US" sz="2400" dirty="0" smtClean="0"/>
              <a:t>PMs run their people-management decisions by the FM, but the FM runs his project decisions by the PM, too.</a:t>
            </a:r>
          </a:p>
          <a:p>
            <a:pPr lvl="3"/>
            <a:r>
              <a:rPr lang="en-US" sz="2400" dirty="0" smtClean="0"/>
              <a:t>Folks who work in a balanced matrix organization report to a PM and a FM equally</a:t>
            </a:r>
          </a:p>
          <a:p>
            <a:pPr lvl="1">
              <a:buFont typeface="Arial" pitchFamily="34" charset="0"/>
              <a:buChar char="•"/>
            </a:pPr>
            <a:r>
              <a:rPr lang="en-US" sz="2400" u="sng" dirty="0" smtClean="0">
                <a:solidFill>
                  <a:srgbClr val="0000FF"/>
                </a:solidFill>
              </a:rPr>
              <a:t>Advantage</a:t>
            </a:r>
            <a:r>
              <a:rPr lang="en-US" sz="2400" dirty="0" smtClean="0"/>
              <a:t> – PM and FM share the responsibility of the project</a:t>
            </a:r>
          </a:p>
          <a:p>
            <a:pPr lvl="1">
              <a:buFont typeface="Arial" pitchFamily="34" charset="0"/>
              <a:buChar char="•"/>
            </a:pPr>
            <a:r>
              <a:rPr lang="en-US" sz="2400" u="sng" dirty="0" smtClean="0">
                <a:solidFill>
                  <a:srgbClr val="C00000"/>
                </a:solidFill>
              </a:rPr>
              <a:t>Disadvantage</a:t>
            </a:r>
            <a:r>
              <a:rPr lang="en-US" sz="2400" dirty="0">
                <a:solidFill>
                  <a:srgbClr val="C00000"/>
                </a:solidFill>
              </a:rPr>
              <a:t> </a:t>
            </a:r>
            <a:r>
              <a:rPr lang="en-US" sz="2400" dirty="0" smtClean="0">
                <a:solidFill>
                  <a:srgbClr val="C00000"/>
                </a:solidFill>
              </a:rPr>
              <a:t>– </a:t>
            </a:r>
            <a:r>
              <a:rPr lang="en-US" sz="2400" dirty="0" smtClean="0"/>
              <a:t>PM and FM can be confused about who manages what</a:t>
            </a:r>
            <a:endParaRPr lang="en-US" sz="2400" u="sng" dirty="0" smtClean="0"/>
          </a:p>
        </p:txBody>
      </p:sp>
      <p:sp>
        <p:nvSpPr>
          <p:cNvPr id="6" name="Slide Number Placeholder 5"/>
          <p:cNvSpPr>
            <a:spLocks noGrp="1"/>
          </p:cNvSpPr>
          <p:nvPr>
            <p:ph type="sldNum" sz="quarter" idx="12"/>
          </p:nvPr>
        </p:nvSpPr>
        <p:spPr/>
        <p:txBody>
          <a:bodyPr/>
          <a:lstStyle/>
          <a:p>
            <a:fld id="{F420543E-CA73-44A1-A0D2-9C2E7FFA47FD}" type="slidenum">
              <a:rPr lang="en-US" smtClean="0"/>
              <a:pPr/>
              <a:t>7</a:t>
            </a:fld>
            <a:endParaRPr lang="en-US"/>
          </a:p>
        </p:txBody>
      </p:sp>
    </p:spTree>
    <p:extLst>
      <p:ext uri="{BB962C8B-B14F-4D97-AF65-F5344CB8AC3E}">
        <p14:creationId xmlns:p14="http://schemas.microsoft.com/office/powerpoint/2010/main" val="236306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Types of Organizational Structures  </a:t>
            </a:r>
            <a:endParaRPr lang="en-US" sz="4000" dirty="0"/>
          </a:p>
        </p:txBody>
      </p:sp>
      <p:sp>
        <p:nvSpPr>
          <p:cNvPr id="3" name="Content Placeholder 2"/>
          <p:cNvSpPr>
            <a:spLocks noGrp="1"/>
          </p:cNvSpPr>
          <p:nvPr>
            <p:ph idx="1"/>
          </p:nvPr>
        </p:nvSpPr>
        <p:spPr>
          <a:xfrm>
            <a:off x="457200" y="1447800"/>
            <a:ext cx="8229600" cy="4800600"/>
          </a:xfrm>
        </p:spPr>
        <p:txBody>
          <a:bodyPr>
            <a:normAutofit/>
          </a:bodyPr>
          <a:lstStyle/>
          <a:p>
            <a:pPr marL="576263" lvl="1" indent="-342900">
              <a:buNone/>
            </a:pPr>
            <a:r>
              <a:rPr lang="en-US" b="1" dirty="0" smtClean="0">
                <a:solidFill>
                  <a:srgbClr val="0000FF"/>
                </a:solidFill>
              </a:rPr>
              <a:t>c) Strong Matrix Organization:</a:t>
            </a:r>
          </a:p>
          <a:p>
            <a:pPr lvl="1">
              <a:buFont typeface="Arial" pitchFamily="34" charset="0"/>
              <a:buChar char="•"/>
            </a:pPr>
            <a:r>
              <a:rPr lang="en-US" dirty="0" smtClean="0"/>
              <a:t>Have full-time PM with considerable authority and full-time project administrative staff</a:t>
            </a:r>
          </a:p>
          <a:p>
            <a:pPr lvl="1">
              <a:buFont typeface="Arial" pitchFamily="34" charset="0"/>
              <a:buChar char="•"/>
            </a:pPr>
            <a:r>
              <a:rPr lang="en-US" dirty="0" smtClean="0"/>
              <a:t>PM has more authority than FM, but the team still reports to both managers</a:t>
            </a:r>
          </a:p>
          <a:p>
            <a:pPr lvl="1">
              <a:buFont typeface="Arial" pitchFamily="34" charset="0"/>
              <a:buChar char="•"/>
            </a:pPr>
            <a:r>
              <a:rPr lang="en-US" dirty="0" smtClean="0"/>
              <a:t>The team might be judged based on performance on their projects, as well as on their functional expertise.</a:t>
            </a:r>
          </a:p>
          <a:p>
            <a:pPr marL="1097280" lvl="1" indent="-365760">
              <a:spcBef>
                <a:spcPts val="0"/>
              </a:spcBef>
            </a:pPr>
            <a:r>
              <a:rPr lang="en-US" sz="2400" dirty="0" smtClean="0"/>
              <a:t>In a strong matrix organization, delivery of the project is most important</a:t>
            </a:r>
          </a:p>
        </p:txBody>
      </p:sp>
      <p:sp>
        <p:nvSpPr>
          <p:cNvPr id="6" name="Slide Number Placeholder 5"/>
          <p:cNvSpPr>
            <a:spLocks noGrp="1"/>
          </p:cNvSpPr>
          <p:nvPr>
            <p:ph type="sldNum" sz="quarter" idx="12"/>
          </p:nvPr>
        </p:nvSpPr>
        <p:spPr/>
        <p:txBody>
          <a:bodyPr/>
          <a:lstStyle/>
          <a:p>
            <a:fld id="{F420543E-CA73-44A1-A0D2-9C2E7FFA47FD}" type="slidenum">
              <a:rPr lang="en-US" smtClean="0"/>
              <a:pPr/>
              <a:t>8</a:t>
            </a:fld>
            <a:endParaRPr lang="en-US"/>
          </a:p>
        </p:txBody>
      </p:sp>
    </p:spTree>
    <p:extLst>
      <p:ext uri="{BB962C8B-B14F-4D97-AF65-F5344CB8AC3E}">
        <p14:creationId xmlns:p14="http://schemas.microsoft.com/office/powerpoint/2010/main" val="34256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smtClean="0"/>
              <a:t>Types of Organizational Structures  </a:t>
            </a:r>
            <a:endParaRPr lang="en-US" sz="4000" b="1" dirty="0"/>
          </a:p>
        </p:txBody>
      </p:sp>
      <p:sp>
        <p:nvSpPr>
          <p:cNvPr id="3" name="Content Placeholder 2"/>
          <p:cNvSpPr>
            <a:spLocks noGrp="1"/>
          </p:cNvSpPr>
          <p:nvPr>
            <p:ph idx="1"/>
          </p:nvPr>
        </p:nvSpPr>
        <p:spPr>
          <a:xfrm>
            <a:off x="457200" y="1066800"/>
            <a:ext cx="8229600" cy="5181600"/>
          </a:xfrm>
        </p:spPr>
        <p:txBody>
          <a:bodyPr>
            <a:normAutofit/>
          </a:bodyPr>
          <a:lstStyle/>
          <a:p>
            <a:pPr>
              <a:buNone/>
            </a:pPr>
            <a:r>
              <a:rPr lang="en-US" sz="2800" b="1" dirty="0" smtClean="0">
                <a:solidFill>
                  <a:srgbClr val="0000FF"/>
                </a:solidFill>
              </a:rPr>
              <a:t>3) </a:t>
            </a:r>
            <a:r>
              <a:rPr lang="en-US" sz="2800" b="1" dirty="0" err="1" smtClean="0">
                <a:solidFill>
                  <a:srgbClr val="0000FF"/>
                </a:solidFill>
              </a:rPr>
              <a:t>Projectized</a:t>
            </a:r>
            <a:r>
              <a:rPr lang="en-US" sz="2800" b="1" dirty="0" smtClean="0">
                <a:solidFill>
                  <a:srgbClr val="0000FF"/>
                </a:solidFill>
              </a:rPr>
              <a:t> Organization</a:t>
            </a:r>
          </a:p>
          <a:p>
            <a:pPr marL="576263" lvl="1" indent="-342900">
              <a:spcBef>
                <a:spcPts val="0"/>
              </a:spcBef>
              <a:buFont typeface="Arial" panose="020B0604020202020204" pitchFamily="34" charset="0"/>
              <a:buChar char="•"/>
            </a:pPr>
            <a:r>
              <a:rPr lang="en-US" sz="2600" dirty="0" smtClean="0"/>
              <a:t>There is no defined hierarchy.</a:t>
            </a:r>
          </a:p>
          <a:p>
            <a:pPr marL="576263" lvl="1" indent="-342900">
              <a:spcBef>
                <a:spcPts val="0"/>
              </a:spcBef>
              <a:buFont typeface="Arial" panose="020B0604020202020204" pitchFamily="34" charset="0"/>
              <a:buChar char="•"/>
            </a:pPr>
            <a:r>
              <a:rPr lang="en-US" sz="2600" dirty="0" smtClean="0"/>
              <a:t>PM has full authority to staff and manage the project</a:t>
            </a:r>
          </a:p>
          <a:p>
            <a:pPr marL="576263" lvl="1" indent="-342900">
              <a:spcBef>
                <a:spcPts val="0"/>
              </a:spcBef>
              <a:buFont typeface="Arial" panose="020B0604020202020204" pitchFamily="34" charset="0"/>
              <a:buChar char="•"/>
            </a:pPr>
            <a:r>
              <a:rPr lang="en-US" sz="2600" dirty="0" smtClean="0"/>
              <a:t>Teams are organized around projects</a:t>
            </a:r>
          </a:p>
          <a:p>
            <a:pPr marL="1097280" lvl="3" indent="-274320">
              <a:spcBef>
                <a:spcPts val="0"/>
              </a:spcBef>
            </a:pPr>
            <a:r>
              <a:rPr lang="en-US" sz="2600" dirty="0" smtClean="0"/>
              <a:t>PM choose the team members, and release them when the project is over</a:t>
            </a:r>
          </a:p>
          <a:p>
            <a:pPr marL="1097280" lvl="3" indent="-274320">
              <a:spcBef>
                <a:spcPts val="0"/>
              </a:spcBef>
            </a:pPr>
            <a:r>
              <a:rPr lang="en-US" sz="2600" dirty="0" smtClean="0"/>
              <a:t>Contractor/consulting companies are usually organized like this</a:t>
            </a:r>
          </a:p>
          <a:p>
            <a:pPr marL="576263" lvl="1" indent="-342900">
              <a:spcBef>
                <a:spcPts val="0"/>
              </a:spcBef>
              <a:buFont typeface="Arial" panose="020B0604020202020204" pitchFamily="34" charset="0"/>
              <a:buChar char="•"/>
            </a:pPr>
            <a:r>
              <a:rPr lang="en-US" sz="2600" dirty="0" smtClean="0"/>
              <a:t>The team reports to the PM</a:t>
            </a:r>
          </a:p>
          <a:p>
            <a:pPr marL="576263" lvl="1" indent="-342900">
              <a:spcBef>
                <a:spcPts val="0"/>
              </a:spcBef>
              <a:buFont typeface="Arial" panose="020B0604020202020204" pitchFamily="34" charset="0"/>
              <a:buChar char="•"/>
            </a:pPr>
            <a:r>
              <a:rPr lang="en-US" sz="2600" dirty="0" smtClean="0"/>
              <a:t>PM estimates and tracks budget and schedule</a:t>
            </a:r>
          </a:p>
          <a:p>
            <a:pPr marL="576263" lvl="1" indent="-342900">
              <a:spcBef>
                <a:spcPts val="0"/>
              </a:spcBef>
              <a:buFont typeface="Arial" panose="020B0604020202020204" pitchFamily="34" charset="0"/>
              <a:buChar char="•"/>
            </a:pPr>
            <a:r>
              <a:rPr lang="en-US" sz="2600" dirty="0" smtClean="0"/>
              <a:t>PM is responsible for the success or failure of the project</a:t>
            </a:r>
          </a:p>
        </p:txBody>
      </p:sp>
      <p:sp>
        <p:nvSpPr>
          <p:cNvPr id="6" name="Slide Number Placeholder 5"/>
          <p:cNvSpPr>
            <a:spLocks noGrp="1"/>
          </p:cNvSpPr>
          <p:nvPr>
            <p:ph type="sldNum" sz="quarter" idx="12"/>
          </p:nvPr>
        </p:nvSpPr>
        <p:spPr/>
        <p:txBody>
          <a:bodyPr/>
          <a:lstStyle/>
          <a:p>
            <a:fld id="{F420543E-CA73-44A1-A0D2-9C2E7FFA47FD}" type="slidenum">
              <a:rPr lang="en-US" smtClean="0"/>
              <a:pPr/>
              <a:t>9</a:t>
            </a:fld>
            <a:endParaRPr lang="en-US"/>
          </a:p>
        </p:txBody>
      </p:sp>
    </p:spTree>
    <p:extLst>
      <p:ext uri="{BB962C8B-B14F-4D97-AF65-F5344CB8AC3E}">
        <p14:creationId xmlns:p14="http://schemas.microsoft.com/office/powerpoint/2010/main" val="680637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1865</TotalTime>
  <Words>1986</Words>
  <Application>Microsoft Office PowerPoint</Application>
  <PresentationFormat>On-screen Show (4:3)</PresentationFormat>
  <Paragraphs>281</Paragraphs>
  <Slides>29</Slides>
  <Notes>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SOFTWARE DEVELOPMENT PROJECT MANAGEMENT  (CSC4125) </vt:lpstr>
      <vt:lpstr>Types of Organizational Structures </vt:lpstr>
      <vt:lpstr>Types of Organizational Structures  </vt:lpstr>
      <vt:lpstr>Types of Organizational Structures </vt:lpstr>
      <vt:lpstr>Types of Organizational Structures  </vt:lpstr>
      <vt:lpstr>Types of Organizational Structures</vt:lpstr>
      <vt:lpstr>Types of Organizational Structures  </vt:lpstr>
      <vt:lpstr>Types of Organizational Structures  </vt:lpstr>
      <vt:lpstr>Types of Organizational Structures  </vt:lpstr>
      <vt:lpstr>Types of Organizational Structures </vt:lpstr>
      <vt:lpstr>Project Coordinator vs. Project Expeditor</vt:lpstr>
      <vt:lpstr> Teams: Functional vs. Projectized </vt:lpstr>
      <vt:lpstr> Teams: Functional vs. Projectized </vt:lpstr>
      <vt:lpstr>Influences of Organizational Structures on Projects</vt:lpstr>
      <vt:lpstr>Operational Work (Job) vs. Project</vt:lpstr>
      <vt:lpstr>Jobs versus projects</vt:lpstr>
      <vt:lpstr>Stakeholders</vt:lpstr>
      <vt:lpstr>Stakeholders</vt:lpstr>
      <vt:lpstr>Stakeholders (cont.)</vt:lpstr>
      <vt:lpstr>Stakeholders (cont.)</vt:lpstr>
      <vt:lpstr>Stakeholders (cont.)</vt:lpstr>
      <vt:lpstr>Project Constraints</vt:lpstr>
      <vt:lpstr>Managing Project Constraints</vt:lpstr>
      <vt:lpstr>Managing Project Constraints (cont.)</vt:lpstr>
      <vt:lpstr>Review</vt:lpstr>
      <vt:lpstr>Review (cont.)</vt:lpstr>
      <vt:lpstr>The Triple Constraints</vt:lpstr>
      <vt:lpstr>The Triple Constraints</vt:lpstr>
      <vt:lpstr>The Triple Constraints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PROJECT MANAGEMENT  (CSC4125)</dc:title>
  <dc:creator>rouf</dc:creator>
  <cp:lastModifiedBy>Teacher</cp:lastModifiedBy>
  <cp:revision>79</cp:revision>
  <dcterms:created xsi:type="dcterms:W3CDTF">2016-01-15T12:46:30Z</dcterms:created>
  <dcterms:modified xsi:type="dcterms:W3CDTF">2020-02-02T15:38:23Z</dcterms:modified>
</cp:coreProperties>
</file>