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70" r:id="rId3"/>
    <p:sldId id="296" r:id="rId4"/>
    <p:sldId id="273" r:id="rId5"/>
    <p:sldId id="257" r:id="rId6"/>
    <p:sldId id="272" r:id="rId7"/>
    <p:sldId id="274" r:id="rId8"/>
    <p:sldId id="275" r:id="rId9"/>
    <p:sldId id="276" r:id="rId10"/>
    <p:sldId id="277" r:id="rId11"/>
    <p:sldId id="278" r:id="rId12"/>
    <p:sldId id="279" r:id="rId13"/>
    <p:sldId id="280" r:id="rId14"/>
    <p:sldId id="282" r:id="rId15"/>
    <p:sldId id="281" r:id="rId16"/>
    <p:sldId id="260" r:id="rId17"/>
    <p:sldId id="261" r:id="rId18"/>
    <p:sldId id="297" r:id="rId19"/>
    <p:sldId id="262" r:id="rId20"/>
    <p:sldId id="263" r:id="rId21"/>
    <p:sldId id="264" r:id="rId22"/>
    <p:sldId id="283" r:id="rId23"/>
    <p:sldId id="284" r:id="rId24"/>
    <p:sldId id="285" r:id="rId25"/>
    <p:sldId id="286" r:id="rId26"/>
    <p:sldId id="287" r:id="rId27"/>
    <p:sldId id="288" r:id="rId28"/>
    <p:sldId id="289" r:id="rId29"/>
    <p:sldId id="290" r:id="rId30"/>
    <p:sldId id="291" r:id="rId31"/>
    <p:sldId id="292" r:id="rId32"/>
    <p:sldId id="293" r:id="rId33"/>
    <p:sldId id="298" r:id="rId34"/>
    <p:sldId id="295" r:id="rId35"/>
    <p:sldId id="29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429" autoAdjust="0"/>
  </p:normalViewPr>
  <p:slideViewPr>
    <p:cSldViewPr>
      <p:cViewPr>
        <p:scale>
          <a:sx n="80" d="100"/>
          <a:sy n="80" d="100"/>
        </p:scale>
        <p:origin x="-1086"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B5337C-262A-4CEE-A8C3-D6683A82855E}" type="datetimeFigureOut">
              <a:rPr lang="en-US" smtClean="0"/>
              <a:pPr/>
              <a:t>2/27/2019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008095-77B0-4DBB-9163-EE67AC653305}" type="slidenum">
              <a:rPr lang="en-US" smtClean="0"/>
              <a:pPr/>
              <a:t>‹#›</a:t>
            </a:fld>
            <a:endParaRPr lang="en-US"/>
          </a:p>
        </p:txBody>
      </p:sp>
    </p:spTree>
    <p:extLst>
      <p:ext uri="{BB962C8B-B14F-4D97-AF65-F5344CB8AC3E}">
        <p14:creationId xmlns:p14="http://schemas.microsoft.com/office/powerpoint/2010/main" val="195026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1983CB-C97A-47FD-B825-5D8F3BB646BA}" type="slidenum">
              <a:rPr lang="en-US" smtClean="0"/>
              <a:pPr/>
              <a:t>5</a:t>
            </a:fld>
            <a:endParaRPr lang="en-US"/>
          </a:p>
        </p:txBody>
      </p:sp>
    </p:spTree>
    <p:extLst>
      <p:ext uri="{BB962C8B-B14F-4D97-AF65-F5344CB8AC3E}">
        <p14:creationId xmlns:p14="http://schemas.microsoft.com/office/powerpoint/2010/main" val="3195343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C12ACA-F7FE-4BCD-B59E-AA64E61CBE09}" type="datetime1">
              <a:rPr lang="en-US" smtClean="0"/>
              <a:pPr/>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CDAF3-3648-4722-B24B-7C2CD55F41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03B448-8E81-4B5E-B1DD-819004023B1F}" type="datetime1">
              <a:rPr lang="en-US" smtClean="0"/>
              <a:pPr/>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CDAF3-3648-4722-B24B-7C2CD55F41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373E7C-6815-40D8-8B9A-09A64E1670DA}" type="datetime1">
              <a:rPr lang="en-US" smtClean="0"/>
              <a:pPr/>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CDAF3-3648-4722-B24B-7C2CD55F41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1D13B4-9A68-4AB5-A616-03C04DC7EEB3}" type="datetime1">
              <a:rPr lang="en-US" smtClean="0"/>
              <a:pPr/>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CDAF3-3648-4722-B24B-7C2CD55F41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D27F1F-2771-4ABB-AAD2-8E91C099904D}" type="datetime1">
              <a:rPr lang="en-US" smtClean="0"/>
              <a:pPr/>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CDAF3-3648-4722-B24B-7C2CD55F41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F88216-456F-4E1B-9458-FD8E99AECB26}" type="datetime1">
              <a:rPr lang="en-US" smtClean="0"/>
              <a:pPr/>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CDAF3-3648-4722-B24B-7C2CD55F41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0ADAF4-D485-43BA-9DD0-8E7159E9EAB1}" type="datetime1">
              <a:rPr lang="en-US" smtClean="0"/>
              <a:pPr/>
              <a:t>2/27/2019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FCDAF3-3648-4722-B24B-7C2CD55F41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DED1D9-6069-4EB9-9456-001BD4A0E870}" type="datetime1">
              <a:rPr lang="en-US" smtClean="0"/>
              <a:pPr/>
              <a:t>2/27/2019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FCDAF3-3648-4722-B24B-7C2CD55F41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CB1B5-4429-414D-BCAB-E3E2B14D08A6}" type="datetime1">
              <a:rPr lang="en-US" smtClean="0"/>
              <a:pPr/>
              <a:t>2/27/2019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FCDAF3-3648-4722-B24B-7C2CD55F41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61A844-47B0-46DA-8DF6-28D7522D1BE4}" type="datetime1">
              <a:rPr lang="en-US" smtClean="0"/>
              <a:pPr/>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CDAF3-3648-4722-B24B-7C2CD55F41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7EEFA5-36AE-48BA-B21C-BA83D82DA21D}" type="datetime1">
              <a:rPr lang="en-US" smtClean="0"/>
              <a:pPr/>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CDAF3-3648-4722-B24B-7C2CD55F41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15DDB7-69A5-4D72-9EE1-131DBE94436C}" type="datetime1">
              <a:rPr lang="en-US" smtClean="0"/>
              <a:pPr/>
              <a:t>2/27/2019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CDAF3-3648-4722-B24B-7C2CD55F416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2457450"/>
          </a:xfrm>
        </p:spPr>
        <p:txBody>
          <a:bodyPr>
            <a:normAutofit/>
          </a:bodyPr>
          <a:lstStyle/>
          <a:p>
            <a:r>
              <a:rPr lang="en-US" sz="4000" b="1" dirty="0" smtClean="0"/>
              <a:t>SOFTWARE DEVELOPMENT PROJECT MANAGEMENT </a:t>
            </a:r>
            <a:br>
              <a:rPr lang="en-US" sz="4000" b="1" dirty="0" smtClean="0"/>
            </a:br>
            <a:r>
              <a:rPr lang="en-US" sz="4000" b="1" dirty="0" smtClean="0"/>
              <a:t>(CSC4125) </a:t>
            </a:r>
            <a:endParaRPr lang="en-US" sz="4000" dirty="0"/>
          </a:p>
        </p:txBody>
      </p:sp>
      <p:sp>
        <p:nvSpPr>
          <p:cNvPr id="3" name="Subtitle 2"/>
          <p:cNvSpPr>
            <a:spLocks noGrp="1"/>
          </p:cNvSpPr>
          <p:nvPr>
            <p:ph type="subTitle" idx="1"/>
          </p:nvPr>
        </p:nvSpPr>
        <p:spPr/>
        <p:txBody>
          <a:bodyPr>
            <a:noAutofit/>
          </a:bodyPr>
          <a:lstStyle/>
          <a:p>
            <a:endParaRPr lang="en-US" sz="3600" b="1" dirty="0" smtClean="0">
              <a:solidFill>
                <a:srgbClr val="0000FF"/>
              </a:solidFill>
            </a:endParaRPr>
          </a:p>
          <a:p>
            <a:r>
              <a:rPr lang="en-US" sz="3600" b="1" dirty="0" smtClean="0">
                <a:solidFill>
                  <a:srgbClr val="0000FF"/>
                </a:solidFill>
              </a:rPr>
              <a:t>Lecture 3: Process &amp; Phases </a:t>
            </a:r>
            <a:endParaRPr lang="en-US" sz="3600" b="1" dirty="0">
              <a:solidFill>
                <a:srgbClr val="0000FF"/>
              </a:solidFill>
            </a:endParaRPr>
          </a:p>
        </p:txBody>
      </p:sp>
      <p:sp>
        <p:nvSpPr>
          <p:cNvPr id="4" name="Slide Number Placeholder 3"/>
          <p:cNvSpPr>
            <a:spLocks noGrp="1"/>
          </p:cNvSpPr>
          <p:nvPr>
            <p:ph type="sldNum" sz="quarter" idx="12"/>
          </p:nvPr>
        </p:nvSpPr>
        <p:spPr/>
        <p:txBody>
          <a:bodyPr/>
          <a:lstStyle/>
          <a:p>
            <a:fld id="{C4FCDAF3-3648-4722-B24B-7C2CD55F416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smtClean="0">
                <a:solidFill>
                  <a:srgbClr val="0000FF"/>
                </a:solidFill>
              </a:rPr>
              <a:t> [3] Executing Process Group</a:t>
            </a:r>
            <a:endParaRPr lang="en-US" sz="4000" dirty="0">
              <a:solidFill>
                <a:srgbClr val="0000FF"/>
              </a:solidFill>
            </a:endParaRPr>
          </a:p>
        </p:txBody>
      </p:sp>
      <p:sp>
        <p:nvSpPr>
          <p:cNvPr id="3" name="Content Placeholder 2"/>
          <p:cNvSpPr>
            <a:spLocks noGrp="1"/>
          </p:cNvSpPr>
          <p:nvPr>
            <p:ph idx="1"/>
          </p:nvPr>
        </p:nvSpPr>
        <p:spPr>
          <a:xfrm>
            <a:off x="457200" y="1447800"/>
            <a:ext cx="8229600" cy="4678363"/>
          </a:xfrm>
        </p:spPr>
        <p:txBody>
          <a:bodyPr>
            <a:normAutofit/>
          </a:bodyPr>
          <a:lstStyle/>
          <a:p>
            <a:pPr marL="342900" lvl="1" indent="-342900">
              <a:buFont typeface="Arial" pitchFamily="34" charset="0"/>
              <a:buChar char="•"/>
            </a:pPr>
            <a:r>
              <a:rPr lang="en-US" sz="2400" b="1" dirty="0" smtClean="0"/>
              <a:t>Implementation</a:t>
            </a:r>
          </a:p>
          <a:p>
            <a:pPr marL="342900" lvl="1" indent="-342900">
              <a:buFont typeface="Arial" pitchFamily="34" charset="0"/>
              <a:buChar char="•"/>
            </a:pPr>
            <a:r>
              <a:rPr lang="en-US" sz="2400" dirty="0" smtClean="0">
                <a:solidFill>
                  <a:srgbClr val="0000FF"/>
                </a:solidFill>
              </a:rPr>
              <a:t>The processes performed to complete the work defined in the project management plan to satisfy the project requirements.</a:t>
            </a:r>
          </a:p>
          <a:p>
            <a:pPr marL="342900" lvl="1" indent="-342900">
              <a:buFont typeface="Arial" pitchFamily="34" charset="0"/>
              <a:buChar char="•"/>
            </a:pPr>
            <a:r>
              <a:rPr lang="en-US" sz="2400" dirty="0" smtClean="0"/>
              <a:t>Involves coordinating people and resources, manage stakeholder expectations, as well as integrating &amp; performing the activities of the project in accordance with the project management plan.</a:t>
            </a:r>
          </a:p>
          <a:p>
            <a:pPr marL="342900" lvl="1" indent="-342900">
              <a:buFont typeface="Arial" pitchFamily="34" charset="0"/>
              <a:buChar char="•"/>
            </a:pPr>
            <a:r>
              <a:rPr lang="en-US" sz="2400" dirty="0" smtClean="0"/>
              <a:t>A large portion of project’s budget will be expended in performing Executing Process Group processes.</a:t>
            </a:r>
          </a:p>
          <a:p>
            <a:pPr marL="342900" lvl="1" indent="-342900">
              <a:buFont typeface="Arial" pitchFamily="34" charset="0"/>
              <a:buChar char="•"/>
            </a:pPr>
            <a:r>
              <a:rPr lang="en-US" sz="2400" dirty="0" smtClean="0"/>
              <a:t>May need to modify project management plan </a:t>
            </a:r>
          </a:p>
          <a:p>
            <a:pPr marL="342900" lvl="1" indent="-342900">
              <a:buFont typeface="Arial" pitchFamily="34" charset="0"/>
              <a:buChar char="•"/>
            </a:pPr>
            <a:endParaRPr lang="en-US" sz="2400" dirty="0" smtClean="0"/>
          </a:p>
          <a:p>
            <a:pPr marL="342900" lvl="1" indent="-342900">
              <a:buFont typeface="Arial" pitchFamily="34" charset="0"/>
              <a:buChar char="•"/>
            </a:pPr>
            <a:endParaRPr lang="en-US" sz="2400" dirty="0"/>
          </a:p>
        </p:txBody>
      </p:sp>
      <p:sp>
        <p:nvSpPr>
          <p:cNvPr id="4" name="Slide Number Placeholder 3"/>
          <p:cNvSpPr>
            <a:spLocks noGrp="1"/>
          </p:cNvSpPr>
          <p:nvPr>
            <p:ph type="sldNum" sz="quarter" idx="12"/>
          </p:nvPr>
        </p:nvSpPr>
        <p:spPr/>
        <p:txBody>
          <a:bodyPr/>
          <a:lstStyle/>
          <a:p>
            <a:fld id="{C4FCDAF3-3648-4722-B24B-7C2CD55F416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pPr algn="l"/>
            <a:r>
              <a:rPr lang="en-US" sz="3200" b="1" dirty="0" smtClean="0">
                <a:solidFill>
                  <a:srgbClr val="0000FF"/>
                </a:solidFill>
              </a:rPr>
              <a:t> [4] Monitoring &amp; Controlling Process Group</a:t>
            </a:r>
            <a:endParaRPr lang="en-US" sz="3200" dirty="0">
              <a:solidFill>
                <a:srgbClr val="0000FF"/>
              </a:solidFill>
            </a:endParaRPr>
          </a:p>
        </p:txBody>
      </p:sp>
      <p:sp>
        <p:nvSpPr>
          <p:cNvPr id="3" name="Content Placeholder 2"/>
          <p:cNvSpPr>
            <a:spLocks noGrp="1"/>
          </p:cNvSpPr>
          <p:nvPr>
            <p:ph idx="1"/>
          </p:nvPr>
        </p:nvSpPr>
        <p:spPr>
          <a:xfrm>
            <a:off x="457200" y="1295400"/>
            <a:ext cx="8229600" cy="5029200"/>
          </a:xfrm>
        </p:spPr>
        <p:txBody>
          <a:bodyPr>
            <a:normAutofit/>
          </a:bodyPr>
          <a:lstStyle/>
          <a:p>
            <a:r>
              <a:rPr lang="en-US" sz="2800" dirty="0" smtClean="0">
                <a:solidFill>
                  <a:srgbClr val="0000FF"/>
                </a:solidFill>
              </a:rPr>
              <a:t>The processes required to track, review, and regulate the progress &amp; performance of the project; identify any areas in which changes to the plan are required; and initiate the corresponding changes.</a:t>
            </a:r>
          </a:p>
          <a:p>
            <a:pPr marL="1280160" lvl="1" indent="-365760">
              <a:spcBef>
                <a:spcPts val="0"/>
              </a:spcBef>
              <a:defRPr/>
            </a:pPr>
            <a:r>
              <a:rPr lang="en-US" sz="2400" dirty="0" smtClean="0"/>
              <a:t>Track progress</a:t>
            </a:r>
          </a:p>
          <a:p>
            <a:pPr marL="1280160" lvl="1" indent="-365760">
              <a:spcBef>
                <a:spcPts val="0"/>
              </a:spcBef>
              <a:defRPr/>
            </a:pPr>
            <a:r>
              <a:rPr lang="en-US" sz="2400" dirty="0" smtClean="0"/>
              <a:t>Adjust as required</a:t>
            </a:r>
          </a:p>
          <a:p>
            <a:r>
              <a:rPr lang="en-US" sz="2800" dirty="0" smtClean="0"/>
              <a:t>Monitor &amp; control project work and integrate change control</a:t>
            </a:r>
          </a:p>
          <a:p>
            <a:pPr lvl="1"/>
            <a:r>
              <a:rPr lang="en-US" sz="2400" dirty="0" smtClean="0"/>
              <a:t>Make sure only approved changes are incorporated </a:t>
            </a:r>
          </a:p>
          <a:p>
            <a:r>
              <a:rPr lang="en-US" sz="2800" dirty="0" smtClean="0"/>
              <a:t>Usually performed at regular intervals</a:t>
            </a:r>
          </a:p>
          <a:p>
            <a:pPr>
              <a:buNone/>
            </a:pPr>
            <a:endParaRPr lang="en-US" dirty="0"/>
          </a:p>
        </p:txBody>
      </p:sp>
      <p:sp>
        <p:nvSpPr>
          <p:cNvPr id="4" name="Slide Number Placeholder 3"/>
          <p:cNvSpPr>
            <a:spLocks noGrp="1"/>
          </p:cNvSpPr>
          <p:nvPr>
            <p:ph type="sldNum" sz="quarter" idx="12"/>
          </p:nvPr>
        </p:nvSpPr>
        <p:spPr/>
        <p:txBody>
          <a:bodyPr/>
          <a:lstStyle/>
          <a:p>
            <a:fld id="{C4FCDAF3-3648-4722-B24B-7C2CD55F4160}"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solidFill>
                  <a:srgbClr val="0000FF"/>
                </a:solidFill>
              </a:rPr>
              <a:t>[5] Closing Process Group</a:t>
            </a:r>
            <a:endParaRPr lang="en-US" sz="4000" dirty="0">
              <a:solidFill>
                <a:srgbClr val="0000FF"/>
              </a:solidFill>
            </a:endParaRPr>
          </a:p>
        </p:txBody>
      </p:sp>
      <p:sp>
        <p:nvSpPr>
          <p:cNvPr id="3" name="Content Placeholder 2"/>
          <p:cNvSpPr>
            <a:spLocks noGrp="1"/>
          </p:cNvSpPr>
          <p:nvPr>
            <p:ph idx="1"/>
          </p:nvPr>
        </p:nvSpPr>
        <p:spPr>
          <a:xfrm>
            <a:off x="457200" y="1371600"/>
            <a:ext cx="8229600" cy="5029200"/>
          </a:xfrm>
        </p:spPr>
        <p:txBody>
          <a:bodyPr>
            <a:normAutofit fontScale="92500" lnSpcReduction="10000"/>
          </a:bodyPr>
          <a:lstStyle/>
          <a:p>
            <a:pPr marL="342900" lvl="1" indent="-342900">
              <a:lnSpc>
                <a:spcPct val="110000"/>
              </a:lnSpc>
              <a:spcBef>
                <a:spcPts val="0"/>
              </a:spcBef>
              <a:buFont typeface="Arial" pitchFamily="34" charset="0"/>
              <a:buChar char="•"/>
            </a:pPr>
            <a:r>
              <a:rPr lang="en-US" sz="2400" dirty="0" smtClean="0">
                <a:solidFill>
                  <a:srgbClr val="0000FF"/>
                </a:solidFill>
              </a:rPr>
              <a:t>The processes performed to formally complete or close a project, phase, or contract.</a:t>
            </a:r>
          </a:p>
          <a:p>
            <a:pPr marL="342900" lvl="1" indent="-342900">
              <a:lnSpc>
                <a:spcPct val="110000"/>
              </a:lnSpc>
              <a:spcBef>
                <a:spcPts val="0"/>
              </a:spcBef>
              <a:buFont typeface="Arial" pitchFamily="34" charset="0"/>
              <a:buChar char="•"/>
            </a:pPr>
            <a:r>
              <a:rPr lang="en-US" sz="2400" dirty="0" smtClean="0"/>
              <a:t>Finalize all activities across all process groups to formally close the project/phase.</a:t>
            </a:r>
          </a:p>
          <a:p>
            <a:pPr marL="342900" lvl="1" indent="-342900">
              <a:lnSpc>
                <a:spcPct val="110000"/>
              </a:lnSpc>
              <a:spcBef>
                <a:spcPts val="0"/>
              </a:spcBef>
              <a:buFont typeface="Arial" pitchFamily="34" charset="0"/>
              <a:buChar char="•"/>
            </a:pPr>
            <a:r>
              <a:rPr lang="en-US" sz="2400" dirty="0" smtClean="0"/>
              <a:t>Either project finished or cancelled </a:t>
            </a:r>
          </a:p>
          <a:p>
            <a:pPr marL="914400" lvl="2" indent="-365760">
              <a:lnSpc>
                <a:spcPct val="110000"/>
              </a:lnSpc>
              <a:spcBef>
                <a:spcPts val="0"/>
              </a:spcBef>
            </a:pPr>
            <a:r>
              <a:rPr lang="en-US" sz="2200" i="1" u="sng" dirty="0" smtClean="0"/>
              <a:t>Objective</a:t>
            </a:r>
            <a:r>
              <a:rPr lang="en-US" sz="2200" dirty="0" smtClean="0"/>
              <a:t> : Successful completion of the project</a:t>
            </a:r>
          </a:p>
          <a:p>
            <a:pPr marL="240030">
              <a:lnSpc>
                <a:spcPct val="110000"/>
              </a:lnSpc>
              <a:spcBef>
                <a:spcPts val="0"/>
              </a:spcBef>
            </a:pPr>
            <a:r>
              <a:rPr lang="en-US" sz="2400" dirty="0" smtClean="0"/>
              <a:t>At project/phase closure, the following may occur</a:t>
            </a:r>
          </a:p>
          <a:p>
            <a:pPr marL="640080" lvl="1">
              <a:lnSpc>
                <a:spcPct val="110000"/>
              </a:lnSpc>
              <a:spcBef>
                <a:spcPts val="0"/>
              </a:spcBef>
            </a:pPr>
            <a:r>
              <a:rPr lang="en-US" sz="2400" dirty="0" smtClean="0"/>
              <a:t>Obtain acceptance by the customer/sponsor to formally close the project/phase</a:t>
            </a:r>
          </a:p>
          <a:p>
            <a:pPr marL="640080" lvl="1">
              <a:lnSpc>
                <a:spcPct val="110000"/>
              </a:lnSpc>
              <a:spcBef>
                <a:spcPts val="0"/>
              </a:spcBef>
            </a:pPr>
            <a:r>
              <a:rPr lang="en-US" sz="2400" dirty="0" smtClean="0"/>
              <a:t>Conduct post-project or phase-end </a:t>
            </a:r>
            <a:r>
              <a:rPr lang="en-US" sz="2400" i="1" dirty="0" smtClean="0"/>
              <a:t>review</a:t>
            </a:r>
          </a:p>
          <a:p>
            <a:pPr marL="640080" lvl="1">
              <a:lnSpc>
                <a:spcPct val="110000"/>
              </a:lnSpc>
              <a:spcBef>
                <a:spcPts val="0"/>
              </a:spcBef>
            </a:pPr>
            <a:r>
              <a:rPr lang="en-US" sz="2400" dirty="0" smtClean="0"/>
              <a:t>Document lessons learned</a:t>
            </a:r>
          </a:p>
          <a:p>
            <a:pPr marL="640080" lvl="1">
              <a:lnSpc>
                <a:spcPct val="110000"/>
              </a:lnSpc>
              <a:spcBef>
                <a:spcPts val="0"/>
              </a:spcBef>
            </a:pPr>
            <a:r>
              <a:rPr lang="en-US" sz="2400" dirty="0" smtClean="0"/>
              <a:t>Close out all procurement activities</a:t>
            </a:r>
          </a:p>
          <a:p>
            <a:pPr marL="640080" lvl="1">
              <a:lnSpc>
                <a:spcPct val="110000"/>
              </a:lnSpc>
              <a:spcBef>
                <a:spcPts val="0"/>
              </a:spcBef>
            </a:pPr>
            <a:r>
              <a:rPr lang="en-US" sz="2400" dirty="0" smtClean="0"/>
              <a:t>Perform team members’ assessments &amp; release project resources</a:t>
            </a:r>
            <a:endParaRPr lang="en-US" sz="2400" dirty="0"/>
          </a:p>
        </p:txBody>
      </p:sp>
      <p:sp>
        <p:nvSpPr>
          <p:cNvPr id="4" name="Slide Number Placeholder 3"/>
          <p:cNvSpPr>
            <a:spLocks noGrp="1"/>
          </p:cNvSpPr>
          <p:nvPr>
            <p:ph type="sldNum" sz="quarter" idx="12"/>
          </p:nvPr>
        </p:nvSpPr>
        <p:spPr/>
        <p:txBody>
          <a:bodyPr/>
          <a:lstStyle/>
          <a:p>
            <a:fld id="{C4FCDAF3-3648-4722-B24B-7C2CD55F4160}"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t>Project Phases</a:t>
            </a:r>
            <a:endParaRPr lang="en-US" sz="4000" dirty="0"/>
          </a:p>
        </p:txBody>
      </p:sp>
      <p:sp>
        <p:nvSpPr>
          <p:cNvPr id="3" name="Content Placeholder 2"/>
          <p:cNvSpPr>
            <a:spLocks noGrp="1"/>
          </p:cNvSpPr>
          <p:nvPr>
            <p:ph idx="1"/>
          </p:nvPr>
        </p:nvSpPr>
        <p:spPr>
          <a:xfrm>
            <a:off x="381000" y="1143000"/>
            <a:ext cx="8229600" cy="4983163"/>
          </a:xfrm>
        </p:spPr>
        <p:txBody>
          <a:bodyPr>
            <a:noAutofit/>
          </a:bodyPr>
          <a:lstStyle/>
          <a:p>
            <a:pPr>
              <a:spcBef>
                <a:spcPts val="0"/>
              </a:spcBef>
              <a:defRPr/>
            </a:pPr>
            <a:r>
              <a:rPr lang="en-US" sz="2800" b="1" i="1" u="sng" dirty="0" smtClean="0">
                <a:solidFill>
                  <a:srgbClr val="FF0000"/>
                </a:solidFill>
              </a:rPr>
              <a:t>Project</a:t>
            </a:r>
            <a:r>
              <a:rPr lang="en-US" sz="2800" b="1" u="sng" dirty="0" smtClean="0">
                <a:solidFill>
                  <a:srgbClr val="FF0000"/>
                </a:solidFill>
              </a:rPr>
              <a:t> </a:t>
            </a:r>
            <a:r>
              <a:rPr lang="en-US" sz="2800" b="1" i="1" u="sng" dirty="0" smtClean="0">
                <a:solidFill>
                  <a:srgbClr val="FF0000"/>
                </a:solidFill>
              </a:rPr>
              <a:t>Phase</a:t>
            </a:r>
            <a:r>
              <a:rPr lang="en-US" sz="2800" b="1" dirty="0" smtClean="0">
                <a:solidFill>
                  <a:srgbClr val="FF0000"/>
                </a:solidFill>
              </a:rPr>
              <a:t>:</a:t>
            </a:r>
            <a:r>
              <a:rPr lang="en-US" sz="2800" b="1" dirty="0" smtClean="0">
                <a:solidFill>
                  <a:srgbClr val="0000FF"/>
                </a:solidFill>
              </a:rPr>
              <a:t> A collection of logically related project activities that culminates in the completion of one or more deliverables.</a:t>
            </a:r>
          </a:p>
          <a:p>
            <a:pPr>
              <a:spcBef>
                <a:spcPts val="0"/>
              </a:spcBef>
              <a:defRPr/>
            </a:pPr>
            <a:r>
              <a:rPr lang="en-US" sz="2800" dirty="0" smtClean="0"/>
              <a:t>If the project is really big, then it can be managed in Phases.</a:t>
            </a:r>
          </a:p>
          <a:p>
            <a:pPr lvl="1">
              <a:spcBef>
                <a:spcPts val="0"/>
              </a:spcBef>
              <a:defRPr/>
            </a:pPr>
            <a:r>
              <a:rPr lang="en-US" dirty="0" smtClean="0"/>
              <a:t>A project may be divided into any number of phases</a:t>
            </a:r>
          </a:p>
          <a:p>
            <a:pPr>
              <a:spcBef>
                <a:spcPts val="0"/>
              </a:spcBef>
              <a:defRPr/>
            </a:pPr>
            <a:r>
              <a:rPr lang="en-US" sz="2800" dirty="0" smtClean="0"/>
              <a:t>Project phases typically are completed sequentially, but can overlap in some project situations.</a:t>
            </a:r>
          </a:p>
        </p:txBody>
      </p:sp>
      <p:sp>
        <p:nvSpPr>
          <p:cNvPr id="4" name="Slide Number Placeholder 3"/>
          <p:cNvSpPr>
            <a:spLocks noGrp="1"/>
          </p:cNvSpPr>
          <p:nvPr>
            <p:ph type="sldNum" sz="quarter" idx="12"/>
          </p:nvPr>
        </p:nvSpPr>
        <p:spPr/>
        <p:txBody>
          <a:bodyPr/>
          <a:lstStyle/>
          <a:p>
            <a:fld id="{C4FCDAF3-3648-4722-B24B-7C2CD55F4160}"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smtClean="0"/>
              <a:t>Project Phases </a:t>
            </a:r>
            <a:endParaRPr lang="en-US" sz="4000" dirty="0"/>
          </a:p>
        </p:txBody>
      </p:sp>
      <p:sp>
        <p:nvSpPr>
          <p:cNvPr id="3" name="Content Placeholder 2"/>
          <p:cNvSpPr>
            <a:spLocks noGrp="1"/>
          </p:cNvSpPr>
          <p:nvPr>
            <p:ph idx="1"/>
          </p:nvPr>
        </p:nvSpPr>
        <p:spPr>
          <a:xfrm>
            <a:off x="457200" y="1143000"/>
            <a:ext cx="8229600" cy="4525963"/>
          </a:xfrm>
        </p:spPr>
        <p:txBody>
          <a:bodyPr/>
          <a:lstStyle/>
          <a:p>
            <a:pPr>
              <a:spcBef>
                <a:spcPts val="0"/>
              </a:spcBef>
              <a:defRPr/>
            </a:pPr>
            <a:r>
              <a:rPr lang="en-US" dirty="0" smtClean="0"/>
              <a:t>Different phases typically have a different duration/effort.</a:t>
            </a:r>
          </a:p>
          <a:p>
            <a:pPr>
              <a:spcBef>
                <a:spcPts val="0"/>
              </a:spcBef>
              <a:defRPr/>
            </a:pPr>
            <a:r>
              <a:rPr lang="en-US" dirty="0" smtClean="0"/>
              <a:t>Each phase of the project goes through all five process groups.</a:t>
            </a:r>
          </a:p>
          <a:p>
            <a:pPr>
              <a:spcBef>
                <a:spcPts val="0"/>
              </a:spcBef>
              <a:defRPr/>
            </a:pPr>
            <a:r>
              <a:rPr lang="en-US" dirty="0" smtClean="0"/>
              <a:t>The number of phases, the need for phases and the degree of control applied depend on the size, complexity and potential impact of the project.</a:t>
            </a:r>
          </a:p>
          <a:p>
            <a:pPr>
              <a:buNone/>
            </a:pPr>
            <a:endParaRPr lang="en-US" dirty="0"/>
          </a:p>
        </p:txBody>
      </p:sp>
      <p:sp>
        <p:nvSpPr>
          <p:cNvPr id="4" name="Slide Number Placeholder 3"/>
          <p:cNvSpPr>
            <a:spLocks noGrp="1"/>
          </p:cNvSpPr>
          <p:nvPr>
            <p:ph type="sldNum" sz="quarter" idx="12"/>
          </p:nvPr>
        </p:nvSpPr>
        <p:spPr/>
        <p:txBody>
          <a:bodyPr/>
          <a:lstStyle/>
          <a:p>
            <a:fld id="{C4FCDAF3-3648-4722-B24B-7C2CD55F4160}"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t>Phase-to-Phase Relationships</a:t>
            </a:r>
            <a:endParaRPr lang="en-US" sz="4000" dirty="0"/>
          </a:p>
        </p:txBody>
      </p:sp>
      <p:sp>
        <p:nvSpPr>
          <p:cNvPr id="3" name="Content Placeholder 2"/>
          <p:cNvSpPr>
            <a:spLocks noGrp="1"/>
          </p:cNvSpPr>
          <p:nvPr>
            <p:ph idx="1"/>
          </p:nvPr>
        </p:nvSpPr>
        <p:spPr>
          <a:xfrm>
            <a:off x="457200" y="1371600"/>
            <a:ext cx="8229600" cy="4953000"/>
          </a:xfrm>
        </p:spPr>
        <p:txBody>
          <a:bodyPr>
            <a:noAutofit/>
          </a:bodyPr>
          <a:lstStyle/>
          <a:p>
            <a:pPr>
              <a:spcBef>
                <a:spcPts val="0"/>
              </a:spcBef>
              <a:defRPr/>
            </a:pPr>
            <a:r>
              <a:rPr lang="en-US" sz="2400" b="1" dirty="0" smtClean="0">
                <a:solidFill>
                  <a:srgbClr val="0000FF"/>
                </a:solidFill>
              </a:rPr>
              <a:t>Sequential Relationship</a:t>
            </a:r>
          </a:p>
          <a:p>
            <a:pPr lvl="1">
              <a:spcBef>
                <a:spcPts val="0"/>
              </a:spcBef>
              <a:defRPr/>
            </a:pPr>
            <a:r>
              <a:rPr lang="en-US" sz="2400" dirty="0" smtClean="0"/>
              <a:t>When a project has sequential phases, each phase starts after the previous phase is 100% complete</a:t>
            </a:r>
          </a:p>
          <a:p>
            <a:pPr>
              <a:spcBef>
                <a:spcPts val="0"/>
              </a:spcBef>
              <a:defRPr/>
            </a:pPr>
            <a:r>
              <a:rPr lang="en-US" sz="2400" b="1" dirty="0" smtClean="0">
                <a:solidFill>
                  <a:srgbClr val="0000FF"/>
                </a:solidFill>
              </a:rPr>
              <a:t>Overlapping Relationship</a:t>
            </a:r>
          </a:p>
          <a:p>
            <a:pPr lvl="1">
              <a:spcBef>
                <a:spcPts val="0"/>
              </a:spcBef>
              <a:defRPr/>
            </a:pPr>
            <a:r>
              <a:rPr lang="en-US" sz="2400" dirty="0" smtClean="0"/>
              <a:t>In an overlapping relationship, a phase starts prior to the completion of the previous phase.</a:t>
            </a:r>
          </a:p>
          <a:p>
            <a:pPr>
              <a:spcBef>
                <a:spcPts val="0"/>
              </a:spcBef>
              <a:defRPr/>
            </a:pPr>
            <a:r>
              <a:rPr lang="en-US" sz="2400" b="1" dirty="0" smtClean="0">
                <a:solidFill>
                  <a:srgbClr val="0000FF"/>
                </a:solidFill>
              </a:rPr>
              <a:t>Iterative Relationship</a:t>
            </a:r>
          </a:p>
          <a:p>
            <a:pPr lvl="1">
              <a:spcBef>
                <a:spcPts val="0"/>
              </a:spcBef>
              <a:defRPr/>
            </a:pPr>
            <a:r>
              <a:rPr lang="en-US" sz="2400" dirty="0" smtClean="0"/>
              <a:t>A project got a single team performing the Initiating and Planning Processes for one phase, while also doing the Executing processes for the previous phase. That way, when the Executing and Closing process groups are finished, the team can jump straight into the next phase’s Executing processes.</a:t>
            </a:r>
            <a:endParaRPr lang="en-US" sz="2400" dirty="0"/>
          </a:p>
        </p:txBody>
      </p:sp>
      <p:sp>
        <p:nvSpPr>
          <p:cNvPr id="4" name="Slide Number Placeholder 3"/>
          <p:cNvSpPr>
            <a:spLocks noGrp="1"/>
          </p:cNvSpPr>
          <p:nvPr>
            <p:ph type="sldNum" sz="quarter" idx="12"/>
          </p:nvPr>
        </p:nvSpPr>
        <p:spPr/>
        <p:txBody>
          <a:bodyPr/>
          <a:lstStyle/>
          <a:p>
            <a:fld id="{C4FCDAF3-3648-4722-B24B-7C2CD55F4160}"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smtClean="0"/>
              <a:t>Processes</a:t>
            </a:r>
            <a:endParaRPr lang="en-US" sz="4000" b="1" dirty="0"/>
          </a:p>
        </p:txBody>
      </p:sp>
      <p:sp>
        <p:nvSpPr>
          <p:cNvPr id="3" name="Content Placeholder 2"/>
          <p:cNvSpPr>
            <a:spLocks noGrp="1"/>
          </p:cNvSpPr>
          <p:nvPr>
            <p:ph idx="1"/>
          </p:nvPr>
        </p:nvSpPr>
        <p:spPr>
          <a:xfrm>
            <a:off x="457200" y="1219200"/>
            <a:ext cx="8229600" cy="4906963"/>
          </a:xfrm>
        </p:spPr>
        <p:txBody>
          <a:bodyPr>
            <a:normAutofit/>
          </a:bodyPr>
          <a:lstStyle/>
          <a:p>
            <a:pPr marL="274320">
              <a:spcBef>
                <a:spcPts val="0"/>
              </a:spcBef>
            </a:pPr>
            <a:r>
              <a:rPr lang="en-US" sz="2800" dirty="0"/>
              <a:t>Within each process group are individual processes, which is how actually the work is actually done in a project.</a:t>
            </a:r>
          </a:p>
          <a:p>
            <a:pPr marL="274320">
              <a:spcBef>
                <a:spcPts val="0"/>
              </a:spcBef>
            </a:pPr>
            <a:endParaRPr lang="en-US" sz="2800" dirty="0" smtClean="0"/>
          </a:p>
          <a:p>
            <a:pPr marL="274320">
              <a:spcBef>
                <a:spcPts val="0"/>
              </a:spcBef>
            </a:pPr>
            <a:r>
              <a:rPr lang="en-US" sz="2800" dirty="0" smtClean="0"/>
              <a:t>According </a:t>
            </a:r>
            <a:r>
              <a:rPr lang="en-US" sz="2800" dirty="0"/>
              <a:t>to </a:t>
            </a:r>
            <a:r>
              <a:rPr lang="en-US" sz="2800" b="1" dirty="0" smtClean="0"/>
              <a:t>PMBOK Guide (6</a:t>
            </a:r>
            <a:r>
              <a:rPr lang="en-US" sz="2800" b="1" baseline="30000" dirty="0" smtClean="0"/>
              <a:t>th</a:t>
            </a:r>
            <a:r>
              <a:rPr lang="en-US" sz="2800" b="1" dirty="0" smtClean="0"/>
              <a:t> Edition)</a:t>
            </a:r>
            <a:r>
              <a:rPr lang="en-US" sz="2800" dirty="0" smtClean="0"/>
              <a:t>, </a:t>
            </a:r>
            <a:r>
              <a:rPr lang="en-US" sz="2800" dirty="0">
                <a:solidFill>
                  <a:srgbClr val="0000FF"/>
                </a:solidFill>
              </a:rPr>
              <a:t>every project breaks down into </a:t>
            </a:r>
            <a:r>
              <a:rPr lang="en-US" sz="2800" dirty="0" smtClean="0">
                <a:solidFill>
                  <a:srgbClr val="0000FF"/>
                </a:solidFill>
              </a:rPr>
              <a:t>49 </a:t>
            </a:r>
            <a:r>
              <a:rPr lang="en-US" sz="2800" dirty="0">
                <a:solidFill>
                  <a:srgbClr val="0000FF"/>
                </a:solidFill>
              </a:rPr>
              <a:t>processes.</a:t>
            </a:r>
          </a:p>
          <a:p>
            <a:pPr marL="274320">
              <a:spcBef>
                <a:spcPts val="0"/>
              </a:spcBef>
            </a:pPr>
            <a:endParaRPr lang="en-US" sz="2800" dirty="0" smtClean="0"/>
          </a:p>
          <a:p>
            <a:pPr marL="274320">
              <a:spcBef>
                <a:spcPts val="0"/>
              </a:spcBef>
            </a:pPr>
            <a:r>
              <a:rPr lang="en-US" sz="2800" dirty="0" smtClean="0"/>
              <a:t>Each </a:t>
            </a:r>
            <a:r>
              <a:rPr lang="en-US" sz="2800" dirty="0"/>
              <a:t>of the processes belongs to only one process groups</a:t>
            </a:r>
            <a:r>
              <a:rPr lang="en-US" sz="2800" dirty="0" smtClean="0"/>
              <a:t>.</a:t>
            </a:r>
            <a:endParaRPr lang="en-US" sz="2800" dirty="0"/>
          </a:p>
        </p:txBody>
      </p:sp>
      <p:sp>
        <p:nvSpPr>
          <p:cNvPr id="6" name="Slide Number Placeholder 5"/>
          <p:cNvSpPr>
            <a:spLocks noGrp="1"/>
          </p:cNvSpPr>
          <p:nvPr>
            <p:ph type="sldNum" sz="quarter" idx="12"/>
          </p:nvPr>
        </p:nvSpPr>
        <p:spPr/>
        <p:txBody>
          <a:bodyPr/>
          <a:lstStyle/>
          <a:p>
            <a:fld id="{F420543E-CA73-44A1-A0D2-9C2E7FFA47FD}" type="slidenum">
              <a:rPr lang="en-US" smtClean="0"/>
              <a:pPr/>
              <a:t>16</a:t>
            </a:fld>
            <a:endParaRPr lang="en-US"/>
          </a:p>
        </p:txBody>
      </p:sp>
    </p:spTree>
    <p:extLst>
      <p:ext uri="{BB962C8B-B14F-4D97-AF65-F5344CB8AC3E}">
        <p14:creationId xmlns:p14="http://schemas.microsoft.com/office/powerpoint/2010/main" val="1467266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563562"/>
          </a:xfrm>
        </p:spPr>
        <p:txBody>
          <a:bodyPr>
            <a:normAutofit fontScale="90000"/>
          </a:bodyPr>
          <a:lstStyle/>
          <a:p>
            <a:r>
              <a:rPr lang="en-US" sz="4000" b="1" dirty="0" smtClean="0"/>
              <a:t>Processes (cont.)</a:t>
            </a:r>
            <a:endParaRPr lang="en-US" sz="4000" b="1" dirty="0"/>
          </a:p>
        </p:txBody>
      </p:sp>
      <p:sp>
        <p:nvSpPr>
          <p:cNvPr id="3" name="Content Placeholder 2"/>
          <p:cNvSpPr>
            <a:spLocks noGrp="1"/>
          </p:cNvSpPr>
          <p:nvPr>
            <p:ph idx="1"/>
          </p:nvPr>
        </p:nvSpPr>
        <p:spPr>
          <a:xfrm>
            <a:off x="457200" y="914400"/>
            <a:ext cx="8229600" cy="5638800"/>
          </a:xfrm>
        </p:spPr>
        <p:txBody>
          <a:bodyPr>
            <a:noAutofit/>
          </a:bodyPr>
          <a:lstStyle/>
          <a:p>
            <a:pPr>
              <a:buFont typeface="Wingdings" pitchFamily="2" charset="2"/>
              <a:buChar char="§"/>
              <a:defRPr/>
            </a:pPr>
            <a:r>
              <a:rPr lang="en-US" sz="2400" b="1" dirty="0">
                <a:solidFill>
                  <a:srgbClr val="C00000"/>
                </a:solidFill>
              </a:rPr>
              <a:t>Process Magnets</a:t>
            </a:r>
            <a:r>
              <a:rPr lang="en-US" sz="2400" dirty="0">
                <a:solidFill>
                  <a:srgbClr val="C00000"/>
                </a:solidFill>
              </a:rPr>
              <a:t>: (Some of the </a:t>
            </a:r>
            <a:r>
              <a:rPr lang="en-US" sz="2400" dirty="0" smtClean="0">
                <a:solidFill>
                  <a:srgbClr val="C00000"/>
                </a:solidFill>
              </a:rPr>
              <a:t>49 processes</a:t>
            </a:r>
            <a:r>
              <a:rPr lang="en-US" sz="2400" dirty="0">
                <a:solidFill>
                  <a:srgbClr val="C00000"/>
                </a:solidFill>
              </a:rPr>
              <a:t>)</a:t>
            </a:r>
          </a:p>
          <a:p>
            <a:pPr>
              <a:defRPr/>
            </a:pPr>
            <a:r>
              <a:rPr lang="en-US" sz="2000" b="1" dirty="0">
                <a:solidFill>
                  <a:srgbClr val="0000FF"/>
                </a:solidFill>
              </a:rPr>
              <a:t>Initiating</a:t>
            </a:r>
            <a:r>
              <a:rPr lang="en-US" sz="2000" dirty="0">
                <a:solidFill>
                  <a:srgbClr val="0000FF"/>
                </a:solidFill>
              </a:rPr>
              <a:t> </a:t>
            </a:r>
            <a:r>
              <a:rPr lang="en-US" sz="2000" b="1" dirty="0" smtClean="0">
                <a:solidFill>
                  <a:srgbClr val="0000FF"/>
                </a:solidFill>
              </a:rPr>
              <a:t>Process Group</a:t>
            </a:r>
            <a:r>
              <a:rPr lang="en-US" sz="2000" dirty="0" smtClean="0"/>
              <a:t> </a:t>
            </a:r>
            <a:r>
              <a:rPr lang="en-US" sz="2000" b="1" dirty="0" smtClean="0">
                <a:solidFill>
                  <a:srgbClr val="FF0000"/>
                </a:solidFill>
              </a:rPr>
              <a:t>(2 </a:t>
            </a:r>
            <a:r>
              <a:rPr lang="en-US" sz="2000" b="1" dirty="0">
                <a:solidFill>
                  <a:srgbClr val="FF0000"/>
                </a:solidFill>
              </a:rPr>
              <a:t>processes)</a:t>
            </a:r>
          </a:p>
          <a:p>
            <a:pPr lvl="1">
              <a:buClr>
                <a:srgbClr val="0000FF"/>
              </a:buClr>
              <a:defRPr/>
            </a:pPr>
            <a:r>
              <a:rPr lang="en-US" sz="2000" b="1" dirty="0"/>
              <a:t>Develop Project Charter</a:t>
            </a:r>
          </a:p>
          <a:p>
            <a:pPr lvl="1">
              <a:buClr>
                <a:srgbClr val="0000FF"/>
              </a:buClr>
              <a:defRPr/>
            </a:pPr>
            <a:r>
              <a:rPr lang="en-US" sz="2000" b="1" dirty="0"/>
              <a:t>Identify </a:t>
            </a:r>
            <a:r>
              <a:rPr lang="en-US" sz="2000" b="1" dirty="0" smtClean="0"/>
              <a:t>Stakeholders</a:t>
            </a:r>
            <a:endParaRPr lang="en-US" sz="2000" dirty="0" smtClean="0"/>
          </a:p>
          <a:p>
            <a:pPr>
              <a:defRPr/>
            </a:pPr>
            <a:r>
              <a:rPr lang="en-US" sz="2000" b="1" dirty="0" smtClean="0">
                <a:solidFill>
                  <a:srgbClr val="0000FF"/>
                </a:solidFill>
              </a:rPr>
              <a:t>Planning</a:t>
            </a:r>
            <a:r>
              <a:rPr lang="en-US" sz="2000" dirty="0" smtClean="0">
                <a:solidFill>
                  <a:srgbClr val="0000FF"/>
                </a:solidFill>
              </a:rPr>
              <a:t> </a:t>
            </a:r>
            <a:r>
              <a:rPr lang="en-US" sz="2000" b="1" dirty="0">
                <a:solidFill>
                  <a:srgbClr val="0000FF"/>
                </a:solidFill>
              </a:rPr>
              <a:t>Process </a:t>
            </a:r>
            <a:r>
              <a:rPr lang="en-US" sz="2000" b="1" dirty="0" smtClean="0">
                <a:solidFill>
                  <a:srgbClr val="0000FF"/>
                </a:solidFill>
              </a:rPr>
              <a:t>Group </a:t>
            </a:r>
            <a:r>
              <a:rPr lang="en-US" sz="2000" b="1" dirty="0" smtClean="0">
                <a:solidFill>
                  <a:srgbClr val="FF0000"/>
                </a:solidFill>
              </a:rPr>
              <a:t>(24 processes)</a:t>
            </a:r>
            <a:endParaRPr lang="en-US" sz="2000" b="1" dirty="0">
              <a:solidFill>
                <a:srgbClr val="FF0000"/>
              </a:solidFill>
            </a:endParaRPr>
          </a:p>
          <a:p>
            <a:pPr lvl="1">
              <a:buClr>
                <a:srgbClr val="0000FF"/>
              </a:buClr>
              <a:defRPr/>
            </a:pPr>
            <a:r>
              <a:rPr lang="en-US" sz="2000" b="1" dirty="0"/>
              <a:t>Develop Project Management Plan</a:t>
            </a:r>
          </a:p>
          <a:p>
            <a:pPr lvl="1">
              <a:buClr>
                <a:srgbClr val="0000FF"/>
              </a:buClr>
              <a:defRPr/>
            </a:pPr>
            <a:r>
              <a:rPr lang="en-US" sz="2000" b="1" dirty="0" smtClean="0"/>
              <a:t>Plan Scope Management</a:t>
            </a:r>
          </a:p>
          <a:p>
            <a:pPr lvl="1">
              <a:buClr>
                <a:srgbClr val="0000FF"/>
              </a:buClr>
              <a:defRPr/>
            </a:pPr>
            <a:r>
              <a:rPr lang="en-US" sz="2000" b="1" dirty="0" smtClean="0"/>
              <a:t>Collect Requirements</a:t>
            </a:r>
          </a:p>
          <a:p>
            <a:pPr lvl="1">
              <a:buClr>
                <a:srgbClr val="0000FF"/>
              </a:buClr>
              <a:defRPr/>
            </a:pPr>
            <a:r>
              <a:rPr lang="en-US" sz="2000" b="1" dirty="0" smtClean="0"/>
              <a:t>Define Scope</a:t>
            </a:r>
          </a:p>
          <a:p>
            <a:pPr lvl="1">
              <a:buClr>
                <a:srgbClr val="0000FF"/>
              </a:buClr>
              <a:defRPr/>
            </a:pPr>
            <a:r>
              <a:rPr lang="en-US" sz="2000" b="1" dirty="0" smtClean="0"/>
              <a:t>Create WBS</a:t>
            </a:r>
          </a:p>
          <a:p>
            <a:pPr lvl="1">
              <a:buClr>
                <a:srgbClr val="0000FF"/>
              </a:buClr>
              <a:defRPr/>
            </a:pPr>
            <a:r>
              <a:rPr lang="en-US" sz="2000" b="1" dirty="0" smtClean="0"/>
              <a:t>Plan Schedule Management</a:t>
            </a:r>
          </a:p>
          <a:p>
            <a:pPr lvl="1">
              <a:buClr>
                <a:srgbClr val="0000FF"/>
              </a:buClr>
              <a:defRPr/>
            </a:pPr>
            <a:r>
              <a:rPr lang="en-US" sz="2000" b="1" dirty="0" smtClean="0"/>
              <a:t>Plan Risk Management</a:t>
            </a:r>
            <a:endParaRPr lang="en-US" sz="2000" b="1" dirty="0"/>
          </a:p>
          <a:p>
            <a:pPr lvl="1">
              <a:buClr>
                <a:srgbClr val="0000FF"/>
              </a:buClr>
              <a:defRPr/>
            </a:pPr>
            <a:r>
              <a:rPr lang="en-US" sz="2000" b="1" dirty="0" smtClean="0"/>
              <a:t>Plan Quality Management</a:t>
            </a:r>
            <a:endParaRPr lang="en-US" sz="2000" b="1" dirty="0"/>
          </a:p>
          <a:p>
            <a:pPr lvl="1">
              <a:buClr>
                <a:srgbClr val="0000FF"/>
              </a:buClr>
              <a:defRPr/>
            </a:pPr>
            <a:r>
              <a:rPr lang="en-US" sz="2000" b="1" dirty="0"/>
              <a:t>Estimate Activity Durations</a:t>
            </a:r>
          </a:p>
          <a:p>
            <a:pPr lvl="1">
              <a:buClr>
                <a:srgbClr val="0000FF"/>
              </a:buClr>
              <a:defRPr/>
            </a:pPr>
            <a:r>
              <a:rPr lang="en-US" sz="2000" b="1" dirty="0" smtClean="0"/>
              <a:t>…</a:t>
            </a:r>
            <a:endParaRPr lang="en-US" sz="2000" dirty="0" smtClean="0"/>
          </a:p>
        </p:txBody>
      </p:sp>
      <p:sp>
        <p:nvSpPr>
          <p:cNvPr id="6" name="Slide Number Placeholder 5"/>
          <p:cNvSpPr>
            <a:spLocks noGrp="1"/>
          </p:cNvSpPr>
          <p:nvPr>
            <p:ph type="sldNum" sz="quarter" idx="12"/>
          </p:nvPr>
        </p:nvSpPr>
        <p:spPr/>
        <p:txBody>
          <a:bodyPr/>
          <a:lstStyle/>
          <a:p>
            <a:fld id="{F420543E-CA73-44A1-A0D2-9C2E7FFA47FD}" type="slidenum">
              <a:rPr lang="en-US" smtClean="0"/>
              <a:pPr/>
              <a:t>17</a:t>
            </a:fld>
            <a:endParaRPr lang="en-US"/>
          </a:p>
        </p:txBody>
      </p:sp>
    </p:spTree>
    <p:extLst>
      <p:ext uri="{BB962C8B-B14F-4D97-AF65-F5344CB8AC3E}">
        <p14:creationId xmlns:p14="http://schemas.microsoft.com/office/powerpoint/2010/main" val="3312076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4000" b="1" dirty="0" smtClean="0"/>
              <a:t>Processes (cont.)</a:t>
            </a:r>
            <a:endParaRPr lang="en-US" sz="4000" dirty="0"/>
          </a:p>
        </p:txBody>
      </p:sp>
      <p:sp>
        <p:nvSpPr>
          <p:cNvPr id="3" name="Content Placeholder 2"/>
          <p:cNvSpPr>
            <a:spLocks noGrp="1"/>
          </p:cNvSpPr>
          <p:nvPr>
            <p:ph idx="1"/>
          </p:nvPr>
        </p:nvSpPr>
        <p:spPr>
          <a:xfrm>
            <a:off x="457200" y="1143000"/>
            <a:ext cx="8229600" cy="4983163"/>
          </a:xfrm>
        </p:spPr>
        <p:txBody>
          <a:bodyPr/>
          <a:lstStyle/>
          <a:p>
            <a:pPr>
              <a:defRPr/>
            </a:pPr>
            <a:r>
              <a:rPr lang="en-US" sz="2200" b="1" dirty="0" smtClean="0">
                <a:solidFill>
                  <a:srgbClr val="0000FF"/>
                </a:solidFill>
              </a:rPr>
              <a:t>Executing</a:t>
            </a:r>
            <a:r>
              <a:rPr lang="en-US" sz="2200" dirty="0" smtClean="0">
                <a:solidFill>
                  <a:srgbClr val="0000FF"/>
                </a:solidFill>
              </a:rPr>
              <a:t> </a:t>
            </a:r>
            <a:r>
              <a:rPr lang="en-US" sz="2200" b="1" dirty="0" smtClean="0">
                <a:solidFill>
                  <a:srgbClr val="0000FF"/>
                </a:solidFill>
              </a:rPr>
              <a:t>Process Group</a:t>
            </a:r>
            <a:r>
              <a:rPr lang="en-US" sz="2200" b="1" dirty="0" smtClean="0"/>
              <a:t> </a:t>
            </a:r>
            <a:r>
              <a:rPr lang="en-US" sz="2200" b="1" dirty="0" smtClean="0">
                <a:solidFill>
                  <a:srgbClr val="FF0000"/>
                </a:solidFill>
              </a:rPr>
              <a:t>(10 processes) </a:t>
            </a:r>
          </a:p>
          <a:p>
            <a:pPr lvl="1">
              <a:buClr>
                <a:srgbClr val="0000FF"/>
              </a:buClr>
              <a:defRPr/>
            </a:pPr>
            <a:r>
              <a:rPr lang="en-US" sz="2000" b="1" dirty="0" smtClean="0"/>
              <a:t>Direct &amp; Manage Project Execution</a:t>
            </a:r>
          </a:p>
          <a:p>
            <a:pPr lvl="1">
              <a:buClr>
                <a:srgbClr val="0000FF"/>
              </a:buClr>
              <a:defRPr/>
            </a:pPr>
            <a:r>
              <a:rPr lang="en-US" sz="2000" b="1" dirty="0" smtClean="0"/>
              <a:t>Manage Project Knowledge</a:t>
            </a:r>
          </a:p>
          <a:p>
            <a:pPr lvl="1">
              <a:buClr>
                <a:srgbClr val="0000FF"/>
              </a:buClr>
              <a:defRPr/>
            </a:pPr>
            <a:r>
              <a:rPr lang="en-US" sz="2000" b="1" dirty="0" smtClean="0"/>
              <a:t>Manage Quality</a:t>
            </a:r>
          </a:p>
          <a:p>
            <a:pPr lvl="1">
              <a:buClr>
                <a:srgbClr val="0000FF"/>
              </a:buClr>
              <a:defRPr/>
            </a:pPr>
            <a:r>
              <a:rPr lang="en-US" sz="2000" b="1" dirty="0" smtClean="0"/>
              <a:t>Acquire Resources</a:t>
            </a:r>
          </a:p>
          <a:p>
            <a:pPr lvl="1">
              <a:buClr>
                <a:srgbClr val="0000FF"/>
              </a:buClr>
              <a:defRPr/>
            </a:pPr>
            <a:r>
              <a:rPr lang="en-US" sz="2000" b="1" dirty="0" smtClean="0"/>
              <a:t>Develop Team</a:t>
            </a:r>
          </a:p>
          <a:p>
            <a:pPr lvl="1">
              <a:buClr>
                <a:srgbClr val="0000FF"/>
              </a:buClr>
              <a:defRPr/>
            </a:pPr>
            <a:r>
              <a:rPr lang="en-US" sz="2000" b="1" dirty="0" smtClean="0"/>
              <a:t>Manage Team</a:t>
            </a:r>
          </a:p>
          <a:p>
            <a:pPr lvl="1">
              <a:buClr>
                <a:srgbClr val="0000FF"/>
              </a:buClr>
              <a:defRPr/>
            </a:pPr>
            <a:r>
              <a:rPr lang="en-US" sz="2000" b="1" dirty="0" smtClean="0"/>
              <a:t>Manage Communications</a:t>
            </a:r>
          </a:p>
          <a:p>
            <a:pPr lvl="1">
              <a:buClr>
                <a:srgbClr val="0000FF"/>
              </a:buClr>
              <a:defRPr/>
            </a:pPr>
            <a:r>
              <a:rPr lang="en-US" sz="2000" b="1" dirty="0" smtClean="0"/>
              <a:t>Manage Stakeholder Engagement</a:t>
            </a:r>
          </a:p>
          <a:p>
            <a:pPr lvl="1">
              <a:buClr>
                <a:srgbClr val="0000FF"/>
              </a:buClr>
              <a:defRPr/>
            </a:pPr>
            <a:r>
              <a:rPr lang="en-US" sz="2000" b="1" dirty="0" smtClean="0"/>
              <a:t>…</a:t>
            </a:r>
          </a:p>
          <a:p>
            <a:pPr>
              <a:buNone/>
            </a:pPr>
            <a:endParaRPr lang="en-US" dirty="0"/>
          </a:p>
        </p:txBody>
      </p:sp>
      <p:sp>
        <p:nvSpPr>
          <p:cNvPr id="4" name="Slide Number Placeholder 3"/>
          <p:cNvSpPr>
            <a:spLocks noGrp="1"/>
          </p:cNvSpPr>
          <p:nvPr>
            <p:ph type="sldNum" sz="quarter" idx="12"/>
          </p:nvPr>
        </p:nvSpPr>
        <p:spPr/>
        <p:txBody>
          <a:bodyPr/>
          <a:lstStyle/>
          <a:p>
            <a:fld id="{C4FCDAF3-3648-4722-B24B-7C2CD55F4160}"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a:t>Break It Down (</a:t>
            </a:r>
            <a:r>
              <a:rPr lang="en-US" sz="4000" b="1" dirty="0" smtClean="0"/>
              <a:t>cont.)</a:t>
            </a:r>
            <a:endParaRPr lang="en-US" sz="4000" b="1" dirty="0"/>
          </a:p>
        </p:txBody>
      </p:sp>
      <p:sp>
        <p:nvSpPr>
          <p:cNvPr id="3" name="Content Placeholder 2"/>
          <p:cNvSpPr>
            <a:spLocks noGrp="1"/>
          </p:cNvSpPr>
          <p:nvPr>
            <p:ph idx="1"/>
          </p:nvPr>
        </p:nvSpPr>
        <p:spPr>
          <a:xfrm>
            <a:off x="152400" y="1143000"/>
            <a:ext cx="8686800" cy="5486400"/>
          </a:xfrm>
        </p:spPr>
        <p:txBody>
          <a:bodyPr>
            <a:normAutofit/>
          </a:bodyPr>
          <a:lstStyle/>
          <a:p>
            <a:r>
              <a:rPr lang="en-US" sz="2400" b="1" dirty="0" smtClean="0">
                <a:solidFill>
                  <a:srgbClr val="0000FF"/>
                </a:solidFill>
              </a:rPr>
              <a:t>Monitoring </a:t>
            </a:r>
            <a:r>
              <a:rPr lang="en-US" sz="2400" b="1" dirty="0">
                <a:solidFill>
                  <a:srgbClr val="0000FF"/>
                </a:solidFill>
              </a:rPr>
              <a:t>and Controlling Process </a:t>
            </a:r>
            <a:r>
              <a:rPr lang="en-US" sz="2400" b="1" dirty="0" smtClean="0">
                <a:solidFill>
                  <a:srgbClr val="0000FF"/>
                </a:solidFill>
              </a:rPr>
              <a:t>Group</a:t>
            </a:r>
            <a:r>
              <a:rPr lang="en-US" sz="2400" dirty="0" smtClean="0">
                <a:solidFill>
                  <a:srgbClr val="0000FF"/>
                </a:solidFill>
              </a:rPr>
              <a:t> </a:t>
            </a:r>
            <a:r>
              <a:rPr lang="en-US" sz="2400" dirty="0" smtClean="0">
                <a:solidFill>
                  <a:srgbClr val="FF0000"/>
                </a:solidFill>
              </a:rPr>
              <a:t>(</a:t>
            </a:r>
            <a:r>
              <a:rPr lang="en-US" sz="2400" b="1" dirty="0" smtClean="0">
                <a:solidFill>
                  <a:srgbClr val="FF0000"/>
                </a:solidFill>
              </a:rPr>
              <a:t>12 processes</a:t>
            </a:r>
            <a:r>
              <a:rPr lang="en-US" sz="2400" dirty="0" smtClean="0">
                <a:solidFill>
                  <a:srgbClr val="FF0000"/>
                </a:solidFill>
              </a:rPr>
              <a:t>)</a:t>
            </a:r>
            <a:endParaRPr lang="en-US" sz="2400" dirty="0">
              <a:solidFill>
                <a:srgbClr val="FF0000"/>
              </a:solidFill>
            </a:endParaRPr>
          </a:p>
          <a:p>
            <a:pPr lvl="1"/>
            <a:r>
              <a:rPr lang="en-US" sz="2000" b="1" dirty="0" smtClean="0"/>
              <a:t>Monitor and Control Project Work</a:t>
            </a:r>
          </a:p>
          <a:p>
            <a:pPr lvl="1"/>
            <a:r>
              <a:rPr lang="en-US" sz="2000" b="1" dirty="0" smtClean="0"/>
              <a:t>Perform Integrated Change Control</a:t>
            </a:r>
          </a:p>
          <a:p>
            <a:pPr lvl="1"/>
            <a:r>
              <a:rPr lang="en-US" sz="2000" b="1" dirty="0" smtClean="0"/>
              <a:t>Validate Scope</a:t>
            </a:r>
          </a:p>
          <a:p>
            <a:pPr lvl="1"/>
            <a:r>
              <a:rPr lang="en-US" sz="2000" b="1" dirty="0" smtClean="0"/>
              <a:t>Control Scope</a:t>
            </a:r>
            <a:endParaRPr lang="en-US" sz="2000" b="1" dirty="0"/>
          </a:p>
          <a:p>
            <a:pPr lvl="1"/>
            <a:r>
              <a:rPr lang="en-US" sz="2000" b="1" dirty="0" smtClean="0"/>
              <a:t>Control Schedule</a:t>
            </a:r>
          </a:p>
          <a:p>
            <a:pPr lvl="1"/>
            <a:r>
              <a:rPr lang="en-US" sz="2000" b="1" dirty="0" smtClean="0"/>
              <a:t>Control Costs</a:t>
            </a:r>
          </a:p>
          <a:p>
            <a:pPr lvl="1"/>
            <a:r>
              <a:rPr lang="en-US" sz="2000" b="1" dirty="0" smtClean="0"/>
              <a:t>Control Quality</a:t>
            </a:r>
          </a:p>
          <a:p>
            <a:pPr lvl="1"/>
            <a:r>
              <a:rPr lang="en-US" sz="2000" b="1" dirty="0" smtClean="0"/>
              <a:t>Monitor Stakeholder Engagement</a:t>
            </a:r>
            <a:endParaRPr lang="en-US" sz="2000" b="1" dirty="0"/>
          </a:p>
          <a:p>
            <a:pPr lvl="1"/>
            <a:r>
              <a:rPr lang="en-US" sz="2000" dirty="0"/>
              <a:t>…</a:t>
            </a:r>
          </a:p>
          <a:p>
            <a:r>
              <a:rPr lang="en-US" sz="2400" b="1" dirty="0" smtClean="0">
                <a:solidFill>
                  <a:srgbClr val="0000FF"/>
                </a:solidFill>
              </a:rPr>
              <a:t>Closing </a:t>
            </a:r>
            <a:r>
              <a:rPr lang="en-US" sz="2400" b="1" dirty="0">
                <a:solidFill>
                  <a:srgbClr val="0000FF"/>
                </a:solidFill>
              </a:rPr>
              <a:t>Process </a:t>
            </a:r>
            <a:r>
              <a:rPr lang="en-US" sz="2400" b="1" dirty="0" smtClean="0">
                <a:solidFill>
                  <a:srgbClr val="0000FF"/>
                </a:solidFill>
              </a:rPr>
              <a:t>Groups</a:t>
            </a:r>
            <a:r>
              <a:rPr lang="en-US" sz="2400" dirty="0" smtClean="0">
                <a:solidFill>
                  <a:srgbClr val="0000FF"/>
                </a:solidFill>
              </a:rPr>
              <a:t> </a:t>
            </a:r>
            <a:r>
              <a:rPr lang="en-US" sz="2400" dirty="0" smtClean="0">
                <a:solidFill>
                  <a:srgbClr val="FF0000"/>
                </a:solidFill>
              </a:rPr>
              <a:t>(</a:t>
            </a:r>
            <a:r>
              <a:rPr lang="en-US" sz="2400" b="1" dirty="0" smtClean="0">
                <a:solidFill>
                  <a:srgbClr val="FF0000"/>
                </a:solidFill>
              </a:rPr>
              <a:t>1 process</a:t>
            </a:r>
            <a:r>
              <a:rPr lang="en-US" sz="2400" dirty="0" smtClean="0">
                <a:solidFill>
                  <a:srgbClr val="FF0000"/>
                </a:solidFill>
              </a:rPr>
              <a:t>)</a:t>
            </a:r>
            <a:endParaRPr lang="en-US" sz="2400" dirty="0">
              <a:solidFill>
                <a:srgbClr val="FF0000"/>
              </a:solidFill>
            </a:endParaRPr>
          </a:p>
          <a:p>
            <a:pPr lvl="1"/>
            <a:r>
              <a:rPr lang="en-US" sz="2000" b="1" dirty="0" smtClean="0"/>
              <a:t>Close Project or Phase</a:t>
            </a:r>
          </a:p>
          <a:p>
            <a:pPr lvl="1">
              <a:buNone/>
            </a:pPr>
            <a:endParaRPr lang="en-US" sz="2400" b="1" dirty="0"/>
          </a:p>
        </p:txBody>
      </p:sp>
      <p:sp>
        <p:nvSpPr>
          <p:cNvPr id="6" name="Slide Number Placeholder 5"/>
          <p:cNvSpPr>
            <a:spLocks noGrp="1"/>
          </p:cNvSpPr>
          <p:nvPr>
            <p:ph type="sldNum" sz="quarter" idx="12"/>
          </p:nvPr>
        </p:nvSpPr>
        <p:spPr/>
        <p:txBody>
          <a:bodyPr/>
          <a:lstStyle/>
          <a:p>
            <a:fld id="{F420543E-CA73-44A1-A0D2-9C2E7FFA47FD}" type="slidenum">
              <a:rPr lang="en-US" smtClean="0"/>
              <a:pPr/>
              <a:t>19</a:t>
            </a:fld>
            <a:endParaRPr lang="en-US"/>
          </a:p>
        </p:txBody>
      </p:sp>
    </p:spTree>
    <p:extLst>
      <p:ext uri="{BB962C8B-B14F-4D97-AF65-F5344CB8AC3E}">
        <p14:creationId xmlns:p14="http://schemas.microsoft.com/office/powerpoint/2010/main" val="1155925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t>Project Management</a:t>
            </a:r>
            <a:endParaRPr lang="en-US" sz="4000" b="1" dirty="0"/>
          </a:p>
        </p:txBody>
      </p:sp>
      <p:sp>
        <p:nvSpPr>
          <p:cNvPr id="3" name="Content Placeholder 2"/>
          <p:cNvSpPr>
            <a:spLocks noGrp="1"/>
          </p:cNvSpPr>
          <p:nvPr>
            <p:ph idx="1"/>
          </p:nvPr>
        </p:nvSpPr>
        <p:spPr>
          <a:xfrm>
            <a:off x="457200" y="1371600"/>
            <a:ext cx="8229600" cy="4754563"/>
          </a:xfrm>
        </p:spPr>
        <p:txBody>
          <a:bodyPr>
            <a:noAutofit/>
          </a:bodyPr>
          <a:lstStyle/>
          <a:p>
            <a:r>
              <a:rPr lang="en-US" b="1" dirty="0" smtClean="0">
                <a:solidFill>
                  <a:srgbClr val="0000FF"/>
                </a:solidFill>
              </a:rPr>
              <a:t>Project management </a:t>
            </a:r>
            <a:r>
              <a:rPr lang="en-US" dirty="0" smtClean="0">
                <a:solidFill>
                  <a:srgbClr val="0000FF"/>
                </a:solidFill>
              </a:rPr>
              <a:t>is the application of knowledge, skills, tools, and techniques to project activities to meet the project requirements.</a:t>
            </a:r>
          </a:p>
          <a:p>
            <a:pPr lvl="1"/>
            <a:r>
              <a:rPr lang="en-US" dirty="0" smtClean="0"/>
              <a:t>Application of knowledge requires the effective management of the project processes</a:t>
            </a:r>
          </a:p>
        </p:txBody>
      </p:sp>
      <p:sp>
        <p:nvSpPr>
          <p:cNvPr id="4" name="Slide Number Placeholder 3"/>
          <p:cNvSpPr>
            <a:spLocks noGrp="1"/>
          </p:cNvSpPr>
          <p:nvPr>
            <p:ph type="sldNum" sz="quarter" idx="12"/>
          </p:nvPr>
        </p:nvSpPr>
        <p:spPr/>
        <p:txBody>
          <a:bodyPr/>
          <a:lstStyle/>
          <a:p>
            <a:fld id="{C4FCDAF3-3648-4722-B24B-7C2CD55F416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t>Anatomy of Processes</a:t>
            </a:r>
          </a:p>
        </p:txBody>
      </p:sp>
      <p:sp>
        <p:nvSpPr>
          <p:cNvPr id="3" name="Content Placeholder 2"/>
          <p:cNvSpPr>
            <a:spLocks noGrp="1"/>
          </p:cNvSpPr>
          <p:nvPr>
            <p:ph idx="1"/>
          </p:nvPr>
        </p:nvSpPr>
        <p:spPr>
          <a:xfrm>
            <a:off x="457200" y="1219200"/>
            <a:ext cx="8229600" cy="5029200"/>
          </a:xfrm>
        </p:spPr>
        <p:txBody>
          <a:bodyPr>
            <a:noAutofit/>
          </a:bodyPr>
          <a:lstStyle/>
          <a:p>
            <a:pPr>
              <a:spcBef>
                <a:spcPts val="0"/>
              </a:spcBef>
              <a:buFont typeface="Wingdings" pitchFamily="2" charset="2"/>
              <a:buChar char="§"/>
              <a:defRPr/>
            </a:pPr>
            <a:r>
              <a:rPr lang="en-US" sz="2400" dirty="0" smtClean="0">
                <a:solidFill>
                  <a:srgbClr val="0000FF"/>
                </a:solidFill>
              </a:rPr>
              <a:t>A process is a systematic series of activities directed towards  causing an end result such that one or more inputs will be acted upon to create one or more outputs.</a:t>
            </a:r>
          </a:p>
          <a:p>
            <a:pPr>
              <a:spcBef>
                <a:spcPts val="0"/>
              </a:spcBef>
              <a:defRPr/>
            </a:pPr>
            <a:endParaRPr lang="en-US" sz="2400" b="1" dirty="0" smtClean="0">
              <a:solidFill>
                <a:srgbClr val="0000FF"/>
              </a:solidFill>
            </a:endParaRPr>
          </a:p>
          <a:p>
            <a:pPr>
              <a:spcBef>
                <a:spcPts val="0"/>
              </a:spcBef>
              <a:defRPr/>
            </a:pPr>
            <a:r>
              <a:rPr lang="en-US" sz="2400" b="1" dirty="0" smtClean="0">
                <a:solidFill>
                  <a:srgbClr val="0000FF"/>
                </a:solidFill>
              </a:rPr>
              <a:t>INPUTS</a:t>
            </a:r>
            <a:endParaRPr lang="en-US" sz="2400" b="1" dirty="0">
              <a:solidFill>
                <a:srgbClr val="0000FF"/>
              </a:solidFill>
            </a:endParaRPr>
          </a:p>
          <a:p>
            <a:pPr lvl="1">
              <a:spcBef>
                <a:spcPts val="0"/>
              </a:spcBef>
              <a:defRPr/>
            </a:pPr>
            <a:r>
              <a:rPr lang="en-US" sz="2400" dirty="0"/>
              <a:t>Information that are used in </a:t>
            </a:r>
            <a:r>
              <a:rPr lang="en-US" sz="2400" dirty="0" smtClean="0"/>
              <a:t>projects</a:t>
            </a:r>
            <a:endParaRPr lang="en-US" sz="2400" b="1" dirty="0" smtClean="0"/>
          </a:p>
          <a:p>
            <a:pPr>
              <a:spcBef>
                <a:spcPts val="0"/>
              </a:spcBef>
              <a:defRPr/>
            </a:pPr>
            <a:r>
              <a:rPr lang="en-US" sz="2400" b="1" dirty="0" smtClean="0">
                <a:solidFill>
                  <a:srgbClr val="0000FF"/>
                </a:solidFill>
              </a:rPr>
              <a:t>TOOLS </a:t>
            </a:r>
            <a:r>
              <a:rPr lang="en-US" sz="2400" b="1" dirty="0">
                <a:solidFill>
                  <a:srgbClr val="0000FF"/>
                </a:solidFill>
              </a:rPr>
              <a:t>&amp; TECHNIQUES</a:t>
            </a:r>
          </a:p>
          <a:p>
            <a:pPr lvl="1">
              <a:spcBef>
                <a:spcPts val="0"/>
              </a:spcBef>
              <a:defRPr/>
            </a:pPr>
            <a:r>
              <a:rPr lang="en-US" sz="2400" dirty="0"/>
              <a:t>All project work</a:t>
            </a:r>
          </a:p>
          <a:p>
            <a:pPr lvl="1">
              <a:spcBef>
                <a:spcPts val="0"/>
              </a:spcBef>
              <a:defRPr/>
            </a:pPr>
            <a:r>
              <a:rPr lang="en-US" sz="2400" dirty="0" smtClean="0"/>
              <a:t>Takes </a:t>
            </a:r>
            <a:r>
              <a:rPr lang="en-US" sz="2400" dirty="0"/>
              <a:t>inputs and turns them into outputs</a:t>
            </a:r>
          </a:p>
          <a:p>
            <a:pPr>
              <a:spcBef>
                <a:spcPts val="0"/>
              </a:spcBef>
              <a:defRPr/>
            </a:pPr>
            <a:r>
              <a:rPr lang="en-US" sz="2400" b="1" dirty="0" smtClean="0">
                <a:solidFill>
                  <a:srgbClr val="0000FF"/>
                </a:solidFill>
              </a:rPr>
              <a:t>OUTPUTS</a:t>
            </a:r>
            <a:endParaRPr lang="en-US" sz="2400" b="1" dirty="0">
              <a:solidFill>
                <a:srgbClr val="0000FF"/>
              </a:solidFill>
            </a:endParaRPr>
          </a:p>
          <a:p>
            <a:pPr lvl="1">
              <a:spcBef>
                <a:spcPts val="0"/>
              </a:spcBef>
              <a:defRPr/>
            </a:pPr>
            <a:r>
              <a:rPr lang="en-US" sz="2400" dirty="0"/>
              <a:t>Documents, Deliverables and Decisions</a:t>
            </a:r>
          </a:p>
          <a:p>
            <a:pPr lvl="1">
              <a:spcBef>
                <a:spcPts val="0"/>
              </a:spcBef>
              <a:defRPr/>
            </a:pPr>
            <a:r>
              <a:rPr lang="en-US" sz="2400" dirty="0"/>
              <a:t>Helps project come in on time, within budget and with high </a:t>
            </a:r>
            <a:r>
              <a:rPr lang="en-US" sz="2400" dirty="0" smtClean="0"/>
              <a:t>quality</a:t>
            </a:r>
            <a:endParaRPr lang="en-US" sz="2400" dirty="0"/>
          </a:p>
        </p:txBody>
      </p:sp>
      <p:sp>
        <p:nvSpPr>
          <p:cNvPr id="6" name="Slide Number Placeholder 5"/>
          <p:cNvSpPr>
            <a:spLocks noGrp="1"/>
          </p:cNvSpPr>
          <p:nvPr>
            <p:ph type="sldNum" sz="quarter" idx="12"/>
          </p:nvPr>
        </p:nvSpPr>
        <p:spPr/>
        <p:txBody>
          <a:bodyPr/>
          <a:lstStyle/>
          <a:p>
            <a:fld id="{F420543E-CA73-44A1-A0D2-9C2E7FFA47FD}" type="slidenum">
              <a:rPr lang="en-US" smtClean="0"/>
              <a:pPr/>
              <a:t>20</a:t>
            </a:fld>
            <a:endParaRPr lang="en-US"/>
          </a:p>
        </p:txBody>
      </p:sp>
    </p:spTree>
    <p:extLst>
      <p:ext uri="{BB962C8B-B14F-4D97-AF65-F5344CB8AC3E}">
        <p14:creationId xmlns:p14="http://schemas.microsoft.com/office/powerpoint/2010/main" val="22236432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a:t>Anatomy of Processes (</a:t>
            </a:r>
            <a:r>
              <a:rPr lang="en-US" sz="4000" b="1" dirty="0" smtClean="0"/>
              <a:t>cont.)</a:t>
            </a:r>
            <a:endParaRPr lang="en-US" sz="4000" b="1" dirty="0"/>
          </a:p>
        </p:txBody>
      </p:sp>
      <p:sp>
        <p:nvSpPr>
          <p:cNvPr id="3" name="Content Placeholder 2"/>
          <p:cNvSpPr>
            <a:spLocks noGrp="1"/>
          </p:cNvSpPr>
          <p:nvPr>
            <p:ph idx="1"/>
          </p:nvPr>
        </p:nvSpPr>
        <p:spPr>
          <a:xfrm>
            <a:off x="457200" y="1295400"/>
            <a:ext cx="8229600" cy="4830763"/>
          </a:xfrm>
        </p:spPr>
        <p:txBody>
          <a:bodyPr>
            <a:normAutofit/>
          </a:bodyPr>
          <a:lstStyle/>
          <a:p>
            <a:pPr>
              <a:spcBef>
                <a:spcPts val="0"/>
              </a:spcBef>
            </a:pPr>
            <a:r>
              <a:rPr lang="en-US" sz="2800" dirty="0"/>
              <a:t>Sometimes the output of one process becomes an input of the next process.</a:t>
            </a:r>
          </a:p>
          <a:p>
            <a:pPr>
              <a:spcBef>
                <a:spcPts val="0"/>
              </a:spcBef>
            </a:pPr>
            <a:endParaRPr lang="en-US" sz="2800" dirty="0" smtClean="0"/>
          </a:p>
          <a:p>
            <a:pPr>
              <a:spcBef>
                <a:spcPts val="0"/>
              </a:spcBef>
            </a:pPr>
            <a:r>
              <a:rPr lang="en-US" sz="2800" dirty="0" smtClean="0"/>
              <a:t>The </a:t>
            </a:r>
            <a:r>
              <a:rPr lang="en-US" sz="2800" b="1" dirty="0"/>
              <a:t>process</a:t>
            </a:r>
            <a:r>
              <a:rPr lang="en-US" sz="2800" dirty="0"/>
              <a:t> </a:t>
            </a:r>
            <a:r>
              <a:rPr lang="en-US" sz="2800" b="1" dirty="0"/>
              <a:t>groups</a:t>
            </a:r>
            <a:r>
              <a:rPr lang="en-US" sz="2800" dirty="0"/>
              <a:t> help in organizing the processes by the </a:t>
            </a:r>
            <a:r>
              <a:rPr lang="en-US" sz="2800" dirty="0">
                <a:solidFill>
                  <a:srgbClr val="0000FF"/>
                </a:solidFill>
              </a:rPr>
              <a:t>kind of work </a:t>
            </a:r>
            <a:r>
              <a:rPr lang="en-US" sz="2800" dirty="0"/>
              <a:t>that is done.</a:t>
            </a:r>
          </a:p>
          <a:p>
            <a:pPr>
              <a:spcBef>
                <a:spcPts val="0"/>
              </a:spcBef>
            </a:pPr>
            <a:endParaRPr lang="en-US" sz="2800" dirty="0" smtClean="0"/>
          </a:p>
          <a:p>
            <a:pPr>
              <a:spcBef>
                <a:spcPts val="0"/>
              </a:spcBef>
            </a:pPr>
            <a:r>
              <a:rPr lang="en-US" sz="2800" dirty="0" smtClean="0"/>
              <a:t>The </a:t>
            </a:r>
            <a:r>
              <a:rPr lang="en-US" sz="2800" b="1" dirty="0"/>
              <a:t>knowledge areas</a:t>
            </a:r>
            <a:r>
              <a:rPr lang="en-US" sz="2800" dirty="0"/>
              <a:t> help in organizing by the </a:t>
            </a:r>
            <a:r>
              <a:rPr lang="en-US" sz="2800" dirty="0">
                <a:solidFill>
                  <a:srgbClr val="0000FF"/>
                </a:solidFill>
              </a:rPr>
              <a:t>subject matter</a:t>
            </a:r>
            <a:r>
              <a:rPr lang="en-US" sz="2800" dirty="0"/>
              <a:t> that’s being dealt with</a:t>
            </a:r>
            <a:r>
              <a:rPr lang="en-US" sz="2800" dirty="0" smtClean="0"/>
              <a:t>.</a:t>
            </a:r>
            <a:endParaRPr lang="en-US" sz="2800" dirty="0"/>
          </a:p>
        </p:txBody>
      </p:sp>
      <p:sp>
        <p:nvSpPr>
          <p:cNvPr id="6" name="Slide Number Placeholder 5"/>
          <p:cNvSpPr>
            <a:spLocks noGrp="1"/>
          </p:cNvSpPr>
          <p:nvPr>
            <p:ph type="sldNum" sz="quarter" idx="12"/>
          </p:nvPr>
        </p:nvSpPr>
        <p:spPr/>
        <p:txBody>
          <a:bodyPr/>
          <a:lstStyle/>
          <a:p>
            <a:fld id="{F420543E-CA73-44A1-A0D2-9C2E7FFA47FD}" type="slidenum">
              <a:rPr lang="en-US" smtClean="0"/>
              <a:pPr/>
              <a:t>21</a:t>
            </a:fld>
            <a:endParaRPr lang="en-US"/>
          </a:p>
        </p:txBody>
      </p:sp>
    </p:spTree>
    <p:extLst>
      <p:ext uri="{BB962C8B-B14F-4D97-AF65-F5344CB8AC3E}">
        <p14:creationId xmlns:p14="http://schemas.microsoft.com/office/powerpoint/2010/main" val="942538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Project Management Knowledge Areas</a:t>
            </a:r>
            <a:endParaRPr lang="en-US" sz="3600" b="1" dirty="0"/>
          </a:p>
        </p:txBody>
      </p:sp>
      <p:sp>
        <p:nvSpPr>
          <p:cNvPr id="3" name="Content Placeholder 2"/>
          <p:cNvSpPr>
            <a:spLocks noGrp="1"/>
          </p:cNvSpPr>
          <p:nvPr>
            <p:ph idx="1"/>
          </p:nvPr>
        </p:nvSpPr>
        <p:spPr/>
        <p:txBody>
          <a:bodyPr>
            <a:normAutofit/>
          </a:bodyPr>
          <a:lstStyle/>
          <a:p>
            <a:r>
              <a:rPr lang="en-US" sz="2800" dirty="0" smtClean="0"/>
              <a:t>The Project Management Knowledge Areas are fields or areas of specialization that are commonly employed when managing projects.</a:t>
            </a:r>
          </a:p>
          <a:p>
            <a:r>
              <a:rPr lang="en-US" sz="2800" dirty="0" smtClean="0"/>
              <a:t>A Knowledge Area is a set of processes associated with a particular topic in project management.</a:t>
            </a:r>
          </a:p>
          <a:p>
            <a:r>
              <a:rPr lang="en-US" sz="2800" dirty="0" smtClean="0"/>
              <a:t>There are </a:t>
            </a:r>
            <a:r>
              <a:rPr lang="en-US" sz="2800" b="1" dirty="0" smtClean="0"/>
              <a:t>10 Knowledge Areas </a:t>
            </a:r>
            <a:r>
              <a:rPr lang="en-US" sz="2800" dirty="0" smtClean="0"/>
              <a:t>that are used on most projects most of the time.</a:t>
            </a:r>
          </a:p>
        </p:txBody>
      </p:sp>
      <p:sp>
        <p:nvSpPr>
          <p:cNvPr id="4" name="Slide Number Placeholder 3"/>
          <p:cNvSpPr>
            <a:spLocks noGrp="1"/>
          </p:cNvSpPr>
          <p:nvPr>
            <p:ph type="sldNum" sz="quarter" idx="12"/>
          </p:nvPr>
        </p:nvSpPr>
        <p:spPr/>
        <p:txBody>
          <a:bodyPr/>
          <a:lstStyle/>
          <a:p>
            <a:fld id="{C4FCDAF3-3648-4722-B24B-7C2CD55F4160}"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Project Management Knowledge Areas </a:t>
            </a:r>
            <a:endParaRPr lang="en-US" sz="3600" dirty="0"/>
          </a:p>
        </p:txBody>
      </p:sp>
      <p:sp>
        <p:nvSpPr>
          <p:cNvPr id="3" name="Content Placeholder 2"/>
          <p:cNvSpPr>
            <a:spLocks noGrp="1"/>
          </p:cNvSpPr>
          <p:nvPr>
            <p:ph idx="1"/>
          </p:nvPr>
        </p:nvSpPr>
        <p:spPr>
          <a:xfrm>
            <a:off x="457200" y="1295400"/>
            <a:ext cx="8229600" cy="5257800"/>
          </a:xfrm>
        </p:spPr>
        <p:txBody>
          <a:bodyPr>
            <a:normAutofit lnSpcReduction="10000"/>
          </a:bodyPr>
          <a:lstStyle/>
          <a:p>
            <a:r>
              <a:rPr lang="en-US" sz="2800" dirty="0" smtClean="0">
                <a:solidFill>
                  <a:srgbClr val="0000FF"/>
                </a:solidFill>
              </a:rPr>
              <a:t>According to </a:t>
            </a:r>
            <a:r>
              <a:rPr lang="en-US" sz="2800" b="1" dirty="0" smtClean="0">
                <a:solidFill>
                  <a:srgbClr val="0000FF"/>
                </a:solidFill>
              </a:rPr>
              <a:t>PMBOK</a:t>
            </a:r>
            <a:r>
              <a:rPr lang="en-US" sz="2800" dirty="0" smtClean="0">
                <a:solidFill>
                  <a:srgbClr val="0000FF"/>
                </a:solidFill>
              </a:rPr>
              <a:t> </a:t>
            </a:r>
            <a:r>
              <a:rPr lang="en-US" sz="2800" b="1" dirty="0" smtClean="0">
                <a:solidFill>
                  <a:srgbClr val="0000FF"/>
                </a:solidFill>
              </a:rPr>
              <a:t>GUIDE (6</a:t>
            </a:r>
            <a:r>
              <a:rPr lang="en-US" sz="2800" b="1" baseline="30000" dirty="0" smtClean="0">
                <a:solidFill>
                  <a:srgbClr val="0000FF"/>
                </a:solidFill>
              </a:rPr>
              <a:t>th</a:t>
            </a:r>
            <a:r>
              <a:rPr lang="en-US" sz="2800" b="1" dirty="0" smtClean="0">
                <a:solidFill>
                  <a:srgbClr val="0000FF"/>
                </a:solidFill>
              </a:rPr>
              <a:t> edition)</a:t>
            </a:r>
            <a:r>
              <a:rPr lang="en-US" sz="2800" dirty="0" smtClean="0">
                <a:solidFill>
                  <a:srgbClr val="0000FF"/>
                </a:solidFill>
              </a:rPr>
              <a:t>, there are </a:t>
            </a:r>
            <a:r>
              <a:rPr lang="en-US" sz="2800" b="1" dirty="0" smtClean="0">
                <a:solidFill>
                  <a:srgbClr val="0000FF"/>
                </a:solidFill>
              </a:rPr>
              <a:t>10 Knowledge Areas</a:t>
            </a:r>
            <a:r>
              <a:rPr lang="en-US" sz="2800" dirty="0" smtClean="0">
                <a:solidFill>
                  <a:srgbClr val="0000FF"/>
                </a:solidFill>
              </a:rPr>
              <a:t>:</a:t>
            </a:r>
          </a:p>
          <a:p>
            <a:pPr marL="914400" lvl="1" indent="-514350">
              <a:buFont typeface="+mj-lt"/>
              <a:buAutoNum type="arabicParenR"/>
            </a:pPr>
            <a:r>
              <a:rPr lang="en-US" sz="2400" dirty="0" smtClean="0"/>
              <a:t>Project </a:t>
            </a:r>
            <a:r>
              <a:rPr lang="en-US" sz="2400" b="1" dirty="0" smtClean="0">
                <a:solidFill>
                  <a:srgbClr val="0000FF"/>
                </a:solidFill>
              </a:rPr>
              <a:t>Integration</a:t>
            </a:r>
            <a:r>
              <a:rPr lang="en-US" sz="2400" dirty="0" smtClean="0"/>
              <a:t> Management</a:t>
            </a:r>
          </a:p>
          <a:p>
            <a:pPr marL="914400" lvl="1" indent="-514350">
              <a:buFont typeface="+mj-lt"/>
              <a:buAutoNum type="arabicParenR"/>
            </a:pPr>
            <a:r>
              <a:rPr lang="en-US" sz="2400" dirty="0" smtClean="0"/>
              <a:t>Project </a:t>
            </a:r>
            <a:r>
              <a:rPr lang="en-US" sz="2400" b="1" dirty="0" smtClean="0">
                <a:solidFill>
                  <a:srgbClr val="0000FF"/>
                </a:solidFill>
              </a:rPr>
              <a:t>Scope</a:t>
            </a:r>
            <a:r>
              <a:rPr lang="en-US" sz="2400" dirty="0" smtClean="0"/>
              <a:t> Management</a:t>
            </a:r>
          </a:p>
          <a:p>
            <a:pPr marL="914400" lvl="1" indent="-514350">
              <a:buFont typeface="+mj-lt"/>
              <a:buAutoNum type="arabicParenR"/>
            </a:pPr>
            <a:r>
              <a:rPr lang="en-US" sz="2400" dirty="0" smtClean="0"/>
              <a:t>Project </a:t>
            </a:r>
            <a:r>
              <a:rPr lang="en-US" sz="2400" b="1" dirty="0" smtClean="0">
                <a:solidFill>
                  <a:srgbClr val="0000FF"/>
                </a:solidFill>
              </a:rPr>
              <a:t>Schedule</a:t>
            </a:r>
            <a:r>
              <a:rPr lang="en-US" sz="2400" dirty="0" smtClean="0"/>
              <a:t> Management</a:t>
            </a:r>
          </a:p>
          <a:p>
            <a:pPr marL="914400" lvl="1" indent="-514350">
              <a:buFont typeface="+mj-lt"/>
              <a:buAutoNum type="arabicParenR"/>
            </a:pPr>
            <a:r>
              <a:rPr lang="en-US" sz="2400" dirty="0" smtClean="0"/>
              <a:t>Project </a:t>
            </a:r>
            <a:r>
              <a:rPr lang="en-US" sz="2400" b="1" dirty="0" smtClean="0">
                <a:solidFill>
                  <a:srgbClr val="0000FF"/>
                </a:solidFill>
              </a:rPr>
              <a:t>Cost</a:t>
            </a:r>
            <a:r>
              <a:rPr lang="en-US" sz="2400" dirty="0" smtClean="0"/>
              <a:t> Management</a:t>
            </a:r>
          </a:p>
          <a:p>
            <a:pPr marL="914400" lvl="1" indent="-514350">
              <a:buFont typeface="+mj-lt"/>
              <a:buAutoNum type="arabicParenR"/>
            </a:pPr>
            <a:r>
              <a:rPr lang="en-US" sz="2400" dirty="0" smtClean="0"/>
              <a:t>Project </a:t>
            </a:r>
            <a:r>
              <a:rPr lang="en-US" sz="2400" b="1" dirty="0" smtClean="0">
                <a:solidFill>
                  <a:srgbClr val="0000FF"/>
                </a:solidFill>
              </a:rPr>
              <a:t>Quality</a:t>
            </a:r>
            <a:r>
              <a:rPr lang="en-US" sz="2400" dirty="0" smtClean="0"/>
              <a:t> Management</a:t>
            </a:r>
          </a:p>
          <a:p>
            <a:pPr marL="914400" lvl="1" indent="-514350">
              <a:buFont typeface="+mj-lt"/>
              <a:buAutoNum type="arabicParenR"/>
            </a:pPr>
            <a:r>
              <a:rPr lang="en-US" sz="2400" dirty="0" smtClean="0"/>
              <a:t>Project </a:t>
            </a:r>
            <a:r>
              <a:rPr lang="en-US" sz="2400" b="1" dirty="0" smtClean="0">
                <a:solidFill>
                  <a:srgbClr val="0000FF"/>
                </a:solidFill>
              </a:rPr>
              <a:t>Resource</a:t>
            </a:r>
            <a:r>
              <a:rPr lang="en-US" sz="2400" dirty="0" smtClean="0"/>
              <a:t> Management</a:t>
            </a:r>
          </a:p>
          <a:p>
            <a:pPr marL="914400" lvl="1" indent="-514350">
              <a:buFont typeface="+mj-lt"/>
              <a:buAutoNum type="arabicParenR"/>
            </a:pPr>
            <a:r>
              <a:rPr lang="en-US" sz="2400" dirty="0" smtClean="0"/>
              <a:t>Project </a:t>
            </a:r>
            <a:r>
              <a:rPr lang="en-US" sz="2400" b="1" dirty="0" smtClean="0">
                <a:solidFill>
                  <a:srgbClr val="0000FF"/>
                </a:solidFill>
              </a:rPr>
              <a:t>Communications</a:t>
            </a:r>
            <a:r>
              <a:rPr lang="en-US" sz="2400" dirty="0" smtClean="0"/>
              <a:t> Management</a:t>
            </a:r>
          </a:p>
          <a:p>
            <a:pPr marL="914400" lvl="1" indent="-514350">
              <a:buFont typeface="+mj-lt"/>
              <a:buAutoNum type="arabicParenR"/>
            </a:pPr>
            <a:r>
              <a:rPr lang="en-US" sz="2400" dirty="0" smtClean="0"/>
              <a:t>Project </a:t>
            </a:r>
            <a:r>
              <a:rPr lang="en-US" sz="2400" b="1" dirty="0" smtClean="0">
                <a:solidFill>
                  <a:srgbClr val="0000FF"/>
                </a:solidFill>
              </a:rPr>
              <a:t>Risk</a:t>
            </a:r>
            <a:r>
              <a:rPr lang="en-US" sz="2400" dirty="0" smtClean="0"/>
              <a:t> Management</a:t>
            </a:r>
          </a:p>
          <a:p>
            <a:pPr marL="914400" lvl="1" indent="-514350">
              <a:buFont typeface="+mj-lt"/>
              <a:buAutoNum type="arabicParenR"/>
            </a:pPr>
            <a:r>
              <a:rPr lang="en-US" sz="2400" dirty="0" smtClean="0"/>
              <a:t>Project </a:t>
            </a:r>
            <a:r>
              <a:rPr lang="en-US" sz="2400" b="1" dirty="0" smtClean="0">
                <a:solidFill>
                  <a:srgbClr val="0000FF"/>
                </a:solidFill>
              </a:rPr>
              <a:t>Procurement</a:t>
            </a:r>
            <a:r>
              <a:rPr lang="en-US" sz="2400" dirty="0" smtClean="0"/>
              <a:t> Management</a:t>
            </a:r>
          </a:p>
          <a:p>
            <a:pPr marL="914400" lvl="1" indent="-514350">
              <a:buFont typeface="+mj-lt"/>
              <a:buAutoNum type="arabicParenR"/>
            </a:pPr>
            <a:r>
              <a:rPr lang="en-US" sz="2400" dirty="0" smtClean="0"/>
              <a:t>Project </a:t>
            </a:r>
            <a:r>
              <a:rPr lang="en-US" sz="2400" b="1" dirty="0">
                <a:solidFill>
                  <a:srgbClr val="0000FF"/>
                </a:solidFill>
              </a:rPr>
              <a:t>Stakeholder</a:t>
            </a:r>
            <a:r>
              <a:rPr lang="en-US" sz="2400" dirty="0"/>
              <a:t> Management</a:t>
            </a:r>
          </a:p>
          <a:p>
            <a:pPr marL="400050" lvl="1" indent="0">
              <a:buNone/>
            </a:pPr>
            <a:endParaRPr lang="en-US" sz="2400" dirty="0" smtClean="0"/>
          </a:p>
          <a:p>
            <a:pPr marL="514350" indent="-514350">
              <a:buNone/>
            </a:pPr>
            <a:endParaRPr lang="en-US" sz="2800" dirty="0" smtClean="0"/>
          </a:p>
          <a:p>
            <a:pPr marL="514350" indent="-514350">
              <a:buFont typeface="+mj-lt"/>
              <a:buAutoNum type="arabicParenR"/>
            </a:pPr>
            <a:endParaRPr lang="en-US" sz="2800" dirty="0" smtClean="0"/>
          </a:p>
          <a:p>
            <a:pPr marL="514350" indent="-514350">
              <a:buFont typeface="+mj-lt"/>
              <a:buAutoNum type="arabicParenR"/>
            </a:pPr>
            <a:endParaRPr lang="en-US" sz="2800" dirty="0" smtClean="0"/>
          </a:p>
          <a:p>
            <a:pPr marL="514350" indent="-514350">
              <a:buFont typeface="+mj-lt"/>
              <a:buAutoNum type="arabicParenR"/>
            </a:pPr>
            <a:endParaRPr lang="en-US" sz="2800" dirty="0" smtClean="0"/>
          </a:p>
          <a:p>
            <a:pPr marL="514350" indent="-514350">
              <a:buFont typeface="+mj-lt"/>
              <a:buAutoNum type="arabicParenR"/>
            </a:pPr>
            <a:endParaRPr lang="en-US" sz="2800" dirty="0" smtClean="0"/>
          </a:p>
          <a:p>
            <a:endParaRPr lang="en-US" sz="2800" dirty="0" smtClean="0"/>
          </a:p>
          <a:p>
            <a:endParaRPr lang="en-US" sz="2800" dirty="0" smtClean="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C4FCDAF3-3648-4722-B24B-7C2CD55F4160}"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Project Management Knowledge Areas </a:t>
            </a:r>
            <a:endParaRPr lang="en-US" sz="3600" dirty="0"/>
          </a:p>
        </p:txBody>
      </p:sp>
      <p:sp>
        <p:nvSpPr>
          <p:cNvPr id="3" name="Content Placeholder 2"/>
          <p:cNvSpPr>
            <a:spLocks noGrp="1"/>
          </p:cNvSpPr>
          <p:nvPr>
            <p:ph idx="1"/>
          </p:nvPr>
        </p:nvSpPr>
        <p:spPr>
          <a:xfrm>
            <a:off x="457200" y="1447800"/>
            <a:ext cx="8229600" cy="5105400"/>
          </a:xfrm>
        </p:spPr>
        <p:txBody>
          <a:bodyPr>
            <a:normAutofit lnSpcReduction="10000"/>
          </a:bodyPr>
          <a:lstStyle/>
          <a:p>
            <a:pPr marL="914400" lvl="1" indent="-514350">
              <a:buFont typeface="+mj-lt"/>
              <a:buAutoNum type="arabicParenR"/>
            </a:pPr>
            <a:r>
              <a:rPr lang="en-US" sz="3200" b="1" dirty="0" smtClean="0"/>
              <a:t>Project</a:t>
            </a:r>
            <a:r>
              <a:rPr lang="en-US" sz="3200" dirty="0" smtClean="0"/>
              <a:t> </a:t>
            </a:r>
            <a:r>
              <a:rPr lang="en-US" sz="3200" b="1" dirty="0" smtClean="0">
                <a:solidFill>
                  <a:srgbClr val="0000FF"/>
                </a:solidFill>
              </a:rPr>
              <a:t>Integration</a:t>
            </a:r>
            <a:r>
              <a:rPr lang="en-US" sz="3200" dirty="0" smtClean="0"/>
              <a:t> </a:t>
            </a:r>
            <a:r>
              <a:rPr lang="en-US" sz="3200" b="1" dirty="0" smtClean="0"/>
              <a:t>Management</a:t>
            </a:r>
          </a:p>
          <a:p>
            <a:pPr marL="914400" lvl="1">
              <a:defRPr/>
            </a:pPr>
            <a:r>
              <a:rPr lang="en-US" sz="3000" dirty="0" smtClean="0">
                <a:solidFill>
                  <a:srgbClr val="0000FF"/>
                </a:solidFill>
              </a:rPr>
              <a:t>Includes the processes and activities to identify, define, combine, unify, and coordinate the various processes and project management activities within the Project Managements Process Groups</a:t>
            </a:r>
          </a:p>
          <a:p>
            <a:pPr marL="914400" lvl="1">
              <a:defRPr/>
            </a:pPr>
            <a:r>
              <a:rPr lang="en-US" sz="3000" dirty="0" smtClean="0"/>
              <a:t>Making sure all the right parts of the project come together in the right order, at the right time</a:t>
            </a:r>
          </a:p>
          <a:p>
            <a:pPr marL="914400" lvl="1">
              <a:defRPr/>
            </a:pPr>
            <a:r>
              <a:rPr lang="en-US" sz="3000" dirty="0" smtClean="0"/>
              <a:t>Coordinating all of the work so that it happens correctly</a:t>
            </a:r>
          </a:p>
          <a:p>
            <a:pPr marL="914400" lvl="1" indent="-514350">
              <a:buNone/>
            </a:pPr>
            <a:endParaRPr lang="en-US" sz="2400" dirty="0" smtClean="0"/>
          </a:p>
          <a:p>
            <a:pPr marL="514350" indent="-514350">
              <a:buNone/>
            </a:pPr>
            <a:endParaRPr lang="en-US" sz="2800" dirty="0" smtClean="0"/>
          </a:p>
          <a:p>
            <a:pPr marL="514350" indent="-514350">
              <a:buFont typeface="+mj-lt"/>
              <a:buAutoNum type="arabicParenR"/>
            </a:pPr>
            <a:endParaRPr lang="en-US" sz="2800" dirty="0" smtClean="0"/>
          </a:p>
          <a:p>
            <a:pPr marL="514350" indent="-514350">
              <a:buFont typeface="+mj-lt"/>
              <a:buAutoNum type="arabicParenR"/>
            </a:pPr>
            <a:endParaRPr lang="en-US" sz="2800" dirty="0" smtClean="0"/>
          </a:p>
          <a:p>
            <a:pPr marL="514350" indent="-514350">
              <a:buFont typeface="+mj-lt"/>
              <a:buAutoNum type="arabicParenR"/>
            </a:pPr>
            <a:endParaRPr lang="en-US" sz="2800" dirty="0" smtClean="0"/>
          </a:p>
          <a:p>
            <a:pPr marL="514350" indent="-514350">
              <a:buFont typeface="+mj-lt"/>
              <a:buAutoNum type="arabicParenR"/>
            </a:pPr>
            <a:endParaRPr lang="en-US" sz="2800" dirty="0" smtClean="0"/>
          </a:p>
          <a:p>
            <a:endParaRPr lang="en-US" sz="2800" dirty="0" smtClean="0"/>
          </a:p>
          <a:p>
            <a:endParaRPr lang="en-US" sz="2800" dirty="0" smtClean="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C4FCDAF3-3648-4722-B24B-7C2CD55F4160}"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44562"/>
          </a:xfrm>
        </p:spPr>
        <p:txBody>
          <a:bodyPr>
            <a:normAutofit/>
          </a:bodyPr>
          <a:lstStyle/>
          <a:p>
            <a:r>
              <a:rPr lang="en-US" sz="3600" b="1" dirty="0" smtClean="0"/>
              <a:t>Project Management Knowledge Areas</a:t>
            </a:r>
            <a:endParaRPr lang="en-US" sz="3600" dirty="0"/>
          </a:p>
        </p:txBody>
      </p:sp>
      <p:sp>
        <p:nvSpPr>
          <p:cNvPr id="3" name="Content Placeholder 2"/>
          <p:cNvSpPr>
            <a:spLocks noGrp="1"/>
          </p:cNvSpPr>
          <p:nvPr>
            <p:ph idx="1"/>
          </p:nvPr>
        </p:nvSpPr>
        <p:spPr>
          <a:xfrm>
            <a:off x="457200" y="1219200"/>
            <a:ext cx="8229600" cy="5334000"/>
          </a:xfrm>
        </p:spPr>
        <p:txBody>
          <a:bodyPr>
            <a:normAutofit lnSpcReduction="10000"/>
          </a:bodyPr>
          <a:lstStyle/>
          <a:p>
            <a:pPr marL="514350" indent="-514350">
              <a:buNone/>
            </a:pPr>
            <a:r>
              <a:rPr lang="en-US" sz="3600" b="1" dirty="0" smtClean="0"/>
              <a:t>2) Project </a:t>
            </a:r>
            <a:r>
              <a:rPr lang="en-US" sz="3600" b="1" dirty="0" smtClean="0">
                <a:solidFill>
                  <a:srgbClr val="0000FF"/>
                </a:solidFill>
              </a:rPr>
              <a:t>Scope</a:t>
            </a:r>
            <a:r>
              <a:rPr lang="en-US" sz="3600" b="1" dirty="0" smtClean="0"/>
              <a:t> Management</a:t>
            </a:r>
          </a:p>
          <a:p>
            <a:pPr lvl="1">
              <a:buClr>
                <a:schemeClr val="tx1"/>
              </a:buClr>
              <a:defRPr/>
            </a:pPr>
            <a:r>
              <a:rPr lang="en-US" dirty="0" smtClean="0">
                <a:solidFill>
                  <a:srgbClr val="0000FF"/>
                </a:solidFill>
              </a:rPr>
              <a:t>Includes the processes required to ensure that the project includes all the work required, and only the work required, to complete the project successfully</a:t>
            </a:r>
          </a:p>
          <a:p>
            <a:pPr lvl="1">
              <a:buClr>
                <a:schemeClr val="tx1"/>
              </a:buClr>
              <a:defRPr/>
            </a:pPr>
            <a:r>
              <a:rPr lang="en-US" dirty="0" smtClean="0"/>
              <a:t>The processes are organized in two ways – the process groups are about how you do the work, and the knowledge areas are there to help you categorize them and help you learn</a:t>
            </a:r>
          </a:p>
          <a:p>
            <a:pPr lvl="1">
              <a:buClr>
                <a:schemeClr val="tx1"/>
              </a:buClr>
              <a:defRPr/>
            </a:pPr>
            <a:r>
              <a:rPr lang="en-US" dirty="0" smtClean="0"/>
              <a:t>Figuring out what work needs to be done for your project. Making sure your end product has everything you said it would</a:t>
            </a:r>
            <a:endParaRPr lang="en-US" sz="2800" dirty="0"/>
          </a:p>
        </p:txBody>
      </p:sp>
      <p:sp>
        <p:nvSpPr>
          <p:cNvPr id="4" name="Slide Number Placeholder 3"/>
          <p:cNvSpPr>
            <a:spLocks noGrp="1"/>
          </p:cNvSpPr>
          <p:nvPr>
            <p:ph type="sldNum" sz="quarter" idx="12"/>
          </p:nvPr>
        </p:nvSpPr>
        <p:spPr/>
        <p:txBody>
          <a:bodyPr/>
          <a:lstStyle/>
          <a:p>
            <a:fld id="{C4FCDAF3-3648-4722-B24B-7C2CD55F416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792162"/>
          </a:xfrm>
        </p:spPr>
        <p:txBody>
          <a:bodyPr>
            <a:normAutofit/>
          </a:bodyPr>
          <a:lstStyle/>
          <a:p>
            <a:r>
              <a:rPr lang="en-US" sz="3600" b="1" dirty="0" smtClean="0"/>
              <a:t>Project Management Knowledge Areas</a:t>
            </a:r>
            <a:endParaRPr lang="en-US" sz="3600" dirty="0"/>
          </a:p>
        </p:txBody>
      </p:sp>
      <p:sp>
        <p:nvSpPr>
          <p:cNvPr id="3" name="Content Placeholder 2"/>
          <p:cNvSpPr>
            <a:spLocks noGrp="1"/>
          </p:cNvSpPr>
          <p:nvPr>
            <p:ph idx="1"/>
          </p:nvPr>
        </p:nvSpPr>
        <p:spPr>
          <a:xfrm>
            <a:off x="457200" y="1447800"/>
            <a:ext cx="8229600" cy="5105400"/>
          </a:xfrm>
        </p:spPr>
        <p:txBody>
          <a:bodyPr>
            <a:normAutofit/>
          </a:bodyPr>
          <a:lstStyle/>
          <a:p>
            <a:pPr marL="514350" indent="-514350">
              <a:buAutoNum type="arabicParenR" startAt="3"/>
            </a:pPr>
            <a:r>
              <a:rPr lang="en-US" sz="3600" b="1" dirty="0" smtClean="0"/>
              <a:t>Project </a:t>
            </a:r>
            <a:r>
              <a:rPr lang="en-US" sz="3600" b="1" dirty="0" smtClean="0">
                <a:solidFill>
                  <a:srgbClr val="0000FF"/>
                </a:solidFill>
              </a:rPr>
              <a:t>Schedule</a:t>
            </a:r>
            <a:r>
              <a:rPr lang="en-US" sz="3600" b="1" dirty="0" smtClean="0"/>
              <a:t> Management</a:t>
            </a:r>
          </a:p>
          <a:p>
            <a:pPr marL="914400" lvl="1">
              <a:defRPr/>
            </a:pPr>
            <a:r>
              <a:rPr lang="en-US" dirty="0" smtClean="0">
                <a:solidFill>
                  <a:srgbClr val="0000FF"/>
                </a:solidFill>
              </a:rPr>
              <a:t>Includes the processes required to manage the timely completion of the project.</a:t>
            </a:r>
          </a:p>
          <a:p>
            <a:pPr marL="914400" lvl="1">
              <a:defRPr/>
            </a:pPr>
            <a:r>
              <a:rPr lang="en-US" dirty="0" smtClean="0"/>
              <a:t>Preparation and Implementation time.</a:t>
            </a:r>
          </a:p>
          <a:p>
            <a:pPr marL="914400" lvl="1">
              <a:defRPr/>
            </a:pPr>
            <a:r>
              <a:rPr lang="en-US" dirty="0" smtClean="0"/>
              <a:t>Figuring out the time it will take to do your work and the order you need to do it in. Tracking your schedule and making sure everything gets done on time. </a:t>
            </a:r>
            <a:endParaRPr lang="en-US" sz="2800" dirty="0"/>
          </a:p>
        </p:txBody>
      </p:sp>
      <p:sp>
        <p:nvSpPr>
          <p:cNvPr id="4" name="Slide Number Placeholder 3"/>
          <p:cNvSpPr>
            <a:spLocks noGrp="1"/>
          </p:cNvSpPr>
          <p:nvPr>
            <p:ph type="sldNum" sz="quarter" idx="12"/>
          </p:nvPr>
        </p:nvSpPr>
        <p:spPr/>
        <p:txBody>
          <a:bodyPr/>
          <a:lstStyle/>
          <a:p>
            <a:fld id="{C4FCDAF3-3648-4722-B24B-7C2CD55F416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Project Management Knowledge Areas</a:t>
            </a:r>
            <a:endParaRPr lang="en-US" sz="3600" dirty="0"/>
          </a:p>
        </p:txBody>
      </p:sp>
      <p:sp>
        <p:nvSpPr>
          <p:cNvPr id="3" name="Content Placeholder 2"/>
          <p:cNvSpPr>
            <a:spLocks noGrp="1"/>
          </p:cNvSpPr>
          <p:nvPr>
            <p:ph idx="1"/>
          </p:nvPr>
        </p:nvSpPr>
        <p:spPr>
          <a:xfrm>
            <a:off x="457200" y="1447800"/>
            <a:ext cx="8229600" cy="5105400"/>
          </a:xfrm>
        </p:spPr>
        <p:txBody>
          <a:bodyPr>
            <a:normAutofit/>
          </a:bodyPr>
          <a:lstStyle/>
          <a:p>
            <a:pPr marL="514350" indent="-514350">
              <a:buAutoNum type="arabicParenR" startAt="4"/>
            </a:pPr>
            <a:r>
              <a:rPr lang="en-US" sz="3600" b="1" dirty="0" smtClean="0"/>
              <a:t>Project </a:t>
            </a:r>
            <a:r>
              <a:rPr lang="en-US" sz="3600" b="1" dirty="0" smtClean="0">
                <a:solidFill>
                  <a:srgbClr val="0000FF"/>
                </a:solidFill>
              </a:rPr>
              <a:t>Cost</a:t>
            </a:r>
            <a:r>
              <a:rPr lang="en-US" sz="3600" b="1" dirty="0" smtClean="0"/>
              <a:t> Management</a:t>
            </a:r>
          </a:p>
          <a:p>
            <a:pPr marL="914400" lvl="1" indent="-365760">
              <a:spcBef>
                <a:spcPts val="0"/>
              </a:spcBef>
            </a:pPr>
            <a:r>
              <a:rPr lang="en-US" dirty="0" smtClean="0">
                <a:solidFill>
                  <a:srgbClr val="0000FF"/>
                </a:solidFill>
              </a:rPr>
              <a:t>Includes the processes involved in planning, estimating, budgeting, financing, funding, managing, and controlling costs so the project can be completed within the approved budget</a:t>
            </a:r>
          </a:p>
          <a:p>
            <a:pPr marL="914400" lvl="1" indent="-365760">
              <a:spcBef>
                <a:spcPts val="0"/>
              </a:spcBef>
            </a:pPr>
            <a:r>
              <a:rPr lang="en-US" dirty="0" smtClean="0"/>
              <a:t>Knowing how much you’re able to invest in the project and making sure you spend it right</a:t>
            </a:r>
            <a:endParaRPr lang="en-US" sz="2800" dirty="0"/>
          </a:p>
        </p:txBody>
      </p:sp>
      <p:sp>
        <p:nvSpPr>
          <p:cNvPr id="4" name="Slide Number Placeholder 3"/>
          <p:cNvSpPr>
            <a:spLocks noGrp="1"/>
          </p:cNvSpPr>
          <p:nvPr>
            <p:ph type="sldNum" sz="quarter" idx="12"/>
          </p:nvPr>
        </p:nvSpPr>
        <p:spPr/>
        <p:txBody>
          <a:bodyPr/>
          <a:lstStyle/>
          <a:p>
            <a:fld id="{C4FCDAF3-3648-4722-B24B-7C2CD55F4160}"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Project Management Knowledge Areas</a:t>
            </a:r>
            <a:endParaRPr lang="en-US" sz="3600" dirty="0"/>
          </a:p>
        </p:txBody>
      </p:sp>
      <p:sp>
        <p:nvSpPr>
          <p:cNvPr id="3" name="Content Placeholder 2"/>
          <p:cNvSpPr>
            <a:spLocks noGrp="1"/>
          </p:cNvSpPr>
          <p:nvPr>
            <p:ph idx="1"/>
          </p:nvPr>
        </p:nvSpPr>
        <p:spPr>
          <a:xfrm>
            <a:off x="457200" y="1447800"/>
            <a:ext cx="8229600" cy="5105400"/>
          </a:xfrm>
        </p:spPr>
        <p:txBody>
          <a:bodyPr>
            <a:normAutofit/>
          </a:bodyPr>
          <a:lstStyle/>
          <a:p>
            <a:pPr marL="514350" indent="-514350">
              <a:buAutoNum type="arabicParenR" startAt="5"/>
            </a:pPr>
            <a:r>
              <a:rPr lang="en-US" sz="3600" b="1" dirty="0" smtClean="0"/>
              <a:t>Project </a:t>
            </a:r>
            <a:r>
              <a:rPr lang="en-US" sz="3600" b="1" dirty="0" smtClean="0">
                <a:solidFill>
                  <a:srgbClr val="0000FF"/>
                </a:solidFill>
              </a:rPr>
              <a:t>Quality</a:t>
            </a:r>
            <a:r>
              <a:rPr lang="en-US" sz="3600" b="1" dirty="0" smtClean="0"/>
              <a:t> Management</a:t>
            </a:r>
          </a:p>
          <a:p>
            <a:pPr marL="914400" lvl="1" indent="-365760">
              <a:spcBef>
                <a:spcPts val="0"/>
              </a:spcBef>
            </a:pPr>
            <a:r>
              <a:rPr lang="en-US" dirty="0" smtClean="0">
                <a:solidFill>
                  <a:srgbClr val="0000FF"/>
                </a:solidFill>
              </a:rPr>
              <a:t>Includes the processes for incorporating the organization’s quality policy regarding planning, managing, and controlling project and product quality requirements, in order to meet stakeholders’ expectations.</a:t>
            </a:r>
          </a:p>
          <a:p>
            <a:pPr marL="914400" lvl="1" indent="-365760">
              <a:spcBef>
                <a:spcPts val="0"/>
              </a:spcBef>
            </a:pPr>
            <a:r>
              <a:rPr lang="en-US" dirty="0" smtClean="0"/>
              <a:t>Making sure that output maintains standard.</a:t>
            </a:r>
          </a:p>
          <a:p>
            <a:pPr marL="914400" lvl="1" indent="-365760">
              <a:spcBef>
                <a:spcPts val="0"/>
              </a:spcBef>
            </a:pPr>
            <a:r>
              <a:rPr lang="en-US" dirty="0" smtClean="0"/>
              <a:t>Making sure you work as efficiently as you can and don’t add defects into the product.</a:t>
            </a:r>
            <a:endParaRPr lang="en-US" sz="2800" dirty="0"/>
          </a:p>
        </p:txBody>
      </p:sp>
      <p:sp>
        <p:nvSpPr>
          <p:cNvPr id="4" name="Slide Number Placeholder 3"/>
          <p:cNvSpPr>
            <a:spLocks noGrp="1"/>
          </p:cNvSpPr>
          <p:nvPr>
            <p:ph type="sldNum" sz="quarter" idx="12"/>
          </p:nvPr>
        </p:nvSpPr>
        <p:spPr/>
        <p:txBody>
          <a:bodyPr/>
          <a:lstStyle/>
          <a:p>
            <a:fld id="{C4FCDAF3-3648-4722-B24B-7C2CD55F416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Project Management Knowledge Areas</a:t>
            </a:r>
            <a:endParaRPr lang="en-US" sz="3600" dirty="0"/>
          </a:p>
        </p:txBody>
      </p:sp>
      <p:sp>
        <p:nvSpPr>
          <p:cNvPr id="3" name="Content Placeholder 2"/>
          <p:cNvSpPr>
            <a:spLocks noGrp="1"/>
          </p:cNvSpPr>
          <p:nvPr>
            <p:ph idx="1"/>
          </p:nvPr>
        </p:nvSpPr>
        <p:spPr>
          <a:xfrm>
            <a:off x="457200" y="1447800"/>
            <a:ext cx="8229600" cy="5105400"/>
          </a:xfrm>
        </p:spPr>
        <p:txBody>
          <a:bodyPr>
            <a:normAutofit/>
          </a:bodyPr>
          <a:lstStyle/>
          <a:p>
            <a:pPr marL="514350" indent="-514350">
              <a:buNone/>
            </a:pPr>
            <a:r>
              <a:rPr lang="en-US" sz="3600" b="1" dirty="0" smtClean="0"/>
              <a:t>6) Project </a:t>
            </a:r>
            <a:r>
              <a:rPr lang="en-US" sz="3600" b="1" dirty="0" smtClean="0">
                <a:solidFill>
                  <a:srgbClr val="0000FF"/>
                </a:solidFill>
              </a:rPr>
              <a:t>Resource</a:t>
            </a:r>
            <a:r>
              <a:rPr lang="en-US" sz="3600" b="1" dirty="0" smtClean="0"/>
              <a:t> Management</a:t>
            </a:r>
          </a:p>
          <a:p>
            <a:pPr lvl="1">
              <a:defRPr/>
            </a:pPr>
            <a:r>
              <a:rPr lang="en-US" dirty="0" smtClean="0">
                <a:solidFill>
                  <a:srgbClr val="0000FF"/>
                </a:solidFill>
              </a:rPr>
              <a:t>Includes the processes to identify, acquire, and manage the resources needed for the successful completion of the project</a:t>
            </a:r>
          </a:p>
          <a:p>
            <a:pPr lvl="1">
              <a:defRPr/>
            </a:pPr>
            <a:r>
              <a:rPr lang="en-US" dirty="0" smtClean="0"/>
              <a:t>Efficient use of schedules</a:t>
            </a:r>
          </a:p>
          <a:p>
            <a:pPr lvl="1">
              <a:defRPr/>
            </a:pPr>
            <a:r>
              <a:rPr lang="en-US" dirty="0" smtClean="0"/>
              <a:t>Getting the people to work on the team and helping them stay motivated. Rewarding them for a job well done and resolving conflicts that come up.</a:t>
            </a:r>
            <a:endParaRPr lang="en-US" sz="2800" dirty="0"/>
          </a:p>
        </p:txBody>
      </p:sp>
      <p:sp>
        <p:nvSpPr>
          <p:cNvPr id="4" name="Slide Number Placeholder 3"/>
          <p:cNvSpPr>
            <a:spLocks noGrp="1"/>
          </p:cNvSpPr>
          <p:nvPr>
            <p:ph type="sldNum" sz="quarter" idx="12"/>
          </p:nvPr>
        </p:nvSpPr>
        <p:spPr/>
        <p:txBody>
          <a:bodyPr/>
          <a:lstStyle/>
          <a:p>
            <a:fld id="{C4FCDAF3-3648-4722-B24B-7C2CD55F4160}"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382000" cy="944562"/>
          </a:xfrm>
        </p:spPr>
        <p:txBody>
          <a:bodyPr>
            <a:noAutofit/>
          </a:bodyPr>
          <a:lstStyle/>
          <a:p>
            <a:pPr algn="l"/>
            <a:r>
              <a:rPr lang="en-US" sz="3600" dirty="0" smtClean="0"/>
              <a:t>When does the end of the project reached?</a:t>
            </a:r>
            <a:endParaRPr lang="en-US" sz="3600" dirty="0"/>
          </a:p>
        </p:txBody>
      </p:sp>
      <p:sp>
        <p:nvSpPr>
          <p:cNvPr id="3" name="Content Placeholder 2"/>
          <p:cNvSpPr>
            <a:spLocks noGrp="1"/>
          </p:cNvSpPr>
          <p:nvPr>
            <p:ph idx="1"/>
          </p:nvPr>
        </p:nvSpPr>
        <p:spPr/>
        <p:txBody>
          <a:bodyPr>
            <a:normAutofit/>
          </a:bodyPr>
          <a:lstStyle/>
          <a:p>
            <a:r>
              <a:rPr lang="en-US" sz="2800" dirty="0" smtClean="0"/>
              <a:t>The end of the project is reached when one or more of the following is true:</a:t>
            </a:r>
          </a:p>
          <a:p>
            <a:pPr lvl="1"/>
            <a:r>
              <a:rPr lang="en-US" sz="2400" dirty="0" smtClean="0"/>
              <a:t>The project’s objectives have been achieved</a:t>
            </a:r>
          </a:p>
          <a:p>
            <a:pPr lvl="1"/>
            <a:r>
              <a:rPr lang="en-US" sz="2400" dirty="0" smtClean="0"/>
              <a:t>The objectives will not or cannot be met</a:t>
            </a:r>
          </a:p>
          <a:p>
            <a:pPr lvl="1"/>
            <a:r>
              <a:rPr lang="en-US" sz="2400" dirty="0" smtClean="0"/>
              <a:t>Funding is exhausted or no longer available for allocation to the project</a:t>
            </a:r>
          </a:p>
          <a:p>
            <a:pPr lvl="1"/>
            <a:r>
              <a:rPr lang="en-US" sz="2400" dirty="0" smtClean="0"/>
              <a:t>The need for the project no longer exists </a:t>
            </a:r>
          </a:p>
          <a:p>
            <a:pPr lvl="1"/>
            <a:r>
              <a:rPr lang="en-US" sz="2400" dirty="0" smtClean="0"/>
              <a:t>The human or physical resources are no longer available</a:t>
            </a:r>
          </a:p>
          <a:p>
            <a:pPr lvl="1"/>
            <a:r>
              <a:rPr lang="en-US" sz="2400" dirty="0" smtClean="0"/>
              <a:t>The project is terminated for legal or convenience</a:t>
            </a:r>
          </a:p>
          <a:p>
            <a:endParaRPr lang="en-US" sz="2800" dirty="0"/>
          </a:p>
        </p:txBody>
      </p:sp>
      <p:sp>
        <p:nvSpPr>
          <p:cNvPr id="4" name="Slide Number Placeholder 3"/>
          <p:cNvSpPr>
            <a:spLocks noGrp="1"/>
          </p:cNvSpPr>
          <p:nvPr>
            <p:ph type="sldNum" sz="quarter" idx="12"/>
          </p:nvPr>
        </p:nvSpPr>
        <p:spPr/>
        <p:txBody>
          <a:bodyPr/>
          <a:lstStyle/>
          <a:p>
            <a:fld id="{C4FCDAF3-3648-4722-B24B-7C2CD55F4160}"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Project Management Knowledge Areas</a:t>
            </a:r>
            <a:endParaRPr lang="en-US" sz="3600" dirty="0"/>
          </a:p>
        </p:txBody>
      </p:sp>
      <p:sp>
        <p:nvSpPr>
          <p:cNvPr id="3" name="Content Placeholder 2"/>
          <p:cNvSpPr>
            <a:spLocks noGrp="1"/>
          </p:cNvSpPr>
          <p:nvPr>
            <p:ph idx="1"/>
          </p:nvPr>
        </p:nvSpPr>
        <p:spPr>
          <a:xfrm>
            <a:off x="457200" y="1371600"/>
            <a:ext cx="8229600" cy="5181600"/>
          </a:xfrm>
        </p:spPr>
        <p:txBody>
          <a:bodyPr>
            <a:normAutofit fontScale="92500"/>
          </a:bodyPr>
          <a:lstStyle/>
          <a:p>
            <a:pPr marL="514350" indent="-514350">
              <a:lnSpc>
                <a:spcPct val="110000"/>
              </a:lnSpc>
              <a:buAutoNum type="arabicParenR" startAt="7"/>
            </a:pPr>
            <a:r>
              <a:rPr lang="en-US" sz="3600" b="1" dirty="0" smtClean="0"/>
              <a:t>Project </a:t>
            </a:r>
            <a:r>
              <a:rPr lang="en-US" sz="3600" b="1" dirty="0" smtClean="0">
                <a:solidFill>
                  <a:srgbClr val="0000FF"/>
                </a:solidFill>
              </a:rPr>
              <a:t>Communications</a:t>
            </a:r>
            <a:r>
              <a:rPr lang="en-US" sz="3600" b="1" dirty="0" smtClean="0"/>
              <a:t> Management</a:t>
            </a:r>
          </a:p>
          <a:p>
            <a:pPr marL="914400" lvl="1">
              <a:lnSpc>
                <a:spcPct val="110000"/>
              </a:lnSpc>
              <a:spcBef>
                <a:spcPts val="0"/>
              </a:spcBef>
              <a:defRPr/>
            </a:pPr>
            <a:r>
              <a:rPr lang="en-US" dirty="0" smtClean="0">
                <a:solidFill>
                  <a:srgbClr val="0000FF"/>
                </a:solidFill>
              </a:rPr>
              <a:t>Includes the processes required to ensure timely and appropriate planning, collection, creation, distribution, storage, retrieval, management, control, monitoring, and ultimate disposition of project information</a:t>
            </a:r>
          </a:p>
          <a:p>
            <a:pPr marL="914400" lvl="1">
              <a:lnSpc>
                <a:spcPct val="110000"/>
              </a:lnSpc>
              <a:spcBef>
                <a:spcPts val="0"/>
              </a:spcBef>
              <a:defRPr/>
            </a:pPr>
            <a:r>
              <a:rPr lang="en-US" dirty="0" smtClean="0"/>
              <a:t>Making sure that consistent communications are maintained</a:t>
            </a:r>
          </a:p>
          <a:p>
            <a:pPr marL="914400" lvl="1">
              <a:lnSpc>
                <a:spcPct val="110000"/>
              </a:lnSpc>
              <a:spcBef>
                <a:spcPts val="0"/>
              </a:spcBef>
              <a:defRPr/>
            </a:pPr>
            <a:r>
              <a:rPr lang="en-US" dirty="0" smtClean="0"/>
              <a:t>Making sure that everybody knows what they need to know to do the job right. Tracking how people talk to each other and dealing with gaps if they happen.</a:t>
            </a:r>
            <a:endParaRPr lang="en-US" sz="2800" dirty="0"/>
          </a:p>
        </p:txBody>
      </p:sp>
      <p:sp>
        <p:nvSpPr>
          <p:cNvPr id="4" name="Slide Number Placeholder 3"/>
          <p:cNvSpPr>
            <a:spLocks noGrp="1"/>
          </p:cNvSpPr>
          <p:nvPr>
            <p:ph type="sldNum" sz="quarter" idx="12"/>
          </p:nvPr>
        </p:nvSpPr>
        <p:spPr/>
        <p:txBody>
          <a:bodyPr/>
          <a:lstStyle/>
          <a:p>
            <a:fld id="{C4FCDAF3-3648-4722-B24B-7C2CD55F416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Project Management Knowledge Areas</a:t>
            </a:r>
            <a:endParaRPr lang="en-US" sz="3600" dirty="0"/>
          </a:p>
        </p:txBody>
      </p:sp>
      <p:sp>
        <p:nvSpPr>
          <p:cNvPr id="3" name="Content Placeholder 2"/>
          <p:cNvSpPr>
            <a:spLocks noGrp="1"/>
          </p:cNvSpPr>
          <p:nvPr>
            <p:ph idx="1"/>
          </p:nvPr>
        </p:nvSpPr>
        <p:spPr>
          <a:xfrm>
            <a:off x="457200" y="1447800"/>
            <a:ext cx="8229600" cy="5105400"/>
          </a:xfrm>
        </p:spPr>
        <p:txBody>
          <a:bodyPr>
            <a:normAutofit fontScale="92500"/>
          </a:bodyPr>
          <a:lstStyle/>
          <a:p>
            <a:pPr marL="514350" indent="-514350">
              <a:lnSpc>
                <a:spcPct val="110000"/>
              </a:lnSpc>
              <a:buAutoNum type="arabicParenR" startAt="8"/>
            </a:pPr>
            <a:r>
              <a:rPr lang="en-US" sz="3600" b="1" dirty="0" smtClean="0"/>
              <a:t>Project </a:t>
            </a:r>
            <a:r>
              <a:rPr lang="en-US" sz="3600" b="1" dirty="0" smtClean="0">
                <a:solidFill>
                  <a:srgbClr val="0000FF"/>
                </a:solidFill>
              </a:rPr>
              <a:t>Risk</a:t>
            </a:r>
            <a:r>
              <a:rPr lang="en-US" sz="3600" b="1" dirty="0" smtClean="0"/>
              <a:t> Management</a:t>
            </a:r>
          </a:p>
          <a:p>
            <a:pPr lvl="1">
              <a:lnSpc>
                <a:spcPct val="110000"/>
              </a:lnSpc>
              <a:defRPr/>
            </a:pPr>
            <a:r>
              <a:rPr lang="en-US" dirty="0" smtClean="0">
                <a:solidFill>
                  <a:srgbClr val="0000FF"/>
                </a:solidFill>
              </a:rPr>
              <a:t>Includes the processes of conducting risk management planning, identification, analysis, response planning, response implementation, and monitoring risk on a project</a:t>
            </a:r>
          </a:p>
          <a:p>
            <a:pPr lvl="1">
              <a:lnSpc>
                <a:spcPct val="110000"/>
              </a:lnSpc>
              <a:defRPr/>
            </a:pPr>
            <a:r>
              <a:rPr lang="en-US" dirty="0" smtClean="0"/>
              <a:t>Figuring out how to protect your project from anything that could happen to it</a:t>
            </a:r>
          </a:p>
          <a:p>
            <a:pPr lvl="1">
              <a:lnSpc>
                <a:spcPct val="110000"/>
              </a:lnSpc>
              <a:defRPr/>
            </a:pPr>
            <a:r>
              <a:rPr lang="en-US" dirty="0" smtClean="0"/>
              <a:t>Risk Management can also be about making sure that you are in the right position to take advantage of the opportunities that come your way</a:t>
            </a:r>
            <a:endParaRPr lang="en-US" sz="2800" dirty="0"/>
          </a:p>
        </p:txBody>
      </p:sp>
      <p:sp>
        <p:nvSpPr>
          <p:cNvPr id="4" name="Slide Number Placeholder 3"/>
          <p:cNvSpPr>
            <a:spLocks noGrp="1"/>
          </p:cNvSpPr>
          <p:nvPr>
            <p:ph type="sldNum" sz="quarter" idx="12"/>
          </p:nvPr>
        </p:nvSpPr>
        <p:spPr/>
        <p:txBody>
          <a:bodyPr/>
          <a:lstStyle/>
          <a:p>
            <a:fld id="{C4FCDAF3-3648-4722-B24B-7C2CD55F416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Project Management Knowledge Areas</a:t>
            </a:r>
            <a:endParaRPr lang="en-US" sz="3600" dirty="0"/>
          </a:p>
        </p:txBody>
      </p:sp>
      <p:sp>
        <p:nvSpPr>
          <p:cNvPr id="3" name="Content Placeholder 2"/>
          <p:cNvSpPr>
            <a:spLocks noGrp="1"/>
          </p:cNvSpPr>
          <p:nvPr>
            <p:ph idx="1"/>
          </p:nvPr>
        </p:nvSpPr>
        <p:spPr>
          <a:xfrm>
            <a:off x="457200" y="1447800"/>
            <a:ext cx="8229600" cy="5105400"/>
          </a:xfrm>
        </p:spPr>
        <p:txBody>
          <a:bodyPr>
            <a:normAutofit/>
          </a:bodyPr>
          <a:lstStyle/>
          <a:p>
            <a:pPr marL="514350" indent="-514350">
              <a:buAutoNum type="arabicParenR" startAt="9"/>
            </a:pPr>
            <a:r>
              <a:rPr lang="en-US" sz="3600" b="1" dirty="0" smtClean="0"/>
              <a:t>Project </a:t>
            </a:r>
            <a:r>
              <a:rPr lang="en-US" sz="3600" b="1" dirty="0" smtClean="0">
                <a:solidFill>
                  <a:srgbClr val="0000FF"/>
                </a:solidFill>
              </a:rPr>
              <a:t>Procurement</a:t>
            </a:r>
            <a:r>
              <a:rPr lang="en-US" sz="3600" b="1" dirty="0" smtClean="0"/>
              <a:t> Management</a:t>
            </a:r>
          </a:p>
          <a:p>
            <a:pPr lvl="1">
              <a:defRPr/>
            </a:pPr>
            <a:r>
              <a:rPr lang="en-US" dirty="0" smtClean="0">
                <a:solidFill>
                  <a:srgbClr val="0000FF"/>
                </a:solidFill>
              </a:rPr>
              <a:t>Includes the processes necessary to purchase or acquire products, services, or results needed from outside the project team</a:t>
            </a:r>
          </a:p>
          <a:p>
            <a:pPr lvl="1">
              <a:defRPr/>
            </a:pPr>
            <a:r>
              <a:rPr lang="en-US" dirty="0" smtClean="0"/>
              <a:t>Selecting the right source for resources</a:t>
            </a:r>
          </a:p>
          <a:p>
            <a:pPr lvl="1">
              <a:defRPr/>
            </a:pPr>
            <a:r>
              <a:rPr lang="en-US" dirty="0" smtClean="0"/>
              <a:t>Finding contractors to help you do the work. Setting the ground rules for their relationships with your company.</a:t>
            </a:r>
            <a:endParaRPr lang="en-US" sz="2800" dirty="0"/>
          </a:p>
        </p:txBody>
      </p:sp>
      <p:sp>
        <p:nvSpPr>
          <p:cNvPr id="4" name="Slide Number Placeholder 3"/>
          <p:cNvSpPr>
            <a:spLocks noGrp="1"/>
          </p:cNvSpPr>
          <p:nvPr>
            <p:ph type="sldNum" sz="quarter" idx="12"/>
          </p:nvPr>
        </p:nvSpPr>
        <p:spPr/>
        <p:txBody>
          <a:bodyPr/>
          <a:lstStyle/>
          <a:p>
            <a:fld id="{C4FCDAF3-3648-4722-B24B-7C2CD55F4160}"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Project Management Knowledge Areas</a:t>
            </a:r>
            <a:endParaRPr lang="en-US" sz="3600" dirty="0"/>
          </a:p>
        </p:txBody>
      </p:sp>
      <p:sp>
        <p:nvSpPr>
          <p:cNvPr id="3" name="Content Placeholder 2"/>
          <p:cNvSpPr>
            <a:spLocks noGrp="1"/>
          </p:cNvSpPr>
          <p:nvPr>
            <p:ph idx="1"/>
          </p:nvPr>
        </p:nvSpPr>
        <p:spPr>
          <a:xfrm>
            <a:off x="457200" y="1447800"/>
            <a:ext cx="8229600" cy="5105400"/>
          </a:xfrm>
        </p:spPr>
        <p:txBody>
          <a:bodyPr>
            <a:normAutofit/>
          </a:bodyPr>
          <a:lstStyle/>
          <a:p>
            <a:pPr marL="514350" indent="-514350">
              <a:buNone/>
            </a:pPr>
            <a:r>
              <a:rPr lang="en-US" sz="3600" b="1" dirty="0" smtClean="0"/>
              <a:t>10) Project </a:t>
            </a:r>
            <a:r>
              <a:rPr lang="en-US" sz="3600" b="1" dirty="0" smtClean="0">
                <a:solidFill>
                  <a:srgbClr val="0000FF"/>
                </a:solidFill>
              </a:rPr>
              <a:t>Stakeholder</a:t>
            </a:r>
            <a:r>
              <a:rPr lang="en-US" sz="3600" b="1" dirty="0" smtClean="0"/>
              <a:t> Management</a:t>
            </a:r>
          </a:p>
          <a:p>
            <a:pPr lvl="1">
              <a:defRPr/>
            </a:pPr>
            <a:r>
              <a:rPr lang="en-US" dirty="0" smtClean="0">
                <a:solidFill>
                  <a:srgbClr val="0000FF"/>
                </a:solidFill>
              </a:rPr>
              <a:t>Includes the processes required to identify the people, groups, or organizations that could impact or be impacted by the project, to analyze stakeholder expectations and their impact on the project, and to develop appropriate management strategies for effectively engaging stakeholders in project decisions and execution.</a:t>
            </a:r>
          </a:p>
        </p:txBody>
      </p:sp>
      <p:sp>
        <p:nvSpPr>
          <p:cNvPr id="4" name="Slide Number Placeholder 3"/>
          <p:cNvSpPr>
            <a:spLocks noGrp="1"/>
          </p:cNvSpPr>
          <p:nvPr>
            <p:ph type="sldNum" sz="quarter" idx="12"/>
          </p:nvPr>
        </p:nvSpPr>
        <p:spPr/>
        <p:txBody>
          <a:bodyPr/>
          <a:lstStyle/>
          <a:p>
            <a:fld id="{C4FCDAF3-3648-4722-B24B-7C2CD55F4160}"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Process Groups </a:t>
            </a:r>
            <a:r>
              <a:rPr lang="en-US" sz="4000" b="1" dirty="0" smtClean="0">
                <a:solidFill>
                  <a:srgbClr val="FF0000"/>
                </a:solidFill>
              </a:rPr>
              <a:t>vs.</a:t>
            </a:r>
            <a:r>
              <a:rPr lang="en-US" sz="4000" b="1" dirty="0" smtClean="0"/>
              <a:t> Knowledge Areas </a:t>
            </a:r>
            <a:endParaRPr lang="en-US" sz="4000" b="1"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pPr>
              <a:lnSpc>
                <a:spcPct val="110000"/>
              </a:lnSpc>
              <a:spcBef>
                <a:spcPts val="0"/>
              </a:spcBef>
              <a:buFont typeface="Wingdings" pitchFamily="2" charset="2"/>
              <a:buChar char="§"/>
              <a:defRPr/>
            </a:pPr>
            <a:r>
              <a:rPr lang="en-US" sz="2800" u="sng" dirty="0" smtClean="0">
                <a:solidFill>
                  <a:srgbClr val="FF0000"/>
                </a:solidFill>
              </a:rPr>
              <a:t>Question:</a:t>
            </a:r>
            <a:r>
              <a:rPr lang="en-US" sz="2800" dirty="0" smtClean="0">
                <a:solidFill>
                  <a:srgbClr val="FF0000"/>
                </a:solidFill>
              </a:rPr>
              <a:t> Are </a:t>
            </a:r>
            <a:r>
              <a:rPr lang="en-US" sz="2800" b="1" i="1" dirty="0" smtClean="0">
                <a:solidFill>
                  <a:srgbClr val="FF0000"/>
                </a:solidFill>
              </a:rPr>
              <a:t>Process Groups</a:t>
            </a:r>
            <a:r>
              <a:rPr lang="en-US" sz="2800" b="1" dirty="0" smtClean="0">
                <a:solidFill>
                  <a:srgbClr val="FF0000"/>
                </a:solidFill>
              </a:rPr>
              <a:t> </a:t>
            </a:r>
            <a:r>
              <a:rPr lang="en-US" sz="2800" dirty="0" smtClean="0">
                <a:solidFill>
                  <a:srgbClr val="FF0000"/>
                </a:solidFill>
              </a:rPr>
              <a:t>and</a:t>
            </a:r>
            <a:r>
              <a:rPr lang="en-US" sz="2800" b="1" dirty="0" smtClean="0">
                <a:solidFill>
                  <a:srgbClr val="FF0000"/>
                </a:solidFill>
              </a:rPr>
              <a:t> </a:t>
            </a:r>
            <a:r>
              <a:rPr lang="en-US" sz="2800" b="1" i="1" dirty="0" smtClean="0">
                <a:solidFill>
                  <a:srgbClr val="FF0000"/>
                </a:solidFill>
              </a:rPr>
              <a:t>Knowledge Areas </a:t>
            </a:r>
            <a:r>
              <a:rPr lang="en-US" sz="2800" dirty="0" smtClean="0">
                <a:solidFill>
                  <a:srgbClr val="FF0000"/>
                </a:solidFill>
              </a:rPr>
              <a:t>same thing? </a:t>
            </a:r>
          </a:p>
          <a:p>
            <a:pPr>
              <a:lnSpc>
                <a:spcPct val="110000"/>
              </a:lnSpc>
              <a:spcBef>
                <a:spcPts val="0"/>
              </a:spcBef>
              <a:buFont typeface="Wingdings" pitchFamily="2" charset="2"/>
              <a:buChar char="§"/>
              <a:defRPr/>
            </a:pPr>
            <a:r>
              <a:rPr lang="en-US" sz="2800" u="sng" dirty="0" smtClean="0">
                <a:solidFill>
                  <a:srgbClr val="0000FF"/>
                </a:solidFill>
              </a:rPr>
              <a:t>Answer:</a:t>
            </a:r>
            <a:r>
              <a:rPr lang="en-US" sz="2800" dirty="0" smtClean="0"/>
              <a:t> </a:t>
            </a:r>
            <a:r>
              <a:rPr lang="en-US" sz="2800" i="1" dirty="0" smtClean="0">
                <a:solidFill>
                  <a:srgbClr val="0000FF"/>
                </a:solidFill>
              </a:rPr>
              <a:t>No, not really..</a:t>
            </a:r>
          </a:p>
          <a:p>
            <a:pPr>
              <a:lnSpc>
                <a:spcPct val="110000"/>
              </a:lnSpc>
              <a:spcBef>
                <a:spcPts val="0"/>
              </a:spcBef>
              <a:defRPr/>
            </a:pPr>
            <a:r>
              <a:rPr lang="en-US" sz="2800" dirty="0" smtClean="0"/>
              <a:t>Process </a:t>
            </a:r>
            <a:r>
              <a:rPr lang="en-US" sz="2800" dirty="0"/>
              <a:t>groups and Knowledge Areas are two different ways to organize the processes … but they don’t really overlap each other!</a:t>
            </a:r>
          </a:p>
          <a:p>
            <a:pPr>
              <a:lnSpc>
                <a:spcPct val="110000"/>
              </a:lnSpc>
              <a:spcBef>
                <a:spcPts val="0"/>
              </a:spcBef>
              <a:defRPr/>
            </a:pPr>
            <a:r>
              <a:rPr lang="en-US" sz="2800" dirty="0" smtClean="0"/>
              <a:t>Process </a:t>
            </a:r>
            <a:r>
              <a:rPr lang="en-US" sz="2800" dirty="0"/>
              <a:t>groups divide up the processes by function</a:t>
            </a:r>
            <a:r>
              <a:rPr lang="en-US" sz="2800" dirty="0" smtClean="0"/>
              <a:t>.</a:t>
            </a:r>
          </a:p>
          <a:p>
            <a:pPr>
              <a:lnSpc>
                <a:spcPct val="110000"/>
              </a:lnSpc>
              <a:spcBef>
                <a:spcPts val="0"/>
              </a:spcBef>
              <a:defRPr/>
            </a:pPr>
            <a:r>
              <a:rPr lang="en-US" sz="2800" dirty="0" smtClean="0"/>
              <a:t>Knowledge </a:t>
            </a:r>
            <a:r>
              <a:rPr lang="en-US" sz="2800" dirty="0"/>
              <a:t>areas divide the same processes up by subject matter</a:t>
            </a:r>
            <a:r>
              <a:rPr lang="en-US" sz="2800" dirty="0" smtClean="0"/>
              <a:t>.</a:t>
            </a:r>
          </a:p>
          <a:p>
            <a:pPr>
              <a:lnSpc>
                <a:spcPct val="110000"/>
              </a:lnSpc>
              <a:spcBef>
                <a:spcPts val="0"/>
              </a:spcBef>
              <a:defRPr/>
            </a:pPr>
            <a:r>
              <a:rPr lang="en-US" sz="2800" dirty="0" smtClean="0"/>
              <a:t>Every </a:t>
            </a:r>
            <a:r>
              <a:rPr lang="en-US" sz="2800" dirty="0"/>
              <a:t>process belong to exactly one process </a:t>
            </a:r>
            <a:r>
              <a:rPr lang="en-US" sz="2800" dirty="0" smtClean="0"/>
              <a:t>group.</a:t>
            </a:r>
          </a:p>
          <a:p>
            <a:pPr>
              <a:lnSpc>
                <a:spcPct val="110000"/>
              </a:lnSpc>
              <a:spcBef>
                <a:spcPts val="0"/>
              </a:spcBef>
              <a:defRPr/>
            </a:pPr>
            <a:r>
              <a:rPr lang="en-US" sz="2800" dirty="0" smtClean="0"/>
              <a:t>Every </a:t>
            </a:r>
            <a:r>
              <a:rPr lang="en-US" sz="2800" dirty="0"/>
              <a:t>process is in exactly one knowledge area</a:t>
            </a:r>
          </a:p>
        </p:txBody>
      </p:sp>
      <p:sp>
        <p:nvSpPr>
          <p:cNvPr id="6" name="Slide Number Placeholder 5"/>
          <p:cNvSpPr>
            <a:spLocks noGrp="1"/>
          </p:cNvSpPr>
          <p:nvPr>
            <p:ph type="sldNum" sz="quarter" idx="12"/>
          </p:nvPr>
        </p:nvSpPr>
        <p:spPr/>
        <p:txBody>
          <a:bodyPr/>
          <a:lstStyle/>
          <a:p>
            <a:fld id="{F420543E-CA73-44A1-A0D2-9C2E7FFA47FD}" type="slidenum">
              <a:rPr lang="en-US" smtClean="0"/>
              <a:pPr/>
              <a:t>34</a:t>
            </a:fld>
            <a:endParaRPr lang="en-US"/>
          </a:p>
        </p:txBody>
      </p:sp>
    </p:spTree>
    <p:extLst>
      <p:ext uri="{BB962C8B-B14F-4D97-AF65-F5344CB8AC3E}">
        <p14:creationId xmlns:p14="http://schemas.microsoft.com/office/powerpoint/2010/main" val="7107014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t>Process Groups </a:t>
            </a:r>
            <a:r>
              <a:rPr lang="en-US" b="1" dirty="0" smtClean="0">
                <a:solidFill>
                  <a:srgbClr val="FF0000"/>
                </a:solidFill>
              </a:rPr>
              <a:t>vs.</a:t>
            </a:r>
            <a:r>
              <a:rPr lang="en-US" b="1" dirty="0" smtClean="0"/>
              <a:t> Knowledge Areas</a:t>
            </a:r>
            <a:endParaRPr lang="en-US" b="1" dirty="0"/>
          </a:p>
        </p:txBody>
      </p:sp>
      <p:sp>
        <p:nvSpPr>
          <p:cNvPr id="3" name="Content Placeholder 2"/>
          <p:cNvSpPr>
            <a:spLocks noGrp="1"/>
          </p:cNvSpPr>
          <p:nvPr>
            <p:ph idx="1"/>
          </p:nvPr>
        </p:nvSpPr>
        <p:spPr>
          <a:xfrm>
            <a:off x="457200" y="1295400"/>
            <a:ext cx="8229600" cy="5181600"/>
          </a:xfrm>
        </p:spPr>
        <p:txBody>
          <a:bodyPr>
            <a:normAutofit fontScale="92500" lnSpcReduction="10000"/>
          </a:bodyPr>
          <a:lstStyle/>
          <a:p>
            <a:pPr>
              <a:lnSpc>
                <a:spcPct val="110000"/>
              </a:lnSpc>
            </a:pPr>
            <a:r>
              <a:rPr lang="en-US" sz="2400" b="1" dirty="0" smtClean="0">
                <a:solidFill>
                  <a:srgbClr val="0000FF"/>
                </a:solidFill>
              </a:rPr>
              <a:t>Project Management Process Groups are NOT the same as Project Phases</a:t>
            </a:r>
            <a:r>
              <a:rPr lang="en-US" sz="2400" dirty="0" smtClean="0">
                <a:solidFill>
                  <a:srgbClr val="0000FF"/>
                </a:solidFill>
              </a:rPr>
              <a:t>. </a:t>
            </a:r>
          </a:p>
          <a:p>
            <a:pPr lvl="1">
              <a:lnSpc>
                <a:spcPct val="110000"/>
              </a:lnSpc>
            </a:pPr>
            <a:r>
              <a:rPr lang="en-US" sz="2200" dirty="0" smtClean="0"/>
              <a:t>For example, in a software project, the Project Phases could be Requirements Analysis, Design, Coding, Testing, Release etc. As you can see, these are clearly different from the five Process Groups. When a large project is divided into phases, all five Process Groups would be repeated in each phase. </a:t>
            </a:r>
          </a:p>
          <a:p>
            <a:pPr>
              <a:lnSpc>
                <a:spcPct val="110000"/>
              </a:lnSpc>
            </a:pPr>
            <a:r>
              <a:rPr lang="en-US" sz="2400" dirty="0" smtClean="0"/>
              <a:t>When Project Management processes are grouped by </a:t>
            </a:r>
            <a:r>
              <a:rPr lang="en-US" sz="2400" b="1" dirty="0" smtClean="0"/>
              <a:t>areas of specialization</a:t>
            </a:r>
            <a:r>
              <a:rPr lang="en-US" sz="2400" dirty="0" smtClean="0"/>
              <a:t>, they form </a:t>
            </a:r>
            <a:r>
              <a:rPr lang="en-US" sz="2400" b="1" dirty="0" smtClean="0"/>
              <a:t>Knowledge Areas</a:t>
            </a:r>
            <a:r>
              <a:rPr lang="en-US" sz="2400" dirty="0" smtClean="0"/>
              <a:t>. </a:t>
            </a:r>
          </a:p>
          <a:p>
            <a:pPr>
              <a:lnSpc>
                <a:spcPct val="110000"/>
              </a:lnSpc>
            </a:pPr>
            <a:r>
              <a:rPr lang="en-US" sz="2400" dirty="0" smtClean="0"/>
              <a:t>When Project Management processes are grouped </a:t>
            </a:r>
            <a:r>
              <a:rPr lang="en-US" sz="2400" b="1" dirty="0" smtClean="0"/>
              <a:t>logically</a:t>
            </a:r>
            <a:r>
              <a:rPr lang="en-US" sz="2400" dirty="0" smtClean="0"/>
              <a:t>, they form </a:t>
            </a:r>
            <a:r>
              <a:rPr lang="en-US" sz="2400" b="1" dirty="0" smtClean="0"/>
              <a:t>Process Groups</a:t>
            </a:r>
            <a:r>
              <a:rPr lang="en-US" sz="2400" dirty="0" smtClean="0"/>
              <a:t>. </a:t>
            </a:r>
          </a:p>
          <a:p>
            <a:pPr>
              <a:lnSpc>
                <a:spcPct val="110000"/>
              </a:lnSpc>
            </a:pPr>
            <a:r>
              <a:rPr lang="en-US" sz="2400" dirty="0" smtClean="0"/>
              <a:t>The </a:t>
            </a:r>
            <a:r>
              <a:rPr lang="en-US" sz="2400" b="1" dirty="0" smtClean="0">
                <a:solidFill>
                  <a:srgbClr val="0000FF"/>
                </a:solidFill>
              </a:rPr>
              <a:t>Knowledge</a:t>
            </a:r>
            <a:r>
              <a:rPr lang="en-US" sz="2400" dirty="0" smtClean="0"/>
              <a:t> </a:t>
            </a:r>
            <a:r>
              <a:rPr lang="en-US" sz="2400" b="1" dirty="0" smtClean="0">
                <a:solidFill>
                  <a:srgbClr val="0000FF"/>
                </a:solidFill>
              </a:rPr>
              <a:t>Areas</a:t>
            </a:r>
            <a:r>
              <a:rPr lang="en-US" sz="2400" dirty="0" smtClean="0"/>
              <a:t> </a:t>
            </a:r>
            <a:r>
              <a:rPr lang="en-US" sz="2400" dirty="0" smtClean="0">
                <a:solidFill>
                  <a:srgbClr val="0000FF"/>
                </a:solidFill>
              </a:rPr>
              <a:t>describe what a project manager </a:t>
            </a:r>
            <a:r>
              <a:rPr lang="en-US" sz="2400" b="1" dirty="0" smtClean="0">
                <a:solidFill>
                  <a:srgbClr val="0000FF"/>
                </a:solidFill>
              </a:rPr>
              <a:t>needs to know</a:t>
            </a:r>
            <a:r>
              <a:rPr lang="en-US" sz="2400" dirty="0" smtClean="0"/>
              <a:t>, and the </a:t>
            </a:r>
            <a:r>
              <a:rPr lang="en-US" sz="2400" b="1" dirty="0" smtClean="0">
                <a:solidFill>
                  <a:srgbClr val="FF0000"/>
                </a:solidFill>
              </a:rPr>
              <a:t>Process Groups</a:t>
            </a:r>
            <a:r>
              <a:rPr lang="en-US" sz="2400" dirty="0" smtClean="0"/>
              <a:t> </a:t>
            </a:r>
            <a:r>
              <a:rPr lang="en-US" sz="2400" dirty="0" smtClean="0">
                <a:solidFill>
                  <a:srgbClr val="FF0000"/>
                </a:solidFill>
              </a:rPr>
              <a:t>describe what a project manager </a:t>
            </a:r>
            <a:r>
              <a:rPr lang="en-US" sz="2400" b="1" dirty="0" smtClean="0">
                <a:solidFill>
                  <a:srgbClr val="FF0000"/>
                </a:solidFill>
              </a:rPr>
              <a:t>needs to do</a:t>
            </a:r>
            <a:r>
              <a:rPr lang="en-US" sz="2400" dirty="0" smtClean="0">
                <a:solidFill>
                  <a:srgbClr val="FF0000"/>
                </a:solidFill>
              </a:rPr>
              <a:t>. </a:t>
            </a: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C4FCDAF3-3648-4722-B24B-7C2CD55F4160}" type="slidenum">
              <a:rPr lang="en-US" smtClean="0"/>
              <a:pPr/>
              <a:t>35</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Process</a:t>
            </a:r>
            <a:endParaRPr lang="en-US" sz="4000" dirty="0"/>
          </a:p>
        </p:txBody>
      </p:sp>
      <p:sp>
        <p:nvSpPr>
          <p:cNvPr id="3" name="Content Placeholder 2"/>
          <p:cNvSpPr>
            <a:spLocks noGrp="1"/>
          </p:cNvSpPr>
          <p:nvPr>
            <p:ph idx="1"/>
          </p:nvPr>
        </p:nvSpPr>
        <p:spPr/>
        <p:txBody>
          <a:bodyPr>
            <a:normAutofit/>
          </a:bodyPr>
          <a:lstStyle/>
          <a:p>
            <a:r>
              <a:rPr lang="en-US" dirty="0" smtClean="0"/>
              <a:t>A </a:t>
            </a:r>
            <a:r>
              <a:rPr lang="en-US" b="1" dirty="0" smtClean="0"/>
              <a:t>process</a:t>
            </a:r>
            <a:r>
              <a:rPr lang="en-US" dirty="0" smtClean="0"/>
              <a:t> is a set of interrelated actions and activities performed to create a pre-specified product, service, or result.</a:t>
            </a:r>
          </a:p>
          <a:p>
            <a:pPr lvl="1"/>
            <a:r>
              <a:rPr lang="en-US" dirty="0" smtClean="0"/>
              <a:t>Each process is characterized by it inputs, the tools and techniques that can be applied, and the resulting outputs</a:t>
            </a:r>
            <a:endParaRPr lang="en-US" dirty="0"/>
          </a:p>
        </p:txBody>
      </p:sp>
      <p:sp>
        <p:nvSpPr>
          <p:cNvPr id="4" name="Slide Number Placeholder 3"/>
          <p:cNvSpPr>
            <a:spLocks noGrp="1"/>
          </p:cNvSpPr>
          <p:nvPr>
            <p:ph type="sldNum" sz="quarter" idx="12"/>
          </p:nvPr>
        </p:nvSpPr>
        <p:spPr/>
        <p:txBody>
          <a:bodyPr/>
          <a:lstStyle/>
          <a:p>
            <a:fld id="{C4FCDAF3-3648-4722-B24B-7C2CD55F4160}"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t>Process</a:t>
            </a:r>
            <a:endParaRPr lang="en-US" sz="4000" b="1" dirty="0"/>
          </a:p>
        </p:txBody>
      </p:sp>
      <p:sp>
        <p:nvSpPr>
          <p:cNvPr id="3" name="Content Placeholder 2"/>
          <p:cNvSpPr>
            <a:spLocks noGrp="1"/>
          </p:cNvSpPr>
          <p:nvPr>
            <p:ph idx="1"/>
          </p:nvPr>
        </p:nvSpPr>
        <p:spPr>
          <a:xfrm>
            <a:off x="457200" y="1295400"/>
            <a:ext cx="8458200" cy="5257800"/>
          </a:xfrm>
        </p:spPr>
        <p:txBody>
          <a:bodyPr>
            <a:noAutofit/>
          </a:bodyPr>
          <a:lstStyle/>
          <a:p>
            <a:pPr>
              <a:spcBef>
                <a:spcPts val="0"/>
              </a:spcBef>
            </a:pPr>
            <a:r>
              <a:rPr lang="en-US" sz="2800" dirty="0"/>
              <a:t>All of the work that’s done on a project is made up of processes.</a:t>
            </a:r>
          </a:p>
          <a:p>
            <a:pPr>
              <a:spcBef>
                <a:spcPts val="0"/>
              </a:spcBef>
            </a:pPr>
            <a:r>
              <a:rPr lang="en-US" sz="2800" dirty="0" smtClean="0"/>
              <a:t>There’s </a:t>
            </a:r>
            <a:r>
              <a:rPr lang="en-US" sz="2800" dirty="0"/>
              <a:t>a pattern to all of the work that gets done on the project</a:t>
            </a:r>
          </a:p>
          <a:p>
            <a:pPr lvl="1">
              <a:spcBef>
                <a:spcPts val="0"/>
              </a:spcBef>
              <a:buFont typeface="Wingdings" pitchFamily="2" charset="2"/>
              <a:buChar char="§"/>
            </a:pPr>
            <a:r>
              <a:rPr lang="en-US" sz="2400" dirty="0"/>
              <a:t>Plan</a:t>
            </a:r>
          </a:p>
          <a:p>
            <a:pPr lvl="1">
              <a:spcBef>
                <a:spcPts val="0"/>
              </a:spcBef>
              <a:buFont typeface="Wingdings" pitchFamily="2" charset="2"/>
              <a:buChar char="§"/>
            </a:pPr>
            <a:r>
              <a:rPr lang="en-US" sz="2400" dirty="0"/>
              <a:t>Work</a:t>
            </a:r>
          </a:p>
          <a:p>
            <a:pPr lvl="2">
              <a:spcBef>
                <a:spcPts val="0"/>
              </a:spcBef>
            </a:pPr>
            <a:r>
              <a:rPr lang="en-US" dirty="0"/>
              <a:t>Compare with original plan</a:t>
            </a:r>
          </a:p>
          <a:p>
            <a:pPr lvl="2">
              <a:spcBef>
                <a:spcPts val="0"/>
              </a:spcBef>
            </a:pPr>
            <a:r>
              <a:rPr lang="en-US" dirty="0"/>
              <a:t>If off-plan, corrections are made and everything needs to get back on </a:t>
            </a:r>
            <a:r>
              <a:rPr lang="en-US" dirty="0" smtClean="0"/>
              <a:t>track</a:t>
            </a:r>
          </a:p>
          <a:p>
            <a:pPr lvl="4">
              <a:spcBef>
                <a:spcPts val="0"/>
              </a:spcBef>
              <a:buFont typeface="Arial" pitchFamily="34" charset="0"/>
              <a:buChar char="•"/>
            </a:pPr>
            <a:endParaRPr lang="en-US" sz="2400" dirty="0" smtClean="0"/>
          </a:p>
          <a:p>
            <a:pPr>
              <a:spcBef>
                <a:spcPts val="0"/>
              </a:spcBef>
            </a:pPr>
            <a:r>
              <a:rPr lang="en-US" sz="2800" dirty="0" smtClean="0"/>
              <a:t>Process </a:t>
            </a:r>
            <a:r>
              <a:rPr lang="en-US" sz="2800" dirty="0"/>
              <a:t>framework, Process groups and Knowledge areas ensures project smoothness.</a:t>
            </a:r>
          </a:p>
        </p:txBody>
      </p:sp>
      <p:sp>
        <p:nvSpPr>
          <p:cNvPr id="6" name="Slide Number Placeholder 5"/>
          <p:cNvSpPr>
            <a:spLocks noGrp="1"/>
          </p:cNvSpPr>
          <p:nvPr>
            <p:ph type="sldNum" sz="quarter" idx="12"/>
          </p:nvPr>
        </p:nvSpPr>
        <p:spPr/>
        <p:txBody>
          <a:bodyPr/>
          <a:lstStyle/>
          <a:p>
            <a:fld id="{F420543E-CA73-44A1-A0D2-9C2E7FFA47FD}" type="slidenum">
              <a:rPr lang="en-US" smtClean="0"/>
              <a:pPr/>
              <a:t>5</a:t>
            </a:fld>
            <a:endParaRPr lang="en-US"/>
          </a:p>
        </p:txBody>
      </p:sp>
    </p:spTree>
    <p:extLst>
      <p:ext uri="{BB962C8B-B14F-4D97-AF65-F5344CB8AC3E}">
        <p14:creationId xmlns:p14="http://schemas.microsoft.com/office/powerpoint/2010/main" val="2887110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smtClean="0"/>
              <a:t>Process Groups </a:t>
            </a:r>
            <a:endParaRPr lang="en-US" sz="4000" dirty="0"/>
          </a:p>
        </p:txBody>
      </p:sp>
      <p:sp>
        <p:nvSpPr>
          <p:cNvPr id="3" name="Content Placeholder 2"/>
          <p:cNvSpPr>
            <a:spLocks noGrp="1"/>
          </p:cNvSpPr>
          <p:nvPr>
            <p:ph idx="1"/>
          </p:nvPr>
        </p:nvSpPr>
        <p:spPr>
          <a:xfrm>
            <a:off x="304800" y="1219200"/>
            <a:ext cx="8382000" cy="5029200"/>
          </a:xfrm>
        </p:spPr>
        <p:txBody>
          <a:bodyPr>
            <a:normAutofit fontScale="85000" lnSpcReduction="10000"/>
          </a:bodyPr>
          <a:lstStyle/>
          <a:p>
            <a:pPr>
              <a:lnSpc>
                <a:spcPct val="110000"/>
              </a:lnSpc>
              <a:buFont typeface="Wingdings" pitchFamily="2" charset="2"/>
              <a:buChar char="§"/>
            </a:pPr>
            <a:r>
              <a:rPr lang="en-US" sz="2800" b="1" dirty="0" smtClean="0">
                <a:solidFill>
                  <a:srgbClr val="0000FF"/>
                </a:solidFill>
              </a:rPr>
              <a:t>Process Groups </a:t>
            </a:r>
            <a:r>
              <a:rPr lang="en-US" sz="2800" dirty="0" smtClean="0"/>
              <a:t>(</a:t>
            </a:r>
            <a:r>
              <a:rPr lang="en-US" sz="2800" dirty="0" smtClean="0">
                <a:solidFill>
                  <a:srgbClr val="FF0000"/>
                </a:solidFill>
              </a:rPr>
              <a:t>or</a:t>
            </a:r>
            <a:r>
              <a:rPr lang="en-US" sz="2800" dirty="0" smtClean="0"/>
              <a:t> </a:t>
            </a:r>
            <a:r>
              <a:rPr lang="en-US" sz="2800" b="1" dirty="0" smtClean="0">
                <a:solidFill>
                  <a:srgbClr val="0000FF"/>
                </a:solidFill>
              </a:rPr>
              <a:t>Project Management Process Groups</a:t>
            </a:r>
            <a:r>
              <a:rPr lang="en-US" sz="2800" dirty="0" smtClean="0"/>
              <a:t>): </a:t>
            </a:r>
          </a:p>
          <a:p>
            <a:pPr lvl="1">
              <a:lnSpc>
                <a:spcPct val="120000"/>
              </a:lnSpc>
            </a:pPr>
            <a:r>
              <a:rPr lang="en-US" dirty="0" smtClean="0">
                <a:solidFill>
                  <a:srgbClr val="0000FF"/>
                </a:solidFill>
              </a:rPr>
              <a:t>A logical grouping of project management inputs, tools and techniques, and outputs</a:t>
            </a:r>
          </a:p>
          <a:p>
            <a:pPr lvl="1">
              <a:lnSpc>
                <a:spcPct val="120000"/>
              </a:lnSpc>
            </a:pPr>
            <a:r>
              <a:rPr lang="en-US" dirty="0" smtClean="0"/>
              <a:t>Process Groups are the steps of a project </a:t>
            </a:r>
          </a:p>
          <a:p>
            <a:pPr>
              <a:lnSpc>
                <a:spcPct val="120000"/>
              </a:lnSpc>
            </a:pPr>
            <a:r>
              <a:rPr lang="en-US" sz="2800" dirty="0" smtClean="0"/>
              <a:t>Process groups are required for any project</a:t>
            </a:r>
          </a:p>
          <a:p>
            <a:pPr>
              <a:lnSpc>
                <a:spcPct val="120000"/>
              </a:lnSpc>
            </a:pPr>
            <a:r>
              <a:rPr lang="en-US" sz="2800" dirty="0" smtClean="0"/>
              <a:t>Process groups cover </a:t>
            </a:r>
            <a:r>
              <a:rPr lang="en-US" sz="2800" b="1" dirty="0" smtClean="0"/>
              <a:t>what</a:t>
            </a:r>
            <a:r>
              <a:rPr lang="en-US" sz="2800" dirty="0" smtClean="0"/>
              <a:t> </a:t>
            </a:r>
            <a:r>
              <a:rPr lang="en-US" sz="2800" b="1" dirty="0" smtClean="0"/>
              <a:t>we need to DO</a:t>
            </a:r>
          </a:p>
          <a:p>
            <a:pPr>
              <a:lnSpc>
                <a:spcPct val="120000"/>
              </a:lnSpc>
            </a:pPr>
            <a:r>
              <a:rPr lang="en-US" sz="2800" dirty="0" smtClean="0"/>
              <a:t>Have clear dependencies and are typically performed in each project and highly interact with one another.</a:t>
            </a:r>
          </a:p>
          <a:p>
            <a:pPr>
              <a:lnSpc>
                <a:spcPct val="120000"/>
              </a:lnSpc>
              <a:buFont typeface="Wingdings" panose="05000000000000000000" pitchFamily="2" charset="2"/>
              <a:buChar char="§"/>
            </a:pPr>
            <a:r>
              <a:rPr lang="en-US" sz="2800" b="1" i="1" u="sng" dirty="0" smtClean="0">
                <a:solidFill>
                  <a:srgbClr val="FF0000"/>
                </a:solidFill>
              </a:rPr>
              <a:t>Note:</a:t>
            </a:r>
            <a:r>
              <a:rPr lang="en-US" sz="2800" dirty="0" smtClean="0">
                <a:solidFill>
                  <a:srgbClr val="FF0000"/>
                </a:solidFill>
              </a:rPr>
              <a:t> Process groups are </a:t>
            </a:r>
            <a:r>
              <a:rPr lang="en-US" sz="2800" b="1" i="1" dirty="0" smtClean="0">
                <a:solidFill>
                  <a:srgbClr val="FF0000"/>
                </a:solidFill>
              </a:rPr>
              <a:t>not</a:t>
            </a:r>
            <a:r>
              <a:rPr lang="en-US" sz="2800" dirty="0" smtClean="0">
                <a:solidFill>
                  <a:srgbClr val="FF0000"/>
                </a:solidFill>
              </a:rPr>
              <a:t> project phases. </a:t>
            </a:r>
            <a:r>
              <a:rPr lang="en-US" sz="2800" dirty="0" smtClean="0"/>
              <a:t>In fact, it is possible that all Process Groups could be conducted within a Project Phase.</a:t>
            </a:r>
          </a:p>
        </p:txBody>
      </p:sp>
      <p:sp>
        <p:nvSpPr>
          <p:cNvPr id="4" name="Slide Number Placeholder 3"/>
          <p:cNvSpPr>
            <a:spLocks noGrp="1"/>
          </p:cNvSpPr>
          <p:nvPr>
            <p:ph type="sldNum" sz="quarter" idx="12"/>
          </p:nvPr>
        </p:nvSpPr>
        <p:spPr/>
        <p:txBody>
          <a:bodyPr/>
          <a:lstStyle/>
          <a:p>
            <a:fld id="{C4FCDAF3-3648-4722-B24B-7C2CD55F4160}"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smtClean="0"/>
              <a:t>Process Groups </a:t>
            </a:r>
            <a:endParaRPr lang="en-US" sz="4000" dirty="0"/>
          </a:p>
        </p:txBody>
      </p:sp>
      <p:sp>
        <p:nvSpPr>
          <p:cNvPr id="3" name="Content Placeholder 2"/>
          <p:cNvSpPr>
            <a:spLocks noGrp="1"/>
          </p:cNvSpPr>
          <p:nvPr>
            <p:ph idx="1"/>
          </p:nvPr>
        </p:nvSpPr>
        <p:spPr>
          <a:xfrm>
            <a:off x="457200" y="1295400"/>
            <a:ext cx="8229600" cy="4830763"/>
          </a:xfrm>
        </p:spPr>
        <p:txBody>
          <a:bodyPr/>
          <a:lstStyle/>
          <a:p>
            <a:r>
              <a:rPr lang="en-US" dirty="0" smtClean="0">
                <a:solidFill>
                  <a:srgbClr val="0000FF"/>
                </a:solidFill>
              </a:rPr>
              <a:t>Project management processes are grouped in </a:t>
            </a:r>
            <a:r>
              <a:rPr lang="en-US" b="1" dirty="0" smtClean="0">
                <a:solidFill>
                  <a:srgbClr val="0000FF"/>
                </a:solidFill>
              </a:rPr>
              <a:t>five</a:t>
            </a:r>
            <a:r>
              <a:rPr lang="en-US" dirty="0" smtClean="0">
                <a:solidFill>
                  <a:srgbClr val="0000FF"/>
                </a:solidFill>
              </a:rPr>
              <a:t> Project Management Process Groups: </a:t>
            </a:r>
          </a:p>
          <a:p>
            <a:pPr marL="971550" lvl="1" indent="-514350">
              <a:buFont typeface="+mj-lt"/>
              <a:buAutoNum type="arabicParenR"/>
            </a:pPr>
            <a:r>
              <a:rPr lang="en-US" b="1" dirty="0" smtClean="0"/>
              <a:t>Initiating Process Group</a:t>
            </a:r>
          </a:p>
          <a:p>
            <a:pPr marL="971550" lvl="1" indent="-514350">
              <a:buFont typeface="+mj-lt"/>
              <a:buAutoNum type="arabicParenR"/>
            </a:pPr>
            <a:r>
              <a:rPr lang="en-US" b="1" dirty="0" smtClean="0"/>
              <a:t>Planning Process Group</a:t>
            </a:r>
          </a:p>
          <a:p>
            <a:pPr marL="971550" lvl="1" indent="-514350">
              <a:buFont typeface="+mj-lt"/>
              <a:buAutoNum type="arabicParenR"/>
            </a:pPr>
            <a:r>
              <a:rPr lang="en-US" b="1" dirty="0" smtClean="0"/>
              <a:t>Executing Process Group</a:t>
            </a:r>
          </a:p>
          <a:p>
            <a:pPr marL="971550" lvl="1" indent="-514350">
              <a:buFont typeface="+mj-lt"/>
              <a:buAutoNum type="arabicParenR"/>
            </a:pPr>
            <a:r>
              <a:rPr lang="en-US" b="1" dirty="0" smtClean="0"/>
              <a:t>Monitoring &amp; Controlling Process Group</a:t>
            </a:r>
          </a:p>
          <a:p>
            <a:pPr marL="971550" lvl="1" indent="-514350">
              <a:buFont typeface="+mj-lt"/>
              <a:buAutoNum type="arabicParenR"/>
            </a:pPr>
            <a:r>
              <a:rPr lang="en-US" b="1" dirty="0" smtClean="0"/>
              <a:t>Closing Process Group</a:t>
            </a:r>
          </a:p>
          <a:p>
            <a:pPr marL="971550" lvl="1" indent="-514350">
              <a:buNone/>
            </a:pPr>
            <a:endParaRPr lang="en-US" dirty="0"/>
          </a:p>
        </p:txBody>
      </p:sp>
      <p:sp>
        <p:nvSpPr>
          <p:cNvPr id="4" name="Slide Number Placeholder 3"/>
          <p:cNvSpPr>
            <a:spLocks noGrp="1"/>
          </p:cNvSpPr>
          <p:nvPr>
            <p:ph type="sldNum" sz="quarter" idx="12"/>
          </p:nvPr>
        </p:nvSpPr>
        <p:spPr/>
        <p:txBody>
          <a:bodyPr/>
          <a:lstStyle/>
          <a:p>
            <a:fld id="{C4FCDAF3-3648-4722-B24B-7C2CD55F4160}"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solidFill>
                  <a:srgbClr val="0000FF"/>
                </a:solidFill>
              </a:rPr>
              <a:t> [1] Initiating Process Group</a:t>
            </a:r>
            <a:endParaRPr lang="en-US" sz="4000" dirty="0">
              <a:solidFill>
                <a:srgbClr val="0000FF"/>
              </a:solidFill>
            </a:endParaRPr>
          </a:p>
        </p:txBody>
      </p:sp>
      <p:sp>
        <p:nvSpPr>
          <p:cNvPr id="3" name="Content Placeholder 2"/>
          <p:cNvSpPr>
            <a:spLocks noGrp="1"/>
          </p:cNvSpPr>
          <p:nvPr>
            <p:ph idx="1"/>
          </p:nvPr>
        </p:nvSpPr>
        <p:spPr>
          <a:xfrm>
            <a:off x="457200" y="1371600"/>
            <a:ext cx="8229600" cy="5181600"/>
          </a:xfrm>
        </p:spPr>
        <p:txBody>
          <a:bodyPr>
            <a:normAutofit lnSpcReduction="10000"/>
          </a:bodyPr>
          <a:lstStyle/>
          <a:p>
            <a:pPr marL="342900" lvl="1" indent="-342900">
              <a:buFont typeface="Arial" pitchFamily="34" charset="0"/>
              <a:buChar char="•"/>
            </a:pPr>
            <a:r>
              <a:rPr lang="en-US" sz="2400" dirty="0" smtClean="0">
                <a:solidFill>
                  <a:srgbClr val="0000FF"/>
                </a:solidFill>
              </a:rPr>
              <a:t>The processes performed to define a new project or a new phase of an existing project by obtaining authorization to start the project/phase.</a:t>
            </a:r>
          </a:p>
          <a:p>
            <a:pPr marL="342900" lvl="1" indent="-342900">
              <a:buFont typeface="Arial" pitchFamily="34" charset="0"/>
              <a:buChar char="•"/>
            </a:pPr>
            <a:r>
              <a:rPr lang="en-US" sz="2400" b="1" dirty="0" smtClean="0"/>
              <a:t>If not already assigned, the project manager will be selected</a:t>
            </a:r>
          </a:p>
          <a:p>
            <a:pPr marL="342900" lvl="1" indent="-342900">
              <a:buFont typeface="Arial" pitchFamily="34" charset="0"/>
              <a:buChar char="•"/>
            </a:pPr>
            <a:r>
              <a:rPr lang="en-US" sz="2400" dirty="0" smtClean="0"/>
              <a:t>Align the stakeholders’ expectations with the project’s purpose, give them visibility about scope and objectives</a:t>
            </a:r>
          </a:p>
          <a:p>
            <a:pPr marL="342900" lvl="1" indent="-342900">
              <a:buFont typeface="Arial" pitchFamily="34" charset="0"/>
              <a:buChar char="•"/>
            </a:pPr>
            <a:r>
              <a:rPr lang="en-US" sz="2400" b="1" dirty="0" smtClean="0"/>
              <a:t>Identify</a:t>
            </a:r>
            <a:r>
              <a:rPr lang="en-US" sz="2400" dirty="0" smtClean="0"/>
              <a:t> </a:t>
            </a:r>
            <a:r>
              <a:rPr lang="en-US" sz="2400" b="1" dirty="0" smtClean="0"/>
              <a:t>stakeholders</a:t>
            </a:r>
            <a:r>
              <a:rPr lang="en-US" sz="2400" dirty="0" smtClean="0"/>
              <a:t> and </a:t>
            </a:r>
            <a:r>
              <a:rPr lang="en-US" sz="2400" b="1" dirty="0" smtClean="0"/>
              <a:t>develop</a:t>
            </a:r>
            <a:r>
              <a:rPr lang="en-US" sz="2400" dirty="0" smtClean="0"/>
              <a:t> </a:t>
            </a:r>
            <a:r>
              <a:rPr lang="en-US" sz="2400" b="1" dirty="0" smtClean="0"/>
              <a:t>Project</a:t>
            </a:r>
            <a:r>
              <a:rPr lang="en-US" sz="2400" dirty="0" smtClean="0"/>
              <a:t> </a:t>
            </a:r>
            <a:r>
              <a:rPr lang="en-US" sz="2400" b="1" dirty="0" smtClean="0"/>
              <a:t>Charter</a:t>
            </a:r>
          </a:p>
          <a:p>
            <a:pPr marL="640080" lvl="1" indent="-342900"/>
            <a:r>
              <a:rPr lang="en-US" sz="2400" b="1" dirty="0" smtClean="0"/>
              <a:t>Project</a:t>
            </a:r>
            <a:r>
              <a:rPr lang="en-US" sz="2400" dirty="0" smtClean="0"/>
              <a:t> </a:t>
            </a:r>
            <a:r>
              <a:rPr lang="en-US" sz="2400" b="1" dirty="0" smtClean="0"/>
              <a:t>charter</a:t>
            </a:r>
            <a:r>
              <a:rPr lang="en-US" sz="2400" dirty="0" smtClean="0"/>
              <a:t> is a document issued by the project initiator/sponsor that formally authorizes the existence of a project and provides the project manager with the authority to apply organizational resources to project activities</a:t>
            </a:r>
          </a:p>
          <a:p>
            <a:pPr marL="342900" lvl="1" indent="-342900">
              <a:buFont typeface="Arial" pitchFamily="34" charset="0"/>
              <a:buChar char="•"/>
            </a:pPr>
            <a:r>
              <a:rPr lang="en-US" sz="2400" dirty="0" smtClean="0"/>
              <a:t>Develop preliminary project scope statement</a:t>
            </a:r>
          </a:p>
          <a:p>
            <a:pPr marL="342900" lvl="1" indent="-342900">
              <a:buFont typeface="Arial" pitchFamily="34" charset="0"/>
              <a:buChar char="•"/>
            </a:pPr>
            <a:r>
              <a:rPr lang="en-US" sz="2400" dirty="0" smtClean="0"/>
              <a:t>Requirement and System Analysis</a:t>
            </a:r>
            <a:endParaRPr lang="en-US" sz="2400" dirty="0"/>
          </a:p>
        </p:txBody>
      </p:sp>
      <p:sp>
        <p:nvSpPr>
          <p:cNvPr id="4" name="Slide Number Placeholder 3"/>
          <p:cNvSpPr>
            <a:spLocks noGrp="1"/>
          </p:cNvSpPr>
          <p:nvPr>
            <p:ph type="sldNum" sz="quarter" idx="12"/>
          </p:nvPr>
        </p:nvSpPr>
        <p:spPr/>
        <p:txBody>
          <a:bodyPr/>
          <a:lstStyle/>
          <a:p>
            <a:fld id="{C4FCDAF3-3648-4722-B24B-7C2CD55F4160}"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solidFill>
                  <a:srgbClr val="0000FF"/>
                </a:solidFill>
              </a:rPr>
              <a:t> [2] Planning Process Group</a:t>
            </a:r>
            <a:endParaRPr lang="en-US" sz="4000" dirty="0">
              <a:solidFill>
                <a:srgbClr val="0000FF"/>
              </a:solidFill>
            </a:endParaRPr>
          </a:p>
        </p:txBody>
      </p:sp>
      <p:sp>
        <p:nvSpPr>
          <p:cNvPr id="3" name="Content Placeholder 2"/>
          <p:cNvSpPr>
            <a:spLocks noGrp="1"/>
          </p:cNvSpPr>
          <p:nvPr>
            <p:ph idx="1"/>
          </p:nvPr>
        </p:nvSpPr>
        <p:spPr>
          <a:xfrm>
            <a:off x="457200" y="1219200"/>
            <a:ext cx="8229600" cy="5105400"/>
          </a:xfrm>
        </p:spPr>
        <p:txBody>
          <a:bodyPr>
            <a:noAutofit/>
          </a:bodyPr>
          <a:lstStyle/>
          <a:p>
            <a:pPr marL="342900" lvl="1" indent="-342900">
              <a:buFont typeface="Arial" pitchFamily="34" charset="0"/>
              <a:buChar char="•"/>
            </a:pPr>
            <a:r>
              <a:rPr lang="en-US" sz="2000" dirty="0" smtClean="0">
                <a:solidFill>
                  <a:srgbClr val="0000FF"/>
                </a:solidFill>
              </a:rPr>
              <a:t>The processes required to establish the scope of the project, refine the objectives, and define the course of action required to attain the objectives.</a:t>
            </a:r>
          </a:p>
          <a:p>
            <a:pPr marL="342900" lvl="1" indent="-342900">
              <a:buFont typeface="Arial" pitchFamily="34" charset="0"/>
              <a:buChar char="•"/>
            </a:pPr>
            <a:r>
              <a:rPr lang="en-US" sz="2000" b="1" dirty="0" smtClean="0"/>
              <a:t>Develop</a:t>
            </a:r>
            <a:r>
              <a:rPr lang="en-US" sz="2000" dirty="0" smtClean="0"/>
              <a:t> </a:t>
            </a:r>
            <a:r>
              <a:rPr lang="en-US" sz="2000" b="1" dirty="0" smtClean="0"/>
              <a:t>Project Management Plan </a:t>
            </a:r>
            <a:r>
              <a:rPr lang="en-US" sz="2000" dirty="0" smtClean="0"/>
              <a:t>(Why the project? What to deliver? Who do what? When accepted? How executed?) and the project documents that will be used to carry out the project.</a:t>
            </a:r>
          </a:p>
          <a:p>
            <a:pPr marL="640080" lvl="1" indent="-342900"/>
            <a:r>
              <a:rPr lang="en-US" sz="2000" b="1" dirty="0" smtClean="0">
                <a:solidFill>
                  <a:srgbClr val="0000FF"/>
                </a:solidFill>
              </a:rPr>
              <a:t>Project management plan </a:t>
            </a:r>
            <a:r>
              <a:rPr lang="en-US" sz="2000" dirty="0" smtClean="0">
                <a:solidFill>
                  <a:srgbClr val="0000FF"/>
                </a:solidFill>
              </a:rPr>
              <a:t>is the document that describes how the project will be executed, monitored, and controlled</a:t>
            </a:r>
          </a:p>
          <a:p>
            <a:pPr marL="342900" lvl="1" indent="-342900">
              <a:buFont typeface="Arial" pitchFamily="34" charset="0"/>
              <a:buChar char="•"/>
            </a:pPr>
            <a:r>
              <a:rPr lang="en-US" sz="2000" dirty="0" smtClean="0"/>
              <a:t>Establish total scope of the effort, define &amp; refine the objectives, develop  the course of action required to attain those objectives.</a:t>
            </a:r>
          </a:p>
          <a:p>
            <a:pPr marL="342900" lvl="1" indent="-342900">
              <a:buFont typeface="Arial" pitchFamily="34" charset="0"/>
              <a:buChar char="•"/>
            </a:pPr>
            <a:r>
              <a:rPr lang="en-US" sz="2000" b="1" dirty="0" smtClean="0"/>
              <a:t>Estimation</a:t>
            </a:r>
            <a:r>
              <a:rPr lang="en-US" sz="2000" dirty="0" smtClean="0"/>
              <a:t> &amp; </a:t>
            </a:r>
            <a:r>
              <a:rPr lang="en-US" sz="2000" b="1" dirty="0" smtClean="0"/>
              <a:t>Resource</a:t>
            </a:r>
            <a:r>
              <a:rPr lang="en-US" sz="2000" dirty="0" smtClean="0"/>
              <a:t> </a:t>
            </a:r>
            <a:r>
              <a:rPr lang="en-US" sz="2000" b="1" dirty="0" smtClean="0"/>
              <a:t>allocation</a:t>
            </a:r>
            <a:r>
              <a:rPr lang="en-US" sz="2000" dirty="0" smtClean="0"/>
              <a:t>.</a:t>
            </a:r>
          </a:p>
          <a:p>
            <a:pPr marL="342900" lvl="1" indent="-342900">
              <a:buFont typeface="Arial" pitchFamily="34" charset="0"/>
              <a:buChar char="•"/>
            </a:pPr>
            <a:r>
              <a:rPr lang="en-US" sz="2000" dirty="0" smtClean="0"/>
              <a:t>Project management plan and project documents developed as outputs from the </a:t>
            </a:r>
            <a:r>
              <a:rPr lang="en-US" sz="2000" b="1" dirty="0" smtClean="0">
                <a:solidFill>
                  <a:srgbClr val="0000FF"/>
                </a:solidFill>
              </a:rPr>
              <a:t>Planning Process Group </a:t>
            </a:r>
            <a:r>
              <a:rPr lang="en-US" sz="2000" dirty="0" smtClean="0"/>
              <a:t>will explore all aspects of the scope, time, cost, quality, communications, human resources, risks, procurements, and stakeholder engagement.</a:t>
            </a:r>
            <a:endParaRPr lang="en-US" sz="2000" dirty="0"/>
          </a:p>
        </p:txBody>
      </p:sp>
      <p:sp>
        <p:nvSpPr>
          <p:cNvPr id="4" name="Slide Number Placeholder 3"/>
          <p:cNvSpPr>
            <a:spLocks noGrp="1"/>
          </p:cNvSpPr>
          <p:nvPr>
            <p:ph type="sldNum" sz="quarter" idx="12"/>
          </p:nvPr>
        </p:nvSpPr>
        <p:spPr/>
        <p:txBody>
          <a:bodyPr/>
          <a:lstStyle/>
          <a:p>
            <a:fld id="{C4FCDAF3-3648-4722-B24B-7C2CD55F4160}"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1942</TotalTime>
  <Words>2387</Words>
  <Application>Microsoft Office PowerPoint</Application>
  <PresentationFormat>On-screen Show (4:3)</PresentationFormat>
  <Paragraphs>288</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SOFTWARE DEVELOPMENT PROJECT MANAGEMENT  (CSC4125) </vt:lpstr>
      <vt:lpstr>Project Management</vt:lpstr>
      <vt:lpstr>When does the end of the project reached?</vt:lpstr>
      <vt:lpstr>Process</vt:lpstr>
      <vt:lpstr>Process</vt:lpstr>
      <vt:lpstr>Process Groups </vt:lpstr>
      <vt:lpstr>Process Groups </vt:lpstr>
      <vt:lpstr> [1] Initiating Process Group</vt:lpstr>
      <vt:lpstr> [2] Planning Process Group</vt:lpstr>
      <vt:lpstr> [3] Executing Process Group</vt:lpstr>
      <vt:lpstr> [4] Monitoring &amp; Controlling Process Group</vt:lpstr>
      <vt:lpstr>[5] Closing Process Group</vt:lpstr>
      <vt:lpstr>Project Phases</vt:lpstr>
      <vt:lpstr>Project Phases </vt:lpstr>
      <vt:lpstr>Phase-to-Phase Relationships</vt:lpstr>
      <vt:lpstr>Processes</vt:lpstr>
      <vt:lpstr>Processes (cont.)</vt:lpstr>
      <vt:lpstr>Processes (cont.)</vt:lpstr>
      <vt:lpstr>Break It Down (cont.)</vt:lpstr>
      <vt:lpstr>Anatomy of Processes</vt:lpstr>
      <vt:lpstr>Anatomy of Processes (cont.)</vt:lpstr>
      <vt:lpstr>Project Management Knowledge Areas</vt:lpstr>
      <vt:lpstr>Project Management Knowledge Areas </vt:lpstr>
      <vt:lpstr>Project Management Knowledge Areas </vt:lpstr>
      <vt:lpstr>Project Management Knowledge Areas</vt:lpstr>
      <vt:lpstr>Project Management Knowledge Areas</vt:lpstr>
      <vt:lpstr>Project Management Knowledge Areas</vt:lpstr>
      <vt:lpstr>Project Management Knowledge Areas</vt:lpstr>
      <vt:lpstr>Project Management Knowledge Areas</vt:lpstr>
      <vt:lpstr>Project Management Knowledge Areas</vt:lpstr>
      <vt:lpstr>Project Management Knowledge Areas</vt:lpstr>
      <vt:lpstr>Project Management Knowledge Areas</vt:lpstr>
      <vt:lpstr>Project Management Knowledge Areas</vt:lpstr>
      <vt:lpstr>Process Groups vs. Knowledge Areas </vt:lpstr>
      <vt:lpstr>Process Groups vs. Knowledge Areas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PROJECT MANAGEMENT  (CSC4125)</dc:title>
  <dc:creator>rouf</dc:creator>
  <cp:lastModifiedBy>Teacher</cp:lastModifiedBy>
  <cp:revision>185</cp:revision>
  <dcterms:created xsi:type="dcterms:W3CDTF">2016-01-16T04:35:49Z</dcterms:created>
  <dcterms:modified xsi:type="dcterms:W3CDTF">2019-02-27T09:06:51Z</dcterms:modified>
</cp:coreProperties>
</file>