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04" r:id="rId3"/>
    <p:sldId id="303" r:id="rId4"/>
    <p:sldId id="337" r:id="rId5"/>
    <p:sldId id="297" r:id="rId6"/>
    <p:sldId id="313" r:id="rId7"/>
    <p:sldId id="316" r:id="rId8"/>
    <p:sldId id="298" r:id="rId9"/>
    <p:sldId id="317" r:id="rId10"/>
    <p:sldId id="301" r:id="rId11"/>
    <p:sldId id="318" r:id="rId12"/>
    <p:sldId id="319" r:id="rId13"/>
    <p:sldId id="325" r:id="rId14"/>
    <p:sldId id="307" r:id="rId15"/>
    <p:sldId id="310" r:id="rId16"/>
    <p:sldId id="311" r:id="rId17"/>
    <p:sldId id="308" r:id="rId18"/>
    <p:sldId id="260" r:id="rId19"/>
    <p:sldId id="300" r:id="rId20"/>
    <p:sldId id="333" r:id="rId21"/>
    <p:sldId id="305" r:id="rId22"/>
    <p:sldId id="314" r:id="rId23"/>
    <p:sldId id="315" r:id="rId24"/>
    <p:sldId id="327" r:id="rId25"/>
    <p:sldId id="328" r:id="rId26"/>
    <p:sldId id="320" r:id="rId27"/>
    <p:sldId id="324" r:id="rId28"/>
    <p:sldId id="261" r:id="rId29"/>
    <p:sldId id="330" r:id="rId30"/>
    <p:sldId id="331" r:id="rId31"/>
    <p:sldId id="329" r:id="rId32"/>
    <p:sldId id="264" r:id="rId33"/>
    <p:sldId id="265" r:id="rId34"/>
    <p:sldId id="266" r:id="rId35"/>
    <p:sldId id="267" r:id="rId36"/>
    <p:sldId id="268" r:id="rId37"/>
    <p:sldId id="332" r:id="rId38"/>
    <p:sldId id="269" r:id="rId39"/>
    <p:sldId id="270" r:id="rId40"/>
    <p:sldId id="285" r:id="rId41"/>
    <p:sldId id="272" r:id="rId42"/>
    <p:sldId id="287" r:id="rId43"/>
    <p:sldId id="273" r:id="rId44"/>
    <p:sldId id="288" r:id="rId45"/>
    <p:sldId id="274" r:id="rId46"/>
    <p:sldId id="289" r:id="rId47"/>
    <p:sldId id="290" r:id="rId48"/>
    <p:sldId id="291" r:id="rId49"/>
    <p:sldId id="277" r:id="rId50"/>
    <p:sldId id="336" r:id="rId51"/>
    <p:sldId id="279" r:id="rId52"/>
    <p:sldId id="292" r:id="rId53"/>
    <p:sldId id="338" r:id="rId54"/>
    <p:sldId id="334" r:id="rId55"/>
    <p:sldId id="282" r:id="rId56"/>
    <p:sldId id="294" r:id="rId57"/>
    <p:sldId id="335"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429" autoAdjust="0"/>
  </p:normalViewPr>
  <p:slideViewPr>
    <p:cSldViewPr>
      <p:cViewPr>
        <p:scale>
          <a:sx n="80" d="100"/>
          <a:sy n="80" d="100"/>
        </p:scale>
        <p:origin x="-108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62AE62-142E-42E9-85D7-FBE1CAB1E50B}" type="datetimeFigureOut">
              <a:rPr lang="en-US" smtClean="0"/>
              <a:pPr/>
              <a:t>2/13/2020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31E0B8-48B5-4C9A-8606-7135E21E01AF}" type="slidenum">
              <a:rPr lang="en-US" smtClean="0"/>
              <a:pPr/>
              <a:t>‹#›</a:t>
            </a:fld>
            <a:endParaRPr lang="en-US"/>
          </a:p>
        </p:txBody>
      </p:sp>
    </p:spTree>
    <p:extLst>
      <p:ext uri="{BB962C8B-B14F-4D97-AF65-F5344CB8AC3E}">
        <p14:creationId xmlns:p14="http://schemas.microsoft.com/office/powerpoint/2010/main" val="3758034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miter lim="800000"/>
            <a:headEnd/>
            <a:tailEnd/>
          </a:ln>
        </p:spPr>
        <p:txBody>
          <a:bodyPr/>
          <a:lstStyle/>
          <a:p>
            <a:fld id="{CBBC67FE-1689-42C8-8922-B78831465FB7}" type="slidenum">
              <a:rPr lang="en-GB" altLang="en-US"/>
              <a:pPr/>
              <a:t>2</a:t>
            </a:fld>
            <a:endParaRPr lang="en-GB"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miter lim="800000"/>
            <a:headEnd/>
            <a:tailEnd/>
          </a:ln>
        </p:spPr>
        <p:txBody>
          <a:bodyPr/>
          <a:lstStyle/>
          <a:p>
            <a:fld id="{92D13539-3E7C-49EA-BD82-053B9B7EB369}" type="slidenum">
              <a:rPr lang="en-GB" altLang="en-US"/>
              <a:pPr/>
              <a:t>9</a:t>
            </a:fld>
            <a:endParaRPr lang="en-GB"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lnSpc>
                <a:spcPct val="90000"/>
              </a:lnSpc>
            </a:pPr>
            <a:r>
              <a:rPr lang="en-GB" altLang="en-US" i="1" dirty="0" smtClean="0"/>
              <a:t>Strategic</a:t>
            </a:r>
          </a:p>
          <a:p>
            <a:pPr eaLnBrk="1" hangingPunct="1">
              <a:lnSpc>
                <a:spcPct val="90000"/>
              </a:lnSpc>
            </a:pPr>
            <a:r>
              <a:rPr lang="en-GB" altLang="en-US" dirty="0" smtClean="0"/>
              <a:t>Several projects together implement a single strategy. For example, merging two organizations will involve many different activities e.g. physical re-organization of offices, redesigning the corporate image, merging ICT systems etc. Each of these activities could be project within an overarching programme.</a:t>
            </a:r>
          </a:p>
          <a:p>
            <a:pPr eaLnBrk="1" hangingPunct="1">
              <a:lnSpc>
                <a:spcPct val="90000"/>
              </a:lnSpc>
            </a:pPr>
            <a:r>
              <a:rPr lang="en-GB" altLang="en-US" i="1" dirty="0" smtClean="0"/>
              <a:t>Business cycle programmes</a:t>
            </a:r>
          </a:p>
          <a:p>
            <a:pPr eaLnBrk="1" hangingPunct="1">
              <a:lnSpc>
                <a:spcPct val="90000"/>
              </a:lnSpc>
            </a:pPr>
            <a:r>
              <a:rPr lang="en-GB" altLang="en-US" dirty="0" smtClean="0"/>
              <a:t>A portfolio of project that are to take place within a certain time frame e.g. the next financial year</a:t>
            </a:r>
          </a:p>
          <a:p>
            <a:pPr eaLnBrk="1" hangingPunct="1">
              <a:lnSpc>
                <a:spcPct val="90000"/>
              </a:lnSpc>
            </a:pPr>
            <a:r>
              <a:rPr lang="en-GB" altLang="en-US" i="1" dirty="0" smtClean="0"/>
              <a:t>Infrastructure programmes</a:t>
            </a:r>
          </a:p>
          <a:p>
            <a:pPr eaLnBrk="1" hangingPunct="1">
              <a:lnSpc>
                <a:spcPct val="90000"/>
              </a:lnSpc>
            </a:pPr>
            <a:r>
              <a:rPr lang="en-GB" altLang="en-US" dirty="0" smtClean="0"/>
              <a:t>In an organization there may be many different ICT-based applications which share the same hardware/software infrastructure</a:t>
            </a:r>
          </a:p>
          <a:p>
            <a:pPr eaLnBrk="1" hangingPunct="1">
              <a:lnSpc>
                <a:spcPct val="90000"/>
              </a:lnSpc>
            </a:pPr>
            <a:r>
              <a:rPr lang="en-GB" altLang="en-US" i="1" dirty="0" smtClean="0"/>
              <a:t>Research and development programmes</a:t>
            </a:r>
          </a:p>
          <a:p>
            <a:pPr eaLnBrk="1" hangingPunct="1">
              <a:lnSpc>
                <a:spcPct val="90000"/>
              </a:lnSpc>
            </a:pPr>
            <a:r>
              <a:rPr lang="en-GB" altLang="en-US" dirty="0" smtClean="0"/>
              <a:t>In a very innovative environment where new products are being developed, a range of products could be developed some of which are very speculative and high-risk but potentially very profitable and some will have a lower risk but will return a lower profit. Getting the right balance would be key to the organization’s long term success</a:t>
            </a:r>
          </a:p>
          <a:p>
            <a:pPr eaLnBrk="1" hangingPunct="1">
              <a:lnSpc>
                <a:spcPct val="90000"/>
              </a:lnSpc>
            </a:pPr>
            <a:r>
              <a:rPr lang="en-GB" altLang="en-US" i="1" dirty="0" smtClean="0"/>
              <a:t>Innovative partnerships</a:t>
            </a:r>
          </a:p>
          <a:p>
            <a:pPr eaLnBrk="1" hangingPunct="1">
              <a:lnSpc>
                <a:spcPct val="90000"/>
              </a:lnSpc>
            </a:pPr>
            <a:r>
              <a:rPr lang="en-GB" altLang="en-US" dirty="0" smtClean="0"/>
              <a:t>e.g. pre-competitive co-operation to develop new technologies that could be exploited by a whole range of companies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miter lim="800000"/>
            <a:headEnd/>
            <a:tailEnd/>
          </a:ln>
        </p:spPr>
        <p:txBody>
          <a:bodyPr/>
          <a:lstStyle/>
          <a:p>
            <a:fld id="{0146C4AB-273B-4900-AD7E-780B5276FFD4}" type="slidenum">
              <a:rPr lang="en-GB" altLang="en-US"/>
              <a:pPr/>
              <a:t>14</a:t>
            </a:fld>
            <a:endParaRPr lang="en-GB" alt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GB" altLang="en-US" smtClean="0"/>
              <a:t>The programme manager may well have a pool of staff upon which to call. He/she will be concerned with ensuring the best use of staff e.g ensuring that staff have regular work with no periods of enforced idleness between project tasks. The project leader would think in terms of  ‘I need a Java programmer for four weeks’ without being concerned which specific person it is (beyond obvious concerns that they are fully capable).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D74817EB-30AF-4C6F-8239-41768C47E77E}" type="slidenum">
              <a:rPr lang="en-GB" altLang="en-US"/>
              <a:pPr/>
              <a:t>17</a:t>
            </a:fld>
            <a:endParaRPr lang="en-GB"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r>
              <a:rPr lang="en-GB" altLang="en-US" smtClean="0"/>
              <a:t>During the resource allocation phase of project planning – see chapter/lecture 8 on resource allocation – some project activities could be delayed while waiting for a resource to become available.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miter lim="800000"/>
            <a:headEnd/>
            <a:tailEnd/>
          </a:ln>
        </p:spPr>
        <p:txBody>
          <a:bodyPr/>
          <a:lstStyle/>
          <a:p>
            <a:fld id="{F5E7186C-058A-47AD-94BF-C947C6516560}" type="slidenum">
              <a:rPr lang="en-GB" altLang="en-US"/>
              <a:pPr/>
              <a:t>26</a:t>
            </a:fld>
            <a:endParaRPr lang="en-GB" alt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64A134-9A39-4CE3-A96E-0D255B11D74E}"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06BC2-D1AF-48B9-97F3-9E292246C2D8}"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9BDFDD-83BA-49C3-AED3-F63C3C42CC89}"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3CD344-120D-4917-89A7-3EDBF7C1BA7B}"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B18F29-A301-4270-AE93-48E87DEF8950}" type="datetime1">
              <a:rPr lang="en-US" smtClean="0"/>
              <a:pPr/>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566EA-5616-47E4-AFDD-3E95C8831DF3}"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EAA788-BE66-41D3-A66D-3C277E2C6212}" type="datetime1">
              <a:rPr lang="en-US" smtClean="0"/>
              <a:pPr/>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E8103BB-C44A-45B2-BF25-A1902AA3C18C}" type="datetime1">
              <a:rPr lang="en-US" smtClean="0"/>
              <a:pPr/>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F4D57-7237-475D-9B83-6F78DBEFE014}" type="datetime1">
              <a:rPr lang="en-US" smtClean="0"/>
              <a:pPr/>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2DEFA0-BCED-4205-BE9A-525E9D59EE4F}"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3C1C-E64E-42BC-A238-526668C6243B}" type="datetime1">
              <a:rPr lang="en-US" smtClean="0"/>
              <a:pPr/>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E13DB-E551-4685-9E95-C481C64BE6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ACEA1-9DC2-4CDE-BC6E-0EAD9EE27C54}" type="datetime1">
              <a:rPr lang="en-US" smtClean="0"/>
              <a:pPr/>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E13DB-E551-4685-9E95-C481C64BE6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Autofit/>
          </a:bodyPr>
          <a:lstStyle/>
          <a:p>
            <a:r>
              <a:rPr lang="en-US" sz="4000" b="1" dirty="0" smtClean="0"/>
              <a:t>SOFTWARE DEVELOPMENT PROJECT MANAGEMENT </a:t>
            </a:r>
            <a:br>
              <a:rPr lang="en-US" sz="4000" b="1" dirty="0" smtClean="0"/>
            </a:br>
            <a:r>
              <a:rPr lang="en-US" sz="4000" b="1" dirty="0" smtClean="0"/>
              <a:t>(CSC4125) </a:t>
            </a:r>
            <a:endParaRPr lang="en-US" sz="4000" dirty="0"/>
          </a:p>
        </p:txBody>
      </p:sp>
      <p:sp>
        <p:nvSpPr>
          <p:cNvPr id="3" name="Subtitle 2"/>
          <p:cNvSpPr>
            <a:spLocks noGrp="1"/>
          </p:cNvSpPr>
          <p:nvPr>
            <p:ph type="subTitle" idx="1"/>
          </p:nvPr>
        </p:nvSpPr>
        <p:spPr/>
        <p:txBody>
          <a:bodyPr>
            <a:noAutofit/>
          </a:bodyPr>
          <a:lstStyle/>
          <a:p>
            <a:r>
              <a:rPr lang="en-US" sz="3600" b="1" dirty="0" smtClean="0">
                <a:solidFill>
                  <a:srgbClr val="0000FF"/>
                </a:solidFill>
              </a:rPr>
              <a:t>Lecture 4: Project Evaluation  and Program Management</a:t>
            </a:r>
            <a:endParaRPr lang="en-US" sz="3600" b="1" dirty="0">
              <a:solidFill>
                <a:srgbClr val="0000FF"/>
              </a:solidFill>
            </a:endParaRPr>
          </a:p>
        </p:txBody>
      </p:sp>
      <p:sp>
        <p:nvSpPr>
          <p:cNvPr id="4" name="Slide Number Placeholder 3"/>
          <p:cNvSpPr>
            <a:spLocks noGrp="1"/>
          </p:cNvSpPr>
          <p:nvPr>
            <p:ph type="sldNum" sz="quarter" idx="12"/>
          </p:nvPr>
        </p:nvSpPr>
        <p:spPr/>
        <p:txBody>
          <a:bodyPr/>
          <a:lstStyle/>
          <a:p>
            <a:fld id="{47CE13DB-E551-4685-9E95-C481C64BE6C1}"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b="1" dirty="0" smtClean="0"/>
              <a:t/>
            </a:r>
            <a:br>
              <a:rPr lang="en-US" b="1" dirty="0" smtClean="0"/>
            </a:br>
            <a:r>
              <a:rPr lang="en-US" b="1" dirty="0" smtClean="0"/>
              <a:t>Program Management</a:t>
            </a:r>
            <a:br>
              <a:rPr lang="en-US" b="1" dirty="0" smtClean="0"/>
            </a:br>
            <a:r>
              <a:rPr lang="en-US" b="1" dirty="0" smtClean="0"/>
              <a:t>  </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r>
              <a:rPr lang="en-US" sz="2400" b="1" i="1" dirty="0" smtClean="0">
                <a:solidFill>
                  <a:srgbClr val="0000FF"/>
                </a:solidFill>
              </a:rPr>
              <a:t>Program management </a:t>
            </a:r>
            <a:r>
              <a:rPr lang="en-US" sz="2400" dirty="0" smtClean="0">
                <a:solidFill>
                  <a:srgbClr val="0000FF"/>
                </a:solidFill>
              </a:rPr>
              <a:t>is the application of knowledge, skills, and principles to a program to achieve the program objectives and obtain benefits and control not available by managing program components individually. 	      - PMBOK GUIDE</a:t>
            </a:r>
          </a:p>
          <a:p>
            <a:r>
              <a:rPr lang="en-GB" altLang="en-US" sz="2400" i="1" dirty="0" smtClean="0">
                <a:solidFill>
                  <a:srgbClr val="FF0000"/>
                </a:solidFill>
              </a:rPr>
              <a:t>“A group of projects that are managed in a coordinated way to gain benefits that would not be possible were the projects to be managed independently”		</a:t>
            </a:r>
            <a:r>
              <a:rPr lang="en-GB" altLang="en-US" sz="2400" i="1" dirty="0">
                <a:solidFill>
                  <a:srgbClr val="FF0000"/>
                </a:solidFill>
              </a:rPr>
              <a:t> </a:t>
            </a:r>
            <a:r>
              <a:rPr lang="en-GB" altLang="en-US" sz="2400" i="1" dirty="0" smtClean="0">
                <a:solidFill>
                  <a:srgbClr val="FF0000"/>
                </a:solidFill>
              </a:rPr>
              <a:t>      - </a:t>
            </a:r>
            <a:r>
              <a:rPr lang="en-GB" altLang="en-US" sz="2400" dirty="0" smtClean="0">
                <a:solidFill>
                  <a:srgbClr val="FF0000"/>
                </a:solidFill>
              </a:rPr>
              <a:t>D.C. Ferns</a:t>
            </a:r>
            <a:endParaRPr lang="en-US" sz="2400" dirty="0" smtClean="0">
              <a:solidFill>
                <a:srgbClr val="0000FF"/>
              </a:solidFill>
            </a:endParaRPr>
          </a:p>
          <a:p>
            <a:pPr marL="342900" lvl="1" indent="-342900">
              <a:buFont typeface="Arial" pitchFamily="34" charset="0"/>
              <a:buChar char="•"/>
            </a:pPr>
            <a:r>
              <a:rPr lang="en-US" sz="2400" dirty="0" smtClean="0"/>
              <a:t>Effective program management requires that </a:t>
            </a:r>
          </a:p>
          <a:p>
            <a:pPr marL="731520" lvl="1" indent="-342900"/>
            <a:r>
              <a:rPr lang="en-US" sz="2400" dirty="0" smtClean="0"/>
              <a:t>There is a well defined </a:t>
            </a:r>
            <a:r>
              <a:rPr lang="en-US" sz="2400" i="1" dirty="0" smtClean="0"/>
              <a:t>program</a:t>
            </a:r>
            <a:r>
              <a:rPr lang="en-US" sz="2400" dirty="0" smtClean="0"/>
              <a:t> </a:t>
            </a:r>
            <a:r>
              <a:rPr lang="en-US" sz="2400" i="1" dirty="0" smtClean="0"/>
              <a:t>goal</a:t>
            </a:r>
            <a:r>
              <a:rPr lang="en-US" sz="2400" dirty="0" smtClean="0"/>
              <a:t> </a:t>
            </a:r>
          </a:p>
          <a:p>
            <a:pPr marL="731520" lvl="1" indent="-342900"/>
            <a:r>
              <a:rPr lang="en-US" sz="2400" dirty="0" smtClean="0"/>
              <a:t>All the organization’s projects are selected &amp; tuned to contribute to this goal </a:t>
            </a: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4000" b="1" dirty="0" smtClean="0"/>
              <a:t> Program Management </a:t>
            </a:r>
            <a:endParaRPr lang="en-US" sz="4000" dirty="0"/>
          </a:p>
        </p:txBody>
      </p:sp>
      <p:sp>
        <p:nvSpPr>
          <p:cNvPr id="3" name="Content Placeholder 2"/>
          <p:cNvSpPr>
            <a:spLocks noGrp="1"/>
          </p:cNvSpPr>
          <p:nvPr>
            <p:ph idx="1"/>
          </p:nvPr>
        </p:nvSpPr>
        <p:spPr>
          <a:xfrm>
            <a:off x="457200" y="1371600"/>
            <a:ext cx="8229600" cy="4525963"/>
          </a:xfrm>
        </p:spPr>
        <p:txBody>
          <a:bodyPr/>
          <a:lstStyle/>
          <a:p>
            <a:r>
              <a:rPr lang="en-US" dirty="0" smtClean="0"/>
              <a:t>A Project must be evaluated according to </a:t>
            </a:r>
          </a:p>
          <a:p>
            <a:pPr lvl="1"/>
            <a:r>
              <a:rPr lang="en-US" dirty="0" smtClean="0"/>
              <a:t>How it contributes to the program goal</a:t>
            </a:r>
          </a:p>
          <a:p>
            <a:pPr lvl="1"/>
            <a:r>
              <a:rPr lang="en-US" dirty="0" smtClean="0"/>
              <a:t>Viability </a:t>
            </a:r>
          </a:p>
          <a:p>
            <a:pPr lvl="1"/>
            <a:r>
              <a:rPr lang="en-US" dirty="0" smtClean="0"/>
              <a:t>Timing</a:t>
            </a:r>
          </a:p>
          <a:p>
            <a:pPr lvl="1"/>
            <a:r>
              <a:rPr lang="en-US" dirty="0" smtClean="0"/>
              <a:t>Resourcing</a:t>
            </a:r>
          </a:p>
          <a:p>
            <a:pPr lvl="1"/>
            <a:r>
              <a:rPr lang="en-US" dirty="0" smtClean="0"/>
              <a:t>Final worth</a:t>
            </a:r>
            <a:endParaRPr lang="en-US"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smtClean="0"/>
              <a:t>Program Management </a:t>
            </a:r>
            <a:endParaRPr lang="en-US" sz="4000" b="1" dirty="0"/>
          </a:p>
        </p:txBody>
      </p:sp>
      <p:sp>
        <p:nvSpPr>
          <p:cNvPr id="3" name="Content Placeholder 2"/>
          <p:cNvSpPr>
            <a:spLocks noGrp="1"/>
          </p:cNvSpPr>
          <p:nvPr>
            <p:ph idx="1"/>
          </p:nvPr>
        </p:nvSpPr>
        <p:spPr>
          <a:xfrm>
            <a:off x="304800" y="990600"/>
            <a:ext cx="8305800" cy="5029200"/>
          </a:xfrm>
        </p:spPr>
        <p:txBody>
          <a:bodyPr>
            <a:noAutofit/>
          </a:bodyPr>
          <a:lstStyle/>
          <a:p>
            <a:pPr>
              <a:spcBef>
                <a:spcPts val="0"/>
              </a:spcBef>
            </a:pPr>
            <a:r>
              <a:rPr lang="en-US" sz="2800" dirty="0"/>
              <a:t>Value of any project is increased by the fact that it is part of a program.</a:t>
            </a:r>
          </a:p>
          <a:p>
            <a:pPr lvl="1">
              <a:spcBef>
                <a:spcPts val="0"/>
              </a:spcBef>
            </a:pPr>
            <a:r>
              <a:rPr lang="en-US" dirty="0"/>
              <a:t>The whole being greater than sum of the </a:t>
            </a:r>
            <a:r>
              <a:rPr lang="en-US" dirty="0" smtClean="0"/>
              <a:t>parts</a:t>
            </a:r>
          </a:p>
          <a:p>
            <a:pPr lvl="1">
              <a:spcBef>
                <a:spcPts val="0"/>
              </a:spcBef>
            </a:pPr>
            <a:endParaRPr lang="en-US" sz="2800" dirty="0"/>
          </a:p>
          <a:p>
            <a:pPr>
              <a:spcBef>
                <a:spcPts val="0"/>
              </a:spcBef>
            </a:pPr>
            <a:r>
              <a:rPr lang="en-US" sz="2800" dirty="0"/>
              <a:t>For a successful strategic </a:t>
            </a:r>
            <a:r>
              <a:rPr lang="en-US" sz="2800" dirty="0" smtClean="0"/>
              <a:t>assessment, there </a:t>
            </a:r>
            <a:r>
              <a:rPr lang="en-US" sz="2800" dirty="0"/>
              <a:t>should be a strategic plan clearly defining the organization’s objectives</a:t>
            </a:r>
            <a:r>
              <a:rPr lang="en-US" sz="2800" dirty="0" smtClean="0"/>
              <a:t>.</a:t>
            </a:r>
          </a:p>
          <a:p>
            <a:pPr>
              <a:spcBef>
                <a:spcPts val="0"/>
              </a:spcBef>
            </a:pPr>
            <a:endParaRPr lang="en-US" sz="2800" dirty="0"/>
          </a:p>
          <a:p>
            <a:pPr>
              <a:spcBef>
                <a:spcPts val="0"/>
              </a:spcBef>
            </a:pPr>
            <a:r>
              <a:rPr lang="en-US" sz="2800" b="1" dirty="0" smtClean="0"/>
              <a:t>Program</a:t>
            </a:r>
            <a:r>
              <a:rPr lang="en-US" sz="2800" dirty="0" smtClean="0"/>
              <a:t> </a:t>
            </a:r>
            <a:r>
              <a:rPr lang="en-US" sz="2800" b="1" dirty="0"/>
              <a:t>Director</a:t>
            </a:r>
            <a:r>
              <a:rPr lang="en-US" sz="2800" dirty="0"/>
              <a:t> </a:t>
            </a:r>
            <a:r>
              <a:rPr lang="en-US" sz="2800" dirty="0" smtClean="0"/>
              <a:t>will </a:t>
            </a:r>
            <a:r>
              <a:rPr lang="en-US" sz="2800" dirty="0"/>
              <a:t>be responsible for the strategic assessment of a proposed project.</a:t>
            </a:r>
          </a:p>
        </p:txBody>
      </p:sp>
      <p:sp>
        <p:nvSpPr>
          <p:cNvPr id="6" name="Slide Number Placeholder 5"/>
          <p:cNvSpPr>
            <a:spLocks noGrp="1"/>
          </p:cNvSpPr>
          <p:nvPr>
            <p:ph type="sldNum" sz="quarter" idx="12"/>
          </p:nvPr>
        </p:nvSpPr>
        <p:spPr/>
        <p:txBody>
          <a:bodyPr/>
          <a:lstStyle/>
          <a:p>
            <a:fld id="{F420543E-CA73-44A1-A0D2-9C2E7FFA47FD}" type="slidenum">
              <a:rPr lang="en-US" smtClean="0"/>
              <a:pPr/>
              <a:t>12</a:t>
            </a:fld>
            <a:endParaRPr lang="en-US"/>
          </a:p>
        </p:txBody>
      </p:sp>
    </p:spTree>
    <p:extLst>
      <p:ext uri="{BB962C8B-B14F-4D97-AF65-F5344CB8AC3E}">
        <p14:creationId xmlns:p14="http://schemas.microsoft.com/office/powerpoint/2010/main" val="234282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STRATEGIC ASSESSMENT</a:t>
            </a:r>
            <a:endParaRPr lang="en-US" sz="4000" dirty="0"/>
          </a:p>
        </p:txBody>
      </p:sp>
      <p:sp>
        <p:nvSpPr>
          <p:cNvPr id="3" name="Content Placeholder 2"/>
          <p:cNvSpPr>
            <a:spLocks noGrp="1"/>
          </p:cNvSpPr>
          <p:nvPr>
            <p:ph idx="1"/>
          </p:nvPr>
        </p:nvSpPr>
        <p:spPr/>
        <p:txBody>
          <a:bodyPr/>
          <a:lstStyle/>
          <a:p>
            <a:r>
              <a:rPr lang="en-US" dirty="0" smtClean="0"/>
              <a:t>Strategic assessment consists of </a:t>
            </a:r>
          </a:p>
          <a:p>
            <a:pPr lvl="1"/>
            <a:r>
              <a:rPr lang="en-US" dirty="0" smtClean="0"/>
              <a:t>Program Management</a:t>
            </a:r>
          </a:p>
          <a:p>
            <a:pPr lvl="1"/>
            <a:r>
              <a:rPr lang="en-US" dirty="0" smtClean="0"/>
              <a:t>Portfolio Management</a:t>
            </a:r>
            <a:endParaRPr lang="en-US"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579438"/>
            <a:ext cx="8229600" cy="1020762"/>
          </a:xfrm>
        </p:spPr>
        <p:txBody>
          <a:bodyPr>
            <a:normAutofit/>
          </a:bodyPr>
          <a:lstStyle/>
          <a:p>
            <a:pPr eaLnBrk="1" hangingPunct="1"/>
            <a:r>
              <a:rPr lang="en-GB" altLang="en-US" sz="3200" b="1" dirty="0" smtClean="0"/>
              <a:t>Program Managers </a:t>
            </a:r>
            <a:r>
              <a:rPr lang="en-GB" altLang="en-US" sz="3200" b="1" i="1" dirty="0" smtClean="0">
                <a:solidFill>
                  <a:srgbClr val="FF0000"/>
                </a:solidFill>
              </a:rPr>
              <a:t>versus</a:t>
            </a:r>
            <a:r>
              <a:rPr lang="en-GB" altLang="en-US" sz="3200" b="1" dirty="0" smtClean="0"/>
              <a:t> Project Managers</a:t>
            </a:r>
          </a:p>
        </p:txBody>
      </p:sp>
      <p:sp>
        <p:nvSpPr>
          <p:cNvPr id="6148" name="Rectangle 4"/>
          <p:cNvSpPr>
            <a:spLocks noGrp="1" noChangeArrowheads="1"/>
          </p:cNvSpPr>
          <p:nvPr>
            <p:ph type="body" sz="half" idx="1"/>
          </p:nvPr>
        </p:nvSpPr>
        <p:spPr>
          <a:xfrm>
            <a:off x="533400" y="1676400"/>
            <a:ext cx="4119563" cy="4114800"/>
          </a:xfrm>
        </p:spPr>
        <p:txBody>
          <a:bodyPr>
            <a:normAutofit/>
          </a:bodyPr>
          <a:lstStyle/>
          <a:p>
            <a:pPr eaLnBrk="1" hangingPunct="1">
              <a:buFontTx/>
              <a:buNone/>
            </a:pPr>
            <a:r>
              <a:rPr lang="en-GB" altLang="en-US" b="1" u="sng" dirty="0" smtClean="0">
                <a:solidFill>
                  <a:srgbClr val="0000FF"/>
                </a:solidFill>
              </a:rPr>
              <a:t>Program Manager</a:t>
            </a:r>
          </a:p>
          <a:p>
            <a:r>
              <a:rPr lang="en-GB" altLang="en-US" sz="2400" dirty="0" smtClean="0"/>
              <a:t>Many simultaneous projects</a:t>
            </a:r>
          </a:p>
          <a:p>
            <a:r>
              <a:rPr lang="en-GB" altLang="en-US" sz="2400" dirty="0" smtClean="0"/>
              <a:t>Personal relationship with skilled resources</a:t>
            </a:r>
          </a:p>
          <a:p>
            <a:r>
              <a:rPr lang="en-GB" altLang="en-US" sz="2400" dirty="0" smtClean="0"/>
              <a:t>Need to maximize utilization of resources</a:t>
            </a:r>
          </a:p>
          <a:p>
            <a:r>
              <a:rPr lang="en-GB" altLang="en-US" sz="2400" dirty="0" smtClean="0"/>
              <a:t>Projects tend to be seen as similar</a:t>
            </a:r>
          </a:p>
          <a:p>
            <a:pPr lvl="1" eaLnBrk="1" hangingPunct="1"/>
            <a:endParaRPr lang="en-GB" altLang="en-US" dirty="0" smtClean="0"/>
          </a:p>
        </p:txBody>
      </p:sp>
      <p:sp>
        <p:nvSpPr>
          <p:cNvPr id="6149" name="Rectangle 5"/>
          <p:cNvSpPr>
            <a:spLocks noGrp="1" noChangeArrowheads="1"/>
          </p:cNvSpPr>
          <p:nvPr>
            <p:ph type="body" sz="half" idx="2"/>
          </p:nvPr>
        </p:nvSpPr>
        <p:spPr>
          <a:xfrm>
            <a:off x="5024438" y="1828800"/>
            <a:ext cx="3814762" cy="4114800"/>
          </a:xfrm>
        </p:spPr>
        <p:txBody>
          <a:bodyPr>
            <a:normAutofit/>
          </a:bodyPr>
          <a:lstStyle/>
          <a:p>
            <a:pPr eaLnBrk="1" hangingPunct="1">
              <a:buFontTx/>
              <a:buNone/>
            </a:pPr>
            <a:r>
              <a:rPr lang="en-GB" altLang="en-US" b="1" u="sng" dirty="0" smtClean="0">
                <a:solidFill>
                  <a:srgbClr val="0000FF"/>
                </a:solidFill>
              </a:rPr>
              <a:t>Project Manager</a:t>
            </a:r>
          </a:p>
          <a:p>
            <a:r>
              <a:rPr lang="en-GB" altLang="en-US" sz="2400" dirty="0" smtClean="0"/>
              <a:t>One project at a time</a:t>
            </a:r>
          </a:p>
          <a:p>
            <a:r>
              <a:rPr lang="en-GB" altLang="en-US" sz="2400" dirty="0" smtClean="0"/>
              <a:t>Impersonal relationship with resource type</a:t>
            </a:r>
          </a:p>
          <a:p>
            <a:r>
              <a:rPr lang="en-GB" altLang="en-US" sz="2400" dirty="0" smtClean="0"/>
              <a:t>Need to minimize demand for resources</a:t>
            </a:r>
          </a:p>
          <a:p>
            <a:r>
              <a:rPr lang="en-GB" altLang="en-US" sz="2400" dirty="0" smtClean="0"/>
              <a:t>Projects tend to be dissimilar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Managing Allocation of Resources </a:t>
            </a:r>
            <a:br>
              <a:rPr lang="en-US" sz="3200" dirty="0" smtClean="0"/>
            </a:br>
            <a:r>
              <a:rPr lang="en-US" sz="3200" dirty="0" smtClean="0"/>
              <a:t>within Programs </a:t>
            </a:r>
            <a:endParaRPr lang="en-US" sz="3200" dirty="0"/>
          </a:p>
        </p:txBody>
      </p:sp>
      <p:sp>
        <p:nvSpPr>
          <p:cNvPr id="3" name="Content Placeholder 2"/>
          <p:cNvSpPr>
            <a:spLocks noGrp="1"/>
          </p:cNvSpPr>
          <p:nvPr>
            <p:ph idx="1"/>
          </p:nvPr>
        </p:nvSpPr>
        <p:spPr/>
        <p:txBody>
          <a:bodyPr>
            <a:normAutofit/>
          </a:bodyPr>
          <a:lstStyle/>
          <a:p>
            <a:r>
              <a:rPr lang="en-US" sz="2800" dirty="0" smtClean="0">
                <a:solidFill>
                  <a:srgbClr val="0000FF"/>
                </a:solidFill>
              </a:rPr>
              <a:t>Resources may have to be shared between concurrent projects within a program.</a:t>
            </a:r>
            <a:r>
              <a:rPr lang="en-US" sz="2800" dirty="0" smtClean="0"/>
              <a:t> Typically, an IT department has pools of particular types of expertise, e.g. software developers, database designers, network support stuff and these might be called upon to participate in a number of concurrent projects. </a:t>
            </a:r>
          </a:p>
          <a:p>
            <a:pPr lvl="1"/>
            <a:r>
              <a:rPr lang="en-US" dirty="0" smtClean="0"/>
              <a:t>In these circumstances, program managers will have concerns about the optimal use of specialist staff</a:t>
            </a:r>
            <a:endParaRPr lang="en-US"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600" dirty="0" smtClean="0"/>
              <a:t>Managing Allocation of Resources </a:t>
            </a:r>
            <a:br>
              <a:rPr lang="en-US" sz="3600" dirty="0" smtClean="0"/>
            </a:br>
            <a:r>
              <a:rPr lang="en-US" sz="3600" dirty="0" smtClean="0"/>
              <a:t>within Programs  </a:t>
            </a:r>
            <a:endParaRPr lang="en-US" sz="3600" dirty="0"/>
          </a:p>
        </p:txBody>
      </p:sp>
      <p:sp>
        <p:nvSpPr>
          <p:cNvPr id="3" name="Content Placeholder 2"/>
          <p:cNvSpPr>
            <a:spLocks noGrp="1"/>
          </p:cNvSpPr>
          <p:nvPr>
            <p:ph idx="1"/>
          </p:nvPr>
        </p:nvSpPr>
        <p:spPr>
          <a:xfrm>
            <a:off x="457200" y="1493837"/>
            <a:ext cx="8229600" cy="4830763"/>
          </a:xfrm>
        </p:spPr>
        <p:txBody>
          <a:bodyPr>
            <a:normAutofit/>
          </a:bodyPr>
          <a:lstStyle/>
          <a:p>
            <a:r>
              <a:rPr lang="en-US" sz="2800" dirty="0" smtClean="0"/>
              <a:t>When a project is planned, at the stage of allocating resources, program management will be involved. Some activities in the project might have to be delayed until the requisite technical staff are freed from work on other projects.</a:t>
            </a:r>
          </a:p>
          <a:p>
            <a:pPr lvl="1"/>
            <a:r>
              <a:rPr lang="en-US" sz="2400" dirty="0" smtClean="0"/>
              <a:t>Where expensive technical staff are employed full-time, then you would want to avoid them having short periods of intense activity interspersed with long periods of idleness, during which they are still being paid</a:t>
            </a:r>
          </a:p>
          <a:p>
            <a:pPr lvl="1"/>
            <a:r>
              <a:rPr lang="en-US" sz="2400" dirty="0" smtClean="0"/>
              <a:t>It is most economic when the demand for work is evenly spread from month to month</a:t>
            </a: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miter lim="800000"/>
            <a:headEnd/>
            <a:tailEnd/>
          </a:ln>
        </p:spPr>
        <p:txBody>
          <a:bodyPr/>
          <a:lstStyle/>
          <a:p>
            <a:fld id="{BD97F2FE-0F16-43BA-ABCA-9C837922B0C1}" type="slidenum">
              <a:rPr lang="en-US" altLang="en-US"/>
              <a:pPr/>
              <a:t>17</a:t>
            </a:fld>
            <a:endParaRPr lang="en-US" altLang="en-US"/>
          </a:p>
        </p:txBody>
      </p:sp>
      <p:sp>
        <p:nvSpPr>
          <p:cNvPr id="7171" name="Rectangle 2"/>
          <p:cNvSpPr>
            <a:spLocks noGrp="1" noChangeArrowheads="1"/>
          </p:cNvSpPr>
          <p:nvPr>
            <p:ph type="title"/>
          </p:nvPr>
        </p:nvSpPr>
        <p:spPr>
          <a:xfrm>
            <a:off x="755650" y="709613"/>
            <a:ext cx="7772400" cy="738187"/>
          </a:xfrm>
        </p:spPr>
        <p:txBody>
          <a:bodyPr>
            <a:normAutofit/>
          </a:bodyPr>
          <a:lstStyle/>
          <a:p>
            <a:pPr eaLnBrk="1" hangingPunct="1"/>
            <a:r>
              <a:rPr lang="en-GB" altLang="en-US" sz="4000" b="1" dirty="0" smtClean="0"/>
              <a:t>Projects Sharing Resources</a:t>
            </a:r>
          </a:p>
        </p:txBody>
      </p:sp>
      <p:pic>
        <p:nvPicPr>
          <p:cNvPr id="7172" name="Picture 8"/>
          <p:cNvPicPr>
            <a:picLocks noGrp="1" noChangeAspect="1" noChangeArrowheads="1"/>
          </p:cNvPicPr>
          <p:nvPr>
            <p:ph idx="1"/>
          </p:nvPr>
        </p:nvPicPr>
        <p:blipFill>
          <a:blip r:embed="rId3" cstate="print"/>
          <a:srcRect/>
          <a:stretch>
            <a:fillRect/>
          </a:stretch>
        </p:blipFill>
        <p:spPr>
          <a:xfrm>
            <a:off x="684213" y="1773238"/>
            <a:ext cx="7920037" cy="4400550"/>
          </a:xfr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Portfolio</a:t>
            </a:r>
            <a:endParaRPr lang="en-US" sz="4000" b="1" dirty="0"/>
          </a:p>
        </p:txBody>
      </p:sp>
      <p:sp>
        <p:nvSpPr>
          <p:cNvPr id="3" name="Content Placeholder 2"/>
          <p:cNvSpPr>
            <a:spLocks noGrp="1"/>
          </p:cNvSpPr>
          <p:nvPr>
            <p:ph idx="1"/>
          </p:nvPr>
        </p:nvSpPr>
        <p:spPr>
          <a:xfrm>
            <a:off x="457200" y="1295400"/>
            <a:ext cx="8229600" cy="4602163"/>
          </a:xfrm>
        </p:spPr>
        <p:txBody>
          <a:bodyPr>
            <a:noAutofit/>
          </a:bodyPr>
          <a:lstStyle/>
          <a:p>
            <a:r>
              <a:rPr lang="en-US" sz="2800" dirty="0" smtClean="0">
                <a:solidFill>
                  <a:srgbClr val="0000FF"/>
                </a:solidFill>
              </a:rPr>
              <a:t>A </a:t>
            </a:r>
            <a:r>
              <a:rPr lang="en-US" sz="2800" b="1" i="1" dirty="0" smtClean="0">
                <a:solidFill>
                  <a:srgbClr val="0000FF"/>
                </a:solidFill>
              </a:rPr>
              <a:t>portfolio</a:t>
            </a:r>
            <a:r>
              <a:rPr lang="en-US" sz="2800" dirty="0" smtClean="0">
                <a:solidFill>
                  <a:srgbClr val="0000FF"/>
                </a:solidFill>
              </a:rPr>
              <a:t> is defined as projects, programs, subsidiary portfolios, and operations managed in a coordinated manner to achieve strategic objectives.</a:t>
            </a:r>
          </a:p>
          <a:p>
            <a:pPr lvl="1"/>
            <a:r>
              <a:rPr lang="en-US" dirty="0" smtClean="0"/>
              <a:t>Projects, Programs, sub-portfolios and operations managed as a group to achieve  strategic objectives</a:t>
            </a:r>
          </a:p>
        </p:txBody>
      </p:sp>
      <p:sp>
        <p:nvSpPr>
          <p:cNvPr id="6" name="Slide Number Placeholder 5"/>
          <p:cNvSpPr>
            <a:spLocks noGrp="1"/>
          </p:cNvSpPr>
          <p:nvPr>
            <p:ph type="sldNum" sz="quarter" idx="12"/>
          </p:nvPr>
        </p:nvSpPr>
        <p:spPr/>
        <p:txBody>
          <a:bodyPr/>
          <a:lstStyle/>
          <a:p>
            <a:fld id="{F420543E-CA73-44A1-A0D2-9C2E7FFA47FD}" type="slidenum">
              <a:rPr lang="en-US" smtClean="0"/>
              <a:pPr/>
              <a:t>18</a:t>
            </a:fld>
            <a:endParaRPr lang="en-US"/>
          </a:p>
        </p:txBody>
      </p:sp>
    </p:spTree>
    <p:extLst>
      <p:ext uri="{BB962C8B-B14F-4D97-AF65-F5344CB8AC3E}">
        <p14:creationId xmlns:p14="http://schemas.microsoft.com/office/powerpoint/2010/main" val="2701029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Portfolio Management</a:t>
            </a:r>
            <a:endParaRPr lang="en-US" sz="4000" b="1" dirty="0"/>
          </a:p>
        </p:txBody>
      </p:sp>
      <p:sp>
        <p:nvSpPr>
          <p:cNvPr id="3" name="Content Placeholder 2"/>
          <p:cNvSpPr>
            <a:spLocks noGrp="1"/>
          </p:cNvSpPr>
          <p:nvPr>
            <p:ph idx="1"/>
          </p:nvPr>
        </p:nvSpPr>
        <p:spPr>
          <a:xfrm>
            <a:off x="457200" y="1219200"/>
            <a:ext cx="8229600" cy="4906963"/>
          </a:xfrm>
        </p:spPr>
        <p:txBody>
          <a:bodyPr>
            <a:noAutofit/>
          </a:bodyPr>
          <a:lstStyle/>
          <a:p>
            <a:r>
              <a:rPr lang="en-US" sz="2400" b="1" u="sng" dirty="0" smtClean="0">
                <a:solidFill>
                  <a:srgbClr val="0000FF"/>
                </a:solidFill>
              </a:rPr>
              <a:t>Portfolio</a:t>
            </a:r>
            <a:r>
              <a:rPr lang="en-US" sz="2400" b="1" u="sng" dirty="0" smtClean="0"/>
              <a:t> </a:t>
            </a:r>
            <a:r>
              <a:rPr lang="en-US" sz="2400" b="1" u="sng" dirty="0" smtClean="0">
                <a:solidFill>
                  <a:srgbClr val="0000FF"/>
                </a:solidFill>
              </a:rPr>
              <a:t>Management</a:t>
            </a:r>
            <a:r>
              <a:rPr lang="en-US" sz="2400" b="1" dirty="0" smtClean="0"/>
              <a:t>: </a:t>
            </a:r>
            <a:r>
              <a:rPr lang="en-US" sz="2400" dirty="0" smtClean="0">
                <a:solidFill>
                  <a:srgbClr val="0000FF"/>
                </a:solidFill>
              </a:rPr>
              <a:t>The centralized management of one or more portfolios to achieve strategic objectives.</a:t>
            </a:r>
          </a:p>
          <a:p>
            <a:pPr lvl="1"/>
            <a:r>
              <a:rPr lang="en-US" sz="2400" dirty="0" smtClean="0">
                <a:solidFill>
                  <a:srgbClr val="0000FF"/>
                </a:solidFill>
              </a:rPr>
              <a:t>Focuses on ensuring the portfolio is performing consistent with the organization’s objectives and evaluating portfolio components to optimize resource allocation</a:t>
            </a:r>
          </a:p>
          <a:p>
            <a:r>
              <a:rPr lang="en-US" sz="2400" dirty="0" smtClean="0"/>
              <a:t>When an organization is developing a software system, they could be asked to carry out a strategic and operational assessment on behalf of the customer.</a:t>
            </a:r>
          </a:p>
          <a:p>
            <a:r>
              <a:rPr lang="en-US" sz="2400" dirty="0" smtClean="0"/>
              <a:t>The proposed project will form part of a </a:t>
            </a:r>
            <a:r>
              <a:rPr lang="en-US" sz="2400" b="1" i="1" dirty="0" smtClean="0"/>
              <a:t>portfolio</a:t>
            </a:r>
            <a:r>
              <a:rPr lang="en-US" sz="2400" dirty="0" smtClean="0"/>
              <a:t> of ongoing and planned projects and the selection of projects must take account of the possible effects on other projects in the portfolio and overall portfolio profile.</a:t>
            </a: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miter lim="800000"/>
            <a:headEnd/>
            <a:tailEnd/>
          </a:ln>
        </p:spPr>
        <p:txBody>
          <a:bodyPr/>
          <a:lstStyle/>
          <a:p>
            <a:fld id="{AD869EA2-210D-47F1-8B60-2D4BD7A9C155}" type="slidenum">
              <a:rPr lang="en-US" altLang="en-US"/>
              <a:pPr/>
              <a:t>2</a:t>
            </a:fld>
            <a:endParaRPr lang="en-US" altLang="en-US"/>
          </a:p>
        </p:txBody>
      </p:sp>
      <p:sp>
        <p:nvSpPr>
          <p:cNvPr id="3075" name="Rectangle 2"/>
          <p:cNvSpPr>
            <a:spLocks noGrp="1" noChangeArrowheads="1"/>
          </p:cNvSpPr>
          <p:nvPr>
            <p:ph type="title"/>
          </p:nvPr>
        </p:nvSpPr>
        <p:spPr/>
        <p:txBody>
          <a:bodyPr/>
          <a:lstStyle/>
          <a:p>
            <a:pPr eaLnBrk="1" hangingPunct="1"/>
            <a:r>
              <a:rPr lang="en-GB" altLang="en-US" b="1" dirty="0" smtClean="0"/>
              <a:t>Main topics to be covered</a:t>
            </a:r>
          </a:p>
        </p:txBody>
      </p:sp>
      <p:sp>
        <p:nvSpPr>
          <p:cNvPr id="3076" name="Rectangle 3"/>
          <p:cNvSpPr>
            <a:spLocks noGrp="1" noChangeArrowheads="1"/>
          </p:cNvSpPr>
          <p:nvPr>
            <p:ph type="body" idx="1"/>
          </p:nvPr>
        </p:nvSpPr>
        <p:spPr>
          <a:xfrm>
            <a:off x="685800" y="1524000"/>
            <a:ext cx="7696199" cy="4800600"/>
          </a:xfrm>
        </p:spPr>
        <p:txBody>
          <a:bodyPr>
            <a:normAutofit lnSpcReduction="10000"/>
          </a:bodyPr>
          <a:lstStyle/>
          <a:p>
            <a:pPr eaLnBrk="1" hangingPunct="1"/>
            <a:r>
              <a:rPr lang="en-GB" altLang="en-US" sz="2400" dirty="0" smtClean="0"/>
              <a:t>Program Management</a:t>
            </a:r>
          </a:p>
          <a:p>
            <a:pPr eaLnBrk="1" hangingPunct="1"/>
            <a:r>
              <a:rPr lang="en-GB" altLang="en-US" sz="2400" dirty="0" smtClean="0"/>
              <a:t>Business Case</a:t>
            </a:r>
          </a:p>
          <a:p>
            <a:pPr eaLnBrk="1" hangingPunct="1"/>
            <a:r>
              <a:rPr lang="en-GB" altLang="en-US" sz="2400" dirty="0" smtClean="0"/>
              <a:t>Portfolio Management</a:t>
            </a:r>
          </a:p>
          <a:p>
            <a:pPr eaLnBrk="1" hangingPunct="1"/>
            <a:r>
              <a:rPr lang="en-GB" altLang="en-US" sz="2400" dirty="0" smtClean="0"/>
              <a:t>Relations Among Portfolios, Programs and Projects</a:t>
            </a:r>
          </a:p>
          <a:p>
            <a:pPr eaLnBrk="1" hangingPunct="1"/>
            <a:r>
              <a:rPr lang="en-GB" altLang="en-US" sz="2400" dirty="0" smtClean="0"/>
              <a:t>Benefits Management</a:t>
            </a:r>
          </a:p>
          <a:p>
            <a:pPr eaLnBrk="1" hangingPunct="1"/>
            <a:r>
              <a:rPr lang="en-GB" altLang="en-US" sz="2400" dirty="0" smtClean="0"/>
              <a:t>Evaluation of Individual Projects</a:t>
            </a:r>
          </a:p>
          <a:p>
            <a:pPr lvl="1" eaLnBrk="1" hangingPunct="1"/>
            <a:r>
              <a:rPr lang="en-GB" altLang="en-US" sz="2400" dirty="0" smtClean="0"/>
              <a:t>Technical Assessment</a:t>
            </a:r>
          </a:p>
          <a:p>
            <a:pPr lvl="1" eaLnBrk="1" hangingPunct="1"/>
            <a:r>
              <a:rPr lang="en-GB" altLang="en-US" sz="2400" dirty="0" smtClean="0"/>
              <a:t>Cost benefit analysis</a:t>
            </a:r>
          </a:p>
          <a:p>
            <a:pPr lvl="1" eaLnBrk="1" hangingPunct="1"/>
            <a:r>
              <a:rPr lang="en-GB" altLang="en-US" sz="2400" dirty="0" smtClean="0"/>
              <a:t>Cash flow forecasting</a:t>
            </a:r>
          </a:p>
          <a:p>
            <a:pPr eaLnBrk="1" hangingPunct="1"/>
            <a:r>
              <a:rPr lang="en-GB" altLang="en-US" sz="2400" dirty="0" smtClean="0"/>
              <a:t>Risk Evaluation</a:t>
            </a:r>
          </a:p>
          <a:p>
            <a:pPr eaLnBrk="1" hangingPunct="1"/>
            <a:r>
              <a:rPr lang="en-GB" altLang="en-US" sz="2400" dirty="0" smtClean="0"/>
              <a:t>Managing the Allocation of Resources within Programs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792162"/>
          </a:xfrm>
        </p:spPr>
        <p:txBody>
          <a:bodyPr>
            <a:normAutofit/>
          </a:bodyPr>
          <a:lstStyle/>
          <a:p>
            <a:r>
              <a:rPr lang="en-US" sz="2800" b="1" dirty="0"/>
              <a:t>Relationship</a:t>
            </a:r>
            <a:r>
              <a:rPr lang="en-US" sz="2800" dirty="0"/>
              <a:t> </a:t>
            </a:r>
            <a:r>
              <a:rPr lang="en-US" sz="2800" dirty="0" smtClean="0"/>
              <a:t>among </a:t>
            </a:r>
            <a:r>
              <a:rPr lang="en-US" sz="2800" b="1" dirty="0"/>
              <a:t>Portfolios</a:t>
            </a:r>
            <a:r>
              <a:rPr lang="en-US" sz="2800" dirty="0"/>
              <a:t>, </a:t>
            </a:r>
            <a:r>
              <a:rPr lang="en-US" sz="2800" b="1" dirty="0"/>
              <a:t>Programs</a:t>
            </a:r>
            <a:r>
              <a:rPr lang="en-US" sz="2800" dirty="0"/>
              <a:t> and </a:t>
            </a:r>
            <a:r>
              <a:rPr lang="en-US" sz="2800" b="1" dirty="0"/>
              <a:t>Projects</a:t>
            </a:r>
            <a:endParaRPr lang="en-US" sz="2800" dirty="0"/>
          </a:p>
        </p:txBody>
      </p:sp>
      <p:sp>
        <p:nvSpPr>
          <p:cNvPr id="3" name="Content Placeholder 2"/>
          <p:cNvSpPr>
            <a:spLocks noGrp="1"/>
          </p:cNvSpPr>
          <p:nvPr>
            <p:ph idx="1"/>
          </p:nvPr>
        </p:nvSpPr>
        <p:spPr>
          <a:xfrm>
            <a:off x="457200" y="1371600"/>
            <a:ext cx="8229600" cy="5181600"/>
          </a:xfrm>
        </p:spPr>
        <p:txBody>
          <a:bodyPr>
            <a:noAutofit/>
          </a:bodyPr>
          <a:lstStyle/>
          <a:p>
            <a:pPr>
              <a:lnSpc>
                <a:spcPct val="120000"/>
              </a:lnSpc>
            </a:pPr>
            <a:r>
              <a:rPr lang="en-US" sz="2000" dirty="0" smtClean="0">
                <a:solidFill>
                  <a:srgbClr val="0000FF"/>
                </a:solidFill>
              </a:rPr>
              <a:t>A </a:t>
            </a:r>
            <a:r>
              <a:rPr lang="en-US" sz="2000" b="1" dirty="0" smtClean="0">
                <a:solidFill>
                  <a:srgbClr val="0000FF"/>
                </a:solidFill>
              </a:rPr>
              <a:t>portfolio</a:t>
            </a:r>
            <a:r>
              <a:rPr lang="en-US" sz="2000" dirty="0" smtClean="0">
                <a:solidFill>
                  <a:srgbClr val="0000FF"/>
                </a:solidFill>
              </a:rPr>
              <a:t> is defined as projects, programs, subsidiary portfolios, and operations managed in a coordinated manner to achieve strategic objectives.</a:t>
            </a:r>
          </a:p>
          <a:p>
            <a:pPr>
              <a:lnSpc>
                <a:spcPct val="120000"/>
              </a:lnSpc>
            </a:pPr>
            <a:r>
              <a:rPr lang="en-US" sz="2000" dirty="0" smtClean="0">
                <a:solidFill>
                  <a:srgbClr val="0000FF"/>
                </a:solidFill>
              </a:rPr>
              <a:t>A </a:t>
            </a:r>
            <a:r>
              <a:rPr lang="en-US" sz="2000" b="1" dirty="0" smtClean="0">
                <a:solidFill>
                  <a:srgbClr val="0000FF"/>
                </a:solidFill>
              </a:rPr>
              <a:t>program</a:t>
            </a:r>
            <a:r>
              <a:rPr lang="en-US" sz="2000" dirty="0" smtClean="0">
                <a:solidFill>
                  <a:srgbClr val="0000FF"/>
                </a:solidFill>
              </a:rPr>
              <a:t> is defined as related projects, subsidiary programs, and program activities managed in a coordinated manner to obtain benefits not available from managing them individually.</a:t>
            </a:r>
          </a:p>
          <a:p>
            <a:pPr>
              <a:lnSpc>
                <a:spcPct val="120000"/>
              </a:lnSpc>
            </a:pPr>
            <a:r>
              <a:rPr lang="en-US" sz="2000" dirty="0" smtClean="0">
                <a:solidFill>
                  <a:srgbClr val="0000FF"/>
                </a:solidFill>
              </a:rPr>
              <a:t>A </a:t>
            </a:r>
            <a:r>
              <a:rPr lang="en-US" sz="2000" b="1" dirty="0" smtClean="0">
                <a:solidFill>
                  <a:srgbClr val="0000FF"/>
                </a:solidFill>
              </a:rPr>
              <a:t>project</a:t>
            </a:r>
            <a:r>
              <a:rPr lang="en-US" sz="2000" dirty="0" smtClean="0">
                <a:solidFill>
                  <a:srgbClr val="0000FF"/>
                </a:solidFill>
              </a:rPr>
              <a:t> is a temporary endeavor undertaken to create a unique product, service, or result. </a:t>
            </a:r>
            <a:r>
              <a:rPr lang="en-US" sz="2000" dirty="0" smtClean="0"/>
              <a:t>A project may be managed in three separate scenarios:</a:t>
            </a:r>
          </a:p>
          <a:p>
            <a:pPr lvl="1">
              <a:lnSpc>
                <a:spcPct val="120000"/>
              </a:lnSpc>
            </a:pPr>
            <a:r>
              <a:rPr lang="en-US" sz="1800" dirty="0" smtClean="0"/>
              <a:t>Stand-alone (outside a portfolio or program)</a:t>
            </a:r>
          </a:p>
          <a:p>
            <a:pPr lvl="1">
              <a:lnSpc>
                <a:spcPct val="120000"/>
              </a:lnSpc>
            </a:pPr>
            <a:r>
              <a:rPr lang="en-US" sz="1800" dirty="0" smtClean="0"/>
              <a:t>Within a program</a:t>
            </a:r>
          </a:p>
          <a:p>
            <a:pPr lvl="1">
              <a:lnSpc>
                <a:spcPct val="120000"/>
              </a:lnSpc>
            </a:pPr>
            <a:r>
              <a:rPr lang="en-US" sz="1800" dirty="0" smtClean="0"/>
              <a:t>Within a portfolio</a:t>
            </a:r>
          </a:p>
          <a:p>
            <a:pPr>
              <a:buNone/>
            </a:pPr>
            <a:r>
              <a:rPr lang="en-US" sz="2000" b="1" u="sng" dirty="0" smtClean="0">
                <a:solidFill>
                  <a:srgbClr val="FF0000"/>
                </a:solidFill>
              </a:rPr>
              <a:t>Note:</a:t>
            </a:r>
            <a:r>
              <a:rPr lang="en-US" sz="2000" dirty="0" smtClean="0"/>
              <a:t> Project management has interactions with portfolio and program </a:t>
            </a:r>
          </a:p>
          <a:p>
            <a:pPr>
              <a:buNone/>
            </a:pPr>
            <a:r>
              <a:rPr lang="en-US" sz="2000" dirty="0" smtClean="0"/>
              <a:t>management when a project is within a portfolio or program.</a:t>
            </a:r>
            <a:endParaRPr lang="en-US" sz="20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20</a:t>
            </a:fld>
            <a:endParaRPr lang="en-US"/>
          </a:p>
        </p:txBody>
      </p:sp>
    </p:spTree>
    <p:extLst>
      <p:ext uri="{BB962C8B-B14F-4D97-AF65-F5344CB8AC3E}">
        <p14:creationId xmlns:p14="http://schemas.microsoft.com/office/powerpoint/2010/main" val="237624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944562"/>
          </a:xfrm>
        </p:spPr>
        <p:txBody>
          <a:bodyPr>
            <a:noAutofit/>
          </a:bodyPr>
          <a:lstStyle/>
          <a:p>
            <a:r>
              <a:rPr lang="en-US" sz="3200" dirty="0" smtClean="0">
                <a:solidFill>
                  <a:srgbClr val="FF0000"/>
                </a:solidFill>
              </a:rPr>
              <a:t>Example of </a:t>
            </a:r>
            <a:r>
              <a:rPr lang="en-US" sz="3200" b="1" dirty="0" smtClean="0">
                <a:solidFill>
                  <a:srgbClr val="FF0000"/>
                </a:solidFill>
              </a:rPr>
              <a:t>Portfolio</a:t>
            </a:r>
            <a:r>
              <a:rPr lang="en-US" sz="3200" dirty="0" smtClean="0">
                <a:solidFill>
                  <a:srgbClr val="FF0000"/>
                </a:solidFill>
              </a:rPr>
              <a:t>, </a:t>
            </a:r>
            <a:r>
              <a:rPr lang="en-US" sz="3200" b="1" dirty="0" smtClean="0">
                <a:solidFill>
                  <a:srgbClr val="FF0000"/>
                </a:solidFill>
              </a:rPr>
              <a:t>Program</a:t>
            </a:r>
            <a:r>
              <a:rPr lang="en-US" sz="3200" dirty="0" smtClean="0">
                <a:solidFill>
                  <a:srgbClr val="FF0000"/>
                </a:solidFill>
              </a:rPr>
              <a:t> and </a:t>
            </a:r>
            <a:r>
              <a:rPr lang="en-US" sz="3200" b="1" dirty="0" smtClean="0">
                <a:solidFill>
                  <a:srgbClr val="FF0000"/>
                </a:solidFill>
              </a:rPr>
              <a:t>Project</a:t>
            </a:r>
            <a:r>
              <a:rPr lang="en-US" sz="3200" dirty="0" smtClean="0">
                <a:solidFill>
                  <a:srgbClr val="FF0000"/>
                </a:solidFill>
              </a:rPr>
              <a:t> Management Interfaces</a:t>
            </a:r>
            <a:endParaRPr lang="en-US" sz="3200" dirty="0">
              <a:solidFill>
                <a:srgbClr val="FF0000"/>
              </a:solidFill>
            </a:endParaRPr>
          </a:p>
        </p:txBody>
      </p:sp>
      <p:sp>
        <p:nvSpPr>
          <p:cNvPr id="4" name="Slide Number Placeholder 3"/>
          <p:cNvSpPr>
            <a:spLocks noGrp="1"/>
          </p:cNvSpPr>
          <p:nvPr>
            <p:ph type="sldNum" sz="quarter" idx="12"/>
          </p:nvPr>
        </p:nvSpPr>
        <p:spPr/>
        <p:txBody>
          <a:bodyPr/>
          <a:lstStyle/>
          <a:p>
            <a:fld id="{47CE13DB-E551-4685-9E95-C481C64BE6C1}" type="slidenum">
              <a:rPr lang="en-US" smtClean="0"/>
              <a:pPr/>
              <a:t>21</a:t>
            </a:fld>
            <a:endParaRPr lang="en-US"/>
          </a:p>
        </p:txBody>
      </p:sp>
      <p:pic>
        <p:nvPicPr>
          <p:cNvPr id="1026" name="Picture 2" descr="C:\Users\Teacher\Desktop\20180202_193712.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45092" y="1600200"/>
            <a:ext cx="6979708" cy="5234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4000" b="1" dirty="0" smtClean="0"/>
              <a:t>Benefits Management</a:t>
            </a:r>
            <a:endParaRPr lang="en-US" sz="4000" dirty="0"/>
          </a:p>
        </p:txBody>
      </p:sp>
      <p:sp>
        <p:nvSpPr>
          <p:cNvPr id="3" name="Content Placeholder 2"/>
          <p:cNvSpPr>
            <a:spLocks noGrp="1"/>
          </p:cNvSpPr>
          <p:nvPr>
            <p:ph idx="1"/>
          </p:nvPr>
        </p:nvSpPr>
        <p:spPr/>
        <p:txBody>
          <a:bodyPr>
            <a:normAutofit fontScale="92500" lnSpcReduction="10000"/>
          </a:bodyPr>
          <a:lstStyle/>
          <a:p>
            <a:pPr>
              <a:lnSpc>
                <a:spcPct val="110000"/>
              </a:lnSpc>
              <a:buFontTx/>
              <a:buChar char="•"/>
            </a:pPr>
            <a:r>
              <a:rPr lang="en-GB" altLang="en-US" sz="2800" dirty="0" smtClean="0"/>
              <a:t>Providing an organization with a capability does not guarantee that this will provide benefits envisaged – need for </a:t>
            </a:r>
            <a:r>
              <a:rPr lang="en-GB" altLang="en-US" sz="2800" i="1" dirty="0" smtClean="0"/>
              <a:t>benefits management</a:t>
            </a:r>
          </a:p>
          <a:p>
            <a:pPr>
              <a:lnSpc>
                <a:spcPct val="110000"/>
              </a:lnSpc>
              <a:buFontTx/>
              <a:buChar char="•"/>
            </a:pPr>
            <a:r>
              <a:rPr lang="en-GB" altLang="en-US" sz="2800" dirty="0" smtClean="0"/>
              <a:t>This has to be outside the project – project will have been completed</a:t>
            </a:r>
          </a:p>
          <a:p>
            <a:pPr>
              <a:lnSpc>
                <a:spcPct val="110000"/>
              </a:lnSpc>
              <a:buFontTx/>
              <a:buChar char="•"/>
            </a:pPr>
            <a:r>
              <a:rPr lang="en-GB" altLang="en-US" sz="2800" dirty="0" smtClean="0"/>
              <a:t>Therefore done at </a:t>
            </a:r>
            <a:r>
              <a:rPr lang="en-GB" altLang="en-US" sz="2800" i="1" dirty="0" smtClean="0"/>
              <a:t>program level</a:t>
            </a:r>
          </a:p>
          <a:p>
            <a:pPr>
              <a:lnSpc>
                <a:spcPct val="110000"/>
              </a:lnSpc>
              <a:buFontTx/>
              <a:buChar char="•"/>
            </a:pPr>
            <a:r>
              <a:rPr lang="en-GB" sz="2800" dirty="0" smtClean="0"/>
              <a:t>Benefits management encompasses the identification, optimization and tracking of the expected benefits from a business change in order to ensure that they are actually achieved. </a:t>
            </a: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944562"/>
          </a:xfrm>
        </p:spPr>
        <p:txBody>
          <a:bodyPr>
            <a:normAutofit/>
          </a:bodyPr>
          <a:lstStyle/>
          <a:p>
            <a:r>
              <a:rPr lang="en-GB" altLang="en-US" sz="4000" b="1" dirty="0" smtClean="0"/>
              <a:t>Benefits Management</a:t>
            </a:r>
            <a:endParaRPr lang="en-US" sz="4000" dirty="0"/>
          </a:p>
        </p:txBody>
      </p:sp>
      <p:sp>
        <p:nvSpPr>
          <p:cNvPr id="3" name="Content Placeholder 2"/>
          <p:cNvSpPr>
            <a:spLocks noGrp="1"/>
          </p:cNvSpPr>
          <p:nvPr>
            <p:ph idx="1"/>
          </p:nvPr>
        </p:nvSpPr>
        <p:spPr/>
        <p:txBody>
          <a:bodyPr>
            <a:normAutofit/>
          </a:bodyPr>
          <a:lstStyle/>
          <a:p>
            <a:pPr>
              <a:buNone/>
            </a:pPr>
            <a:r>
              <a:rPr lang="en-GB" altLang="en-US" sz="2800" dirty="0" smtClean="0"/>
              <a:t>To carry this out, you must:</a:t>
            </a:r>
          </a:p>
          <a:p>
            <a:r>
              <a:rPr lang="en-GB" altLang="en-US" sz="2800" dirty="0" smtClean="0"/>
              <a:t>Define expected benefits</a:t>
            </a:r>
          </a:p>
          <a:p>
            <a:r>
              <a:rPr lang="en-GB" altLang="en-US" sz="2800" dirty="0" smtClean="0"/>
              <a:t>Analyze balance between costs and benefits</a:t>
            </a:r>
          </a:p>
          <a:p>
            <a:r>
              <a:rPr lang="en-GB" altLang="en-US" sz="2800" dirty="0" smtClean="0"/>
              <a:t>Plan how benefits will be achieved &amp; measured</a:t>
            </a:r>
          </a:p>
          <a:p>
            <a:r>
              <a:rPr lang="en-GB" altLang="en-US" sz="2800" dirty="0" smtClean="0"/>
              <a:t>Allocate responsibilities for the successful delivery of the benefits</a:t>
            </a:r>
          </a:p>
          <a:p>
            <a:r>
              <a:rPr lang="en-GB" altLang="en-US" sz="2800" dirty="0" smtClean="0"/>
              <a:t>Monitor achievement of benefits</a:t>
            </a: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868362"/>
          </a:xfrm>
        </p:spPr>
        <p:txBody>
          <a:bodyPr>
            <a:normAutofit/>
          </a:bodyPr>
          <a:lstStyle/>
          <a:p>
            <a:r>
              <a:rPr lang="en-GB" altLang="en-US" sz="4000" b="1" dirty="0" smtClean="0"/>
              <a:t>Benefits</a:t>
            </a:r>
            <a:endParaRPr lang="en-US" sz="4000" dirty="0"/>
          </a:p>
        </p:txBody>
      </p:sp>
      <p:sp>
        <p:nvSpPr>
          <p:cNvPr id="3" name="Content Placeholder 2"/>
          <p:cNvSpPr>
            <a:spLocks noGrp="1"/>
          </p:cNvSpPr>
          <p:nvPr>
            <p:ph idx="1"/>
          </p:nvPr>
        </p:nvSpPr>
        <p:spPr/>
        <p:txBody>
          <a:bodyPr>
            <a:normAutofit/>
          </a:bodyPr>
          <a:lstStyle/>
          <a:p>
            <a:pPr>
              <a:buNone/>
            </a:pPr>
            <a:r>
              <a:rPr lang="en-GB" altLang="en-US" sz="2400" dirty="0" smtClean="0"/>
              <a:t>Benefits  can be of many different types, including –</a:t>
            </a:r>
          </a:p>
          <a:p>
            <a:r>
              <a:rPr lang="en-GB" altLang="en-US" sz="2400" dirty="0" smtClean="0"/>
              <a:t>Mandatory compliance</a:t>
            </a:r>
          </a:p>
          <a:p>
            <a:r>
              <a:rPr lang="en-GB" altLang="en-US" sz="2400" dirty="0" smtClean="0"/>
              <a:t>Improved quality of service</a:t>
            </a:r>
          </a:p>
          <a:p>
            <a:r>
              <a:rPr lang="en-GB" altLang="en-US" sz="2400" dirty="0" smtClean="0"/>
              <a:t>Increased productivity</a:t>
            </a:r>
          </a:p>
          <a:p>
            <a:r>
              <a:rPr lang="en-GB" altLang="en-US" sz="2400" dirty="0" smtClean="0"/>
              <a:t>More motivated workforce</a:t>
            </a:r>
          </a:p>
          <a:p>
            <a:r>
              <a:rPr lang="en-GB" altLang="en-US" sz="2400" dirty="0" smtClean="0"/>
              <a:t>Internal management benefits (e.g. better decision making)</a:t>
            </a:r>
          </a:p>
          <a:p>
            <a:r>
              <a:rPr lang="en-GB" altLang="en-US" sz="2400" dirty="0" smtClean="0"/>
              <a:t>Risk reduction</a:t>
            </a:r>
          </a:p>
          <a:p>
            <a:r>
              <a:rPr lang="en-GB" altLang="en-US" sz="2400" dirty="0" smtClean="0"/>
              <a:t>Economy</a:t>
            </a:r>
          </a:p>
          <a:p>
            <a:r>
              <a:rPr lang="en-GB" altLang="en-US" sz="2400" dirty="0" smtClean="0"/>
              <a:t>Revenue enhancement/acceleration</a:t>
            </a:r>
          </a:p>
          <a:p>
            <a:r>
              <a:rPr lang="en-GB" altLang="en-US" sz="2400" dirty="0" smtClean="0"/>
              <a:t>Strategic fit</a:t>
            </a:r>
          </a:p>
          <a:p>
            <a:pPr>
              <a:buNone/>
            </a:pPr>
            <a:endParaRPr lang="en-GB" altLang="en-US" sz="2400" dirty="0" smtClean="0"/>
          </a:p>
          <a:p>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944562"/>
          </a:xfrm>
        </p:spPr>
        <p:txBody>
          <a:bodyPr>
            <a:normAutofit/>
          </a:bodyPr>
          <a:lstStyle/>
          <a:p>
            <a:r>
              <a:rPr lang="en-GB" altLang="en-US" sz="4000" b="1" dirty="0" smtClean="0"/>
              <a:t>Quantifying Benefits</a:t>
            </a:r>
            <a:endParaRPr lang="en-US" sz="4000" dirty="0"/>
          </a:p>
        </p:txBody>
      </p:sp>
      <p:sp>
        <p:nvSpPr>
          <p:cNvPr id="3" name="Content Placeholder 2"/>
          <p:cNvSpPr>
            <a:spLocks noGrp="1"/>
          </p:cNvSpPr>
          <p:nvPr>
            <p:ph idx="1"/>
          </p:nvPr>
        </p:nvSpPr>
        <p:spPr/>
        <p:txBody>
          <a:bodyPr>
            <a:noAutofit/>
          </a:bodyPr>
          <a:lstStyle/>
          <a:p>
            <a:pPr>
              <a:buNone/>
            </a:pPr>
            <a:r>
              <a:rPr lang="en-GB" altLang="en-US" sz="2800" dirty="0" smtClean="0">
                <a:solidFill>
                  <a:srgbClr val="0000FF"/>
                </a:solidFill>
              </a:rPr>
              <a:t>Benefits can be:</a:t>
            </a:r>
          </a:p>
          <a:p>
            <a:r>
              <a:rPr lang="en-GB" altLang="en-US" sz="2800" dirty="0" smtClean="0">
                <a:solidFill>
                  <a:srgbClr val="0000FF"/>
                </a:solidFill>
              </a:rPr>
              <a:t>Quantified and valued</a:t>
            </a:r>
            <a:r>
              <a:rPr lang="en-GB" altLang="en-US" sz="2800" dirty="0" smtClean="0"/>
              <a:t> – e.g. a reduction of </a:t>
            </a:r>
            <a:r>
              <a:rPr lang="en-GB" altLang="en-US" sz="2800" i="1" dirty="0" smtClean="0"/>
              <a:t>x </a:t>
            </a:r>
            <a:r>
              <a:rPr lang="en-GB" altLang="en-US" sz="2800" dirty="0" smtClean="0"/>
              <a:t>staff saving $</a:t>
            </a:r>
            <a:r>
              <a:rPr lang="en-GB" altLang="en-US" sz="2800" i="1" dirty="0" smtClean="0"/>
              <a:t>y</a:t>
            </a:r>
          </a:p>
          <a:p>
            <a:r>
              <a:rPr lang="en-GB" altLang="en-US" sz="2800" dirty="0" smtClean="0">
                <a:solidFill>
                  <a:srgbClr val="0000FF"/>
                </a:solidFill>
              </a:rPr>
              <a:t>Quantified but not valued</a:t>
            </a:r>
            <a:r>
              <a:rPr lang="en-GB" altLang="en-US" sz="2800" dirty="0" smtClean="0"/>
              <a:t> – e.g. a decrease in customer complaints by </a:t>
            </a:r>
            <a:r>
              <a:rPr lang="en-GB" altLang="en-US" sz="2800" i="1" dirty="0" smtClean="0"/>
              <a:t>x%</a:t>
            </a:r>
          </a:p>
          <a:p>
            <a:r>
              <a:rPr lang="en-GB" altLang="en-US" sz="2800" dirty="0" smtClean="0">
                <a:solidFill>
                  <a:srgbClr val="0000FF"/>
                </a:solidFill>
              </a:rPr>
              <a:t>Identified but not easily quantified</a:t>
            </a:r>
            <a:r>
              <a:rPr lang="en-GB" altLang="en-US" sz="2800" dirty="0" smtClean="0"/>
              <a:t> – e.g. public approval for a organization in the locality where it is based</a:t>
            </a:r>
          </a:p>
          <a:p>
            <a:pPr>
              <a:buNone/>
            </a:pP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755650" y="304800"/>
            <a:ext cx="7772400" cy="882650"/>
          </a:xfrm>
        </p:spPr>
        <p:txBody>
          <a:bodyPr>
            <a:normAutofit/>
          </a:bodyPr>
          <a:lstStyle/>
          <a:p>
            <a:pPr eaLnBrk="1" hangingPunct="1"/>
            <a:r>
              <a:rPr lang="en-GB" altLang="en-US" sz="4000" b="1" dirty="0" smtClean="0"/>
              <a:t>Benefits Management</a:t>
            </a:r>
          </a:p>
        </p:txBody>
      </p:sp>
      <p:sp>
        <p:nvSpPr>
          <p:cNvPr id="10244" name="Rectangle 4"/>
          <p:cNvSpPr>
            <a:spLocks noChangeArrowheads="1"/>
          </p:cNvSpPr>
          <p:nvPr/>
        </p:nvSpPr>
        <p:spPr bwMode="auto">
          <a:xfrm>
            <a:off x="2843213" y="3140075"/>
            <a:ext cx="1368425" cy="792163"/>
          </a:xfrm>
          <a:prstGeom prst="rect">
            <a:avLst/>
          </a:prstGeom>
          <a:solidFill>
            <a:srgbClr val="99CCFF"/>
          </a:solidFill>
          <a:ln w="9525">
            <a:solidFill>
              <a:schemeClr val="tx1"/>
            </a:solidFill>
            <a:miter lim="800000"/>
            <a:headEnd/>
            <a:tailEnd/>
          </a:ln>
          <a:effectLst/>
        </p:spPr>
        <p:txBody>
          <a:bodyPr wrap="none" anchor="ctr"/>
          <a:lstStyle/>
          <a:p>
            <a:pPr algn="ctr"/>
            <a:r>
              <a:rPr lang="en-GB" altLang="en-US" b="1" dirty="0"/>
              <a:t>T</a:t>
            </a:r>
            <a:r>
              <a:rPr lang="en-GB" altLang="en-US" sz="1800" b="1" dirty="0" smtClean="0"/>
              <a:t>he </a:t>
            </a:r>
            <a:endParaRPr lang="en-GB" altLang="en-US" sz="1800" b="1" dirty="0"/>
          </a:p>
          <a:p>
            <a:pPr algn="ctr"/>
            <a:r>
              <a:rPr lang="en-GB" altLang="en-US" b="1" dirty="0"/>
              <a:t>A</a:t>
            </a:r>
            <a:r>
              <a:rPr lang="en-GB" altLang="en-US" sz="1800" b="1" dirty="0" smtClean="0"/>
              <a:t>pplication</a:t>
            </a:r>
            <a:endParaRPr lang="en-GB" altLang="en-US" sz="1800" b="1" dirty="0"/>
          </a:p>
          <a:p>
            <a:pPr algn="ctr"/>
            <a:endParaRPr lang="en-GB" altLang="en-US" sz="1800" b="1" dirty="0"/>
          </a:p>
        </p:txBody>
      </p:sp>
      <p:sp>
        <p:nvSpPr>
          <p:cNvPr id="10245" name="Rectangle 6"/>
          <p:cNvSpPr>
            <a:spLocks noChangeArrowheads="1"/>
          </p:cNvSpPr>
          <p:nvPr/>
        </p:nvSpPr>
        <p:spPr bwMode="auto">
          <a:xfrm>
            <a:off x="969963" y="1628775"/>
            <a:ext cx="1368425" cy="792163"/>
          </a:xfrm>
          <a:prstGeom prst="rect">
            <a:avLst/>
          </a:prstGeom>
          <a:solidFill>
            <a:srgbClr val="99CCFF"/>
          </a:solidFill>
          <a:ln w="9525">
            <a:solidFill>
              <a:schemeClr val="tx1"/>
            </a:solidFill>
            <a:miter lim="800000"/>
            <a:headEnd/>
            <a:tailEnd/>
          </a:ln>
          <a:effectLst/>
        </p:spPr>
        <p:txBody>
          <a:bodyPr wrap="none" anchor="ctr"/>
          <a:lstStyle/>
          <a:p>
            <a:pPr algn="ctr"/>
            <a:endParaRPr lang="en-GB" altLang="en-US" sz="1800" b="1" dirty="0"/>
          </a:p>
          <a:p>
            <a:pPr algn="ctr"/>
            <a:r>
              <a:rPr lang="en-GB" altLang="en-US" b="1" dirty="0"/>
              <a:t>D</a:t>
            </a:r>
            <a:r>
              <a:rPr lang="en-GB" altLang="en-US" sz="1800" b="1" dirty="0" smtClean="0"/>
              <a:t>evelopers</a:t>
            </a:r>
            <a:endParaRPr lang="en-GB" altLang="en-US" sz="1800" b="1" dirty="0"/>
          </a:p>
          <a:p>
            <a:pPr algn="ctr"/>
            <a:endParaRPr lang="en-GB" altLang="en-US" sz="1800" b="1" dirty="0"/>
          </a:p>
        </p:txBody>
      </p:sp>
      <p:sp>
        <p:nvSpPr>
          <p:cNvPr id="10246" name="Rectangle 8"/>
          <p:cNvSpPr>
            <a:spLocks noChangeArrowheads="1"/>
          </p:cNvSpPr>
          <p:nvPr/>
        </p:nvSpPr>
        <p:spPr bwMode="auto">
          <a:xfrm>
            <a:off x="2843213" y="1628775"/>
            <a:ext cx="1368425" cy="792163"/>
          </a:xfrm>
          <a:prstGeom prst="rect">
            <a:avLst/>
          </a:prstGeom>
          <a:solidFill>
            <a:srgbClr val="99CCFF"/>
          </a:solidFill>
          <a:ln w="9525">
            <a:solidFill>
              <a:schemeClr val="tx1"/>
            </a:solidFill>
            <a:miter lim="800000"/>
            <a:headEnd/>
            <a:tailEnd/>
          </a:ln>
          <a:effectLst/>
        </p:spPr>
        <p:txBody>
          <a:bodyPr wrap="none" anchor="ctr"/>
          <a:lstStyle/>
          <a:p>
            <a:pPr algn="ctr"/>
            <a:endParaRPr lang="en-GB" altLang="en-US" sz="1800" b="1" dirty="0" smtClean="0"/>
          </a:p>
          <a:p>
            <a:pPr algn="ctr"/>
            <a:r>
              <a:rPr lang="en-GB" altLang="en-US" b="1" dirty="0" smtClean="0"/>
              <a:t>U</a:t>
            </a:r>
            <a:r>
              <a:rPr lang="en-GB" altLang="en-US" sz="1800" b="1" dirty="0" smtClean="0"/>
              <a:t>sers</a:t>
            </a:r>
          </a:p>
          <a:p>
            <a:pPr algn="ctr"/>
            <a:endParaRPr lang="en-GB" altLang="en-US" sz="1800" b="1" dirty="0"/>
          </a:p>
        </p:txBody>
      </p:sp>
      <p:sp>
        <p:nvSpPr>
          <p:cNvPr id="10247" name="Line 9"/>
          <p:cNvSpPr>
            <a:spLocks noChangeShapeType="1"/>
          </p:cNvSpPr>
          <p:nvPr/>
        </p:nvSpPr>
        <p:spPr bwMode="auto">
          <a:xfrm>
            <a:off x="3490913" y="2420938"/>
            <a:ext cx="0" cy="719137"/>
          </a:xfrm>
          <a:prstGeom prst="line">
            <a:avLst/>
          </a:prstGeom>
          <a:noFill/>
          <a:ln w="38100">
            <a:solidFill>
              <a:schemeClr val="tx1"/>
            </a:solidFill>
            <a:round/>
            <a:headEnd/>
            <a:tailEnd type="triangle" w="med" len="med"/>
          </a:ln>
          <a:effectLst/>
        </p:spPr>
        <p:txBody>
          <a:bodyPr/>
          <a:lstStyle/>
          <a:p>
            <a:endParaRPr lang="en-US"/>
          </a:p>
        </p:txBody>
      </p:sp>
      <p:sp>
        <p:nvSpPr>
          <p:cNvPr id="10248" name="Line 11"/>
          <p:cNvSpPr>
            <a:spLocks noChangeShapeType="1"/>
          </p:cNvSpPr>
          <p:nvPr/>
        </p:nvSpPr>
        <p:spPr bwMode="auto">
          <a:xfrm>
            <a:off x="1619250" y="2420938"/>
            <a:ext cx="0" cy="1008062"/>
          </a:xfrm>
          <a:prstGeom prst="line">
            <a:avLst/>
          </a:prstGeom>
          <a:noFill/>
          <a:ln w="38100">
            <a:solidFill>
              <a:schemeClr val="tx1"/>
            </a:solidFill>
            <a:round/>
            <a:headEnd/>
            <a:tailEnd/>
          </a:ln>
          <a:effectLst/>
        </p:spPr>
        <p:txBody>
          <a:bodyPr/>
          <a:lstStyle/>
          <a:p>
            <a:endParaRPr lang="en-US"/>
          </a:p>
        </p:txBody>
      </p:sp>
      <p:sp>
        <p:nvSpPr>
          <p:cNvPr id="10249" name="Line 12"/>
          <p:cNvSpPr>
            <a:spLocks noChangeShapeType="1"/>
          </p:cNvSpPr>
          <p:nvPr/>
        </p:nvSpPr>
        <p:spPr bwMode="auto">
          <a:xfrm>
            <a:off x="1619250" y="3429000"/>
            <a:ext cx="1223963" cy="0"/>
          </a:xfrm>
          <a:prstGeom prst="line">
            <a:avLst/>
          </a:prstGeom>
          <a:noFill/>
          <a:ln w="38100">
            <a:solidFill>
              <a:schemeClr val="tx1"/>
            </a:solidFill>
            <a:round/>
            <a:headEnd/>
            <a:tailEnd type="triangle" w="med" len="med"/>
          </a:ln>
          <a:effectLst/>
        </p:spPr>
        <p:txBody>
          <a:bodyPr/>
          <a:lstStyle/>
          <a:p>
            <a:endParaRPr lang="en-US"/>
          </a:p>
        </p:txBody>
      </p:sp>
      <p:sp>
        <p:nvSpPr>
          <p:cNvPr id="10250" name="Rectangle 13"/>
          <p:cNvSpPr>
            <a:spLocks noChangeArrowheads="1"/>
          </p:cNvSpPr>
          <p:nvPr/>
        </p:nvSpPr>
        <p:spPr bwMode="auto">
          <a:xfrm>
            <a:off x="5435600" y="3140075"/>
            <a:ext cx="1368425" cy="792163"/>
          </a:xfrm>
          <a:prstGeom prst="rect">
            <a:avLst/>
          </a:prstGeom>
          <a:solidFill>
            <a:srgbClr val="99CCFF"/>
          </a:solidFill>
          <a:ln w="9525">
            <a:solidFill>
              <a:schemeClr val="tx1"/>
            </a:solidFill>
            <a:miter lim="800000"/>
            <a:headEnd/>
            <a:tailEnd/>
          </a:ln>
          <a:effectLst/>
        </p:spPr>
        <p:txBody>
          <a:bodyPr wrap="none" anchor="ctr"/>
          <a:lstStyle/>
          <a:p>
            <a:pPr algn="ctr"/>
            <a:r>
              <a:rPr lang="en-GB" altLang="en-US" b="1" dirty="0"/>
              <a:t>B</a:t>
            </a:r>
            <a:r>
              <a:rPr lang="en-GB" altLang="en-US" sz="1800" b="1" dirty="0" smtClean="0"/>
              <a:t>enefits</a:t>
            </a:r>
            <a:endParaRPr lang="en-GB" altLang="en-US" sz="1800" b="1" dirty="0"/>
          </a:p>
          <a:p>
            <a:pPr algn="ctr"/>
            <a:endParaRPr lang="en-GB" altLang="en-US" sz="1800" b="1" dirty="0"/>
          </a:p>
        </p:txBody>
      </p:sp>
      <p:sp>
        <p:nvSpPr>
          <p:cNvPr id="10251" name="Line 14"/>
          <p:cNvSpPr>
            <a:spLocks noChangeShapeType="1"/>
          </p:cNvSpPr>
          <p:nvPr/>
        </p:nvSpPr>
        <p:spPr bwMode="auto">
          <a:xfrm>
            <a:off x="4210050" y="3500438"/>
            <a:ext cx="1225550" cy="0"/>
          </a:xfrm>
          <a:prstGeom prst="line">
            <a:avLst/>
          </a:prstGeom>
          <a:noFill/>
          <a:ln w="38100">
            <a:solidFill>
              <a:schemeClr val="tx1"/>
            </a:solidFill>
            <a:round/>
            <a:headEnd/>
            <a:tailEnd type="triangle" w="med" len="med"/>
          </a:ln>
          <a:effectLst/>
        </p:spPr>
        <p:txBody>
          <a:bodyPr/>
          <a:lstStyle/>
          <a:p>
            <a:endParaRPr lang="en-US"/>
          </a:p>
        </p:txBody>
      </p:sp>
      <p:sp>
        <p:nvSpPr>
          <p:cNvPr id="10252" name="Text Box 15"/>
          <p:cNvSpPr txBox="1">
            <a:spLocks noChangeArrowheads="1"/>
          </p:cNvSpPr>
          <p:nvPr/>
        </p:nvSpPr>
        <p:spPr bwMode="auto">
          <a:xfrm>
            <a:off x="1670050" y="3519488"/>
            <a:ext cx="666750" cy="366712"/>
          </a:xfrm>
          <a:prstGeom prst="rect">
            <a:avLst/>
          </a:prstGeom>
          <a:noFill/>
          <a:ln w="9525">
            <a:noFill/>
            <a:miter lim="800000"/>
            <a:headEnd/>
            <a:tailEnd/>
          </a:ln>
          <a:effectLst/>
        </p:spPr>
        <p:txBody>
          <a:bodyPr wrap="none">
            <a:spAutoFit/>
          </a:bodyPr>
          <a:lstStyle/>
          <a:p>
            <a:r>
              <a:rPr lang="en-GB" altLang="en-US" sz="1800" b="1" dirty="0"/>
              <a:t>build</a:t>
            </a:r>
          </a:p>
        </p:txBody>
      </p:sp>
      <p:sp>
        <p:nvSpPr>
          <p:cNvPr id="10253" name="Text Box 16"/>
          <p:cNvSpPr txBox="1">
            <a:spLocks noChangeArrowheads="1"/>
          </p:cNvSpPr>
          <p:nvPr/>
        </p:nvSpPr>
        <p:spPr bwMode="auto">
          <a:xfrm>
            <a:off x="3614738" y="2584450"/>
            <a:ext cx="511679" cy="369332"/>
          </a:xfrm>
          <a:prstGeom prst="rect">
            <a:avLst/>
          </a:prstGeom>
          <a:noFill/>
          <a:ln w="9525">
            <a:noFill/>
            <a:miter lim="800000"/>
            <a:headEnd/>
            <a:tailEnd/>
          </a:ln>
          <a:effectLst/>
        </p:spPr>
        <p:txBody>
          <a:bodyPr wrap="none">
            <a:spAutoFit/>
          </a:bodyPr>
          <a:lstStyle/>
          <a:p>
            <a:r>
              <a:rPr lang="en-GB" altLang="en-US" sz="1800" b="1" dirty="0"/>
              <a:t>use</a:t>
            </a:r>
          </a:p>
        </p:txBody>
      </p:sp>
      <p:sp>
        <p:nvSpPr>
          <p:cNvPr id="10254" name="Text Box 17"/>
          <p:cNvSpPr txBox="1">
            <a:spLocks noChangeArrowheads="1"/>
          </p:cNvSpPr>
          <p:nvPr/>
        </p:nvSpPr>
        <p:spPr bwMode="auto">
          <a:xfrm>
            <a:off x="4211638" y="3716338"/>
            <a:ext cx="1100137" cy="369332"/>
          </a:xfrm>
          <a:prstGeom prst="rect">
            <a:avLst/>
          </a:prstGeom>
          <a:noFill/>
          <a:ln w="9525">
            <a:noFill/>
            <a:miter lim="800000"/>
            <a:headEnd/>
            <a:tailEnd/>
          </a:ln>
          <a:effectLst/>
        </p:spPr>
        <p:txBody>
          <a:bodyPr>
            <a:spAutoFit/>
          </a:bodyPr>
          <a:lstStyle/>
          <a:p>
            <a:r>
              <a:rPr lang="en-GB" altLang="en-US" sz="1800" b="1" dirty="0"/>
              <a:t>to deliver</a:t>
            </a:r>
          </a:p>
        </p:txBody>
      </p:sp>
      <p:sp>
        <p:nvSpPr>
          <p:cNvPr id="10255" name="Rectangle 18"/>
          <p:cNvSpPr>
            <a:spLocks noChangeArrowheads="1"/>
          </p:cNvSpPr>
          <p:nvPr/>
        </p:nvSpPr>
        <p:spPr bwMode="auto">
          <a:xfrm>
            <a:off x="5435600" y="1628775"/>
            <a:ext cx="1368425" cy="792163"/>
          </a:xfrm>
          <a:prstGeom prst="rect">
            <a:avLst/>
          </a:prstGeom>
          <a:solidFill>
            <a:srgbClr val="99CCFF"/>
          </a:solidFill>
          <a:ln w="9525">
            <a:solidFill>
              <a:schemeClr val="tx1"/>
            </a:solidFill>
            <a:miter lim="800000"/>
            <a:headEnd/>
            <a:tailEnd/>
          </a:ln>
          <a:effectLst/>
        </p:spPr>
        <p:txBody>
          <a:bodyPr wrap="none" anchor="ctr"/>
          <a:lstStyle/>
          <a:p>
            <a:pPr algn="ctr"/>
            <a:endParaRPr lang="en-GB" altLang="en-US" sz="1800" b="1" dirty="0"/>
          </a:p>
          <a:p>
            <a:pPr algn="ctr"/>
            <a:r>
              <a:rPr lang="en-GB" altLang="en-US" b="1" dirty="0"/>
              <a:t>O</a:t>
            </a:r>
            <a:r>
              <a:rPr lang="en-GB" altLang="en-US" sz="1800" b="1" dirty="0" smtClean="0"/>
              <a:t>rganization</a:t>
            </a:r>
            <a:endParaRPr lang="en-GB" altLang="en-US" sz="1800" b="1" dirty="0"/>
          </a:p>
          <a:p>
            <a:pPr algn="ctr"/>
            <a:endParaRPr lang="en-GB" altLang="en-US" sz="1800" b="1" dirty="0"/>
          </a:p>
        </p:txBody>
      </p:sp>
      <p:sp>
        <p:nvSpPr>
          <p:cNvPr id="10256" name="Line 19"/>
          <p:cNvSpPr>
            <a:spLocks noChangeShapeType="1"/>
          </p:cNvSpPr>
          <p:nvPr/>
        </p:nvSpPr>
        <p:spPr bwMode="auto">
          <a:xfrm flipV="1">
            <a:off x="6083300" y="2420938"/>
            <a:ext cx="0" cy="719137"/>
          </a:xfrm>
          <a:prstGeom prst="line">
            <a:avLst/>
          </a:prstGeom>
          <a:noFill/>
          <a:ln w="38100">
            <a:solidFill>
              <a:schemeClr val="tx1"/>
            </a:solidFill>
            <a:round/>
            <a:headEnd/>
            <a:tailEnd type="triangle" w="med" len="med"/>
          </a:ln>
          <a:effectLst/>
        </p:spPr>
        <p:txBody>
          <a:bodyPr/>
          <a:lstStyle/>
          <a:p>
            <a:endParaRPr lang="en-US"/>
          </a:p>
        </p:txBody>
      </p:sp>
      <p:sp>
        <p:nvSpPr>
          <p:cNvPr id="10257" name="Text Box 20"/>
          <p:cNvSpPr txBox="1">
            <a:spLocks noChangeArrowheads="1"/>
          </p:cNvSpPr>
          <p:nvPr/>
        </p:nvSpPr>
        <p:spPr bwMode="auto">
          <a:xfrm>
            <a:off x="6207125" y="2584450"/>
            <a:ext cx="460126" cy="369332"/>
          </a:xfrm>
          <a:prstGeom prst="rect">
            <a:avLst/>
          </a:prstGeom>
          <a:noFill/>
          <a:ln w="9525">
            <a:noFill/>
            <a:miter lim="800000"/>
            <a:headEnd/>
            <a:tailEnd/>
          </a:ln>
          <a:effectLst/>
        </p:spPr>
        <p:txBody>
          <a:bodyPr wrap="none">
            <a:spAutoFit/>
          </a:bodyPr>
          <a:lstStyle/>
          <a:p>
            <a:r>
              <a:rPr lang="en-GB" altLang="en-US" sz="1800" b="1" dirty="0"/>
              <a:t>for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944562"/>
          </a:xfrm>
        </p:spPr>
        <p:txBody>
          <a:bodyPr>
            <a:normAutofit/>
          </a:bodyPr>
          <a:lstStyle/>
          <a:p>
            <a:r>
              <a:rPr lang="en-US" sz="4000" dirty="0" smtClean="0"/>
              <a:t>Evaluation of Individual Projects</a:t>
            </a:r>
            <a:endParaRPr lang="en-US" sz="4000" dirty="0"/>
          </a:p>
        </p:txBody>
      </p:sp>
      <p:sp>
        <p:nvSpPr>
          <p:cNvPr id="3" name="Content Placeholder 2"/>
          <p:cNvSpPr>
            <a:spLocks noGrp="1"/>
          </p:cNvSpPr>
          <p:nvPr>
            <p:ph idx="1"/>
          </p:nvPr>
        </p:nvSpPr>
        <p:spPr>
          <a:xfrm>
            <a:off x="457200" y="1676400"/>
            <a:ext cx="8229600" cy="4525963"/>
          </a:xfrm>
        </p:spPr>
        <p:txBody>
          <a:bodyPr>
            <a:normAutofit/>
          </a:bodyPr>
          <a:lstStyle/>
          <a:p>
            <a:r>
              <a:rPr lang="en-US" dirty="0" smtClean="0">
                <a:solidFill>
                  <a:srgbClr val="FF0000"/>
                </a:solidFill>
              </a:rPr>
              <a:t>How the feasibility of an individual project can be evaluated?</a:t>
            </a:r>
          </a:p>
          <a:p>
            <a:pPr lvl="1"/>
            <a:r>
              <a:rPr lang="en-US" dirty="0" smtClean="0"/>
              <a:t>Technical Assessment </a:t>
            </a:r>
          </a:p>
          <a:p>
            <a:pPr lvl="1"/>
            <a:r>
              <a:rPr lang="en-US" dirty="0" smtClean="0"/>
              <a:t>Cost-Benefit Analysis</a:t>
            </a:r>
          </a:p>
          <a:p>
            <a:pPr lvl="1"/>
            <a:r>
              <a:rPr lang="en-US" dirty="0" smtClean="0"/>
              <a:t>Cash Flow Forecasting</a:t>
            </a:r>
            <a:endParaRPr lang="en-US"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a:t>Technical Assessment</a:t>
            </a:r>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solidFill>
                  <a:srgbClr val="0000FF"/>
                </a:solidFill>
              </a:rPr>
              <a:t>Technical assessment of a proposed system consists of evaluating whether the required functionality can be achieved with current affordable technologies.</a:t>
            </a:r>
          </a:p>
          <a:p>
            <a:pPr lvl="1"/>
            <a:r>
              <a:rPr lang="en-US" sz="2400" dirty="0" smtClean="0"/>
              <a:t>Consists of evaluating the required functionality against the hardware and software available</a:t>
            </a:r>
          </a:p>
          <a:p>
            <a:pPr lvl="1"/>
            <a:r>
              <a:rPr lang="en-US" sz="2400" dirty="0" smtClean="0"/>
              <a:t>Organizational policy, aimed at providing a consistent hardware/software infrastructure, is likely to limit the technical solutions considered</a:t>
            </a:r>
          </a:p>
          <a:p>
            <a:pPr lvl="1"/>
            <a:r>
              <a:rPr lang="en-US" sz="2400" dirty="0" smtClean="0"/>
              <a:t>Costs of the technology adopted must be taken into account in the cost-benefit analysis</a:t>
            </a:r>
          </a:p>
          <a:p>
            <a:pPr>
              <a:buNone/>
            </a:pPr>
            <a:endParaRPr lang="en-US" sz="2800" dirty="0">
              <a:solidFill>
                <a:srgbClr val="0000FF"/>
              </a:solidFill>
            </a:endParaRPr>
          </a:p>
        </p:txBody>
      </p:sp>
      <p:sp>
        <p:nvSpPr>
          <p:cNvPr id="6" name="Slide Number Placeholder 5"/>
          <p:cNvSpPr>
            <a:spLocks noGrp="1"/>
          </p:cNvSpPr>
          <p:nvPr>
            <p:ph type="sldNum" sz="quarter" idx="12"/>
          </p:nvPr>
        </p:nvSpPr>
        <p:spPr/>
        <p:txBody>
          <a:bodyPr/>
          <a:lstStyle/>
          <a:p>
            <a:fld id="{F420543E-CA73-44A1-A0D2-9C2E7FFA47FD}" type="slidenum">
              <a:rPr lang="en-US" smtClean="0"/>
              <a:pPr/>
              <a:t>28</a:t>
            </a:fld>
            <a:endParaRPr lang="en-US"/>
          </a:p>
        </p:txBody>
      </p:sp>
    </p:spTree>
    <p:extLst>
      <p:ext uri="{BB962C8B-B14F-4D97-AF65-F5344CB8AC3E}">
        <p14:creationId xmlns:p14="http://schemas.microsoft.com/office/powerpoint/2010/main" val="347140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t>Cost-Benefit Analysis</a:t>
            </a:r>
          </a:p>
        </p:txBody>
      </p:sp>
      <p:sp>
        <p:nvSpPr>
          <p:cNvPr id="3" name="Content Placeholder 2"/>
          <p:cNvSpPr>
            <a:spLocks noGrp="1"/>
          </p:cNvSpPr>
          <p:nvPr>
            <p:ph idx="1"/>
          </p:nvPr>
        </p:nvSpPr>
        <p:spPr>
          <a:xfrm>
            <a:off x="457200" y="1295400"/>
            <a:ext cx="8229600" cy="4830763"/>
          </a:xfrm>
        </p:spPr>
        <p:txBody>
          <a:bodyPr>
            <a:noAutofit/>
          </a:bodyPr>
          <a:lstStyle/>
          <a:p>
            <a:pPr>
              <a:lnSpc>
                <a:spcPct val="110000"/>
              </a:lnSpc>
            </a:pPr>
            <a:r>
              <a:rPr lang="en-US" sz="2600" dirty="0"/>
              <a:t>Any project requiring an investment must, as a minimum, provide a greater benefit than putting that investment </a:t>
            </a:r>
            <a:r>
              <a:rPr lang="en-US" sz="2600" dirty="0" smtClean="0"/>
              <a:t>in, say, a </a:t>
            </a:r>
            <a:r>
              <a:rPr lang="en-US" sz="2600" dirty="0"/>
              <a:t>bank.</a:t>
            </a:r>
          </a:p>
          <a:p>
            <a:pPr>
              <a:lnSpc>
                <a:spcPct val="110000"/>
              </a:lnSpc>
            </a:pPr>
            <a:r>
              <a:rPr lang="en-US" sz="2600" dirty="0"/>
              <a:t>Assessment is based upon the question of whether the estimated costs are exceeded by the estimated income and other benefits.</a:t>
            </a:r>
          </a:p>
          <a:p>
            <a:pPr>
              <a:lnSpc>
                <a:spcPct val="110000"/>
              </a:lnSpc>
            </a:pPr>
            <a:r>
              <a:rPr lang="en-US" sz="2600" dirty="0"/>
              <a:t>It is necessary to ask if the project under consideration is the best of a number of options.</a:t>
            </a:r>
          </a:p>
          <a:p>
            <a:pPr>
              <a:lnSpc>
                <a:spcPct val="110000"/>
              </a:lnSpc>
            </a:pPr>
            <a:r>
              <a:rPr lang="en-US" sz="2600" dirty="0"/>
              <a:t>Projects will need to be prioritized so that any scarce resources may be allocated effectively.</a:t>
            </a:r>
          </a:p>
        </p:txBody>
      </p:sp>
      <p:sp>
        <p:nvSpPr>
          <p:cNvPr id="6" name="Slide Number Placeholder 5"/>
          <p:cNvSpPr>
            <a:spLocks noGrp="1"/>
          </p:cNvSpPr>
          <p:nvPr>
            <p:ph type="sldNum" sz="quarter" idx="12"/>
          </p:nvPr>
        </p:nvSpPr>
        <p:spPr/>
        <p:txBody>
          <a:bodyPr/>
          <a:lstStyle/>
          <a:p>
            <a:fld id="{F420543E-CA73-44A1-A0D2-9C2E7FFA47FD}" type="slidenum">
              <a:rPr lang="en-US" smtClean="0"/>
              <a:pPr/>
              <a:t>29</a:t>
            </a:fld>
            <a:endParaRPr lang="en-US"/>
          </a:p>
        </p:txBody>
      </p:sp>
    </p:spTree>
    <p:extLst>
      <p:ext uri="{BB962C8B-B14F-4D97-AF65-F5344CB8AC3E}">
        <p14:creationId xmlns:p14="http://schemas.microsoft.com/office/powerpoint/2010/main" val="2243416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15962"/>
          </a:xfrm>
        </p:spPr>
        <p:txBody>
          <a:bodyPr>
            <a:normAutofit/>
          </a:bodyPr>
          <a:lstStyle/>
          <a:p>
            <a:r>
              <a:rPr lang="en-US" sz="4000" b="1" dirty="0" smtClean="0"/>
              <a:t>Introduction</a:t>
            </a:r>
            <a:endParaRPr lang="en-US" sz="4000" b="1" dirty="0"/>
          </a:p>
        </p:txBody>
      </p:sp>
      <p:sp>
        <p:nvSpPr>
          <p:cNvPr id="3" name="Content Placeholder 2"/>
          <p:cNvSpPr>
            <a:spLocks noGrp="1"/>
          </p:cNvSpPr>
          <p:nvPr>
            <p:ph idx="1"/>
          </p:nvPr>
        </p:nvSpPr>
        <p:spPr>
          <a:xfrm>
            <a:off x="457200" y="1295400"/>
            <a:ext cx="8229600" cy="5029200"/>
          </a:xfrm>
        </p:spPr>
        <p:txBody>
          <a:bodyPr>
            <a:noAutofit/>
          </a:bodyPr>
          <a:lstStyle/>
          <a:p>
            <a:r>
              <a:rPr lang="en-US" sz="2800" dirty="0" smtClean="0"/>
              <a:t>New projects do not appear out of thin air. There will be some process –varying in sophistication between organizations – that decides that the project is worth doing.</a:t>
            </a:r>
          </a:p>
          <a:p>
            <a:r>
              <a:rPr lang="en-US" sz="2800" dirty="0" smtClean="0"/>
              <a:t>Sometimes managers </a:t>
            </a:r>
            <a:r>
              <a:rPr lang="en-US" sz="2800" dirty="0" smtClean="0">
                <a:solidFill>
                  <a:srgbClr val="0000FF"/>
                </a:solidFill>
              </a:rPr>
              <a:t>justify</a:t>
            </a:r>
            <a:r>
              <a:rPr lang="en-US" sz="2800" dirty="0" smtClean="0"/>
              <a:t> a commitment to a single project as the </a:t>
            </a:r>
            <a:r>
              <a:rPr lang="en-US" sz="2800" dirty="0" smtClean="0">
                <a:solidFill>
                  <a:srgbClr val="0000FF"/>
                </a:solidFill>
              </a:rPr>
              <a:t>benefits will exceed the costs of the implementation and operation of the new application.</a:t>
            </a:r>
            <a:r>
              <a:rPr lang="en-US" sz="2800" dirty="0" smtClean="0"/>
              <a:t> In other cases, managers would not approve a project on its own, but can see that it enables the fulfillment of strategic objectives when combined with other projects.</a:t>
            </a:r>
          </a:p>
          <a:p>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t>Steps of Cost-Benefit Analysis</a:t>
            </a:r>
            <a:endParaRPr lang="en-US" sz="4000" b="1" dirty="0"/>
          </a:p>
        </p:txBody>
      </p:sp>
      <p:sp>
        <p:nvSpPr>
          <p:cNvPr id="3" name="Content Placeholder 2"/>
          <p:cNvSpPr>
            <a:spLocks noGrp="1"/>
          </p:cNvSpPr>
          <p:nvPr>
            <p:ph idx="1"/>
          </p:nvPr>
        </p:nvSpPr>
        <p:spPr>
          <a:xfrm>
            <a:off x="457200" y="1371600"/>
            <a:ext cx="8229600" cy="4754563"/>
          </a:xfrm>
        </p:spPr>
        <p:txBody>
          <a:bodyPr/>
          <a:lstStyle/>
          <a:p>
            <a:r>
              <a:rPr lang="en-US" dirty="0" smtClean="0">
                <a:solidFill>
                  <a:srgbClr val="0000FF"/>
                </a:solidFill>
              </a:rPr>
              <a:t>Cost-Benefit Analysis comprises two steps:</a:t>
            </a:r>
          </a:p>
          <a:p>
            <a:pPr marL="971550" lvl="1" indent="-514350">
              <a:buNone/>
            </a:pPr>
            <a:r>
              <a:rPr lang="en-US" b="1" dirty="0" smtClean="0"/>
              <a:t> </a:t>
            </a:r>
            <a:r>
              <a:rPr lang="en-US" dirty="0" smtClean="0"/>
              <a:t>1) Identifying all </a:t>
            </a:r>
            <a:r>
              <a:rPr lang="en-US" dirty="0"/>
              <a:t>of the </a:t>
            </a:r>
            <a:r>
              <a:rPr lang="en-US" b="1" dirty="0"/>
              <a:t>costs</a:t>
            </a:r>
            <a:r>
              <a:rPr lang="en-US" dirty="0"/>
              <a:t> and </a:t>
            </a:r>
            <a:r>
              <a:rPr lang="en-US" b="1" dirty="0"/>
              <a:t>benefits</a:t>
            </a:r>
            <a:r>
              <a:rPr lang="en-US" dirty="0"/>
              <a:t> of carrying out the </a:t>
            </a:r>
            <a:r>
              <a:rPr lang="en-US" dirty="0" smtClean="0"/>
              <a:t>project and operating the delivered application</a:t>
            </a:r>
            <a:endParaRPr lang="en-US" dirty="0"/>
          </a:p>
          <a:p>
            <a:pPr marL="971550" lvl="1" indent="-514350">
              <a:buNone/>
            </a:pPr>
            <a:r>
              <a:rPr lang="en-US" dirty="0" smtClean="0"/>
              <a:t>2) Expressing </a:t>
            </a:r>
            <a:r>
              <a:rPr lang="en-US" dirty="0"/>
              <a:t>these costs and benefits in common </a:t>
            </a:r>
            <a:r>
              <a:rPr lang="en-US" dirty="0" smtClean="0"/>
              <a:t>units</a:t>
            </a:r>
            <a:endParaRPr lang="en-US"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30</a:t>
            </a:fld>
            <a:endParaRPr lang="en-US"/>
          </a:p>
        </p:txBody>
      </p:sp>
    </p:spTree>
    <p:extLst>
      <p:ext uri="{BB962C8B-B14F-4D97-AF65-F5344CB8AC3E}">
        <p14:creationId xmlns:p14="http://schemas.microsoft.com/office/powerpoint/2010/main" val="281353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020762"/>
          </a:xfrm>
        </p:spPr>
        <p:txBody>
          <a:bodyPr>
            <a:normAutofit/>
          </a:bodyPr>
          <a:lstStyle/>
          <a:p>
            <a:r>
              <a:rPr lang="en-GB" altLang="en-US" sz="4000" b="1" dirty="0" smtClean="0"/>
              <a:t>Cost-Benefit Analysis </a:t>
            </a:r>
            <a:endParaRPr lang="en-US" sz="4000" dirty="0"/>
          </a:p>
        </p:txBody>
      </p:sp>
      <p:sp>
        <p:nvSpPr>
          <p:cNvPr id="3" name="Content Placeholder 2"/>
          <p:cNvSpPr>
            <a:spLocks noGrp="1"/>
          </p:cNvSpPr>
          <p:nvPr>
            <p:ph idx="1"/>
          </p:nvPr>
        </p:nvSpPr>
        <p:spPr/>
        <p:txBody>
          <a:bodyPr>
            <a:normAutofit/>
          </a:bodyPr>
          <a:lstStyle/>
          <a:p>
            <a:pPr>
              <a:buNone/>
            </a:pPr>
            <a:r>
              <a:rPr lang="en-GB" altLang="en-US" sz="2800" dirty="0" smtClean="0"/>
              <a:t>You need to:</a:t>
            </a:r>
          </a:p>
          <a:p>
            <a:r>
              <a:rPr lang="en-GB" altLang="en-US" sz="2800" b="1" dirty="0" smtClean="0"/>
              <a:t>Identify all the </a:t>
            </a:r>
            <a:r>
              <a:rPr lang="en-GB" altLang="en-US" sz="2800" b="1" dirty="0" smtClean="0">
                <a:solidFill>
                  <a:srgbClr val="FF0000"/>
                </a:solidFill>
              </a:rPr>
              <a:t>Costs</a:t>
            </a:r>
            <a:r>
              <a:rPr lang="en-GB" altLang="en-US" sz="2800" b="1" dirty="0" smtClean="0"/>
              <a:t> </a:t>
            </a:r>
            <a:r>
              <a:rPr lang="en-GB" altLang="en-US" sz="2800" dirty="0" smtClean="0"/>
              <a:t>which could be:</a:t>
            </a:r>
          </a:p>
          <a:p>
            <a:pPr lvl="1"/>
            <a:r>
              <a:rPr lang="en-GB" altLang="en-US" dirty="0" smtClean="0"/>
              <a:t>Development costs</a:t>
            </a:r>
          </a:p>
          <a:p>
            <a:pPr lvl="1"/>
            <a:r>
              <a:rPr lang="en-GB" altLang="en-US" dirty="0" smtClean="0"/>
              <a:t>Setup costs</a:t>
            </a:r>
          </a:p>
          <a:p>
            <a:pPr lvl="1"/>
            <a:r>
              <a:rPr lang="en-GB" altLang="en-US" dirty="0" smtClean="0"/>
              <a:t>Operational costs</a:t>
            </a:r>
          </a:p>
          <a:p>
            <a:r>
              <a:rPr lang="en-GB" altLang="en-US" sz="2800" b="1" dirty="0" smtClean="0"/>
              <a:t>Identify the value of </a:t>
            </a:r>
            <a:r>
              <a:rPr lang="en-GB" altLang="en-US" sz="2800" b="1" dirty="0" smtClean="0">
                <a:solidFill>
                  <a:srgbClr val="0000FF"/>
                </a:solidFill>
              </a:rPr>
              <a:t>Benefits</a:t>
            </a:r>
          </a:p>
          <a:p>
            <a:r>
              <a:rPr lang="en-GB" altLang="en-US" sz="2800" b="1" dirty="0" smtClean="0"/>
              <a:t>Check benefits are greater than costs</a:t>
            </a:r>
            <a:endParaRPr lang="en-US" sz="2800" b="1"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Cost Categories</a:t>
            </a:r>
          </a:p>
        </p:txBody>
      </p:sp>
      <p:sp>
        <p:nvSpPr>
          <p:cNvPr id="3" name="Content Placeholder 2"/>
          <p:cNvSpPr>
            <a:spLocks noGrp="1"/>
          </p:cNvSpPr>
          <p:nvPr>
            <p:ph idx="1"/>
          </p:nvPr>
        </p:nvSpPr>
        <p:spPr>
          <a:xfrm>
            <a:off x="457200" y="1219200"/>
            <a:ext cx="8229600" cy="4525963"/>
          </a:xfrm>
        </p:spPr>
        <p:txBody>
          <a:bodyPr>
            <a:normAutofit/>
          </a:bodyPr>
          <a:lstStyle/>
          <a:p>
            <a:r>
              <a:rPr lang="en-US" sz="2400" b="1" dirty="0">
                <a:solidFill>
                  <a:srgbClr val="0000FF"/>
                </a:solidFill>
              </a:rPr>
              <a:t>Development </a:t>
            </a:r>
            <a:r>
              <a:rPr lang="en-US" sz="2400" b="1" dirty="0" smtClean="0">
                <a:solidFill>
                  <a:srgbClr val="0000FF"/>
                </a:solidFill>
              </a:rPr>
              <a:t>Costs</a:t>
            </a:r>
          </a:p>
          <a:p>
            <a:pPr lvl="1"/>
            <a:r>
              <a:rPr lang="en-US" sz="2400" dirty="0" smtClean="0"/>
              <a:t>Salaries and other employment costs of the staff involved in the development project and all associated costs</a:t>
            </a:r>
            <a:endParaRPr lang="en-US" sz="2400" dirty="0"/>
          </a:p>
          <a:p>
            <a:r>
              <a:rPr lang="en-US" sz="2400" b="1" dirty="0">
                <a:solidFill>
                  <a:srgbClr val="0000FF"/>
                </a:solidFill>
              </a:rPr>
              <a:t>Setup </a:t>
            </a:r>
            <a:r>
              <a:rPr lang="en-US" sz="2400" b="1" dirty="0" smtClean="0">
                <a:solidFill>
                  <a:srgbClr val="0000FF"/>
                </a:solidFill>
              </a:rPr>
              <a:t>Costs</a:t>
            </a:r>
          </a:p>
          <a:p>
            <a:pPr lvl="1"/>
            <a:r>
              <a:rPr lang="en-US" sz="2400" dirty="0" smtClean="0"/>
              <a:t>Costs of putting the system into place</a:t>
            </a:r>
          </a:p>
          <a:p>
            <a:pPr lvl="1"/>
            <a:r>
              <a:rPr lang="en-US" sz="2400" dirty="0" smtClean="0"/>
              <a:t>Costs of any new hardware and ancillary equipments </a:t>
            </a:r>
          </a:p>
          <a:p>
            <a:pPr lvl="1"/>
            <a:r>
              <a:rPr lang="en-US" sz="2400" dirty="0" smtClean="0"/>
              <a:t>Costs of file conversion</a:t>
            </a:r>
          </a:p>
          <a:p>
            <a:pPr lvl="1"/>
            <a:r>
              <a:rPr lang="en-US" sz="2400" dirty="0" smtClean="0"/>
              <a:t>Recruitment and staff training</a:t>
            </a:r>
            <a:endParaRPr lang="en-US" sz="2400" dirty="0"/>
          </a:p>
          <a:p>
            <a:r>
              <a:rPr lang="en-US" sz="2400" b="1" dirty="0">
                <a:solidFill>
                  <a:srgbClr val="0000FF"/>
                </a:solidFill>
              </a:rPr>
              <a:t>Operational </a:t>
            </a:r>
            <a:r>
              <a:rPr lang="en-US" sz="2400" b="1" dirty="0" smtClean="0">
                <a:solidFill>
                  <a:srgbClr val="0000FF"/>
                </a:solidFill>
              </a:rPr>
              <a:t>Costs</a:t>
            </a:r>
          </a:p>
          <a:p>
            <a:pPr lvl="1"/>
            <a:r>
              <a:rPr lang="en-US" sz="2400" dirty="0" smtClean="0"/>
              <a:t>Costs of operating the system once it has been installed</a:t>
            </a:r>
            <a:endParaRPr lang="en-US" sz="2400"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32</a:t>
            </a:fld>
            <a:endParaRPr lang="en-US"/>
          </a:p>
        </p:txBody>
      </p:sp>
    </p:spTree>
    <p:extLst>
      <p:ext uri="{BB962C8B-B14F-4D97-AF65-F5344CB8AC3E}">
        <p14:creationId xmlns:p14="http://schemas.microsoft.com/office/powerpoint/2010/main" val="847257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Benefits Categories </a:t>
            </a:r>
            <a:endParaRPr lang="en-US" sz="4000" b="1" dirty="0"/>
          </a:p>
        </p:txBody>
      </p:sp>
      <p:sp>
        <p:nvSpPr>
          <p:cNvPr id="3" name="Content Placeholder 2"/>
          <p:cNvSpPr>
            <a:spLocks noGrp="1"/>
          </p:cNvSpPr>
          <p:nvPr>
            <p:ph idx="1"/>
          </p:nvPr>
        </p:nvSpPr>
        <p:spPr/>
        <p:txBody>
          <a:bodyPr/>
          <a:lstStyle/>
          <a:p>
            <a:r>
              <a:rPr lang="en-US" b="1" dirty="0">
                <a:solidFill>
                  <a:srgbClr val="0000FF"/>
                </a:solidFill>
              </a:rPr>
              <a:t>Direct </a:t>
            </a:r>
            <a:r>
              <a:rPr lang="en-US" b="1" dirty="0" smtClean="0">
                <a:solidFill>
                  <a:srgbClr val="0000FF"/>
                </a:solidFill>
              </a:rPr>
              <a:t>Benefits</a:t>
            </a:r>
          </a:p>
          <a:p>
            <a:pPr lvl="1"/>
            <a:r>
              <a:rPr lang="en-US" dirty="0" smtClean="0"/>
              <a:t>These accrue directly from the operation of the proposed system</a:t>
            </a:r>
            <a:endParaRPr lang="en-US" dirty="0"/>
          </a:p>
          <a:p>
            <a:r>
              <a:rPr lang="en-US" b="1" dirty="0">
                <a:solidFill>
                  <a:srgbClr val="0000FF"/>
                </a:solidFill>
              </a:rPr>
              <a:t>Assessable Indirect </a:t>
            </a:r>
            <a:r>
              <a:rPr lang="en-US" b="1" dirty="0" smtClean="0">
                <a:solidFill>
                  <a:srgbClr val="0000FF"/>
                </a:solidFill>
              </a:rPr>
              <a:t>Benefits</a:t>
            </a:r>
          </a:p>
          <a:p>
            <a:pPr lvl="1"/>
            <a:r>
              <a:rPr lang="en-US" dirty="0" smtClean="0"/>
              <a:t>These are generally secondary benefits</a:t>
            </a:r>
            <a:endParaRPr lang="en-US" dirty="0"/>
          </a:p>
          <a:p>
            <a:r>
              <a:rPr lang="en-US" b="1" dirty="0">
                <a:solidFill>
                  <a:srgbClr val="0000FF"/>
                </a:solidFill>
              </a:rPr>
              <a:t>Intangible Benefits</a:t>
            </a:r>
          </a:p>
          <a:p>
            <a:pPr lvl="1"/>
            <a:r>
              <a:rPr lang="en-US" dirty="0"/>
              <a:t>Indirect benefits, which are difficult to estimate, are sometimes known as intangible </a:t>
            </a:r>
            <a:r>
              <a:rPr lang="en-US" dirty="0" smtClean="0"/>
              <a:t>benefits</a:t>
            </a:r>
            <a:endParaRPr lang="en-US" dirty="0"/>
          </a:p>
        </p:txBody>
      </p:sp>
      <p:sp>
        <p:nvSpPr>
          <p:cNvPr id="6" name="Slide Number Placeholder 5"/>
          <p:cNvSpPr>
            <a:spLocks noGrp="1"/>
          </p:cNvSpPr>
          <p:nvPr>
            <p:ph type="sldNum" sz="quarter" idx="12"/>
          </p:nvPr>
        </p:nvSpPr>
        <p:spPr/>
        <p:txBody>
          <a:bodyPr/>
          <a:lstStyle/>
          <a:p>
            <a:fld id="{F420543E-CA73-44A1-A0D2-9C2E7FFA47FD}" type="slidenum">
              <a:rPr lang="en-US" smtClean="0"/>
              <a:pPr/>
              <a:t>33</a:t>
            </a:fld>
            <a:endParaRPr lang="en-US"/>
          </a:p>
        </p:txBody>
      </p:sp>
    </p:spTree>
    <p:extLst>
      <p:ext uri="{BB962C8B-B14F-4D97-AF65-F5344CB8AC3E}">
        <p14:creationId xmlns:p14="http://schemas.microsoft.com/office/powerpoint/2010/main" val="1768418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Cost-Benefit Analysis</a:t>
            </a:r>
            <a:endParaRPr lang="en-US" sz="4000" b="1" dirty="0"/>
          </a:p>
        </p:txBody>
      </p:sp>
      <p:sp>
        <p:nvSpPr>
          <p:cNvPr id="3" name="Content Placeholder 2"/>
          <p:cNvSpPr>
            <a:spLocks noGrp="1"/>
          </p:cNvSpPr>
          <p:nvPr>
            <p:ph idx="1"/>
          </p:nvPr>
        </p:nvSpPr>
        <p:spPr>
          <a:xfrm>
            <a:off x="457200" y="1143000"/>
            <a:ext cx="8229600" cy="4678363"/>
          </a:xfrm>
        </p:spPr>
        <p:txBody>
          <a:bodyPr>
            <a:noAutofit/>
          </a:bodyPr>
          <a:lstStyle/>
          <a:p>
            <a:r>
              <a:rPr lang="en-US" dirty="0" smtClean="0"/>
              <a:t>If a proposal shows an excess of benefits over costs then it is a candidate for further consideration.</a:t>
            </a:r>
          </a:p>
          <a:p>
            <a:r>
              <a:rPr lang="en-US" dirty="0" smtClean="0"/>
              <a:t>However, cost-benefit analysis is not a sufficient justification for going ahead; the reasons being:</a:t>
            </a:r>
          </a:p>
          <a:p>
            <a:pPr lvl="1"/>
            <a:r>
              <a:rPr lang="en-US" dirty="0" smtClean="0">
                <a:solidFill>
                  <a:srgbClr val="0000FF"/>
                </a:solidFill>
              </a:rPr>
              <a:t>Insufficient fund</a:t>
            </a:r>
          </a:p>
          <a:p>
            <a:pPr lvl="1"/>
            <a:r>
              <a:rPr lang="en-US" dirty="0" smtClean="0">
                <a:solidFill>
                  <a:srgbClr val="0000FF"/>
                </a:solidFill>
              </a:rPr>
              <a:t>Better projects to allocate resources</a:t>
            </a:r>
          </a:p>
          <a:p>
            <a:pPr lvl="1"/>
            <a:r>
              <a:rPr lang="en-US" dirty="0" smtClean="0">
                <a:solidFill>
                  <a:srgbClr val="0000FF"/>
                </a:solidFill>
              </a:rPr>
              <a:t>The project might be too risky</a:t>
            </a:r>
            <a:endParaRPr lang="en-US" dirty="0">
              <a:solidFill>
                <a:srgbClr val="0000FF"/>
              </a:solidFill>
            </a:endParaRPr>
          </a:p>
        </p:txBody>
      </p:sp>
      <p:sp>
        <p:nvSpPr>
          <p:cNvPr id="4" name="Slide Number Placeholder 3"/>
          <p:cNvSpPr>
            <a:spLocks noGrp="1"/>
          </p:cNvSpPr>
          <p:nvPr>
            <p:ph type="sldNum" sz="quarter" idx="12"/>
          </p:nvPr>
        </p:nvSpPr>
        <p:spPr/>
        <p:txBody>
          <a:bodyPr/>
          <a:lstStyle/>
          <a:p>
            <a:fld id="{793E6706-3FF2-42D7-A3B1-FB04D710F770}" type="slidenum">
              <a:rPr lang="en-US" smtClean="0"/>
              <a:pPr/>
              <a:t>34</a:t>
            </a:fld>
            <a:endParaRPr lang="en-US"/>
          </a:p>
        </p:txBody>
      </p:sp>
    </p:spTree>
    <p:extLst>
      <p:ext uri="{BB962C8B-B14F-4D97-AF65-F5344CB8AC3E}">
        <p14:creationId xmlns:p14="http://schemas.microsoft.com/office/powerpoint/2010/main" val="3819299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Cash Flow Forecasting</a:t>
            </a:r>
            <a:endParaRPr lang="en-US" sz="4000" b="1"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nSpc>
                <a:spcPct val="90000"/>
              </a:lnSpc>
            </a:pPr>
            <a:r>
              <a:rPr lang="en-US" sz="2800" dirty="0" smtClean="0">
                <a:solidFill>
                  <a:srgbClr val="0000FF"/>
                </a:solidFill>
              </a:rPr>
              <a:t>A cash flow forecast indicates when expenditure and income will take place</a:t>
            </a:r>
          </a:p>
          <a:p>
            <a:pPr>
              <a:lnSpc>
                <a:spcPct val="90000"/>
              </a:lnSpc>
            </a:pPr>
            <a:r>
              <a:rPr lang="en-US" sz="2800" dirty="0" smtClean="0"/>
              <a:t>Funding is required for negative cash flows – until break even</a:t>
            </a:r>
          </a:p>
          <a:p>
            <a:pPr>
              <a:lnSpc>
                <a:spcPct val="90000"/>
              </a:lnSpc>
            </a:pPr>
            <a:r>
              <a:rPr lang="en-US" sz="2800" dirty="0" smtClean="0"/>
              <a:t>Needs to be done early in the project’s life cycle</a:t>
            </a:r>
          </a:p>
          <a:p>
            <a:pPr>
              <a:lnSpc>
                <a:spcPct val="90000"/>
              </a:lnSpc>
            </a:pPr>
            <a:r>
              <a:rPr lang="en-US" sz="2800" dirty="0" smtClean="0"/>
              <a:t>Future cash flows are more uncertain</a:t>
            </a:r>
          </a:p>
          <a:p>
            <a:pPr>
              <a:lnSpc>
                <a:spcPct val="90000"/>
              </a:lnSpc>
            </a:pPr>
            <a:r>
              <a:rPr lang="en-US" sz="2800" dirty="0" smtClean="0"/>
              <a:t>Inflation may be ignored</a:t>
            </a:r>
          </a:p>
          <a:p>
            <a:pPr>
              <a:lnSpc>
                <a:spcPct val="90000"/>
              </a:lnSpc>
            </a:pPr>
            <a:r>
              <a:rPr lang="en-US" sz="2800" dirty="0" smtClean="0"/>
              <a:t>May be done on an annual, quarterly, or monthly basis</a:t>
            </a:r>
          </a:p>
          <a:p>
            <a:pPr>
              <a:lnSpc>
                <a:spcPct val="90000"/>
              </a:lnSpc>
            </a:pPr>
            <a:r>
              <a:rPr lang="en-US" sz="2800" dirty="0" smtClean="0"/>
              <a:t>Accurate cash flow forecasting is difficult, as it is done early in the project’s life cycle and many items to be estimated might be some years in the future.</a:t>
            </a:r>
          </a:p>
        </p:txBody>
      </p:sp>
      <p:sp>
        <p:nvSpPr>
          <p:cNvPr id="4" name="Slide Number Placeholder 3"/>
          <p:cNvSpPr>
            <a:spLocks noGrp="1"/>
          </p:cNvSpPr>
          <p:nvPr>
            <p:ph type="sldNum" sz="quarter" idx="12"/>
          </p:nvPr>
        </p:nvSpPr>
        <p:spPr/>
        <p:txBody>
          <a:bodyPr/>
          <a:lstStyle/>
          <a:p>
            <a:fld id="{793E6706-3FF2-42D7-A3B1-FB04D710F770}" type="slidenum">
              <a:rPr lang="en-US" smtClean="0"/>
              <a:pPr/>
              <a:t>35</a:t>
            </a:fld>
            <a:endParaRPr lang="en-US"/>
          </a:p>
        </p:txBody>
      </p:sp>
    </p:spTree>
    <p:extLst>
      <p:ext uri="{BB962C8B-B14F-4D97-AF65-F5344CB8AC3E}">
        <p14:creationId xmlns:p14="http://schemas.microsoft.com/office/powerpoint/2010/main" val="829488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i="1" dirty="0" smtClean="0">
                <a:solidFill>
                  <a:srgbClr val="FF0000"/>
                </a:solidFill>
              </a:rPr>
              <a:t>Typical</a:t>
            </a:r>
            <a:r>
              <a:rPr lang="en-US" sz="4000" dirty="0" smtClean="0">
                <a:solidFill>
                  <a:srgbClr val="FF0000"/>
                </a:solidFill>
              </a:rPr>
              <a:t> </a:t>
            </a:r>
            <a:r>
              <a:rPr lang="en-US" sz="4000" b="1" dirty="0" smtClean="0">
                <a:solidFill>
                  <a:srgbClr val="FF0000"/>
                </a:solidFill>
              </a:rPr>
              <a:t>Product life Cycle </a:t>
            </a:r>
            <a:r>
              <a:rPr lang="en-US" sz="4000" b="1" i="1" dirty="0" smtClean="0">
                <a:solidFill>
                  <a:srgbClr val="FF0000"/>
                </a:solidFill>
              </a:rPr>
              <a:t>Cash Flow</a:t>
            </a:r>
            <a:endParaRPr lang="en-US" sz="4000" b="1" i="1" dirty="0">
              <a:solidFill>
                <a:srgbClr val="FF0000"/>
              </a:solidFill>
            </a:endParaRPr>
          </a:p>
        </p:txBody>
      </p:sp>
      <p:sp>
        <p:nvSpPr>
          <p:cNvPr id="4" name="Slide Number Placeholder 3"/>
          <p:cNvSpPr>
            <a:spLocks noGrp="1"/>
          </p:cNvSpPr>
          <p:nvPr>
            <p:ph type="sldNum" sz="quarter" idx="12"/>
          </p:nvPr>
        </p:nvSpPr>
        <p:spPr/>
        <p:txBody>
          <a:bodyPr/>
          <a:lstStyle/>
          <a:p>
            <a:fld id="{793E6706-3FF2-42D7-A3B1-FB04D710F770}" type="slidenum">
              <a:rPr lang="en-US" smtClean="0"/>
              <a:pPr/>
              <a:t>36</a:t>
            </a:fld>
            <a:endParaRPr lang="en-US"/>
          </a:p>
        </p:txBody>
      </p:sp>
      <p:pic>
        <p:nvPicPr>
          <p:cNvPr id="5" name="Picture 7" descr="Typical Project Cash Flow"/>
          <p:cNvPicPr>
            <a:picLocks noGrp="1" noChangeAspect="1" noChangeArrowheads="1"/>
          </p:cNvPicPr>
          <p:nvPr>
            <p:ph idx="1"/>
          </p:nvPr>
        </p:nvPicPr>
        <p:blipFill>
          <a:blip r:embed="rId2" cstate="print"/>
          <a:srcRect/>
          <a:stretch>
            <a:fillRect/>
          </a:stretch>
        </p:blipFill>
        <p:spPr>
          <a:xfrm>
            <a:off x="622973" y="1143000"/>
            <a:ext cx="7798339" cy="4952999"/>
          </a:xfrm>
          <a:noFill/>
        </p:spPr>
      </p:pic>
    </p:spTree>
    <p:extLst>
      <p:ext uri="{BB962C8B-B14F-4D97-AF65-F5344CB8AC3E}">
        <p14:creationId xmlns:p14="http://schemas.microsoft.com/office/powerpoint/2010/main" val="1729046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3238"/>
            <a:ext cx="8229600" cy="1020762"/>
          </a:xfrm>
        </p:spPr>
        <p:txBody>
          <a:bodyPr>
            <a:normAutofit/>
          </a:bodyPr>
          <a:lstStyle/>
          <a:p>
            <a:r>
              <a:rPr lang="en-US" sz="4000" b="1" dirty="0" smtClean="0"/>
              <a:t>Cost-Benefit Evaluation </a:t>
            </a:r>
            <a:r>
              <a:rPr lang="en-US" sz="4000" b="1" i="1" dirty="0" smtClean="0">
                <a:solidFill>
                  <a:srgbClr val="0000FF"/>
                </a:solidFill>
              </a:rPr>
              <a:t>Techniques</a:t>
            </a:r>
            <a:endParaRPr lang="en-US" sz="4000" b="1" i="1" dirty="0">
              <a:solidFill>
                <a:srgbClr val="0000FF"/>
              </a:solidFill>
            </a:endParaRPr>
          </a:p>
        </p:txBody>
      </p:sp>
      <p:sp>
        <p:nvSpPr>
          <p:cNvPr id="3" name="Content Placeholder 2"/>
          <p:cNvSpPr>
            <a:spLocks noGrp="1"/>
          </p:cNvSpPr>
          <p:nvPr>
            <p:ph idx="1"/>
          </p:nvPr>
        </p:nvSpPr>
        <p:spPr>
          <a:xfrm>
            <a:off x="457200" y="1874837"/>
            <a:ext cx="8229600" cy="4525963"/>
          </a:xfrm>
        </p:spPr>
        <p:txBody>
          <a:bodyPr/>
          <a:lstStyle/>
          <a:p>
            <a:r>
              <a:rPr lang="en-US" dirty="0" smtClean="0"/>
              <a:t>Net Profit</a:t>
            </a:r>
          </a:p>
          <a:p>
            <a:r>
              <a:rPr lang="en-US" dirty="0" smtClean="0"/>
              <a:t>Payback Period</a:t>
            </a:r>
          </a:p>
          <a:p>
            <a:r>
              <a:rPr lang="en-US" dirty="0" smtClean="0"/>
              <a:t>Return On Investment (ROI)</a:t>
            </a:r>
          </a:p>
          <a:p>
            <a:r>
              <a:rPr lang="en-US" dirty="0" smtClean="0"/>
              <a:t>Net Present Value (NPV)</a:t>
            </a:r>
          </a:p>
          <a:p>
            <a:r>
              <a:rPr lang="en-US" dirty="0" smtClean="0"/>
              <a:t>Internal Rate of Return (IRR)</a:t>
            </a:r>
            <a:endParaRPr lang="en-US"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sz="3600" dirty="0" smtClean="0">
                <a:solidFill>
                  <a:srgbClr val="FF0000"/>
                </a:solidFill>
              </a:rPr>
              <a:t/>
            </a:r>
            <a:br>
              <a:rPr lang="en-US" sz="3600" dirty="0" smtClean="0">
                <a:solidFill>
                  <a:srgbClr val="FF0000"/>
                </a:solidFill>
              </a:rPr>
            </a:br>
            <a:r>
              <a:rPr lang="en-US" sz="3600" dirty="0" smtClean="0">
                <a:solidFill>
                  <a:srgbClr val="FF0000"/>
                </a:solidFill>
              </a:rPr>
              <a:t>Which is the </a:t>
            </a:r>
            <a:r>
              <a:rPr lang="en-US" sz="3600" b="1" dirty="0" smtClean="0">
                <a:solidFill>
                  <a:srgbClr val="FF0000"/>
                </a:solidFill>
              </a:rPr>
              <a:t>best</a:t>
            </a:r>
            <a:r>
              <a:rPr lang="en-US" sz="3600" dirty="0" smtClean="0">
                <a:solidFill>
                  <a:srgbClr val="FF0000"/>
                </a:solidFill>
              </a:rPr>
              <a:t> among all projects? </a:t>
            </a:r>
            <a:br>
              <a:rPr lang="en-US" sz="3600" dirty="0" smtClean="0">
                <a:solidFill>
                  <a:srgbClr val="FF0000"/>
                </a:solidFill>
              </a:rPr>
            </a:br>
            <a:r>
              <a:rPr lang="en-US" sz="3600" dirty="0" smtClean="0">
                <a:solidFill>
                  <a:srgbClr val="FF0000"/>
                </a:solidFill>
              </a:rPr>
              <a:t> </a:t>
            </a:r>
            <a:endParaRPr lang="en-US" sz="3600" b="1" dirty="0"/>
          </a:p>
        </p:txBody>
      </p:sp>
      <p:sp>
        <p:nvSpPr>
          <p:cNvPr id="3" name="Content Placeholder 2"/>
          <p:cNvSpPr>
            <a:spLocks noGrp="1"/>
          </p:cNvSpPr>
          <p:nvPr>
            <p:ph idx="1"/>
          </p:nvPr>
        </p:nvSpPr>
        <p:spPr>
          <a:xfrm>
            <a:off x="457200" y="1524001"/>
            <a:ext cx="8229600" cy="3886199"/>
          </a:xfrm>
        </p:spPr>
        <p:txBody>
          <a:bodyPr>
            <a:normAutofit/>
          </a:bodyPr>
          <a:lstStyle/>
          <a:p>
            <a:pPr>
              <a:buNone/>
            </a:pP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793E6706-3FF2-42D7-A3B1-FB04D710F770}" type="slidenum">
              <a:rPr lang="en-US" smtClean="0"/>
              <a:pPr/>
              <a:t>38</a:t>
            </a:fld>
            <a:endParaRPr lang="en-US"/>
          </a:p>
        </p:txBody>
      </p:sp>
      <p:pic>
        <p:nvPicPr>
          <p:cNvPr id="5" name="Picture 5" descr="Four Cash Flow Example"/>
          <p:cNvPicPr>
            <a:picLocks noChangeAspect="1" noChangeArrowheads="1"/>
          </p:cNvPicPr>
          <p:nvPr/>
        </p:nvPicPr>
        <p:blipFill>
          <a:blip r:embed="rId2" cstate="print"/>
          <a:srcRect/>
          <a:stretch>
            <a:fillRect/>
          </a:stretch>
        </p:blipFill>
        <p:spPr>
          <a:xfrm>
            <a:off x="363496" y="990600"/>
            <a:ext cx="8323304" cy="4419601"/>
          </a:xfrm>
          <a:prstGeom prst="rect">
            <a:avLst/>
          </a:prstGeom>
          <a:noFill/>
        </p:spPr>
      </p:pic>
      <p:sp>
        <p:nvSpPr>
          <p:cNvPr id="6" name="TextBox 5"/>
          <p:cNvSpPr txBox="1"/>
          <p:nvPr/>
        </p:nvSpPr>
        <p:spPr>
          <a:xfrm>
            <a:off x="609600" y="5867400"/>
            <a:ext cx="8276112" cy="707886"/>
          </a:xfrm>
          <a:prstGeom prst="rect">
            <a:avLst/>
          </a:prstGeom>
          <a:noFill/>
        </p:spPr>
        <p:txBody>
          <a:bodyPr wrap="none" rtlCol="0">
            <a:spAutoFit/>
          </a:bodyPr>
          <a:lstStyle/>
          <a:p>
            <a:r>
              <a:rPr lang="en-US" sz="2000" b="1" u="sng" dirty="0" smtClean="0">
                <a:solidFill>
                  <a:srgbClr val="FF0000"/>
                </a:solidFill>
              </a:rPr>
              <a:t>Note</a:t>
            </a:r>
            <a:r>
              <a:rPr lang="en-US" sz="2000" dirty="0" smtClean="0">
                <a:solidFill>
                  <a:srgbClr val="FF0000"/>
                </a:solidFill>
              </a:rPr>
              <a:t>: Cash flows take place at the end of each year. The year 0 represents the</a:t>
            </a:r>
          </a:p>
          <a:p>
            <a:r>
              <a:rPr lang="en-US" sz="2000" dirty="0" smtClean="0">
                <a:solidFill>
                  <a:srgbClr val="FF0000"/>
                </a:solidFill>
              </a:rPr>
              <a:t>initial investment made at the start of the project.</a:t>
            </a:r>
            <a:endParaRPr lang="en-US" sz="2000" dirty="0">
              <a:solidFill>
                <a:srgbClr val="FF0000"/>
              </a:solidFill>
            </a:endParaRPr>
          </a:p>
        </p:txBody>
      </p:sp>
      <p:sp>
        <p:nvSpPr>
          <p:cNvPr id="7" name="TextBox 6"/>
          <p:cNvSpPr txBox="1"/>
          <p:nvPr/>
        </p:nvSpPr>
        <p:spPr>
          <a:xfrm>
            <a:off x="304800" y="5410200"/>
            <a:ext cx="3505200" cy="400110"/>
          </a:xfrm>
          <a:prstGeom prst="rect">
            <a:avLst/>
          </a:prstGeom>
          <a:noFill/>
        </p:spPr>
        <p:txBody>
          <a:bodyPr wrap="square" rtlCol="0">
            <a:spAutoFit/>
          </a:bodyPr>
          <a:lstStyle/>
          <a:p>
            <a:r>
              <a:rPr lang="en-US" sz="2000" b="1" dirty="0" smtClean="0">
                <a:solidFill>
                  <a:srgbClr val="0000FF"/>
                </a:solidFill>
              </a:rPr>
              <a:t>Table 2.1 (pg. 29)==&gt; 5</a:t>
            </a:r>
            <a:r>
              <a:rPr lang="en-US" sz="2000" b="1" baseline="30000" dirty="0" smtClean="0">
                <a:solidFill>
                  <a:srgbClr val="0000FF"/>
                </a:solidFill>
              </a:rPr>
              <a:t>th</a:t>
            </a:r>
            <a:r>
              <a:rPr lang="en-US" sz="2000" b="1" dirty="0" smtClean="0">
                <a:solidFill>
                  <a:srgbClr val="0000FF"/>
                </a:solidFill>
              </a:rPr>
              <a:t> ed.</a:t>
            </a:r>
            <a:endParaRPr lang="en-US" sz="2000" b="1" dirty="0">
              <a:solidFill>
                <a:srgbClr val="0000FF"/>
              </a:solidFill>
            </a:endParaRPr>
          </a:p>
        </p:txBody>
      </p:sp>
    </p:spTree>
    <p:extLst>
      <p:ext uri="{BB962C8B-B14F-4D97-AF65-F5344CB8AC3E}">
        <p14:creationId xmlns:p14="http://schemas.microsoft.com/office/powerpoint/2010/main" val="39946218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Net Profit</a:t>
            </a:r>
            <a:endParaRPr lang="en-US" sz="4000" b="1" dirty="0"/>
          </a:p>
        </p:txBody>
      </p:sp>
      <p:sp>
        <p:nvSpPr>
          <p:cNvPr id="3" name="Content Placeholder 2"/>
          <p:cNvSpPr>
            <a:spLocks noGrp="1"/>
          </p:cNvSpPr>
          <p:nvPr>
            <p:ph idx="1"/>
          </p:nvPr>
        </p:nvSpPr>
        <p:spPr>
          <a:xfrm>
            <a:off x="457200" y="1295400"/>
            <a:ext cx="8229600" cy="4678363"/>
          </a:xfrm>
        </p:spPr>
        <p:txBody>
          <a:bodyPr/>
          <a:lstStyle/>
          <a:p>
            <a:r>
              <a:rPr lang="en-US" dirty="0" smtClean="0">
                <a:solidFill>
                  <a:srgbClr val="0000FF"/>
                </a:solidFill>
              </a:rPr>
              <a:t>The net profit of a project is the </a:t>
            </a:r>
            <a:r>
              <a:rPr lang="en-US" b="1" dirty="0" smtClean="0">
                <a:solidFill>
                  <a:srgbClr val="0000FF"/>
                </a:solidFill>
              </a:rPr>
              <a:t>difference</a:t>
            </a:r>
            <a:r>
              <a:rPr lang="en-US" dirty="0" smtClean="0">
                <a:solidFill>
                  <a:srgbClr val="0000FF"/>
                </a:solidFill>
              </a:rPr>
              <a:t> between the </a:t>
            </a:r>
            <a:r>
              <a:rPr lang="en-US" b="1" dirty="0" smtClean="0">
                <a:solidFill>
                  <a:srgbClr val="0000FF"/>
                </a:solidFill>
              </a:rPr>
              <a:t>total costs </a:t>
            </a:r>
            <a:r>
              <a:rPr lang="en-US" dirty="0" smtClean="0">
                <a:solidFill>
                  <a:srgbClr val="0000FF"/>
                </a:solidFill>
              </a:rPr>
              <a:t>and </a:t>
            </a:r>
            <a:r>
              <a:rPr lang="en-US" b="1" dirty="0" smtClean="0">
                <a:solidFill>
                  <a:srgbClr val="0000FF"/>
                </a:solidFill>
              </a:rPr>
              <a:t>total income </a:t>
            </a:r>
            <a:r>
              <a:rPr lang="en-US" dirty="0" smtClean="0">
                <a:solidFill>
                  <a:srgbClr val="0000FF"/>
                </a:solidFill>
              </a:rPr>
              <a:t>over the life of the project</a:t>
            </a:r>
          </a:p>
          <a:p>
            <a:r>
              <a:rPr lang="en-US" dirty="0" smtClean="0"/>
              <a:t>Does not consider investment or risk</a:t>
            </a:r>
          </a:p>
          <a:p>
            <a:r>
              <a:rPr lang="en-US" dirty="0" smtClean="0"/>
              <a:t>Does not consider timing of cash flows</a:t>
            </a:r>
          </a:p>
          <a:p>
            <a:endParaRPr lang="en-US" dirty="0" smtClean="0"/>
          </a:p>
          <a:p>
            <a:r>
              <a:rPr lang="en-US" i="1" u="sng" dirty="0" smtClean="0">
                <a:solidFill>
                  <a:srgbClr val="FF0000"/>
                </a:solidFill>
              </a:rPr>
              <a:t>Note</a:t>
            </a:r>
            <a:r>
              <a:rPr lang="en-US" b="1" i="1" dirty="0" smtClean="0">
                <a:solidFill>
                  <a:srgbClr val="FF0000"/>
                </a:solidFill>
              </a:rPr>
              <a:t>: </a:t>
            </a:r>
            <a:r>
              <a:rPr lang="en-US" b="1" dirty="0" smtClean="0">
                <a:solidFill>
                  <a:srgbClr val="FF0000"/>
                </a:solidFill>
              </a:rPr>
              <a:t>Net</a:t>
            </a:r>
            <a:r>
              <a:rPr lang="en-US" dirty="0" smtClean="0">
                <a:solidFill>
                  <a:srgbClr val="FF0000"/>
                </a:solidFill>
              </a:rPr>
              <a:t> </a:t>
            </a:r>
            <a:r>
              <a:rPr lang="en-US" b="1" dirty="0" smtClean="0">
                <a:solidFill>
                  <a:srgbClr val="FF0000"/>
                </a:solidFill>
              </a:rPr>
              <a:t>Profit</a:t>
            </a:r>
            <a:r>
              <a:rPr lang="en-US" dirty="0" smtClean="0">
                <a:solidFill>
                  <a:srgbClr val="FF0000"/>
                </a:solidFill>
              </a:rPr>
              <a:t> for each of the four projects  are calculated in the last slide.</a:t>
            </a:r>
          </a:p>
          <a:p>
            <a:endParaRPr lang="en-US" dirty="0" smtClean="0"/>
          </a:p>
          <a:p>
            <a:pPr>
              <a:buNone/>
            </a:pPr>
            <a:endParaRPr lang="en-US" dirty="0" smtClean="0"/>
          </a:p>
        </p:txBody>
      </p:sp>
      <p:sp>
        <p:nvSpPr>
          <p:cNvPr id="4" name="Slide Number Placeholder 3"/>
          <p:cNvSpPr>
            <a:spLocks noGrp="1"/>
          </p:cNvSpPr>
          <p:nvPr>
            <p:ph type="sldNum" sz="quarter" idx="12"/>
          </p:nvPr>
        </p:nvSpPr>
        <p:spPr/>
        <p:txBody>
          <a:bodyPr/>
          <a:lstStyle/>
          <a:p>
            <a:fld id="{793E6706-3FF2-42D7-A3B1-FB04D710F770}" type="slidenum">
              <a:rPr lang="en-US" smtClean="0"/>
              <a:pPr/>
              <a:t>39</a:t>
            </a:fld>
            <a:endParaRPr lang="en-US"/>
          </a:p>
        </p:txBody>
      </p:sp>
    </p:spTree>
    <p:extLst>
      <p:ext uri="{BB962C8B-B14F-4D97-AF65-F5344CB8AC3E}">
        <p14:creationId xmlns:p14="http://schemas.microsoft.com/office/powerpoint/2010/main" val="11608608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Introduction</a:t>
            </a:r>
            <a:endParaRPr lang="en-US" sz="4000" dirty="0"/>
          </a:p>
        </p:txBody>
      </p:sp>
      <p:sp>
        <p:nvSpPr>
          <p:cNvPr id="3" name="Content Placeholder 2"/>
          <p:cNvSpPr>
            <a:spLocks noGrp="1"/>
          </p:cNvSpPr>
          <p:nvPr>
            <p:ph idx="1"/>
          </p:nvPr>
        </p:nvSpPr>
        <p:spPr/>
        <p:txBody>
          <a:bodyPr>
            <a:normAutofit/>
          </a:bodyPr>
          <a:lstStyle/>
          <a:p>
            <a:r>
              <a:rPr lang="en-US" sz="2800" dirty="0" smtClean="0"/>
              <a:t>It might not be possible to measure the benefits of a project in financial terms.</a:t>
            </a:r>
          </a:p>
          <a:p>
            <a:pPr lvl="1"/>
            <a:r>
              <a:rPr lang="en-US" dirty="0" smtClean="0"/>
              <a:t>If you create a system which allows the more accurate recording of data concerning the medical condition of patients, it might contribute to the alleviation of pain and the preservation of life, but it would be difficult to put a money value on these.</a:t>
            </a: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Payback Period</a:t>
            </a:r>
            <a:endParaRPr lang="en-US" sz="4000" b="1" dirty="0"/>
          </a:p>
        </p:txBody>
      </p:sp>
      <p:sp>
        <p:nvSpPr>
          <p:cNvPr id="3" name="Content Placeholder 2"/>
          <p:cNvSpPr>
            <a:spLocks noGrp="1"/>
          </p:cNvSpPr>
          <p:nvPr>
            <p:ph idx="1"/>
          </p:nvPr>
        </p:nvSpPr>
        <p:spPr>
          <a:xfrm>
            <a:off x="457200" y="1295400"/>
            <a:ext cx="8229600" cy="5029200"/>
          </a:xfrm>
        </p:spPr>
        <p:txBody>
          <a:bodyPr>
            <a:normAutofit/>
          </a:bodyPr>
          <a:lstStyle/>
          <a:p>
            <a:r>
              <a:rPr lang="en-US" sz="2400" b="1" i="1" dirty="0" smtClean="0">
                <a:solidFill>
                  <a:srgbClr val="0000FF"/>
                </a:solidFill>
              </a:rPr>
              <a:t>Payback</a:t>
            </a:r>
            <a:r>
              <a:rPr lang="en-US" sz="2400" dirty="0" smtClean="0">
                <a:solidFill>
                  <a:srgbClr val="0000FF"/>
                </a:solidFill>
              </a:rPr>
              <a:t> </a:t>
            </a:r>
            <a:r>
              <a:rPr lang="en-US" sz="2400" b="1" i="1" dirty="0" smtClean="0">
                <a:solidFill>
                  <a:srgbClr val="0000FF"/>
                </a:solidFill>
              </a:rPr>
              <a:t>Period</a:t>
            </a:r>
            <a:r>
              <a:rPr lang="en-US" sz="2400" dirty="0" smtClean="0">
                <a:solidFill>
                  <a:srgbClr val="0000FF"/>
                </a:solidFill>
              </a:rPr>
              <a:t> is the time taken to break even or pay back the initial investment.</a:t>
            </a:r>
          </a:p>
          <a:p>
            <a:pPr lvl="1"/>
            <a:r>
              <a:rPr lang="en-GB" altLang="en-US" sz="2000" dirty="0" smtClean="0"/>
              <a:t>This is the time it takes to start generating a surplus of income over outgoings</a:t>
            </a:r>
            <a:endParaRPr lang="en-US" sz="2000" dirty="0" smtClean="0"/>
          </a:p>
          <a:p>
            <a:r>
              <a:rPr lang="en-US" sz="2400" dirty="0" smtClean="0"/>
              <a:t>Simple to calculate and is not particularly sensitive to small forecasting errors</a:t>
            </a:r>
          </a:p>
          <a:p>
            <a:r>
              <a:rPr lang="en-US" sz="2400" dirty="0" smtClean="0"/>
              <a:t>Ignores the overall profitability of the project</a:t>
            </a:r>
          </a:p>
          <a:p>
            <a:pPr lvl="1"/>
            <a:r>
              <a:rPr lang="en-US" sz="2400" dirty="0" smtClean="0"/>
              <a:t>Ignores any income/expenditure after break even</a:t>
            </a:r>
          </a:p>
          <a:p>
            <a:r>
              <a:rPr lang="en-US" sz="2400" dirty="0" smtClean="0"/>
              <a:t>Normally, </a:t>
            </a:r>
            <a:r>
              <a:rPr lang="en-US" sz="2400" dirty="0" smtClean="0">
                <a:solidFill>
                  <a:srgbClr val="0000FF"/>
                </a:solidFill>
              </a:rPr>
              <a:t>the project with the shortest payback period is chosen</a:t>
            </a:r>
          </a:p>
          <a:p>
            <a:r>
              <a:rPr lang="en-US" sz="2400" i="1" u="sng" dirty="0" smtClean="0">
                <a:solidFill>
                  <a:srgbClr val="FF0000"/>
                </a:solidFill>
              </a:rPr>
              <a:t>Question</a:t>
            </a:r>
            <a:r>
              <a:rPr lang="en-US" sz="2400" dirty="0" smtClean="0">
                <a:solidFill>
                  <a:srgbClr val="FF0000"/>
                </a:solidFill>
              </a:rPr>
              <a:t>: </a:t>
            </a:r>
            <a:r>
              <a:rPr lang="en-US" sz="2400" b="1" dirty="0" smtClean="0">
                <a:solidFill>
                  <a:srgbClr val="FF0000"/>
                </a:solidFill>
              </a:rPr>
              <a:t>Calculate</a:t>
            </a:r>
            <a:r>
              <a:rPr lang="en-US" sz="2400" dirty="0" smtClean="0">
                <a:solidFill>
                  <a:srgbClr val="FF0000"/>
                </a:solidFill>
              </a:rPr>
              <a:t> the </a:t>
            </a:r>
            <a:r>
              <a:rPr lang="en-US" sz="2400" b="1" dirty="0" smtClean="0">
                <a:solidFill>
                  <a:srgbClr val="FF0000"/>
                </a:solidFill>
              </a:rPr>
              <a:t>payback</a:t>
            </a:r>
            <a:r>
              <a:rPr lang="en-US" sz="2400" dirty="0" smtClean="0">
                <a:solidFill>
                  <a:srgbClr val="FF0000"/>
                </a:solidFill>
              </a:rPr>
              <a:t> </a:t>
            </a:r>
            <a:r>
              <a:rPr lang="en-US" sz="2400" b="1" dirty="0" smtClean="0">
                <a:solidFill>
                  <a:srgbClr val="FF0000"/>
                </a:solidFill>
              </a:rPr>
              <a:t>period</a:t>
            </a:r>
            <a:r>
              <a:rPr lang="en-US" sz="2400" dirty="0" smtClean="0">
                <a:solidFill>
                  <a:srgbClr val="FF0000"/>
                </a:solidFill>
              </a:rPr>
              <a:t> for each of the four projects in Table 3.2 </a:t>
            </a:r>
            <a:r>
              <a:rPr lang="en-US" sz="2400" dirty="0" smtClean="0">
                <a:solidFill>
                  <a:srgbClr val="0000FF"/>
                </a:solidFill>
              </a:rPr>
              <a:t>[Table 2.1 (pg. 29)==&gt; 5</a:t>
            </a:r>
            <a:r>
              <a:rPr lang="en-US" sz="2400" baseline="30000" dirty="0" smtClean="0">
                <a:solidFill>
                  <a:srgbClr val="0000FF"/>
                </a:solidFill>
              </a:rPr>
              <a:t>th</a:t>
            </a:r>
            <a:r>
              <a:rPr lang="en-US" sz="2400" dirty="0" smtClean="0">
                <a:solidFill>
                  <a:srgbClr val="0000FF"/>
                </a:solidFill>
              </a:rPr>
              <a:t> ed.]</a:t>
            </a:r>
          </a:p>
          <a:p>
            <a:pPr>
              <a:buNone/>
            </a:pP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4638"/>
            <a:ext cx="8229600" cy="944562"/>
          </a:xfrm>
        </p:spPr>
        <p:txBody>
          <a:bodyPr>
            <a:normAutofit/>
          </a:bodyPr>
          <a:lstStyle/>
          <a:p>
            <a:pPr eaLnBrk="1" hangingPunct="1"/>
            <a:r>
              <a:rPr lang="en-US" sz="4000" b="1" dirty="0"/>
              <a:t>Return </a:t>
            </a:r>
            <a:r>
              <a:rPr lang="en-US" sz="4000" b="1" dirty="0" smtClean="0"/>
              <a:t>On </a:t>
            </a:r>
            <a:r>
              <a:rPr lang="en-US" sz="4000" b="1" dirty="0"/>
              <a:t>Investment (ROI)</a:t>
            </a:r>
          </a:p>
        </p:txBody>
      </p:sp>
      <p:sp>
        <p:nvSpPr>
          <p:cNvPr id="15363" name="Rectangle 3"/>
          <p:cNvSpPr>
            <a:spLocks noGrp="1" noChangeArrowheads="1"/>
          </p:cNvSpPr>
          <p:nvPr>
            <p:ph idx="1"/>
          </p:nvPr>
        </p:nvSpPr>
        <p:spPr>
          <a:xfrm>
            <a:off x="457200" y="1295400"/>
            <a:ext cx="8382000" cy="5105400"/>
          </a:xfrm>
        </p:spPr>
        <p:txBody>
          <a:bodyPr>
            <a:normAutofit/>
          </a:bodyPr>
          <a:lstStyle/>
          <a:p>
            <a:pPr eaLnBrk="1" hangingPunct="1"/>
            <a:r>
              <a:rPr lang="en-US" sz="2800" dirty="0" smtClean="0">
                <a:solidFill>
                  <a:srgbClr val="0000FF"/>
                </a:solidFill>
              </a:rPr>
              <a:t>Provides a way of comparing </a:t>
            </a:r>
            <a:r>
              <a:rPr lang="en-US" sz="2800" dirty="0">
                <a:solidFill>
                  <a:srgbClr val="0000FF"/>
                </a:solidFill>
              </a:rPr>
              <a:t>the net profitability to the investment </a:t>
            </a:r>
            <a:r>
              <a:rPr lang="en-US" sz="2800" dirty="0" smtClean="0">
                <a:solidFill>
                  <a:srgbClr val="0000FF"/>
                </a:solidFill>
              </a:rPr>
              <a:t>required.</a:t>
            </a:r>
          </a:p>
          <a:p>
            <a:pPr lvl="1"/>
            <a:r>
              <a:rPr lang="en-US" sz="2400" i="1" dirty="0" smtClean="0">
                <a:solidFill>
                  <a:srgbClr val="FF0000"/>
                </a:solidFill>
              </a:rPr>
              <a:t>AKA</a:t>
            </a:r>
            <a:r>
              <a:rPr lang="en-US" sz="2400" dirty="0" smtClean="0"/>
              <a:t> </a:t>
            </a:r>
            <a:r>
              <a:rPr lang="en-US" sz="2400" dirty="0" smtClean="0">
                <a:solidFill>
                  <a:srgbClr val="FF0000"/>
                </a:solidFill>
              </a:rPr>
              <a:t>accounting rate of return (ARR)</a:t>
            </a:r>
            <a:endParaRPr lang="en-US" sz="2400" dirty="0">
              <a:solidFill>
                <a:srgbClr val="FF0000"/>
              </a:solidFill>
            </a:endParaRPr>
          </a:p>
          <a:p>
            <a:pPr>
              <a:buNone/>
            </a:pPr>
            <a:r>
              <a:rPr lang="en-US" sz="2800" b="1" dirty="0" smtClean="0">
                <a:solidFill>
                  <a:srgbClr val="0000FF"/>
                </a:solidFill>
              </a:rPr>
              <a:t>ROI = (average annual profit/total investment ) X 100 </a:t>
            </a:r>
          </a:p>
          <a:p>
            <a:pPr eaLnBrk="1" hangingPunct="1"/>
            <a:r>
              <a:rPr lang="en-US" sz="2800" dirty="0" smtClean="0"/>
              <a:t>Simple </a:t>
            </a:r>
            <a:r>
              <a:rPr lang="en-US" sz="2800" dirty="0"/>
              <a:t>and easy to calculate</a:t>
            </a:r>
          </a:p>
          <a:p>
            <a:pPr eaLnBrk="1" hangingPunct="1"/>
            <a:r>
              <a:rPr lang="en-US" sz="2800" dirty="0"/>
              <a:t>Takes no account of </a:t>
            </a:r>
            <a:r>
              <a:rPr lang="en-US" sz="2800" dirty="0" smtClean="0"/>
              <a:t>the timing of the cash </a:t>
            </a:r>
            <a:r>
              <a:rPr lang="en-US" sz="2800" dirty="0"/>
              <a:t>flows</a:t>
            </a:r>
          </a:p>
          <a:p>
            <a:pPr eaLnBrk="1" hangingPunct="1"/>
            <a:r>
              <a:rPr lang="en-US" sz="2800" dirty="0" smtClean="0"/>
              <a:t>Cannot </a:t>
            </a:r>
            <a:r>
              <a:rPr lang="en-US" sz="2800" dirty="0"/>
              <a:t>be compared to interest </a:t>
            </a:r>
            <a:r>
              <a:rPr lang="en-US" sz="2800" dirty="0" smtClean="0"/>
              <a:t>rates</a:t>
            </a:r>
          </a:p>
          <a:p>
            <a:r>
              <a:rPr lang="en-US" sz="2800" dirty="0" smtClean="0">
                <a:solidFill>
                  <a:srgbClr val="0000FF"/>
                </a:solidFill>
              </a:rPr>
              <a:t>A project with highest ROI is more beneficial</a:t>
            </a:r>
          </a:p>
          <a:p>
            <a:pPr eaLnBrk="1" hangingPunct="1">
              <a:buNone/>
            </a:pPr>
            <a:endParaRPr lang="en-US" sz="2800" dirty="0"/>
          </a:p>
        </p:txBody>
      </p:sp>
      <p:sp>
        <p:nvSpPr>
          <p:cNvPr id="4" name="Slide Number Placeholder 3"/>
          <p:cNvSpPr>
            <a:spLocks noGrp="1"/>
          </p:cNvSpPr>
          <p:nvPr>
            <p:ph type="sldNum" sz="quarter" idx="12"/>
          </p:nvPr>
        </p:nvSpPr>
        <p:spPr/>
        <p:txBody>
          <a:bodyPr/>
          <a:lstStyle/>
          <a:p>
            <a:fld id="{793E6706-3FF2-42D7-A3B1-FB04D710F770}" type="slidenum">
              <a:rPr lang="en-US" smtClean="0"/>
              <a:pPr/>
              <a:t>41</a:t>
            </a:fld>
            <a:endParaRPr lang="en-US"/>
          </a:p>
        </p:txBody>
      </p:sp>
    </p:spTree>
    <p:extLst>
      <p:ext uri="{BB962C8B-B14F-4D97-AF65-F5344CB8AC3E}">
        <p14:creationId xmlns:p14="http://schemas.microsoft.com/office/powerpoint/2010/main" val="8925198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b="1" dirty="0" smtClean="0">
                <a:solidFill>
                  <a:srgbClr val="FF0000"/>
                </a:solidFill>
              </a:rPr>
              <a:t>Calculating Return on Investment (ROI)</a:t>
            </a:r>
            <a:endParaRPr lang="en-US" sz="3600" dirty="0">
              <a:solidFill>
                <a:srgbClr val="FF0000"/>
              </a:solidFill>
            </a:endParaRPr>
          </a:p>
        </p:txBody>
      </p:sp>
      <p:sp>
        <p:nvSpPr>
          <p:cNvPr id="3" name="Content Placeholder 2"/>
          <p:cNvSpPr>
            <a:spLocks noGrp="1"/>
          </p:cNvSpPr>
          <p:nvPr>
            <p:ph idx="1"/>
          </p:nvPr>
        </p:nvSpPr>
        <p:spPr>
          <a:xfrm>
            <a:off x="457200" y="1371600"/>
            <a:ext cx="8458200" cy="4754563"/>
          </a:xfrm>
        </p:spPr>
        <p:txBody>
          <a:bodyPr>
            <a:normAutofit/>
          </a:bodyPr>
          <a:lstStyle/>
          <a:p>
            <a:pPr>
              <a:buFont typeface="Wingdings" pitchFamily="2" charset="2"/>
              <a:buChar char="§"/>
            </a:pPr>
            <a:r>
              <a:rPr lang="en-GB" sz="2800" b="1" dirty="0" smtClean="0">
                <a:solidFill>
                  <a:srgbClr val="0000FF"/>
                </a:solidFill>
              </a:rPr>
              <a:t>Calculate ROI for </a:t>
            </a:r>
            <a:r>
              <a:rPr lang="en-GB" sz="2800" b="1" u="sng" dirty="0" smtClean="0">
                <a:solidFill>
                  <a:srgbClr val="0000FF"/>
                </a:solidFill>
              </a:rPr>
              <a:t>project 1</a:t>
            </a:r>
            <a:r>
              <a:rPr lang="en-GB" sz="2800" b="1" dirty="0" smtClean="0">
                <a:solidFill>
                  <a:srgbClr val="0000FF"/>
                </a:solidFill>
              </a:rPr>
              <a:t> (In the previous example)</a:t>
            </a:r>
          </a:p>
          <a:p>
            <a:r>
              <a:rPr lang="en-GB" sz="2800" b="1" dirty="0"/>
              <a:t>A</a:t>
            </a:r>
            <a:r>
              <a:rPr lang="en-GB" sz="2800" b="1" dirty="0" smtClean="0"/>
              <a:t>verage annual profit </a:t>
            </a:r>
            <a:br>
              <a:rPr lang="en-GB" sz="2800" b="1" dirty="0" smtClean="0"/>
            </a:br>
            <a:r>
              <a:rPr lang="en-GB" sz="2800" dirty="0" smtClean="0"/>
              <a:t>	= 50,000/5  </a:t>
            </a:r>
            <a:br>
              <a:rPr lang="en-GB" sz="2800" dirty="0" smtClean="0"/>
            </a:br>
            <a:r>
              <a:rPr lang="en-GB" sz="2800" dirty="0" smtClean="0"/>
              <a:t>	= 10,000</a:t>
            </a:r>
          </a:p>
          <a:p>
            <a:r>
              <a:rPr lang="en-GB" sz="2800" b="1" dirty="0" smtClean="0"/>
              <a:t>ROI</a:t>
            </a:r>
            <a:r>
              <a:rPr lang="en-GB" sz="2800" dirty="0" smtClean="0"/>
              <a:t> = </a:t>
            </a:r>
            <a:r>
              <a:rPr lang="en-US" sz="2800" b="1" dirty="0" smtClean="0"/>
              <a:t>(average annual profit/total investment ) X 100</a:t>
            </a:r>
          </a:p>
          <a:p>
            <a:pPr>
              <a:buNone/>
            </a:pPr>
            <a:r>
              <a:rPr lang="en-US" sz="2800" b="1" dirty="0" smtClean="0"/>
              <a:t>            = </a:t>
            </a:r>
            <a:r>
              <a:rPr lang="en-GB" sz="2800" dirty="0" smtClean="0"/>
              <a:t>(10,000/100,000 )X 100 </a:t>
            </a:r>
          </a:p>
          <a:p>
            <a:pPr>
              <a:buNone/>
            </a:pPr>
            <a:r>
              <a:rPr lang="en-GB" sz="2800" dirty="0" smtClean="0"/>
              <a:t>            =  10% </a:t>
            </a:r>
          </a:p>
          <a:p>
            <a:pPr>
              <a:buNone/>
            </a:pP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868362"/>
          </a:xfrm>
        </p:spPr>
        <p:txBody>
          <a:bodyPr/>
          <a:lstStyle/>
          <a:p>
            <a:pPr eaLnBrk="1" hangingPunct="1"/>
            <a:r>
              <a:rPr lang="en-US" sz="4000" b="1" dirty="0"/>
              <a:t>Net Present Value (NPV)</a:t>
            </a:r>
          </a:p>
        </p:txBody>
      </p:sp>
      <p:sp>
        <p:nvSpPr>
          <p:cNvPr id="16387" name="Rectangle 3"/>
          <p:cNvSpPr>
            <a:spLocks noGrp="1" noChangeArrowheads="1"/>
          </p:cNvSpPr>
          <p:nvPr>
            <p:ph idx="1"/>
          </p:nvPr>
        </p:nvSpPr>
        <p:spPr>
          <a:xfrm>
            <a:off x="381000" y="1219200"/>
            <a:ext cx="7924800" cy="5257800"/>
          </a:xfrm>
        </p:spPr>
        <p:txBody>
          <a:bodyPr>
            <a:normAutofit fontScale="92500" lnSpcReduction="10000"/>
          </a:bodyPr>
          <a:lstStyle/>
          <a:p>
            <a:pPr eaLnBrk="1" hangingPunct="1">
              <a:lnSpc>
                <a:spcPct val="110000"/>
              </a:lnSpc>
            </a:pPr>
            <a:r>
              <a:rPr lang="en-US" sz="2800" dirty="0" smtClean="0">
                <a:solidFill>
                  <a:srgbClr val="0000FF"/>
                </a:solidFill>
              </a:rPr>
              <a:t>Calculation of Net Present Value (NPV) is a project evaluation technique that takes </a:t>
            </a:r>
            <a:r>
              <a:rPr lang="en-US" sz="2800" dirty="0">
                <a:solidFill>
                  <a:srgbClr val="0000FF"/>
                </a:solidFill>
              </a:rPr>
              <a:t>into account </a:t>
            </a:r>
            <a:r>
              <a:rPr lang="en-US" sz="2800" dirty="0" smtClean="0">
                <a:solidFill>
                  <a:srgbClr val="0000FF"/>
                </a:solidFill>
              </a:rPr>
              <a:t>the profitability of a project and the timing of the cash flows that are produced.</a:t>
            </a:r>
            <a:endParaRPr lang="en-US" sz="2800" dirty="0">
              <a:solidFill>
                <a:srgbClr val="0000FF"/>
              </a:solidFill>
            </a:endParaRPr>
          </a:p>
          <a:p>
            <a:pPr eaLnBrk="1" hangingPunct="1">
              <a:lnSpc>
                <a:spcPct val="110000"/>
              </a:lnSpc>
            </a:pPr>
            <a:r>
              <a:rPr lang="en-US" sz="2800" dirty="0"/>
              <a:t>Discounts future cash flows by a </a:t>
            </a:r>
            <a:r>
              <a:rPr lang="en-US" sz="2800" dirty="0" smtClean="0"/>
              <a:t>percentage known as the </a:t>
            </a:r>
            <a:r>
              <a:rPr lang="en-US" sz="2800" b="1" i="1" dirty="0" smtClean="0"/>
              <a:t>discount</a:t>
            </a:r>
            <a:r>
              <a:rPr lang="en-US" sz="2800" dirty="0" smtClean="0"/>
              <a:t> </a:t>
            </a:r>
            <a:r>
              <a:rPr lang="en-US" sz="2800" b="1" i="1" dirty="0" smtClean="0"/>
              <a:t>rate.</a:t>
            </a:r>
          </a:p>
          <a:p>
            <a:pPr>
              <a:lnSpc>
                <a:spcPct val="110000"/>
              </a:lnSpc>
            </a:pPr>
            <a:r>
              <a:rPr lang="en-US" sz="2800" dirty="0" smtClean="0"/>
              <a:t>NPV for a project is obtained by discounting each cash flow (both negative and positive) and summing the discounted values.</a:t>
            </a:r>
          </a:p>
          <a:p>
            <a:pPr eaLnBrk="1" hangingPunct="1">
              <a:lnSpc>
                <a:spcPct val="110000"/>
              </a:lnSpc>
              <a:buFont typeface="Wingdings" pitchFamily="2" charset="2"/>
              <a:buChar char="§"/>
            </a:pPr>
            <a:r>
              <a:rPr lang="en-US" sz="2800" b="1" dirty="0" smtClean="0">
                <a:solidFill>
                  <a:srgbClr val="0000FF"/>
                </a:solidFill>
              </a:rPr>
              <a:t>Present </a:t>
            </a:r>
            <a:r>
              <a:rPr lang="en-US" sz="2800" b="1" dirty="0">
                <a:solidFill>
                  <a:srgbClr val="0000FF"/>
                </a:solidFill>
              </a:rPr>
              <a:t>Value = </a:t>
            </a:r>
            <a:r>
              <a:rPr lang="en-US" sz="2800" b="1" dirty="0" smtClean="0">
                <a:solidFill>
                  <a:srgbClr val="0000FF"/>
                </a:solidFill>
              </a:rPr>
              <a:t>Value </a:t>
            </a:r>
            <a:r>
              <a:rPr lang="en-US" sz="2800" b="1" dirty="0">
                <a:solidFill>
                  <a:srgbClr val="0000FF"/>
                </a:solidFill>
              </a:rPr>
              <a:t>in year </a:t>
            </a:r>
            <a:r>
              <a:rPr lang="en-US" sz="2800" b="1" i="1" dirty="0" smtClean="0">
                <a:solidFill>
                  <a:srgbClr val="0000FF"/>
                </a:solidFill>
              </a:rPr>
              <a:t>t </a:t>
            </a:r>
            <a:r>
              <a:rPr lang="en-US" sz="2800" b="1" dirty="0" smtClean="0">
                <a:solidFill>
                  <a:srgbClr val="0000FF"/>
                </a:solidFill>
              </a:rPr>
              <a:t>/ (1 + </a:t>
            </a:r>
            <a:r>
              <a:rPr lang="en-US" sz="2800" b="1" i="1" dirty="0" smtClean="0">
                <a:solidFill>
                  <a:srgbClr val="0000FF"/>
                </a:solidFill>
              </a:rPr>
              <a:t>r</a:t>
            </a:r>
            <a:r>
              <a:rPr lang="en-US" sz="2800" b="1" dirty="0" smtClean="0">
                <a:solidFill>
                  <a:srgbClr val="0000FF"/>
                </a:solidFill>
              </a:rPr>
              <a:t>)</a:t>
            </a:r>
            <a:r>
              <a:rPr lang="en-US" sz="2800" b="1" i="1" baseline="30000" dirty="0" smtClean="0">
                <a:solidFill>
                  <a:srgbClr val="0000FF"/>
                </a:solidFill>
              </a:rPr>
              <a:t>t</a:t>
            </a:r>
          </a:p>
          <a:p>
            <a:pPr eaLnBrk="1" hangingPunct="1">
              <a:lnSpc>
                <a:spcPct val="110000"/>
              </a:lnSpc>
              <a:buNone/>
            </a:pPr>
            <a:r>
              <a:rPr lang="en-US" sz="2800" b="1" baseline="30000" dirty="0" smtClean="0">
                <a:solidFill>
                  <a:srgbClr val="0000FF"/>
                </a:solidFill>
              </a:rPr>
              <a:t>	</a:t>
            </a:r>
            <a:r>
              <a:rPr lang="en-US" sz="2400" dirty="0" smtClean="0">
                <a:solidFill>
                  <a:srgbClr val="0000FF"/>
                </a:solidFill>
              </a:rPr>
              <a:t>where </a:t>
            </a:r>
            <a:r>
              <a:rPr lang="en-US" sz="2400" b="1" i="1" dirty="0" smtClean="0">
                <a:solidFill>
                  <a:srgbClr val="0000FF"/>
                </a:solidFill>
              </a:rPr>
              <a:t>r</a:t>
            </a:r>
            <a:r>
              <a:rPr lang="en-US" sz="2400" dirty="0" smtClean="0">
                <a:solidFill>
                  <a:srgbClr val="0000FF"/>
                </a:solidFill>
              </a:rPr>
              <a:t> is the discount rate, expressed as a decimal value and </a:t>
            </a:r>
            <a:r>
              <a:rPr lang="en-US" sz="2400" b="1" i="1" dirty="0" smtClean="0">
                <a:solidFill>
                  <a:srgbClr val="0000FF"/>
                </a:solidFill>
              </a:rPr>
              <a:t>t</a:t>
            </a:r>
            <a:r>
              <a:rPr lang="en-US" sz="2400" dirty="0" smtClean="0">
                <a:solidFill>
                  <a:srgbClr val="0000FF"/>
                </a:solidFill>
              </a:rPr>
              <a:t> is the number of years into the future that the cash flow occurs</a:t>
            </a:r>
            <a:endParaRPr lang="en-US" sz="2400" baseline="30000" dirty="0">
              <a:solidFill>
                <a:srgbClr val="0000FF"/>
              </a:solidFill>
            </a:endParaRPr>
          </a:p>
        </p:txBody>
      </p:sp>
      <p:sp>
        <p:nvSpPr>
          <p:cNvPr id="4" name="Slide Number Placeholder 3"/>
          <p:cNvSpPr>
            <a:spLocks noGrp="1"/>
          </p:cNvSpPr>
          <p:nvPr>
            <p:ph type="sldNum" sz="quarter" idx="12"/>
          </p:nvPr>
        </p:nvSpPr>
        <p:spPr/>
        <p:txBody>
          <a:bodyPr/>
          <a:lstStyle/>
          <a:p>
            <a:fld id="{793E6706-3FF2-42D7-A3B1-FB04D710F770}" type="slidenum">
              <a:rPr lang="en-US" smtClean="0"/>
              <a:pPr/>
              <a:t>43</a:t>
            </a:fld>
            <a:endParaRPr lang="en-US"/>
          </a:p>
        </p:txBody>
      </p:sp>
    </p:spTree>
    <p:extLst>
      <p:ext uri="{BB962C8B-B14F-4D97-AF65-F5344CB8AC3E}">
        <p14:creationId xmlns:p14="http://schemas.microsoft.com/office/powerpoint/2010/main" val="30861437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Net Present Value (NPV)</a:t>
            </a:r>
            <a:endParaRPr lang="en-US" sz="4000" dirty="0"/>
          </a:p>
        </p:txBody>
      </p:sp>
      <p:sp>
        <p:nvSpPr>
          <p:cNvPr id="3" name="Content Placeholder 2"/>
          <p:cNvSpPr>
            <a:spLocks noGrp="1"/>
          </p:cNvSpPr>
          <p:nvPr>
            <p:ph idx="1"/>
          </p:nvPr>
        </p:nvSpPr>
        <p:spPr>
          <a:xfrm>
            <a:off x="457200" y="1447800"/>
            <a:ext cx="8229600" cy="4678363"/>
          </a:xfrm>
        </p:spPr>
        <p:txBody>
          <a:bodyPr>
            <a:normAutofit fontScale="92500"/>
          </a:bodyPr>
          <a:lstStyle/>
          <a:p>
            <a:r>
              <a:rPr lang="en-US" sz="2800" dirty="0" smtClean="0"/>
              <a:t>One disadvantage of NPV as a measure of profitability is that, although it may be used to compare projects, it might not be directly comparable with earnings from other investments or the costs of borrowing capital.</a:t>
            </a:r>
          </a:p>
          <a:p>
            <a:r>
              <a:rPr lang="en-US" sz="2800" dirty="0" smtClean="0"/>
              <a:t>Same discount rate should be used in comparisons</a:t>
            </a:r>
          </a:p>
          <a:p>
            <a:r>
              <a:rPr lang="en-US" sz="2800" dirty="0" smtClean="0"/>
              <a:t>Discount rate can be thought of as a </a:t>
            </a:r>
            <a:r>
              <a:rPr lang="en-US" sz="2800" b="1" i="1" dirty="0" smtClean="0"/>
              <a:t>target rate of return</a:t>
            </a:r>
          </a:p>
          <a:p>
            <a:r>
              <a:rPr lang="en-US" sz="2800" dirty="0" smtClean="0"/>
              <a:t>Any project that displayed a positive NPV would be considered for selection –perhaps by using an additional set of criteria where candidate projects were competing for resources.</a:t>
            </a:r>
          </a:p>
          <a:p>
            <a:pPr>
              <a:buNone/>
            </a:pP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4400" y="533400"/>
            <a:ext cx="6515100" cy="609600"/>
          </a:xfrm>
        </p:spPr>
        <p:txBody>
          <a:bodyPr>
            <a:noAutofit/>
          </a:bodyPr>
          <a:lstStyle/>
          <a:p>
            <a:r>
              <a:rPr lang="en-US" sz="3600" b="1" dirty="0" smtClean="0">
                <a:solidFill>
                  <a:srgbClr val="FF0000"/>
                </a:solidFill>
              </a:rPr>
              <a:t>Table of NPV </a:t>
            </a:r>
            <a:r>
              <a:rPr lang="en-US" sz="3600" b="1" dirty="0">
                <a:solidFill>
                  <a:srgbClr val="FF0000"/>
                </a:solidFill>
              </a:rPr>
              <a:t>Discount </a:t>
            </a:r>
            <a:r>
              <a:rPr lang="en-US" sz="3600" b="1" dirty="0" smtClean="0">
                <a:solidFill>
                  <a:srgbClr val="FF0000"/>
                </a:solidFill>
              </a:rPr>
              <a:t>Factors</a:t>
            </a:r>
            <a:endParaRPr lang="en-US" sz="3600" b="1" dirty="0">
              <a:solidFill>
                <a:srgbClr val="FF0000"/>
              </a:solidFill>
            </a:endParaRPr>
          </a:p>
        </p:txBody>
      </p:sp>
      <p:pic>
        <p:nvPicPr>
          <p:cNvPr id="17411" name="Picture 5" descr="NPV Discount Factors"/>
          <p:cNvPicPr>
            <a:picLocks noGrp="1" noChangeAspect="1" noChangeArrowheads="1"/>
          </p:cNvPicPr>
          <p:nvPr>
            <p:ph idx="1"/>
          </p:nvPr>
        </p:nvPicPr>
        <p:blipFill>
          <a:blip r:embed="rId2" cstate="print"/>
          <a:srcRect/>
          <a:stretch>
            <a:fillRect/>
          </a:stretch>
        </p:blipFill>
        <p:spPr>
          <a:xfrm>
            <a:off x="1051561" y="1295400"/>
            <a:ext cx="6259475" cy="5198186"/>
          </a:xfrm>
          <a:noFill/>
        </p:spPr>
      </p:pic>
      <p:sp>
        <p:nvSpPr>
          <p:cNvPr id="4" name="Slide Number Placeholder 3"/>
          <p:cNvSpPr>
            <a:spLocks noGrp="1"/>
          </p:cNvSpPr>
          <p:nvPr>
            <p:ph type="sldNum" sz="quarter" idx="12"/>
          </p:nvPr>
        </p:nvSpPr>
        <p:spPr/>
        <p:txBody>
          <a:bodyPr/>
          <a:lstStyle/>
          <a:p>
            <a:fld id="{793E6706-3FF2-42D7-A3B1-FB04D710F770}" type="slidenum">
              <a:rPr lang="en-US" smtClean="0"/>
              <a:pPr/>
              <a:t>45</a:t>
            </a:fld>
            <a:endParaRPr lang="en-US"/>
          </a:p>
        </p:txBody>
      </p:sp>
    </p:spTree>
    <p:extLst>
      <p:ext uri="{BB962C8B-B14F-4D97-AF65-F5344CB8AC3E}">
        <p14:creationId xmlns:p14="http://schemas.microsoft.com/office/powerpoint/2010/main" val="69823467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200" dirty="0" smtClean="0">
                <a:solidFill>
                  <a:srgbClr val="FF0000"/>
                </a:solidFill>
              </a:rPr>
              <a:t>Calculating Net Present Value (NPV) for </a:t>
            </a:r>
            <a:r>
              <a:rPr lang="en-US" sz="3200" b="1" i="1" dirty="0" smtClean="0">
                <a:solidFill>
                  <a:srgbClr val="FF0000"/>
                </a:solidFill>
              </a:rPr>
              <a:t>Project 1 </a:t>
            </a:r>
            <a:r>
              <a:rPr lang="en-US" sz="3200" i="1" dirty="0" smtClean="0">
                <a:solidFill>
                  <a:srgbClr val="FF0000"/>
                </a:solidFill>
              </a:rPr>
              <a:t>( Assume </a:t>
            </a:r>
            <a:r>
              <a:rPr lang="en-US" sz="3200" dirty="0" smtClean="0">
                <a:solidFill>
                  <a:srgbClr val="FF0000"/>
                </a:solidFill>
              </a:rPr>
              <a:t>Discount rate 10%)</a:t>
            </a:r>
            <a:endParaRPr lang="en-US" sz="3200" b="1" i="1" dirty="0">
              <a:solidFill>
                <a:srgbClr val="FF0000"/>
              </a:solidFill>
            </a:endParaRPr>
          </a:p>
        </p:txBody>
      </p:sp>
      <p:pic>
        <p:nvPicPr>
          <p:cNvPr id="4" name="Picture 5" descr="Project 1 Discount Factor"/>
          <p:cNvPicPr>
            <a:picLocks noGrp="1" noChangeAspect="1" noChangeArrowheads="1"/>
          </p:cNvPicPr>
          <p:nvPr>
            <p:ph idx="1"/>
          </p:nvPr>
        </p:nvPicPr>
        <p:blipFill>
          <a:blip r:embed="rId2" cstate="print"/>
          <a:srcRect/>
          <a:stretch>
            <a:fillRect/>
          </a:stretch>
        </p:blipFill>
        <p:spPr>
          <a:xfrm>
            <a:off x="797536" y="1371600"/>
            <a:ext cx="7508264" cy="5181600"/>
          </a:xfrm>
          <a:noFill/>
        </p:spPr>
      </p:pic>
      <p:sp>
        <p:nvSpPr>
          <p:cNvPr id="3" name="Slide Number Placeholder 2"/>
          <p:cNvSpPr>
            <a:spLocks noGrp="1"/>
          </p:cNvSpPr>
          <p:nvPr>
            <p:ph type="sldNum" sz="quarter" idx="12"/>
          </p:nvPr>
        </p:nvSpPr>
        <p:spPr/>
        <p:txBody>
          <a:bodyPr/>
          <a:lstStyle/>
          <a:p>
            <a:fld id="{47CE13DB-E551-4685-9E95-C481C64BE6C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Internal Rate of Return (IRR)</a:t>
            </a:r>
            <a:endParaRPr lang="en-US" sz="4000" b="1" dirty="0"/>
          </a:p>
        </p:txBody>
      </p:sp>
      <p:sp>
        <p:nvSpPr>
          <p:cNvPr id="3" name="Content Placeholder 2"/>
          <p:cNvSpPr>
            <a:spLocks noGrp="1"/>
          </p:cNvSpPr>
          <p:nvPr>
            <p:ph idx="1"/>
          </p:nvPr>
        </p:nvSpPr>
        <p:spPr>
          <a:xfrm>
            <a:off x="457200" y="1143000"/>
            <a:ext cx="8229600" cy="5334000"/>
          </a:xfrm>
        </p:spPr>
        <p:txBody>
          <a:bodyPr>
            <a:noAutofit/>
          </a:bodyPr>
          <a:lstStyle/>
          <a:p>
            <a:pPr marL="457200" indent="-274320"/>
            <a:r>
              <a:rPr lang="en-US" sz="2800" dirty="0" smtClean="0">
                <a:solidFill>
                  <a:srgbClr val="0000FF"/>
                </a:solidFill>
              </a:rPr>
              <a:t>Provides profitability measure as a percentage return that is directly comparable with interest rates</a:t>
            </a:r>
          </a:p>
          <a:p>
            <a:pPr marL="857250" lvl="1" indent="-274320"/>
            <a:r>
              <a:rPr lang="en-US" sz="2400" dirty="0" smtClean="0"/>
              <a:t>A project that showed an estimated IRR of 10% would be worthwhile if the capital could be borrowed for less than 10% </a:t>
            </a:r>
            <a:r>
              <a:rPr lang="en-US" sz="2400" b="1" i="1" dirty="0" smtClean="0">
                <a:solidFill>
                  <a:srgbClr val="FF0000"/>
                </a:solidFill>
              </a:rPr>
              <a:t>or</a:t>
            </a:r>
            <a:r>
              <a:rPr lang="en-US" sz="2400" dirty="0" smtClean="0"/>
              <a:t> if the capital could not be invested elsewhere for a return greater than 10%</a:t>
            </a:r>
          </a:p>
          <a:p>
            <a:pPr marL="457200" indent="-274320"/>
            <a:r>
              <a:rPr lang="en-GB" sz="2800" dirty="0" smtClean="0">
                <a:solidFill>
                  <a:srgbClr val="0000FF"/>
                </a:solidFill>
              </a:rPr>
              <a:t>The </a:t>
            </a:r>
            <a:r>
              <a:rPr lang="en-GB" sz="2800" b="1" dirty="0" smtClean="0">
                <a:solidFill>
                  <a:srgbClr val="0000FF"/>
                </a:solidFill>
              </a:rPr>
              <a:t>IRR </a:t>
            </a:r>
            <a:r>
              <a:rPr lang="en-GB" sz="2800" dirty="0" smtClean="0">
                <a:solidFill>
                  <a:srgbClr val="0000FF"/>
                </a:solidFill>
              </a:rPr>
              <a:t>is calculated as that percentage discount rate that would produce an NPV of zero.</a:t>
            </a:r>
          </a:p>
          <a:p>
            <a:pPr marL="457200" indent="-274320"/>
            <a:r>
              <a:rPr lang="en-US" sz="2800" dirty="0" smtClean="0"/>
              <a:t>Generally speaking, </a:t>
            </a:r>
            <a:r>
              <a:rPr lang="en-US" sz="2800" dirty="0" smtClean="0">
                <a:solidFill>
                  <a:srgbClr val="0000FF"/>
                </a:solidFill>
              </a:rPr>
              <a:t>the higher a project's internal rate of return, the more desirable </a:t>
            </a:r>
            <a:r>
              <a:rPr lang="en-US" sz="2800" dirty="0" smtClean="0"/>
              <a:t>it is to undertake the project.</a:t>
            </a:r>
            <a:endParaRPr lang="en-GB" sz="2800" dirty="0" smtClean="0"/>
          </a:p>
        </p:txBody>
      </p:sp>
      <p:sp>
        <p:nvSpPr>
          <p:cNvPr id="4" name="Slide Number Placeholder 3"/>
          <p:cNvSpPr>
            <a:spLocks noGrp="1"/>
          </p:cNvSpPr>
          <p:nvPr>
            <p:ph type="sldNum" sz="quarter" idx="12"/>
          </p:nvPr>
        </p:nvSpPr>
        <p:spPr/>
        <p:txBody>
          <a:bodyPr/>
          <a:lstStyle/>
          <a:p>
            <a:fld id="{47CE13DB-E551-4685-9E95-C481C64BE6C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Internal Rate of Return (IRR)</a:t>
            </a:r>
            <a:endParaRPr lang="en-US" sz="4000" dirty="0"/>
          </a:p>
        </p:txBody>
      </p:sp>
      <p:sp>
        <p:nvSpPr>
          <p:cNvPr id="3" name="Content Placeholder 2"/>
          <p:cNvSpPr>
            <a:spLocks noGrp="1"/>
          </p:cNvSpPr>
          <p:nvPr>
            <p:ph idx="1"/>
          </p:nvPr>
        </p:nvSpPr>
        <p:spPr>
          <a:xfrm>
            <a:off x="457200" y="1447800"/>
            <a:ext cx="8229600" cy="4678363"/>
          </a:xfrm>
        </p:spPr>
        <p:txBody>
          <a:bodyPr>
            <a:normAutofit fontScale="77500" lnSpcReduction="20000"/>
          </a:bodyPr>
          <a:lstStyle/>
          <a:p>
            <a:pPr>
              <a:lnSpc>
                <a:spcPct val="120000"/>
              </a:lnSpc>
            </a:pPr>
            <a:r>
              <a:rPr lang="en-GB" dirty="0" smtClean="0"/>
              <a:t>Can be used to compare different investment opportunities.</a:t>
            </a:r>
          </a:p>
          <a:p>
            <a:pPr>
              <a:lnSpc>
                <a:spcPct val="120000"/>
              </a:lnSpc>
            </a:pPr>
            <a:r>
              <a:rPr lang="en-US" dirty="0" smtClean="0"/>
              <a:t>One deficiency of IRR is that it does not indicate the absolute size of the return</a:t>
            </a:r>
          </a:p>
          <a:p>
            <a:pPr lvl="1">
              <a:lnSpc>
                <a:spcPct val="120000"/>
              </a:lnSpc>
            </a:pPr>
            <a:r>
              <a:rPr lang="en-US" dirty="0" smtClean="0"/>
              <a:t>A project with an NPV of $100,000 and an IRR of 15% can be more attractive than one with an NPV of $10,000 and an IRR of 18% - the return on capital is lower but the net benefits greater</a:t>
            </a:r>
          </a:p>
          <a:p>
            <a:pPr>
              <a:lnSpc>
                <a:spcPct val="120000"/>
              </a:lnSpc>
            </a:pPr>
            <a:r>
              <a:rPr lang="en-US" dirty="0" smtClean="0"/>
              <a:t>Possible to find more than one rate that will produce a zero NPV.</a:t>
            </a:r>
          </a:p>
          <a:p>
            <a:pPr>
              <a:lnSpc>
                <a:spcPct val="120000"/>
              </a:lnSpc>
            </a:pPr>
            <a:r>
              <a:rPr lang="en-GB" altLang="en-US" dirty="0" smtClean="0"/>
              <a:t>There is a Microsoft Excel function which can be used to calculate</a:t>
            </a:r>
            <a:endParaRPr lang="en-US" dirty="0" smtClean="0"/>
          </a:p>
          <a:p>
            <a:pPr>
              <a:lnSpc>
                <a:spcPct val="120000"/>
              </a:lnSpc>
            </a:pPr>
            <a:endParaRPr lang="en-US" dirty="0" smtClean="0"/>
          </a:p>
        </p:txBody>
      </p:sp>
      <p:sp>
        <p:nvSpPr>
          <p:cNvPr id="4" name="Slide Number Placeholder 3"/>
          <p:cNvSpPr>
            <a:spLocks noGrp="1"/>
          </p:cNvSpPr>
          <p:nvPr>
            <p:ph type="sldNum" sz="quarter" idx="12"/>
          </p:nvPr>
        </p:nvSpPr>
        <p:spPr/>
        <p:txBody>
          <a:bodyPr/>
          <a:lstStyle/>
          <a:p>
            <a:fld id="{47CE13DB-E551-4685-9E95-C481C64BE6C1}"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43000" y="304800"/>
            <a:ext cx="6553200" cy="685800"/>
          </a:xfrm>
        </p:spPr>
        <p:txBody>
          <a:bodyPr>
            <a:noAutofit/>
          </a:bodyPr>
          <a:lstStyle/>
          <a:p>
            <a:pPr eaLnBrk="1" hangingPunct="1"/>
            <a:r>
              <a:rPr lang="en-US" sz="4000" b="1" dirty="0" smtClean="0">
                <a:solidFill>
                  <a:srgbClr val="FF0000"/>
                </a:solidFill>
              </a:rPr>
              <a:t>Estimating IRR for Project 1</a:t>
            </a:r>
            <a:endParaRPr lang="en-US" sz="4000" b="1" dirty="0">
              <a:solidFill>
                <a:srgbClr val="FF0000"/>
              </a:solidFill>
            </a:endParaRPr>
          </a:p>
        </p:txBody>
      </p:sp>
      <p:pic>
        <p:nvPicPr>
          <p:cNvPr id="20483" name="Picture 5" descr="Estimating IRR"/>
          <p:cNvPicPr>
            <a:picLocks noGrp="1" noChangeAspect="1" noChangeArrowheads="1"/>
          </p:cNvPicPr>
          <p:nvPr>
            <p:ph idx="1"/>
          </p:nvPr>
        </p:nvPicPr>
        <p:blipFill>
          <a:blip r:embed="rId2" cstate="print"/>
          <a:srcRect/>
          <a:stretch>
            <a:fillRect/>
          </a:stretch>
        </p:blipFill>
        <p:spPr>
          <a:xfrm>
            <a:off x="895349" y="990600"/>
            <a:ext cx="6191251" cy="5566782"/>
          </a:xfrm>
          <a:noFill/>
        </p:spPr>
      </p:pic>
      <p:sp>
        <p:nvSpPr>
          <p:cNvPr id="4" name="Slide Number Placeholder 3"/>
          <p:cNvSpPr>
            <a:spLocks noGrp="1"/>
          </p:cNvSpPr>
          <p:nvPr>
            <p:ph type="sldNum" sz="quarter" idx="12"/>
          </p:nvPr>
        </p:nvSpPr>
        <p:spPr/>
        <p:txBody>
          <a:bodyPr/>
          <a:lstStyle/>
          <a:p>
            <a:fld id="{793E6706-3FF2-42D7-A3B1-FB04D710F770}" type="slidenum">
              <a:rPr lang="en-US" smtClean="0"/>
              <a:pPr/>
              <a:t>49</a:t>
            </a:fld>
            <a:endParaRPr lang="en-US"/>
          </a:p>
        </p:txBody>
      </p:sp>
    </p:spTree>
    <p:extLst>
      <p:ext uri="{BB962C8B-B14F-4D97-AF65-F5344CB8AC3E}">
        <p14:creationId xmlns:p14="http://schemas.microsoft.com/office/powerpoint/2010/main" val="4052184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Introduction</a:t>
            </a:r>
            <a:endParaRPr lang="en-US" sz="4000" b="1" dirty="0"/>
          </a:p>
        </p:txBody>
      </p:sp>
      <p:sp>
        <p:nvSpPr>
          <p:cNvPr id="3" name="Content Placeholder 2"/>
          <p:cNvSpPr>
            <a:spLocks noGrp="1"/>
          </p:cNvSpPr>
          <p:nvPr>
            <p:ph idx="1"/>
          </p:nvPr>
        </p:nvSpPr>
        <p:spPr/>
        <p:txBody>
          <a:bodyPr>
            <a:normAutofit/>
          </a:bodyPr>
          <a:lstStyle/>
          <a:p>
            <a:r>
              <a:rPr lang="en-US" sz="2800" dirty="0" smtClean="0"/>
              <a:t>Deciding whether or not to go ahead with a project is really a case of comparing a proposed project with the alternatives and deciding whether to proceed with it.</a:t>
            </a:r>
          </a:p>
          <a:p>
            <a:r>
              <a:rPr lang="en-US" sz="2800" dirty="0" smtClean="0"/>
              <a:t>Projects must be evaluated on strategic, technical and economic grounds.</a:t>
            </a:r>
          </a:p>
          <a:p>
            <a:r>
              <a:rPr lang="en-US" sz="2800" dirty="0" smtClean="0"/>
              <a:t>The risks involved also need to be evaluated.</a:t>
            </a:r>
          </a:p>
          <a:p>
            <a:r>
              <a:rPr lang="en-US" sz="2800" dirty="0" smtClean="0"/>
              <a:t>Managers need some way of deciding which projects to select. This is part of </a:t>
            </a:r>
            <a:r>
              <a:rPr lang="en-US" sz="2800" b="1" i="1" dirty="0" smtClean="0"/>
              <a:t>portfolio</a:t>
            </a:r>
            <a:r>
              <a:rPr lang="en-US" sz="2800" dirty="0" smtClean="0"/>
              <a:t> </a:t>
            </a:r>
            <a:r>
              <a:rPr lang="en-US" sz="2800" b="1" i="1" dirty="0" smtClean="0"/>
              <a:t>management</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smtClean="0">
                <a:solidFill>
                  <a:srgbClr val="0000FF"/>
                </a:solidFill>
              </a:rPr>
              <a:t>ROI</a:t>
            </a:r>
            <a:r>
              <a:rPr lang="en-US" sz="4000" b="1" dirty="0" smtClean="0"/>
              <a:t> </a:t>
            </a:r>
            <a:r>
              <a:rPr lang="en-US" sz="4000" b="1" i="1" dirty="0" smtClean="0">
                <a:solidFill>
                  <a:srgbClr val="FF0000"/>
                </a:solidFill>
              </a:rPr>
              <a:t>vs. </a:t>
            </a:r>
            <a:r>
              <a:rPr lang="en-US" sz="4000" b="1" dirty="0" smtClean="0">
                <a:solidFill>
                  <a:srgbClr val="0000FF"/>
                </a:solidFill>
              </a:rPr>
              <a:t>IRR</a:t>
            </a:r>
            <a:endParaRPr lang="en-US" sz="4000" b="1" dirty="0">
              <a:solidFill>
                <a:srgbClr val="0000FF"/>
              </a:solidFill>
            </a:endParaRPr>
          </a:p>
        </p:txBody>
      </p:sp>
      <p:sp>
        <p:nvSpPr>
          <p:cNvPr id="3" name="Content Placeholder 2"/>
          <p:cNvSpPr>
            <a:spLocks noGrp="1"/>
          </p:cNvSpPr>
          <p:nvPr>
            <p:ph idx="1"/>
          </p:nvPr>
        </p:nvSpPr>
        <p:spPr>
          <a:xfrm>
            <a:off x="457200" y="1295400"/>
            <a:ext cx="8229600" cy="5334000"/>
          </a:xfrm>
        </p:spPr>
        <p:txBody>
          <a:bodyPr>
            <a:normAutofit fontScale="92500" lnSpcReduction="10000"/>
          </a:bodyPr>
          <a:lstStyle/>
          <a:p>
            <a:r>
              <a:rPr lang="en-US" sz="2800" b="1" dirty="0" smtClean="0">
                <a:solidFill>
                  <a:srgbClr val="0000FF"/>
                </a:solidFill>
              </a:rPr>
              <a:t>ROI</a:t>
            </a:r>
          </a:p>
          <a:p>
            <a:pPr lvl="1"/>
            <a:r>
              <a:rPr lang="en-US" sz="2400" dirty="0"/>
              <a:t>R</a:t>
            </a:r>
            <a:r>
              <a:rPr lang="en-US" sz="2400" dirty="0" smtClean="0"/>
              <a:t>epresents the simple percentage gain over the entire period, not annualized as in the IRR calculation.</a:t>
            </a:r>
          </a:p>
          <a:p>
            <a:pPr lvl="1"/>
            <a:r>
              <a:rPr lang="en-US" sz="2400" dirty="0"/>
              <a:t>T</a:t>
            </a:r>
            <a:r>
              <a:rPr lang="en-US" sz="2400" dirty="0" smtClean="0"/>
              <a:t>ells an investor about the total growth, start to finish, of the investment.</a:t>
            </a:r>
          </a:p>
          <a:p>
            <a:pPr lvl="1"/>
            <a:r>
              <a:rPr lang="en-US" sz="2400" dirty="0"/>
              <a:t>ROI doesn’t take future value of money while doing the </a:t>
            </a:r>
            <a:r>
              <a:rPr lang="en-US" sz="2400" dirty="0" smtClean="0"/>
              <a:t>calculations </a:t>
            </a:r>
          </a:p>
          <a:p>
            <a:pPr lvl="1"/>
            <a:r>
              <a:rPr lang="en-US" sz="2400" dirty="0" smtClean="0"/>
              <a:t>More common than the IRR</a:t>
            </a:r>
          </a:p>
          <a:p>
            <a:r>
              <a:rPr lang="en-US" sz="2800" b="1" dirty="0" smtClean="0">
                <a:solidFill>
                  <a:srgbClr val="0000FF"/>
                </a:solidFill>
              </a:rPr>
              <a:t>IRR</a:t>
            </a:r>
          </a:p>
          <a:p>
            <a:pPr lvl="1"/>
            <a:r>
              <a:rPr lang="en-US" sz="2400" dirty="0" smtClean="0"/>
              <a:t>IRR is annualized percentage return</a:t>
            </a:r>
          </a:p>
          <a:p>
            <a:pPr lvl="1"/>
            <a:r>
              <a:rPr lang="en-US" sz="2400" dirty="0" smtClean="0"/>
              <a:t>IRR tells the investor what the annual growth rate is</a:t>
            </a:r>
          </a:p>
          <a:p>
            <a:pPr lvl="1"/>
            <a:r>
              <a:rPr lang="en-US" sz="2400" dirty="0"/>
              <a:t>IRR takes into account the </a:t>
            </a:r>
            <a:r>
              <a:rPr lang="en-US" sz="2400" i="1" dirty="0"/>
              <a:t>future value of money </a:t>
            </a:r>
            <a:endParaRPr lang="en-US" sz="2400" i="1" dirty="0" smtClean="0"/>
          </a:p>
          <a:p>
            <a:pPr lvl="1"/>
            <a:r>
              <a:rPr lang="en-US" sz="2400" dirty="0" smtClean="0"/>
              <a:t>Less common than ROI (but modern computers make calculating IRR much easier)</a:t>
            </a: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50</a:t>
            </a:fld>
            <a:endParaRPr lang="en-US"/>
          </a:p>
        </p:txBody>
      </p:sp>
    </p:spTree>
    <p:extLst>
      <p:ext uri="{BB962C8B-B14F-4D97-AF65-F5344CB8AC3E}">
        <p14:creationId xmlns:p14="http://schemas.microsoft.com/office/powerpoint/2010/main" val="3834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90600" y="152400"/>
            <a:ext cx="7162800" cy="960438"/>
          </a:xfrm>
        </p:spPr>
        <p:txBody>
          <a:bodyPr>
            <a:normAutofit/>
          </a:bodyPr>
          <a:lstStyle/>
          <a:p>
            <a:pPr eaLnBrk="1" hangingPunct="1"/>
            <a:r>
              <a:rPr lang="en-US" sz="4000" b="1" dirty="0"/>
              <a:t>Other Factors to Consider</a:t>
            </a:r>
          </a:p>
        </p:txBody>
      </p:sp>
      <p:sp>
        <p:nvSpPr>
          <p:cNvPr id="22531" name="Rectangle 3"/>
          <p:cNvSpPr>
            <a:spLocks noGrp="1" noChangeArrowheads="1"/>
          </p:cNvSpPr>
          <p:nvPr>
            <p:ph idx="1"/>
          </p:nvPr>
        </p:nvSpPr>
        <p:spPr>
          <a:xfrm>
            <a:off x="457200" y="1219200"/>
            <a:ext cx="8153400" cy="4800600"/>
          </a:xfrm>
        </p:spPr>
        <p:txBody>
          <a:bodyPr>
            <a:normAutofit/>
          </a:bodyPr>
          <a:lstStyle/>
          <a:p>
            <a:pPr marL="365760" indent="-274320"/>
            <a:r>
              <a:rPr lang="en-US" b="1" dirty="0" smtClean="0"/>
              <a:t>NPV</a:t>
            </a:r>
            <a:r>
              <a:rPr lang="en-US" dirty="0" smtClean="0"/>
              <a:t> and </a:t>
            </a:r>
            <a:r>
              <a:rPr lang="en-US" b="1" dirty="0" smtClean="0"/>
              <a:t>IRR</a:t>
            </a:r>
            <a:r>
              <a:rPr lang="en-US" dirty="0" smtClean="0"/>
              <a:t> are </a:t>
            </a:r>
            <a:r>
              <a:rPr lang="en-US" b="1" i="1" dirty="0" smtClean="0">
                <a:solidFill>
                  <a:srgbClr val="FF0000"/>
                </a:solidFill>
              </a:rPr>
              <a:t>not</a:t>
            </a:r>
            <a:r>
              <a:rPr lang="en-US" dirty="0" smtClean="0"/>
              <a:t> a complete answer to economic project evaluation.</a:t>
            </a:r>
          </a:p>
          <a:p>
            <a:pPr marL="365760" indent="-274320"/>
            <a:r>
              <a:rPr lang="en-US" dirty="0" smtClean="0"/>
              <a:t>Other Factors to Consider</a:t>
            </a:r>
          </a:p>
          <a:p>
            <a:pPr marL="765810" lvl="1" indent="-274320"/>
            <a:r>
              <a:rPr lang="en-US" dirty="0" smtClean="0"/>
              <a:t>Ability to fund</a:t>
            </a:r>
          </a:p>
          <a:p>
            <a:pPr marL="765810" lvl="1" indent="-274320"/>
            <a:r>
              <a:rPr lang="en-US" dirty="0" smtClean="0"/>
              <a:t>Risk</a:t>
            </a:r>
          </a:p>
          <a:p>
            <a:pPr marL="765810" lvl="1" indent="-274320"/>
            <a:r>
              <a:rPr lang="en-US" dirty="0" smtClean="0"/>
              <a:t>Overall strategy and framework</a:t>
            </a:r>
          </a:p>
          <a:p>
            <a:pPr marL="765810" lvl="1" indent="-274320"/>
            <a:r>
              <a:rPr lang="en-US" dirty="0" smtClean="0"/>
              <a:t>Comparison</a:t>
            </a:r>
          </a:p>
        </p:txBody>
      </p:sp>
      <p:sp>
        <p:nvSpPr>
          <p:cNvPr id="4" name="Slide Number Placeholder 3"/>
          <p:cNvSpPr>
            <a:spLocks noGrp="1"/>
          </p:cNvSpPr>
          <p:nvPr>
            <p:ph type="sldNum" sz="quarter" idx="12"/>
          </p:nvPr>
        </p:nvSpPr>
        <p:spPr/>
        <p:txBody>
          <a:bodyPr/>
          <a:lstStyle/>
          <a:p>
            <a:fld id="{793E6706-3FF2-42D7-A3B1-FB04D710F770}" type="slidenum">
              <a:rPr lang="en-US" smtClean="0"/>
              <a:pPr/>
              <a:t>51</a:t>
            </a:fld>
            <a:endParaRPr lang="en-US"/>
          </a:p>
        </p:txBody>
      </p:sp>
    </p:spTree>
    <p:extLst>
      <p:ext uri="{BB962C8B-B14F-4D97-AF65-F5344CB8AC3E}">
        <p14:creationId xmlns:p14="http://schemas.microsoft.com/office/powerpoint/2010/main" val="14899195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GB" sz="4000" b="1" dirty="0" smtClean="0"/>
              <a:t>Risk Evaluation</a:t>
            </a:r>
            <a:endParaRPr lang="en-US" sz="4000" dirty="0"/>
          </a:p>
        </p:txBody>
      </p:sp>
      <p:sp>
        <p:nvSpPr>
          <p:cNvPr id="3" name="Content Placeholder 2"/>
          <p:cNvSpPr>
            <a:spLocks noGrp="1"/>
          </p:cNvSpPr>
          <p:nvPr>
            <p:ph idx="1"/>
          </p:nvPr>
        </p:nvSpPr>
        <p:spPr>
          <a:xfrm>
            <a:off x="457200" y="1447800"/>
            <a:ext cx="8229600" cy="4525963"/>
          </a:xfrm>
        </p:spPr>
        <p:txBody>
          <a:bodyPr>
            <a:noAutofit/>
          </a:bodyPr>
          <a:lstStyle/>
          <a:p>
            <a:r>
              <a:rPr lang="en-GB" sz="2400" dirty="0" smtClean="0">
                <a:solidFill>
                  <a:srgbClr val="FF0000"/>
                </a:solidFill>
              </a:rPr>
              <a:t>Every project involves risk</a:t>
            </a:r>
          </a:p>
          <a:p>
            <a:r>
              <a:rPr lang="en-GB" sz="2400" b="1" dirty="0" smtClean="0">
                <a:solidFill>
                  <a:srgbClr val="0000FF"/>
                </a:solidFill>
              </a:rPr>
              <a:t>Project</a:t>
            </a:r>
            <a:r>
              <a:rPr lang="en-GB" sz="2400" dirty="0" smtClean="0">
                <a:solidFill>
                  <a:srgbClr val="0000FF"/>
                </a:solidFill>
              </a:rPr>
              <a:t> </a:t>
            </a:r>
            <a:r>
              <a:rPr lang="en-GB" sz="2400" b="1" dirty="0" smtClean="0">
                <a:solidFill>
                  <a:srgbClr val="0000FF"/>
                </a:solidFill>
              </a:rPr>
              <a:t>risks</a:t>
            </a:r>
            <a:r>
              <a:rPr lang="en-GB" sz="2400" dirty="0" smtClean="0">
                <a:solidFill>
                  <a:srgbClr val="0000FF"/>
                </a:solidFill>
              </a:rPr>
              <a:t>, which prevent the project from being completed successfully</a:t>
            </a:r>
            <a:r>
              <a:rPr lang="en-GB" sz="2400" dirty="0" smtClean="0"/>
              <a:t>, are different from the  </a:t>
            </a:r>
            <a:r>
              <a:rPr lang="en-GB" sz="2400" b="1" dirty="0" smtClean="0">
                <a:solidFill>
                  <a:srgbClr val="FF0000"/>
                </a:solidFill>
              </a:rPr>
              <a:t>business</a:t>
            </a:r>
            <a:r>
              <a:rPr lang="en-GB" sz="2400" dirty="0" smtClean="0">
                <a:solidFill>
                  <a:srgbClr val="FF0000"/>
                </a:solidFill>
              </a:rPr>
              <a:t> </a:t>
            </a:r>
            <a:r>
              <a:rPr lang="en-GB" sz="2400" b="1" dirty="0" smtClean="0">
                <a:solidFill>
                  <a:srgbClr val="FF0000"/>
                </a:solidFill>
              </a:rPr>
              <a:t>risk</a:t>
            </a:r>
            <a:r>
              <a:rPr lang="en-GB" sz="2400" dirty="0" smtClean="0">
                <a:solidFill>
                  <a:srgbClr val="FF0000"/>
                </a:solidFill>
              </a:rPr>
              <a:t> that the delivered products are not profitable. </a:t>
            </a:r>
          </a:p>
          <a:p>
            <a:pPr lvl="1"/>
            <a:r>
              <a:rPr lang="en-GB" sz="2000" dirty="0" smtClean="0"/>
              <a:t>Here we focus on business risk. Project risks will be discussed later. </a:t>
            </a:r>
          </a:p>
          <a:p>
            <a:r>
              <a:rPr lang="en-GB" sz="2400" b="1" i="1" dirty="0" smtClean="0"/>
              <a:t>Project A </a:t>
            </a:r>
            <a:r>
              <a:rPr lang="en-GB" sz="2400" dirty="0" smtClean="0"/>
              <a:t>might appear to give a better return than </a:t>
            </a:r>
            <a:r>
              <a:rPr lang="en-GB" sz="2400" b="1" i="1" dirty="0" smtClean="0"/>
              <a:t>Project B</a:t>
            </a:r>
            <a:r>
              <a:rPr lang="en-GB" sz="2400" dirty="0" smtClean="0"/>
              <a:t>, but could be riskier</a:t>
            </a:r>
          </a:p>
          <a:p>
            <a:r>
              <a:rPr lang="en-GB" sz="2400" dirty="0" smtClean="0"/>
              <a:t>Could draw up a </a:t>
            </a:r>
            <a:r>
              <a:rPr lang="en-GB" sz="2400" b="1" dirty="0" smtClean="0"/>
              <a:t>project</a:t>
            </a:r>
            <a:r>
              <a:rPr lang="en-GB" sz="2400" dirty="0" smtClean="0"/>
              <a:t> </a:t>
            </a:r>
            <a:r>
              <a:rPr lang="en-GB" sz="2400" b="1" dirty="0" smtClean="0"/>
              <a:t>risk</a:t>
            </a:r>
            <a:r>
              <a:rPr lang="en-GB" sz="2400" dirty="0" smtClean="0"/>
              <a:t> </a:t>
            </a:r>
            <a:r>
              <a:rPr lang="en-GB" sz="2400" b="1" dirty="0" smtClean="0"/>
              <a:t>matrix</a:t>
            </a:r>
            <a:r>
              <a:rPr lang="en-GB" sz="2400" dirty="0" smtClean="0"/>
              <a:t> for each project to assess risks </a:t>
            </a:r>
            <a:r>
              <a:rPr lang="en-GB" sz="2400" dirty="0" smtClean="0">
                <a:sym typeface="Wingdings" pitchFamily="2" charset="2"/>
              </a:rPr>
              <a:t>(</a:t>
            </a:r>
            <a:r>
              <a:rPr lang="en-GB" sz="2400" dirty="0" smtClean="0"/>
              <a:t>see next slide)</a:t>
            </a:r>
          </a:p>
          <a:p>
            <a:r>
              <a:rPr lang="en-GB" sz="2400" dirty="0" smtClean="0"/>
              <a:t>For riskier projects could use higher discount rates </a:t>
            </a: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GB" sz="4000" b="1" i="1" dirty="0" smtClean="0">
                <a:solidFill>
                  <a:srgbClr val="FF0000"/>
                </a:solidFill>
              </a:rPr>
              <a:t>A fragment of a basic </a:t>
            </a:r>
            <a:r>
              <a:rPr lang="en-GB" sz="4000" b="1" dirty="0" smtClean="0">
                <a:solidFill>
                  <a:srgbClr val="FF0000"/>
                </a:solidFill>
              </a:rPr>
              <a:t>project risk matrix</a:t>
            </a:r>
            <a:endParaRPr lang="en-US" sz="4000" dirty="0">
              <a:solidFill>
                <a:srgbClr val="FF0000"/>
              </a:solidFill>
            </a:endParaRPr>
          </a:p>
        </p:txBody>
      </p:sp>
      <p:pic>
        <p:nvPicPr>
          <p:cNvPr id="4" name="Picture 5"/>
          <p:cNvPicPr>
            <a:picLocks noGrp="1" noChangeAspect="1" noChangeArrowheads="1"/>
          </p:cNvPicPr>
          <p:nvPr>
            <p:ph idx="1"/>
          </p:nvPr>
        </p:nvPicPr>
        <p:blipFill>
          <a:blip r:embed="rId2" cstate="print"/>
          <a:srcRect/>
          <a:stretch>
            <a:fillRect/>
          </a:stretch>
        </p:blipFill>
        <p:spPr>
          <a:xfrm>
            <a:off x="262621" y="1066800"/>
            <a:ext cx="8271779" cy="4191000"/>
          </a:xfrm>
          <a:noFill/>
        </p:spPr>
      </p:pic>
      <p:sp>
        <p:nvSpPr>
          <p:cNvPr id="3" name="Slide Number Placeholder 2"/>
          <p:cNvSpPr>
            <a:spLocks noGrp="1"/>
          </p:cNvSpPr>
          <p:nvPr>
            <p:ph type="sldNum" sz="quarter" idx="12"/>
          </p:nvPr>
        </p:nvSpPr>
        <p:spPr/>
        <p:txBody>
          <a:bodyPr/>
          <a:lstStyle/>
          <a:p>
            <a:fld id="{47CE13DB-E551-4685-9E95-C481C64BE6C1}" type="slidenum">
              <a:rPr lang="en-US" smtClean="0"/>
              <a:pPr/>
              <a:t>53</a:t>
            </a:fld>
            <a:endParaRPr lang="en-US"/>
          </a:p>
        </p:txBody>
      </p:sp>
      <p:sp>
        <p:nvSpPr>
          <p:cNvPr id="6" name="Rectangle 5"/>
          <p:cNvSpPr/>
          <p:nvPr/>
        </p:nvSpPr>
        <p:spPr>
          <a:xfrm>
            <a:off x="381000" y="5486400"/>
            <a:ext cx="8077200" cy="1015663"/>
          </a:xfrm>
          <a:prstGeom prst="rect">
            <a:avLst/>
          </a:prstGeom>
        </p:spPr>
        <p:txBody>
          <a:bodyPr wrap="square">
            <a:spAutoFit/>
          </a:bodyPr>
          <a:lstStyle/>
          <a:p>
            <a:r>
              <a:rPr lang="en-GB" altLang="en-US" sz="2000" dirty="0" smtClean="0">
                <a:solidFill>
                  <a:srgbClr val="FF0000"/>
                </a:solidFill>
              </a:rPr>
              <a:t>In the table ‘</a:t>
            </a:r>
            <a:r>
              <a:rPr lang="en-GB" altLang="en-US" sz="2000" b="1" dirty="0" smtClean="0">
                <a:solidFill>
                  <a:srgbClr val="FF0000"/>
                </a:solidFill>
              </a:rPr>
              <a:t>Importance</a:t>
            </a:r>
            <a:r>
              <a:rPr lang="en-GB" altLang="en-US" sz="2000" dirty="0" smtClean="0">
                <a:solidFill>
                  <a:srgbClr val="FF0000"/>
                </a:solidFill>
              </a:rPr>
              <a:t>’ relates to the cost of the </a:t>
            </a:r>
            <a:r>
              <a:rPr lang="en-GB" altLang="en-US" sz="2000" b="1" i="1" dirty="0" smtClean="0">
                <a:solidFill>
                  <a:srgbClr val="FF0000"/>
                </a:solidFill>
              </a:rPr>
              <a:t>damage</a:t>
            </a:r>
            <a:r>
              <a:rPr lang="en-GB" altLang="en-US" sz="2000" dirty="0" smtClean="0">
                <a:solidFill>
                  <a:srgbClr val="FF0000"/>
                </a:solidFill>
              </a:rPr>
              <a:t> if the risk were to materialize and ‘</a:t>
            </a:r>
            <a:r>
              <a:rPr lang="en-GB" altLang="en-US" sz="2000" b="1" dirty="0" smtClean="0">
                <a:solidFill>
                  <a:srgbClr val="0000FF"/>
                </a:solidFill>
              </a:rPr>
              <a:t>likelihood</a:t>
            </a:r>
            <a:r>
              <a:rPr lang="en-GB" altLang="en-US" sz="2000" dirty="0" smtClean="0">
                <a:solidFill>
                  <a:srgbClr val="FF0000"/>
                </a:solidFill>
              </a:rPr>
              <a:t>’ to the </a:t>
            </a:r>
            <a:r>
              <a:rPr lang="en-GB" altLang="en-US" sz="2000" b="1" i="1" dirty="0" smtClean="0">
                <a:solidFill>
                  <a:srgbClr val="0000FF"/>
                </a:solidFill>
              </a:rPr>
              <a:t>probability</a:t>
            </a:r>
            <a:r>
              <a:rPr lang="en-GB" altLang="en-US" sz="2000" dirty="0" smtClean="0">
                <a:solidFill>
                  <a:srgbClr val="FF0000"/>
                </a:solidFill>
              </a:rPr>
              <a:t> that the risk will actual occur. ‘H’ indicates ‘High’, ‘M’ indicates ‘medium’ and ‘L’ indicates ‘low’.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04009" y="304800"/>
            <a:ext cx="7173191" cy="838200"/>
          </a:xfrm>
        </p:spPr>
        <p:txBody>
          <a:bodyPr>
            <a:noAutofit/>
          </a:bodyPr>
          <a:lstStyle/>
          <a:p>
            <a:pPr eaLnBrk="1" hangingPunct="1"/>
            <a:r>
              <a:rPr lang="en-US" sz="4000" b="1" dirty="0"/>
              <a:t>Risk </a:t>
            </a:r>
            <a:r>
              <a:rPr lang="en-US" sz="4000" b="1" dirty="0" smtClean="0"/>
              <a:t>Evaluation </a:t>
            </a:r>
            <a:endParaRPr lang="en-US" sz="4000" b="1" dirty="0"/>
          </a:p>
        </p:txBody>
      </p:sp>
      <p:sp>
        <p:nvSpPr>
          <p:cNvPr id="23555" name="Rectangle 3"/>
          <p:cNvSpPr>
            <a:spLocks noGrp="1" noChangeArrowheads="1"/>
          </p:cNvSpPr>
          <p:nvPr>
            <p:ph idx="1"/>
          </p:nvPr>
        </p:nvSpPr>
        <p:spPr>
          <a:xfrm>
            <a:off x="457200" y="1295400"/>
            <a:ext cx="8229600" cy="5029200"/>
          </a:xfrm>
        </p:spPr>
        <p:txBody>
          <a:bodyPr>
            <a:normAutofit/>
          </a:bodyPr>
          <a:lstStyle/>
          <a:p>
            <a:pPr marL="365760" indent="-365760">
              <a:lnSpc>
                <a:spcPct val="110000"/>
              </a:lnSpc>
              <a:spcBef>
                <a:spcPts val="0"/>
              </a:spcBef>
            </a:pPr>
            <a:r>
              <a:rPr lang="en-US" sz="2400" b="1" dirty="0">
                <a:solidFill>
                  <a:srgbClr val="0000FF"/>
                </a:solidFill>
              </a:rPr>
              <a:t>Risk Identification and </a:t>
            </a:r>
            <a:r>
              <a:rPr lang="en-US" sz="2400" b="1" dirty="0" smtClean="0">
                <a:solidFill>
                  <a:srgbClr val="0000FF"/>
                </a:solidFill>
              </a:rPr>
              <a:t>Ranking</a:t>
            </a:r>
          </a:p>
          <a:p>
            <a:pPr marL="765810" lvl="1" indent="-365760">
              <a:lnSpc>
                <a:spcPct val="110000"/>
              </a:lnSpc>
              <a:spcBef>
                <a:spcPts val="0"/>
              </a:spcBef>
            </a:pPr>
            <a:r>
              <a:rPr lang="en-US" sz="2400" dirty="0" smtClean="0"/>
              <a:t>In any project evaluation we should identify the risks and quantify their effects</a:t>
            </a:r>
          </a:p>
          <a:p>
            <a:pPr marL="765810" lvl="1" indent="-365760">
              <a:lnSpc>
                <a:spcPct val="110000"/>
              </a:lnSpc>
              <a:spcBef>
                <a:spcPts val="0"/>
              </a:spcBef>
            </a:pPr>
            <a:r>
              <a:rPr lang="en-US" sz="2400" dirty="0" smtClean="0"/>
              <a:t>One approach is to construct a </a:t>
            </a:r>
            <a:r>
              <a:rPr lang="en-US" sz="2400" b="1" dirty="0" smtClean="0"/>
              <a:t>project</a:t>
            </a:r>
            <a:r>
              <a:rPr lang="en-US" sz="2400" dirty="0" smtClean="0"/>
              <a:t> </a:t>
            </a:r>
            <a:r>
              <a:rPr lang="en-US" sz="2400" b="1" dirty="0" smtClean="0"/>
              <a:t>risk</a:t>
            </a:r>
            <a:r>
              <a:rPr lang="en-US" sz="2400" dirty="0" smtClean="0"/>
              <a:t> </a:t>
            </a:r>
            <a:r>
              <a:rPr lang="en-US" sz="2400" b="1" dirty="0" smtClean="0"/>
              <a:t>matrix</a:t>
            </a:r>
            <a:r>
              <a:rPr lang="en-US" sz="2400" dirty="0" smtClean="0"/>
              <a:t> utilizing a checklist of possible risks and classify risks according to relative </a:t>
            </a:r>
            <a:r>
              <a:rPr lang="en-US" sz="2400" b="1" i="1" dirty="0" smtClean="0"/>
              <a:t>importance</a:t>
            </a:r>
            <a:r>
              <a:rPr lang="en-US" sz="2400" dirty="0" smtClean="0"/>
              <a:t> and </a:t>
            </a:r>
            <a:r>
              <a:rPr lang="en-US" sz="2400" b="1" i="1" dirty="0" smtClean="0"/>
              <a:t>likelihood</a:t>
            </a:r>
          </a:p>
          <a:p>
            <a:pPr marL="365760" indent="-365760">
              <a:lnSpc>
                <a:spcPct val="110000"/>
              </a:lnSpc>
              <a:spcBef>
                <a:spcPts val="0"/>
              </a:spcBef>
            </a:pPr>
            <a:r>
              <a:rPr lang="en-US" sz="2400" b="1" dirty="0" smtClean="0">
                <a:solidFill>
                  <a:srgbClr val="0000FF"/>
                </a:solidFill>
              </a:rPr>
              <a:t>Risk </a:t>
            </a:r>
            <a:r>
              <a:rPr lang="en-US" sz="2400" b="1" dirty="0">
                <a:solidFill>
                  <a:srgbClr val="0000FF"/>
                </a:solidFill>
              </a:rPr>
              <a:t>and </a:t>
            </a:r>
            <a:r>
              <a:rPr lang="en-US" sz="2400" b="1" dirty="0" smtClean="0">
                <a:solidFill>
                  <a:srgbClr val="0000FF"/>
                </a:solidFill>
              </a:rPr>
              <a:t>NPV</a:t>
            </a:r>
          </a:p>
          <a:p>
            <a:pPr marL="640080" lvl="1" indent="-274320">
              <a:lnSpc>
                <a:spcPct val="110000"/>
              </a:lnSpc>
              <a:spcBef>
                <a:spcPts val="0"/>
              </a:spcBef>
            </a:pPr>
            <a:r>
              <a:rPr lang="en-US" sz="2400" dirty="0" smtClean="0"/>
              <a:t>Use </a:t>
            </a:r>
            <a:r>
              <a:rPr lang="en-US" sz="2400" dirty="0"/>
              <a:t>a higher discount </a:t>
            </a:r>
            <a:r>
              <a:rPr lang="en-US" sz="2400" dirty="0" smtClean="0"/>
              <a:t>rate to calculate NPV for </a:t>
            </a:r>
            <a:r>
              <a:rPr lang="en-US" sz="2400" dirty="0"/>
              <a:t>more risky projects</a:t>
            </a:r>
          </a:p>
          <a:p>
            <a:pPr marL="365760" indent="-365760">
              <a:lnSpc>
                <a:spcPct val="110000"/>
              </a:lnSpc>
              <a:spcBef>
                <a:spcPts val="0"/>
              </a:spcBef>
            </a:pPr>
            <a:r>
              <a:rPr lang="en-US" sz="2400" b="1" dirty="0">
                <a:solidFill>
                  <a:srgbClr val="0000FF"/>
                </a:solidFill>
              </a:rPr>
              <a:t>Cost-Benefit Analysis</a:t>
            </a:r>
          </a:p>
          <a:p>
            <a:pPr marL="365760" indent="-365760">
              <a:lnSpc>
                <a:spcPct val="110000"/>
              </a:lnSpc>
              <a:spcBef>
                <a:spcPts val="0"/>
              </a:spcBef>
            </a:pPr>
            <a:r>
              <a:rPr lang="en-US" sz="2400" b="1" dirty="0">
                <a:solidFill>
                  <a:srgbClr val="0000FF"/>
                </a:solidFill>
              </a:rPr>
              <a:t>Risk Profile Analysis</a:t>
            </a:r>
          </a:p>
          <a:p>
            <a:pPr marL="365760" indent="-365760">
              <a:lnSpc>
                <a:spcPct val="110000"/>
              </a:lnSpc>
              <a:spcBef>
                <a:spcPts val="0"/>
              </a:spcBef>
            </a:pPr>
            <a:r>
              <a:rPr lang="en-US" sz="2400" b="1" dirty="0">
                <a:solidFill>
                  <a:srgbClr val="0000FF"/>
                </a:solidFill>
              </a:rPr>
              <a:t>Using Decision Trees</a:t>
            </a:r>
          </a:p>
        </p:txBody>
      </p:sp>
      <p:sp>
        <p:nvSpPr>
          <p:cNvPr id="4" name="Slide Number Placeholder 3"/>
          <p:cNvSpPr>
            <a:spLocks noGrp="1"/>
          </p:cNvSpPr>
          <p:nvPr>
            <p:ph type="sldNum" sz="quarter" idx="12"/>
          </p:nvPr>
        </p:nvSpPr>
        <p:spPr/>
        <p:txBody>
          <a:bodyPr/>
          <a:lstStyle/>
          <a:p>
            <a:fld id="{793E6706-3FF2-42D7-A3B1-FB04D710F770}" type="slidenum">
              <a:rPr lang="en-US" smtClean="0"/>
              <a:pPr/>
              <a:t>54</a:t>
            </a:fld>
            <a:endParaRPr lang="en-US"/>
          </a:p>
        </p:txBody>
      </p:sp>
    </p:spTree>
    <p:extLst>
      <p:ext uri="{BB962C8B-B14F-4D97-AF65-F5344CB8AC3E}">
        <p14:creationId xmlns:p14="http://schemas.microsoft.com/office/powerpoint/2010/main" val="2964517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371600" y="152400"/>
            <a:ext cx="6057900" cy="838200"/>
          </a:xfrm>
        </p:spPr>
        <p:txBody>
          <a:bodyPr>
            <a:normAutofit/>
          </a:bodyPr>
          <a:lstStyle/>
          <a:p>
            <a:pPr eaLnBrk="1" hangingPunct="1"/>
            <a:r>
              <a:rPr lang="en-US" sz="4000" b="1" dirty="0" smtClean="0"/>
              <a:t>Sample Decision Tree</a:t>
            </a:r>
          </a:p>
        </p:txBody>
      </p:sp>
      <p:pic>
        <p:nvPicPr>
          <p:cNvPr id="27651" name="Picture 5" descr="Decision Tree"/>
          <p:cNvPicPr>
            <a:picLocks noGrp="1" noChangeAspect="1" noChangeArrowheads="1"/>
          </p:cNvPicPr>
          <p:nvPr>
            <p:ph idx="1"/>
          </p:nvPr>
        </p:nvPicPr>
        <p:blipFill>
          <a:blip r:embed="rId2" cstate="print"/>
          <a:srcRect/>
          <a:stretch>
            <a:fillRect/>
          </a:stretch>
        </p:blipFill>
        <p:spPr>
          <a:xfrm>
            <a:off x="1066800" y="990600"/>
            <a:ext cx="6362701" cy="4343399"/>
          </a:xfrm>
          <a:noFill/>
        </p:spPr>
      </p:pic>
      <p:sp>
        <p:nvSpPr>
          <p:cNvPr id="4" name="Slide Number Placeholder 3"/>
          <p:cNvSpPr>
            <a:spLocks noGrp="1"/>
          </p:cNvSpPr>
          <p:nvPr>
            <p:ph type="sldNum" sz="quarter" idx="12"/>
          </p:nvPr>
        </p:nvSpPr>
        <p:spPr/>
        <p:txBody>
          <a:bodyPr/>
          <a:lstStyle/>
          <a:p>
            <a:fld id="{793E6706-3FF2-42D7-A3B1-FB04D710F770}" type="slidenum">
              <a:rPr lang="en-US" smtClean="0"/>
              <a:pPr/>
              <a:t>55</a:t>
            </a:fld>
            <a:endParaRPr lang="en-US"/>
          </a:p>
        </p:txBody>
      </p:sp>
      <p:sp>
        <p:nvSpPr>
          <p:cNvPr id="5" name="TextBox 4"/>
          <p:cNvSpPr txBox="1"/>
          <p:nvPr/>
        </p:nvSpPr>
        <p:spPr>
          <a:xfrm>
            <a:off x="485055" y="5715000"/>
            <a:ext cx="7973145" cy="707886"/>
          </a:xfrm>
          <a:prstGeom prst="rect">
            <a:avLst/>
          </a:prstGeom>
          <a:noFill/>
        </p:spPr>
        <p:txBody>
          <a:bodyPr wrap="none" rtlCol="0">
            <a:spAutoFit/>
          </a:bodyPr>
          <a:lstStyle/>
          <a:p>
            <a:r>
              <a:rPr lang="en-US" sz="2000" b="1" dirty="0" smtClean="0">
                <a:solidFill>
                  <a:srgbClr val="FF0000"/>
                </a:solidFill>
              </a:rPr>
              <a:t>The company should choose the option of </a:t>
            </a:r>
            <a:r>
              <a:rPr lang="en-US" sz="2000" b="1" u="sng" dirty="0" smtClean="0">
                <a:solidFill>
                  <a:srgbClr val="FF0000"/>
                </a:solidFill>
              </a:rPr>
              <a:t>Extending</a:t>
            </a:r>
            <a:r>
              <a:rPr lang="en-US" sz="2000" b="1" dirty="0" smtClean="0">
                <a:solidFill>
                  <a:srgbClr val="FF0000"/>
                </a:solidFill>
              </a:rPr>
              <a:t> the existing system. </a:t>
            </a:r>
          </a:p>
          <a:p>
            <a:r>
              <a:rPr lang="en-US" sz="2000" b="1" dirty="0" smtClean="0">
                <a:solidFill>
                  <a:srgbClr val="FF0000"/>
                </a:solidFill>
              </a:rPr>
              <a:t>Can you explain why?</a:t>
            </a:r>
            <a:endParaRPr lang="en-US" sz="2000" b="1" dirty="0">
              <a:solidFill>
                <a:srgbClr val="FF0000"/>
              </a:solidFill>
            </a:endParaRPr>
          </a:p>
        </p:txBody>
      </p:sp>
      <p:sp>
        <p:nvSpPr>
          <p:cNvPr id="7" name="TextBox 6"/>
          <p:cNvSpPr txBox="1"/>
          <p:nvPr/>
        </p:nvSpPr>
        <p:spPr>
          <a:xfrm>
            <a:off x="1371600" y="5181600"/>
            <a:ext cx="4064702" cy="400110"/>
          </a:xfrm>
          <a:prstGeom prst="rect">
            <a:avLst/>
          </a:prstGeom>
          <a:noFill/>
        </p:spPr>
        <p:txBody>
          <a:bodyPr wrap="none" rtlCol="0">
            <a:spAutoFit/>
          </a:bodyPr>
          <a:lstStyle/>
          <a:p>
            <a:r>
              <a:rPr lang="en-US" sz="2000" b="1" dirty="0" smtClean="0">
                <a:solidFill>
                  <a:srgbClr val="0000FF"/>
                </a:solidFill>
              </a:rPr>
              <a:t>Figure 2.2 @ page 37 </a:t>
            </a:r>
            <a:r>
              <a:rPr lang="en-US" sz="2000" b="1" dirty="0" smtClean="0">
                <a:solidFill>
                  <a:srgbClr val="0000FF"/>
                </a:solidFill>
                <a:sym typeface="Wingdings" pitchFamily="2" charset="2"/>
              </a:rPr>
              <a:t> 5</a:t>
            </a:r>
            <a:r>
              <a:rPr lang="en-US" sz="2000" b="1" baseline="30000" dirty="0" smtClean="0">
                <a:solidFill>
                  <a:srgbClr val="0000FF"/>
                </a:solidFill>
                <a:sym typeface="Wingdings" pitchFamily="2" charset="2"/>
              </a:rPr>
              <a:t>th</a:t>
            </a:r>
            <a:r>
              <a:rPr lang="en-US" sz="2000" b="1" dirty="0" smtClean="0">
                <a:solidFill>
                  <a:srgbClr val="0000FF"/>
                </a:solidFill>
                <a:sym typeface="Wingdings" pitchFamily="2" charset="2"/>
              </a:rPr>
              <a:t> ed. book</a:t>
            </a:r>
            <a:endParaRPr lang="en-US" sz="2000" b="1" dirty="0">
              <a:solidFill>
                <a:srgbClr val="0000FF"/>
              </a:solidFill>
            </a:endParaRPr>
          </a:p>
        </p:txBody>
      </p:sp>
    </p:spTree>
    <p:extLst>
      <p:ext uri="{BB962C8B-B14F-4D97-AF65-F5344CB8AC3E}">
        <p14:creationId xmlns:p14="http://schemas.microsoft.com/office/powerpoint/2010/main" val="20554850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GB" sz="4000" b="1" dirty="0" smtClean="0">
                <a:solidFill>
                  <a:srgbClr val="FF0000"/>
                </a:solidFill>
              </a:rPr>
              <a:t>Remember!</a:t>
            </a:r>
            <a:endParaRPr lang="en-US" sz="4000" dirty="0">
              <a:solidFill>
                <a:srgbClr val="FF0000"/>
              </a:solidFill>
            </a:endParaRPr>
          </a:p>
        </p:txBody>
      </p:sp>
      <p:sp>
        <p:nvSpPr>
          <p:cNvPr id="3" name="Content Placeholder 2"/>
          <p:cNvSpPr>
            <a:spLocks noGrp="1"/>
          </p:cNvSpPr>
          <p:nvPr>
            <p:ph idx="1"/>
          </p:nvPr>
        </p:nvSpPr>
        <p:spPr>
          <a:xfrm>
            <a:off x="457200" y="1219200"/>
            <a:ext cx="8229600" cy="5105400"/>
          </a:xfrm>
        </p:spPr>
        <p:txBody>
          <a:bodyPr>
            <a:noAutofit/>
          </a:bodyPr>
          <a:lstStyle/>
          <a:p>
            <a:pPr marL="274320" indent="-274320">
              <a:spcBef>
                <a:spcPts val="0"/>
              </a:spcBef>
            </a:pPr>
            <a:r>
              <a:rPr lang="en-GB" sz="2600" dirty="0" smtClean="0"/>
              <a:t>Projects must be evaluated on strategic, technical and economic grounds. Risks involved also need to be considered.</a:t>
            </a:r>
          </a:p>
          <a:p>
            <a:pPr marL="274320" indent="-274320">
              <a:spcBef>
                <a:spcPts val="0"/>
              </a:spcBef>
            </a:pPr>
            <a:r>
              <a:rPr lang="en-GB" sz="2600" dirty="0" smtClean="0"/>
              <a:t>Many projects are not justifiable on their own, but are as part of a broader program of projects that implement an organization’s strategy.</a:t>
            </a:r>
          </a:p>
          <a:p>
            <a:pPr marL="274320" indent="-274320">
              <a:spcBef>
                <a:spcPts val="0"/>
              </a:spcBef>
            </a:pPr>
            <a:r>
              <a:rPr lang="en-GB" sz="2600" dirty="0" smtClean="0"/>
              <a:t>Not all benefits can be precisely quantified in financial value.</a:t>
            </a:r>
          </a:p>
          <a:p>
            <a:pPr marL="274320" indent="-274320">
              <a:spcBef>
                <a:spcPts val="0"/>
              </a:spcBef>
            </a:pPr>
            <a:r>
              <a:rPr lang="en-GB" sz="2600" dirty="0" smtClean="0"/>
              <a:t>Economic assessment involves the identification of all costs and income over the lifetime of the system, including it development and operation and checking that the total value of benefits exceeds total expenditure.</a:t>
            </a:r>
          </a:p>
        </p:txBody>
      </p:sp>
      <p:sp>
        <p:nvSpPr>
          <p:cNvPr id="4" name="Slide Number Placeholder 3"/>
          <p:cNvSpPr>
            <a:spLocks noGrp="1"/>
          </p:cNvSpPr>
          <p:nvPr>
            <p:ph type="sldNum" sz="quarter" idx="12"/>
          </p:nvPr>
        </p:nvSpPr>
        <p:spPr/>
        <p:txBody>
          <a:bodyPr/>
          <a:lstStyle/>
          <a:p>
            <a:fld id="{47CE13DB-E551-4685-9E95-C481C64BE6C1}"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GB" sz="4000" b="1" dirty="0" smtClean="0">
                <a:solidFill>
                  <a:srgbClr val="FF0000"/>
                </a:solidFill>
              </a:rPr>
              <a:t>Remember!</a:t>
            </a:r>
            <a:endParaRPr lang="en-US" sz="4000" dirty="0"/>
          </a:p>
        </p:txBody>
      </p:sp>
      <p:sp>
        <p:nvSpPr>
          <p:cNvPr id="3" name="Content Placeholder 2"/>
          <p:cNvSpPr>
            <a:spLocks noGrp="1"/>
          </p:cNvSpPr>
          <p:nvPr>
            <p:ph idx="1"/>
          </p:nvPr>
        </p:nvSpPr>
        <p:spPr>
          <a:xfrm>
            <a:off x="457200" y="1219200"/>
            <a:ext cx="8229600" cy="4906963"/>
          </a:xfrm>
        </p:spPr>
        <p:txBody>
          <a:bodyPr>
            <a:normAutofit/>
          </a:bodyPr>
          <a:lstStyle/>
          <a:p>
            <a:r>
              <a:rPr lang="en-US" sz="2600" dirty="0" smtClean="0"/>
              <a:t>Money received  in the future is worth less than the same amount of money in hand now, which may be invested to earn interest.</a:t>
            </a:r>
          </a:p>
          <a:p>
            <a:r>
              <a:rPr lang="en-GB" sz="2600" dirty="0" smtClean="0"/>
              <a:t>A project may make a profit, but it may be possible to do something else that makes even more profit.</a:t>
            </a:r>
          </a:p>
          <a:p>
            <a:r>
              <a:rPr lang="en-US" sz="2600" dirty="0" smtClean="0"/>
              <a:t>Discounted cash flow techniques may be used to evaluate the present value of future cash flows taking account of interest rates and uncertainty.</a:t>
            </a:r>
          </a:p>
          <a:p>
            <a:r>
              <a:rPr lang="en-US" sz="2600" dirty="0" smtClean="0"/>
              <a:t>Cost-benefit analysis techniques and decision trees provide tools for evaluating expected outcomes and choosing between alternative strategies.</a:t>
            </a:r>
            <a:endParaRPr lang="en-US" sz="26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t>Business Case</a:t>
            </a:r>
            <a:endParaRPr lang="en-US" sz="4000" b="1" dirty="0"/>
          </a:p>
        </p:txBody>
      </p:sp>
      <p:sp>
        <p:nvSpPr>
          <p:cNvPr id="3" name="Content Placeholder 2"/>
          <p:cNvSpPr>
            <a:spLocks noGrp="1"/>
          </p:cNvSpPr>
          <p:nvPr>
            <p:ph idx="1"/>
          </p:nvPr>
        </p:nvSpPr>
        <p:spPr>
          <a:xfrm>
            <a:off x="457200" y="1371600"/>
            <a:ext cx="8229600" cy="4525963"/>
          </a:xfrm>
        </p:spPr>
        <p:txBody>
          <a:bodyPr>
            <a:normAutofit/>
          </a:bodyPr>
          <a:lstStyle/>
          <a:p>
            <a:pPr>
              <a:buFont typeface="Wingdings" pitchFamily="2" charset="2"/>
              <a:buChar char="§"/>
            </a:pPr>
            <a:r>
              <a:rPr lang="en-US" sz="2400" dirty="0" smtClean="0">
                <a:solidFill>
                  <a:srgbClr val="0000FF"/>
                </a:solidFill>
              </a:rPr>
              <a:t>A </a:t>
            </a:r>
            <a:r>
              <a:rPr lang="en-US" sz="2400" b="1" dirty="0" smtClean="0">
                <a:solidFill>
                  <a:srgbClr val="0000FF"/>
                </a:solidFill>
              </a:rPr>
              <a:t>business case</a:t>
            </a:r>
            <a:r>
              <a:rPr lang="en-US" sz="2400" dirty="0" smtClean="0">
                <a:solidFill>
                  <a:srgbClr val="0000FF"/>
                </a:solidFill>
              </a:rPr>
              <a:t> captures the reasoning for initiating a project. </a:t>
            </a:r>
            <a:r>
              <a:rPr lang="en-US" sz="2400" dirty="0" smtClean="0"/>
              <a:t>It is the information needed for authorization of the project.</a:t>
            </a:r>
          </a:p>
          <a:p>
            <a:pPr>
              <a:buNone/>
            </a:pPr>
            <a:r>
              <a:rPr lang="en-US" sz="2400" dirty="0" smtClean="0"/>
              <a:t>	It is often presented in a well-structured written document, but may also come in the form of a short verbal argument or presentation.</a:t>
            </a:r>
          </a:p>
          <a:p>
            <a:pPr lvl="1">
              <a:buFont typeface="Arial" pitchFamily="34" charset="0"/>
              <a:buChar char="•"/>
            </a:pPr>
            <a:r>
              <a:rPr lang="en-US" sz="2400" dirty="0" smtClean="0"/>
              <a:t>AKA </a:t>
            </a:r>
            <a:r>
              <a:rPr lang="en-US" sz="2400" dirty="0" smtClean="0">
                <a:sym typeface="Wingdings" pitchFamily="2" charset="2"/>
              </a:rPr>
              <a:t>==&gt;</a:t>
            </a:r>
            <a:r>
              <a:rPr lang="en-US" sz="2400" b="1" i="1" dirty="0" smtClean="0">
                <a:solidFill>
                  <a:srgbClr val="0000FF"/>
                </a:solidFill>
              </a:rPr>
              <a:t>Feasibility</a:t>
            </a:r>
            <a:r>
              <a:rPr lang="en-US" sz="2400" dirty="0" smtClean="0">
                <a:solidFill>
                  <a:srgbClr val="0000FF"/>
                </a:solidFill>
              </a:rPr>
              <a:t> </a:t>
            </a:r>
            <a:r>
              <a:rPr lang="en-US" sz="2400" b="1" i="1" dirty="0" smtClean="0">
                <a:solidFill>
                  <a:srgbClr val="0000FF"/>
                </a:solidFill>
              </a:rPr>
              <a:t>study</a:t>
            </a:r>
            <a:r>
              <a:rPr lang="en-US" sz="2400" dirty="0" smtClean="0">
                <a:solidFill>
                  <a:srgbClr val="0000FF"/>
                </a:solidFill>
              </a:rPr>
              <a:t>, or, </a:t>
            </a:r>
            <a:r>
              <a:rPr lang="en-US" sz="2400" b="1" i="1" dirty="0" smtClean="0">
                <a:solidFill>
                  <a:srgbClr val="0000FF"/>
                </a:solidFill>
              </a:rPr>
              <a:t>project</a:t>
            </a:r>
            <a:r>
              <a:rPr lang="en-US" sz="2400" dirty="0" smtClean="0">
                <a:solidFill>
                  <a:srgbClr val="0000FF"/>
                </a:solidFill>
              </a:rPr>
              <a:t> </a:t>
            </a:r>
            <a:r>
              <a:rPr lang="en-US" sz="2400" b="1" i="1" dirty="0" smtClean="0">
                <a:solidFill>
                  <a:srgbClr val="0000FF"/>
                </a:solidFill>
              </a:rPr>
              <a:t>justification</a:t>
            </a:r>
          </a:p>
          <a:p>
            <a:pPr lvl="1">
              <a:buFont typeface="Arial" pitchFamily="34" charset="0"/>
              <a:buChar char="•"/>
            </a:pPr>
            <a:r>
              <a:rPr lang="en-US" sz="2400" dirty="0" smtClean="0"/>
              <a:t>A software project needs a Business Case</a:t>
            </a:r>
          </a:p>
          <a:p>
            <a:pPr>
              <a:buFont typeface="Wingdings" pitchFamily="2" charset="2"/>
              <a:buChar char="§"/>
            </a:pPr>
            <a:r>
              <a:rPr lang="en-US" sz="2400" dirty="0" smtClean="0"/>
              <a:t>Business Case is an analysis of the organizational value, feasibility, costs, benefits, and risks of the project.</a:t>
            </a:r>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868362"/>
          </a:xfrm>
        </p:spPr>
        <p:txBody>
          <a:bodyPr>
            <a:normAutofit/>
          </a:bodyPr>
          <a:lstStyle/>
          <a:p>
            <a:r>
              <a:rPr lang="en-US" sz="4000" dirty="0" smtClean="0"/>
              <a:t>Contents of a Business Case</a:t>
            </a:r>
            <a:endParaRPr lang="en-US" sz="4000" dirty="0"/>
          </a:p>
        </p:txBody>
      </p:sp>
      <p:sp>
        <p:nvSpPr>
          <p:cNvPr id="3" name="Content Placeholder 2"/>
          <p:cNvSpPr>
            <a:spLocks noGrp="1"/>
          </p:cNvSpPr>
          <p:nvPr>
            <p:ph idx="1"/>
          </p:nvPr>
        </p:nvSpPr>
        <p:spPr>
          <a:xfrm>
            <a:off x="457200" y="1295400"/>
            <a:ext cx="8229600" cy="4953000"/>
          </a:xfrm>
        </p:spPr>
        <p:txBody>
          <a:bodyPr>
            <a:normAutofit/>
          </a:bodyPr>
          <a:lstStyle/>
          <a:p>
            <a:pPr>
              <a:buFont typeface="Wingdings" pitchFamily="2" charset="2"/>
              <a:buChar char="§"/>
            </a:pPr>
            <a:r>
              <a:rPr lang="en-US" sz="2400" dirty="0" smtClean="0"/>
              <a:t>Typically a business case document might contain:</a:t>
            </a:r>
          </a:p>
          <a:p>
            <a:pPr marL="914400" lvl="1" indent="-457200">
              <a:buFont typeface="+mj-lt"/>
              <a:buAutoNum type="arabicPeriod"/>
            </a:pPr>
            <a:r>
              <a:rPr lang="en-US" sz="2400" dirty="0" smtClean="0"/>
              <a:t>Introduction and background to the proposal</a:t>
            </a:r>
          </a:p>
          <a:p>
            <a:pPr marL="914400" lvl="1" indent="-457200">
              <a:buFont typeface="+mj-lt"/>
              <a:buAutoNum type="arabicPeriod"/>
            </a:pPr>
            <a:r>
              <a:rPr lang="en-US" sz="2400" dirty="0" smtClean="0"/>
              <a:t>The proposed project</a:t>
            </a:r>
          </a:p>
          <a:p>
            <a:pPr marL="914400" lvl="1" indent="-457200">
              <a:buFont typeface="+mj-lt"/>
              <a:buAutoNum type="arabicPeriod"/>
            </a:pPr>
            <a:r>
              <a:rPr lang="en-US" sz="2400" dirty="0" smtClean="0"/>
              <a:t>The market</a:t>
            </a:r>
          </a:p>
          <a:p>
            <a:pPr marL="914400" lvl="1" indent="-457200">
              <a:buFont typeface="+mj-lt"/>
              <a:buAutoNum type="arabicPeriod"/>
            </a:pPr>
            <a:r>
              <a:rPr lang="en-US" sz="2400" dirty="0" smtClean="0"/>
              <a:t>Organizational and operational infrastructure</a:t>
            </a:r>
          </a:p>
          <a:p>
            <a:pPr marL="914400" lvl="1" indent="-457200">
              <a:buFont typeface="+mj-lt"/>
              <a:buAutoNum type="arabicPeriod"/>
            </a:pPr>
            <a:r>
              <a:rPr lang="en-US" sz="2400" dirty="0" smtClean="0"/>
              <a:t>The benefits</a:t>
            </a:r>
          </a:p>
          <a:p>
            <a:pPr marL="914400" lvl="1" indent="-457200">
              <a:buFont typeface="+mj-lt"/>
              <a:buAutoNum type="arabicPeriod"/>
            </a:pPr>
            <a:r>
              <a:rPr lang="en-US" sz="2400" dirty="0" smtClean="0"/>
              <a:t>Outline implementation plan</a:t>
            </a:r>
          </a:p>
          <a:p>
            <a:pPr marL="914400" lvl="1" indent="-457200">
              <a:buFont typeface="+mj-lt"/>
              <a:buAutoNum type="arabicPeriod"/>
            </a:pPr>
            <a:r>
              <a:rPr lang="en-US" sz="2400" dirty="0" smtClean="0"/>
              <a:t>Costs</a:t>
            </a:r>
          </a:p>
          <a:p>
            <a:pPr marL="914400" lvl="1" indent="-457200">
              <a:buFont typeface="+mj-lt"/>
              <a:buAutoNum type="arabicPeriod"/>
            </a:pPr>
            <a:r>
              <a:rPr lang="en-US" sz="2400" dirty="0" smtClean="0"/>
              <a:t>The financial case</a:t>
            </a:r>
          </a:p>
          <a:p>
            <a:pPr marL="914400" lvl="1" indent="-457200">
              <a:buFont typeface="+mj-lt"/>
              <a:buAutoNum type="arabicPeriod"/>
            </a:pPr>
            <a:r>
              <a:rPr lang="en-US" sz="2400" dirty="0" smtClean="0"/>
              <a:t>Risks</a:t>
            </a:r>
          </a:p>
          <a:p>
            <a:pPr marL="914400" lvl="1" indent="-457200">
              <a:buFont typeface="+mj-lt"/>
              <a:buAutoNum type="arabicPeriod"/>
            </a:pPr>
            <a:r>
              <a:rPr lang="en-US" sz="2400" dirty="0" smtClean="0"/>
              <a:t>Management plan</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47CE13DB-E551-4685-9E95-C481C64BE6C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b="1" dirty="0" smtClean="0"/>
              <a:t/>
            </a:r>
            <a:br>
              <a:rPr lang="en-US" b="1" dirty="0" smtClean="0"/>
            </a:br>
            <a:r>
              <a:rPr lang="en-US" b="1" dirty="0" smtClean="0"/>
              <a:t>Program</a:t>
            </a:r>
            <a:br>
              <a:rPr lang="en-US" b="1" dirty="0" smtClean="0"/>
            </a:br>
            <a:r>
              <a:rPr lang="en-US" b="1" dirty="0" smtClean="0"/>
              <a:t> </a:t>
            </a: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r>
              <a:rPr lang="en-US" sz="2800" dirty="0" smtClean="0">
                <a:solidFill>
                  <a:srgbClr val="0000FF"/>
                </a:solidFill>
              </a:rPr>
              <a:t>A </a:t>
            </a:r>
            <a:r>
              <a:rPr lang="en-US" sz="2800" b="1" dirty="0" smtClean="0">
                <a:solidFill>
                  <a:srgbClr val="0000FF"/>
                </a:solidFill>
              </a:rPr>
              <a:t>program</a:t>
            </a:r>
            <a:r>
              <a:rPr lang="en-US" sz="2800" dirty="0" smtClean="0">
                <a:solidFill>
                  <a:srgbClr val="0000FF"/>
                </a:solidFill>
              </a:rPr>
              <a:t> is a group of related projects managed in a coordinated way to obtain benefits and control not available from managing them individually.</a:t>
            </a:r>
          </a:p>
          <a:p>
            <a:pPr lvl="1"/>
            <a:r>
              <a:rPr lang="en-US" sz="2400" dirty="0" smtClean="0"/>
              <a:t>A </a:t>
            </a:r>
            <a:r>
              <a:rPr lang="en-US" sz="2400" i="1" dirty="0" smtClean="0"/>
              <a:t>program</a:t>
            </a:r>
            <a:r>
              <a:rPr lang="en-US" sz="2400" dirty="0" smtClean="0"/>
              <a:t> is a collection of inter-related projects that all contribute to the same overall organizational goals</a:t>
            </a:r>
          </a:p>
          <a:p>
            <a:pPr>
              <a:buNone/>
            </a:pPr>
            <a:endParaRPr lang="en-US" sz="2800" dirty="0" smtClean="0"/>
          </a:p>
        </p:txBody>
      </p:sp>
      <p:sp>
        <p:nvSpPr>
          <p:cNvPr id="4" name="Slide Number Placeholder 3"/>
          <p:cNvSpPr>
            <a:spLocks noGrp="1"/>
          </p:cNvSpPr>
          <p:nvPr>
            <p:ph type="sldNum" sz="quarter" idx="12"/>
          </p:nvPr>
        </p:nvSpPr>
        <p:spPr/>
        <p:txBody>
          <a:bodyPr/>
          <a:lstStyle/>
          <a:p>
            <a:fld id="{47CE13DB-E551-4685-9E95-C481C64BE6C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4213" y="476250"/>
            <a:ext cx="7772400" cy="819150"/>
          </a:xfrm>
        </p:spPr>
        <p:txBody>
          <a:bodyPr>
            <a:normAutofit/>
          </a:bodyPr>
          <a:lstStyle/>
          <a:p>
            <a:pPr eaLnBrk="1" hangingPunct="1"/>
            <a:r>
              <a:rPr lang="en-GB" altLang="en-US" sz="4000" b="1" dirty="0" smtClean="0"/>
              <a:t>Programs may be..</a:t>
            </a:r>
          </a:p>
        </p:txBody>
      </p:sp>
      <p:sp>
        <p:nvSpPr>
          <p:cNvPr id="5124" name="Rectangle 3"/>
          <p:cNvSpPr>
            <a:spLocks noGrp="1" noChangeArrowheads="1"/>
          </p:cNvSpPr>
          <p:nvPr>
            <p:ph type="body" idx="1"/>
          </p:nvPr>
        </p:nvSpPr>
        <p:spPr>
          <a:xfrm>
            <a:off x="304800" y="1371600"/>
            <a:ext cx="8305799" cy="5257800"/>
          </a:xfrm>
        </p:spPr>
        <p:txBody>
          <a:bodyPr>
            <a:normAutofit lnSpcReduction="10000"/>
          </a:bodyPr>
          <a:lstStyle/>
          <a:p>
            <a:pPr eaLnBrk="1" hangingPunct="1"/>
            <a:r>
              <a:rPr lang="en-GB" altLang="en-US" sz="2200" b="1" dirty="0" smtClean="0"/>
              <a:t>Strategic</a:t>
            </a:r>
          </a:p>
          <a:p>
            <a:pPr lvl="1"/>
            <a:r>
              <a:rPr lang="en-GB" altLang="en-US" sz="1800" dirty="0" smtClean="0">
                <a:solidFill>
                  <a:srgbClr val="0000FF"/>
                </a:solidFill>
              </a:rPr>
              <a:t>Several projects together implement a single strategy.</a:t>
            </a:r>
            <a:r>
              <a:rPr lang="en-GB" altLang="en-US" sz="1800" dirty="0" smtClean="0"/>
              <a:t> For example, merging two organizations’ computer systems could require several projects each dealing with a particular application area. Each activity could be treated as a distinct project, but would be coordinated as a program.</a:t>
            </a:r>
          </a:p>
          <a:p>
            <a:pPr eaLnBrk="1" hangingPunct="1"/>
            <a:r>
              <a:rPr lang="en-GB" altLang="en-US" sz="2200" b="1" dirty="0" smtClean="0"/>
              <a:t>Business Cycle Programs</a:t>
            </a:r>
          </a:p>
          <a:p>
            <a:pPr lvl="1"/>
            <a:r>
              <a:rPr lang="en-GB" altLang="en-US" sz="1800" dirty="0" smtClean="0">
                <a:solidFill>
                  <a:srgbClr val="0000FF"/>
                </a:solidFill>
              </a:rPr>
              <a:t>A portfolio of projects that are to take place within a certain time frame </a:t>
            </a:r>
            <a:r>
              <a:rPr lang="en-GB" altLang="en-US" sz="1800" dirty="0" smtClean="0"/>
              <a:t>e.g. the next financial year.</a:t>
            </a:r>
          </a:p>
          <a:p>
            <a:pPr eaLnBrk="1" hangingPunct="1"/>
            <a:r>
              <a:rPr lang="en-GB" altLang="en-US" sz="2000" b="1" dirty="0" smtClean="0"/>
              <a:t>Infrastructure Programs</a:t>
            </a:r>
          </a:p>
          <a:p>
            <a:pPr lvl="1"/>
            <a:r>
              <a:rPr lang="en-GB" altLang="en-US" sz="1900" dirty="0" smtClean="0">
                <a:solidFill>
                  <a:srgbClr val="0000FF"/>
                </a:solidFill>
              </a:rPr>
              <a:t>In an organization there may be many different ICT-based applications which share the same hardware/software infrastructure.</a:t>
            </a:r>
          </a:p>
          <a:p>
            <a:pPr eaLnBrk="1" hangingPunct="1"/>
            <a:r>
              <a:rPr lang="en-GB" altLang="en-US" sz="2000" b="1" dirty="0" smtClean="0"/>
              <a:t>Research and Development Programs</a:t>
            </a:r>
          </a:p>
          <a:p>
            <a:pPr lvl="1"/>
            <a:r>
              <a:rPr lang="en-GB" altLang="en-US" sz="1900" dirty="0" smtClean="0">
                <a:solidFill>
                  <a:srgbClr val="0000FF"/>
                </a:solidFill>
              </a:rPr>
              <a:t>In a very innovative environment where new products are being developed, a range of products could be developed some of which are very speculative and high-risk but potentially very profitable and some will have a lower risk but will return a lower profit.</a:t>
            </a:r>
            <a:r>
              <a:rPr lang="en-GB" altLang="en-US" sz="1900" dirty="0" smtClean="0"/>
              <a:t> Getting the right balance would be key to the organization’s long term success.</a:t>
            </a:r>
          </a:p>
          <a:p>
            <a:pPr eaLnBrk="1" hangingPunct="1">
              <a:buNone/>
            </a:pPr>
            <a:endParaRPr lang="en-GB" altLang="en-US" sz="20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3363</TotalTime>
  <Words>3470</Words>
  <Application>Microsoft Office PowerPoint</Application>
  <PresentationFormat>On-screen Show (4:3)</PresentationFormat>
  <Paragraphs>401</Paragraphs>
  <Slides>57</Slides>
  <Notes>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SOFTWARE DEVELOPMENT PROJECT MANAGEMENT  (CSC4125) </vt:lpstr>
      <vt:lpstr>Main topics to be covered</vt:lpstr>
      <vt:lpstr>Introduction</vt:lpstr>
      <vt:lpstr>Introduction</vt:lpstr>
      <vt:lpstr>Introduction</vt:lpstr>
      <vt:lpstr>Business Case</vt:lpstr>
      <vt:lpstr>Contents of a Business Case</vt:lpstr>
      <vt:lpstr> Program  </vt:lpstr>
      <vt:lpstr>Programs may be..</vt:lpstr>
      <vt:lpstr> Program Management   </vt:lpstr>
      <vt:lpstr> Program Management </vt:lpstr>
      <vt:lpstr>Program Management </vt:lpstr>
      <vt:lpstr>STRATEGIC ASSESSMENT</vt:lpstr>
      <vt:lpstr>Program Managers versus Project Managers</vt:lpstr>
      <vt:lpstr>Managing Allocation of Resources  within Programs </vt:lpstr>
      <vt:lpstr>Managing Allocation of Resources  within Programs  </vt:lpstr>
      <vt:lpstr>Projects Sharing Resources</vt:lpstr>
      <vt:lpstr>Portfolio</vt:lpstr>
      <vt:lpstr>Portfolio Management</vt:lpstr>
      <vt:lpstr>Relationship among Portfolios, Programs and Projects</vt:lpstr>
      <vt:lpstr>Example of Portfolio, Program and Project Management Interfaces</vt:lpstr>
      <vt:lpstr>Benefits Management</vt:lpstr>
      <vt:lpstr>Benefits Management</vt:lpstr>
      <vt:lpstr>Benefits</vt:lpstr>
      <vt:lpstr>Quantifying Benefits</vt:lpstr>
      <vt:lpstr>Benefits Management</vt:lpstr>
      <vt:lpstr>Evaluation of Individual Projects</vt:lpstr>
      <vt:lpstr>Technical Assessment</vt:lpstr>
      <vt:lpstr>Cost-Benefit Analysis</vt:lpstr>
      <vt:lpstr>Steps of Cost-Benefit Analysis</vt:lpstr>
      <vt:lpstr>Cost-Benefit Analysis </vt:lpstr>
      <vt:lpstr>Cost Categories</vt:lpstr>
      <vt:lpstr>Benefits Categories </vt:lpstr>
      <vt:lpstr>Cost-Benefit Analysis</vt:lpstr>
      <vt:lpstr>Cash Flow Forecasting</vt:lpstr>
      <vt:lpstr>Typical Product life Cycle Cash Flow</vt:lpstr>
      <vt:lpstr>Cost-Benefit Evaluation Techniques</vt:lpstr>
      <vt:lpstr> Which is the best among all projects?   </vt:lpstr>
      <vt:lpstr>Net Profit</vt:lpstr>
      <vt:lpstr>Payback Period</vt:lpstr>
      <vt:lpstr>Return On Investment (ROI)</vt:lpstr>
      <vt:lpstr>Calculating Return on Investment (ROI)</vt:lpstr>
      <vt:lpstr>Net Present Value (NPV)</vt:lpstr>
      <vt:lpstr>Net Present Value (NPV)</vt:lpstr>
      <vt:lpstr>Table of NPV Discount Factors</vt:lpstr>
      <vt:lpstr>Calculating Net Present Value (NPV) for Project 1 ( Assume Discount rate 10%)</vt:lpstr>
      <vt:lpstr>Internal Rate of Return (IRR)</vt:lpstr>
      <vt:lpstr>Internal Rate of Return (IRR)</vt:lpstr>
      <vt:lpstr>Estimating IRR for Project 1</vt:lpstr>
      <vt:lpstr>ROI vs. IRR</vt:lpstr>
      <vt:lpstr>Other Factors to Consider</vt:lpstr>
      <vt:lpstr>Risk Evaluation</vt:lpstr>
      <vt:lpstr>A fragment of a basic project risk matrix</vt:lpstr>
      <vt:lpstr>Risk Evaluation </vt:lpstr>
      <vt:lpstr>Sample Decision Tree</vt:lpstr>
      <vt:lpstr>Remember!</vt:lpstr>
      <vt:lpstr>Remember!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PROJECT MANAGEMENT  (CSC4125)</dc:title>
  <dc:creator>rouf</dc:creator>
  <cp:lastModifiedBy>Rabeya</cp:lastModifiedBy>
  <cp:revision>193</cp:revision>
  <dcterms:created xsi:type="dcterms:W3CDTF">2016-01-29T12:35:50Z</dcterms:created>
  <dcterms:modified xsi:type="dcterms:W3CDTF">2020-02-13T04:46:51Z</dcterms:modified>
</cp:coreProperties>
</file>