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07" r:id="rId3"/>
    <p:sldId id="308" r:id="rId4"/>
    <p:sldId id="257" r:id="rId5"/>
    <p:sldId id="299" r:id="rId6"/>
    <p:sldId id="301" r:id="rId7"/>
    <p:sldId id="309" r:id="rId8"/>
    <p:sldId id="310" r:id="rId9"/>
    <p:sldId id="311" r:id="rId10"/>
    <p:sldId id="315" r:id="rId11"/>
    <p:sldId id="312" r:id="rId12"/>
    <p:sldId id="313" r:id="rId13"/>
    <p:sldId id="284" r:id="rId14"/>
    <p:sldId id="305" r:id="rId15"/>
    <p:sldId id="285" r:id="rId16"/>
    <p:sldId id="304" r:id="rId17"/>
    <p:sldId id="287" r:id="rId18"/>
    <p:sldId id="316" r:id="rId19"/>
    <p:sldId id="288" r:id="rId20"/>
    <p:sldId id="262" r:id="rId21"/>
    <p:sldId id="317" r:id="rId22"/>
    <p:sldId id="334" r:id="rId23"/>
    <p:sldId id="335" r:id="rId24"/>
    <p:sldId id="321" r:id="rId25"/>
    <p:sldId id="333" r:id="rId26"/>
    <p:sldId id="290" r:id="rId27"/>
    <p:sldId id="324" r:id="rId28"/>
    <p:sldId id="325" r:id="rId29"/>
    <p:sldId id="326" r:id="rId30"/>
    <p:sldId id="266" r:id="rId31"/>
    <p:sldId id="327" r:id="rId32"/>
    <p:sldId id="267" r:id="rId33"/>
    <p:sldId id="328" r:id="rId34"/>
    <p:sldId id="329" r:id="rId35"/>
    <p:sldId id="268" r:id="rId36"/>
    <p:sldId id="269" r:id="rId37"/>
    <p:sldId id="330" r:id="rId38"/>
    <p:sldId id="270" r:id="rId39"/>
    <p:sldId id="306" r:id="rId40"/>
    <p:sldId id="271" r:id="rId41"/>
    <p:sldId id="296" r:id="rId42"/>
    <p:sldId id="293" r:id="rId43"/>
    <p:sldId id="273" r:id="rId44"/>
    <p:sldId id="294" r:id="rId45"/>
    <p:sldId id="275" r:id="rId46"/>
    <p:sldId id="276" r:id="rId47"/>
    <p:sldId id="277" r:id="rId48"/>
    <p:sldId id="331" r:id="rId49"/>
    <p:sldId id="332" r:id="rId50"/>
    <p:sldId id="297" r:id="rId51"/>
    <p:sldId id="278" r:id="rId52"/>
    <p:sldId id="279" r:id="rId53"/>
    <p:sldId id="298" r:id="rId54"/>
    <p:sldId id="280" r:id="rId55"/>
    <p:sldId id="281" r:id="rId56"/>
    <p:sldId id="302" r:id="rId57"/>
    <p:sldId id="282" r:id="rId58"/>
    <p:sldId id="30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9" autoAdjust="0"/>
  </p:normalViewPr>
  <p:slideViewPr>
    <p:cSldViewPr>
      <p:cViewPr>
        <p:scale>
          <a:sx n="80" d="100"/>
          <a:sy n="80" d="100"/>
        </p:scale>
        <p:origin x="-105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8A8C-7C48-42B5-86BE-66066F0C5768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222A0-2239-43E5-9508-DEB631C7B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83CB-C97A-47FD-B825-5D8F3BB646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BC2B-FC1C-4747-90AA-9B3427316C21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75C0-FC63-4D4F-95D7-22BE6A0FFE6D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314-1553-499C-A574-C971FD33B37D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5948-B724-451B-8E88-F9AEE8F66E18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008B-C14F-49E2-A11B-50C1CF4672DF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82C-0008-4A32-862E-1F5313EADD94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75D-8151-45FA-8442-7E61A016DA8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879A-CB71-4A1C-8826-C9D98E195CA9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A73-12A9-4871-B762-D36A0C92E53E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4F5E-7D13-42D9-9940-D763FD7BE637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A3-D613-4A1A-BAD4-0074B954A4E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AD48-F61A-4133-8579-905DC5B0D1DB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2EF8-07DF-4A0A-B05A-754CA89CA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7165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SOFTWARE DEVELOPMENT PROJECT MANAGEMENT </a:t>
            </a:r>
            <a:br>
              <a:rPr lang="en-US" sz="4000" b="1" dirty="0" smtClean="0"/>
            </a:br>
            <a:r>
              <a:rPr lang="en-US" sz="4000" b="1" dirty="0" smtClean="0"/>
              <a:t>(CSC4125)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0"/>
            <a:ext cx="8153400" cy="175260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0000FF"/>
                </a:solidFill>
              </a:rPr>
              <a:t>Lecture 5</a:t>
            </a:r>
            <a:r>
              <a:rPr lang="en-US" sz="3600" b="1" dirty="0" smtClean="0">
                <a:solidFill>
                  <a:srgbClr val="0000FF"/>
                </a:solidFill>
              </a:rPr>
              <a:t>: Selection of an </a:t>
            </a:r>
          </a:p>
          <a:p>
            <a:r>
              <a:rPr lang="en-US" sz="3600" b="1" dirty="0" smtClean="0">
                <a:solidFill>
                  <a:srgbClr val="0000FF"/>
                </a:solidFill>
              </a:rPr>
              <a:t>Appropriate Project Approach</a:t>
            </a:r>
          </a:p>
          <a:p>
            <a:r>
              <a:rPr lang="en-US" sz="3600" b="1" dirty="0" smtClean="0">
                <a:solidFill>
                  <a:srgbClr val="0000FF"/>
                </a:solidFill>
              </a:rPr>
              <a:t>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Developing a SW using OTS components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678363"/>
          </a:xfrm>
        </p:spPr>
        <p:txBody>
          <a:bodyPr>
            <a:noAutofit/>
          </a:bodyPr>
          <a:lstStyle/>
          <a:p>
            <a:r>
              <a:rPr lang="en-US" sz="2600" dirty="0" smtClean="0"/>
              <a:t>Instead of developing a software component from scratch, organizations occasionally purchase off-the-shelf (OTS) components from third-party vendors and integrate them with their own components. </a:t>
            </a:r>
          </a:p>
          <a:p>
            <a:r>
              <a:rPr lang="en-US" sz="2600" dirty="0" smtClean="0"/>
              <a:t>A major issue that can arise while integrating different components is mismatches among code pieces developed by different parties usually unaware of each other.</a:t>
            </a:r>
          </a:p>
          <a:p>
            <a:r>
              <a:rPr lang="en-US" sz="2600" dirty="0" smtClean="0"/>
              <a:t>OTS components produced by the vendor organizations are known as </a:t>
            </a:r>
            <a:r>
              <a:rPr lang="en-US" sz="2600" i="1" dirty="0" smtClean="0">
                <a:solidFill>
                  <a:srgbClr val="0000FF"/>
                </a:solidFill>
              </a:rPr>
              <a:t>commercial off-the-shelf </a:t>
            </a:r>
            <a:r>
              <a:rPr lang="en-US" sz="2600" dirty="0" smtClean="0">
                <a:solidFill>
                  <a:srgbClr val="0000FF"/>
                </a:solidFill>
              </a:rPr>
              <a:t>(COTS) </a:t>
            </a:r>
            <a:r>
              <a:rPr lang="en-US" sz="2600" dirty="0" smtClean="0"/>
              <a:t>components.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solidFill>
                  <a:srgbClr val="0000FF"/>
                </a:solidFill>
              </a:rPr>
              <a:t>Advantages</a:t>
            </a:r>
            <a:r>
              <a:rPr lang="en-US" sz="4000" dirty="0" smtClean="0"/>
              <a:t> of Off-The-Shelf (OTS)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Cheaper</a:t>
            </a:r>
            <a:r>
              <a:rPr lang="en-US" sz="2800" dirty="0" smtClean="0"/>
              <a:t> as supplier can spread development costs over a large number of customers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Development time is reduced</a:t>
            </a:r>
            <a:r>
              <a:rPr lang="en-US" sz="2800" dirty="0" smtClean="0"/>
              <a:t>. Software already exists</a:t>
            </a:r>
          </a:p>
          <a:p>
            <a:pPr lvl="1"/>
            <a:r>
              <a:rPr lang="en-US" sz="2400" dirty="0" smtClean="0"/>
              <a:t>Can be examined and trialed by potential customer </a:t>
            </a:r>
          </a:p>
          <a:p>
            <a:pPr lvl="1"/>
            <a:r>
              <a:rPr lang="en-US" sz="2400" dirty="0" smtClean="0"/>
              <a:t>No delay while the software is being developed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More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reliable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because the SW is well-debugged and well-proven </a:t>
            </a:r>
          </a:p>
          <a:p>
            <a:pPr lvl="1"/>
            <a:r>
              <a:rPr lang="en-US" sz="2400" dirty="0" smtClean="0"/>
              <a:t>where lots of people have already used the software, most of the bugs are likely to have been reported and removed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Disadvantages</a:t>
            </a:r>
            <a:r>
              <a:rPr lang="en-US" sz="3200" dirty="0" smtClean="0"/>
              <a:t> of Off-The-Shelf (OTS) software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Customer will have same application as everyone else: no competitive advantage, </a:t>
            </a:r>
            <a:r>
              <a:rPr lang="en-US" sz="2400" i="1" dirty="0" smtClean="0"/>
              <a:t>but</a:t>
            </a:r>
            <a:r>
              <a:rPr lang="en-US" sz="2400" dirty="0" smtClean="0"/>
              <a:t> competitive advantage may come from the </a:t>
            </a:r>
            <a:r>
              <a:rPr lang="en-US" sz="2400" i="1" dirty="0" smtClean="0"/>
              <a:t>way</a:t>
            </a:r>
            <a:r>
              <a:rPr lang="en-US" sz="2400" dirty="0" smtClean="0"/>
              <a:t> application is used.</a:t>
            </a:r>
          </a:p>
          <a:p>
            <a:r>
              <a:rPr lang="en-US" sz="2400" dirty="0" smtClean="0"/>
              <a:t>Customer may need to change the way they work in order to fit OTS application.</a:t>
            </a:r>
          </a:p>
          <a:p>
            <a:pPr lvl="1"/>
            <a:r>
              <a:rPr lang="en-US" sz="2000" dirty="0" smtClean="0"/>
              <a:t>Dependence on vendor– the vendor controls it development</a:t>
            </a:r>
          </a:p>
          <a:p>
            <a:r>
              <a:rPr lang="en-US" sz="2400" dirty="0" smtClean="0"/>
              <a:t>Customer does not own the code and cannot change it</a:t>
            </a:r>
          </a:p>
          <a:p>
            <a:r>
              <a:rPr lang="en-US" sz="2400" dirty="0" smtClean="0"/>
              <a:t>Danger of over-reliance on a single supplier</a:t>
            </a:r>
          </a:p>
          <a:p>
            <a:r>
              <a:rPr lang="en-US" sz="2400" dirty="0" smtClean="0"/>
              <a:t>Stability of the vendor –Vendors can go out of business, can be purchased by other companies or completely drop support for a product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Choosing Technologies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Technologies might include an appropriate application-building environment, or the use of knowledge-based system tools.</a:t>
            </a:r>
          </a:p>
          <a:p>
            <a:r>
              <a:rPr lang="en-US" sz="2800" dirty="0" smtClean="0"/>
              <a:t>Technology will influence</a:t>
            </a:r>
          </a:p>
          <a:p>
            <a:pPr lvl="1"/>
            <a:r>
              <a:rPr lang="en-US" dirty="0" smtClean="0"/>
              <a:t>Training requirements for development staff</a:t>
            </a:r>
          </a:p>
          <a:p>
            <a:pPr lvl="1"/>
            <a:r>
              <a:rPr lang="en-US" dirty="0" smtClean="0"/>
              <a:t>Types of staff to be recruited</a:t>
            </a:r>
          </a:p>
          <a:p>
            <a:pPr lvl="1"/>
            <a:r>
              <a:rPr lang="en-US" dirty="0" smtClean="0"/>
              <a:t>Development environment – hardware and software</a:t>
            </a:r>
          </a:p>
          <a:p>
            <a:pPr lvl="1"/>
            <a:r>
              <a:rPr lang="en-US" dirty="0" smtClean="0"/>
              <a:t>System maintenance arrangements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0207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Steps of Project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Identify project as </a:t>
            </a:r>
            <a:r>
              <a:rPr lang="en-US" sz="2800" i="1" dirty="0" smtClean="0"/>
              <a:t>objectives-driven </a:t>
            </a:r>
            <a:r>
              <a:rPr lang="en-US" sz="2800" dirty="0" smtClean="0"/>
              <a:t>or </a:t>
            </a:r>
            <a:r>
              <a:rPr lang="en-US" sz="2800" i="1" dirty="0" smtClean="0"/>
              <a:t>product-driven</a:t>
            </a:r>
          </a:p>
          <a:p>
            <a:r>
              <a:rPr lang="en-US" sz="2800" dirty="0" smtClean="0"/>
              <a:t>Analyze other project characteristics</a:t>
            </a:r>
          </a:p>
          <a:p>
            <a:r>
              <a:rPr lang="en-US" sz="2800" dirty="0" smtClean="0"/>
              <a:t>Identify High-Level Project Risks </a:t>
            </a:r>
          </a:p>
          <a:p>
            <a:r>
              <a:rPr lang="en-US" sz="2800" dirty="0" smtClean="0"/>
              <a:t>Take into account user requirements concerning implementation </a:t>
            </a:r>
          </a:p>
          <a:p>
            <a:r>
              <a:rPr lang="en-US" sz="2800" dirty="0" smtClean="0"/>
              <a:t>Select General Life-Cycle Approach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382000" cy="8683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Steps of Project Analysis (cont.)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Identify project as </a:t>
            </a:r>
            <a:r>
              <a:rPr lang="en-US" sz="2800" b="1" i="1" dirty="0" smtClean="0">
                <a:solidFill>
                  <a:srgbClr val="0000FF"/>
                </a:solidFill>
              </a:rPr>
              <a:t>objectives-driven</a:t>
            </a: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or </a:t>
            </a:r>
            <a:r>
              <a:rPr lang="en-US" sz="2800" b="1" i="1" dirty="0" smtClean="0">
                <a:solidFill>
                  <a:srgbClr val="0000FF"/>
                </a:solidFill>
              </a:rPr>
              <a:t>product-driven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product-driven</a:t>
            </a:r>
            <a:r>
              <a:rPr lang="en-US" dirty="0" smtClean="0"/>
              <a:t> project creates products defined before the start of the project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objective-driven</a:t>
            </a:r>
            <a:r>
              <a:rPr lang="en-US" dirty="0" smtClean="0"/>
              <a:t> project will often have come first which will have defined the general software solution that is going to be implemented</a:t>
            </a:r>
          </a:p>
          <a:p>
            <a:pPr>
              <a:lnSpc>
                <a:spcPct val="80000"/>
              </a:lnSpc>
              <a:buNone/>
            </a:pPr>
            <a:endParaRPr lang="en-US" sz="2800" b="1" i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Steps of Project Analysis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Analyze other project characteristics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Is a </a:t>
            </a:r>
            <a:r>
              <a:rPr lang="en-US" sz="2400" b="1" i="1" dirty="0" smtClean="0"/>
              <a:t>data-oriented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process-oriented</a:t>
            </a:r>
            <a:r>
              <a:rPr lang="en-US" sz="2400" dirty="0" smtClean="0"/>
              <a:t> system to be implemented?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Will the software that is to be produced be a </a:t>
            </a:r>
            <a:r>
              <a:rPr lang="en-US" sz="2400" b="1" i="1" dirty="0" smtClean="0"/>
              <a:t>general tool </a:t>
            </a:r>
            <a:r>
              <a:rPr lang="en-US" sz="2400" dirty="0" smtClean="0"/>
              <a:t>or </a:t>
            </a:r>
            <a:r>
              <a:rPr lang="en-US" sz="2400" b="1" i="1" dirty="0" smtClean="0"/>
              <a:t>application-specific</a:t>
            </a:r>
            <a:r>
              <a:rPr lang="en-US" sz="2400" dirty="0" smtClean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Are there specific tools available for implementing the particular type of application?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Does it involve concurrent processing?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 the system to be created knowledge-based?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 the system to be produced make heavy use of computer graphics?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Is the system to be created safety critical?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Is the system designed to carry out predefined services or to be engaging and entertaining?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What is the nature of the hardware/software environment in which the system will operate?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Steps of Project Analysis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Identify High-Level Project Risks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The greater the uncertainties at the beginning, the greater the risk that  the project will be unsuccessful.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Recognizing the area of uncertainty allows taking steps towards reducing its uncertainty.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Uncertainty can be associated with products, processes, or resources of a project.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Product Uncertainty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Process Uncertainty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Resource Uncertainty</a:t>
            </a:r>
          </a:p>
          <a:p>
            <a:pPr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Identify High-Level Project Risks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Product Uncertainty</a:t>
            </a:r>
          </a:p>
          <a:p>
            <a:pPr lvl="1"/>
            <a:r>
              <a:rPr lang="en-US" sz="2400" dirty="0" smtClean="0"/>
              <a:t>How well are the requirements understood?</a:t>
            </a:r>
          </a:p>
          <a:p>
            <a:pPr lvl="1"/>
            <a:r>
              <a:rPr lang="en-US" sz="2400" dirty="0" smtClean="0"/>
              <a:t>The users themselves could be uncertain about what the system is to do.</a:t>
            </a:r>
          </a:p>
          <a:p>
            <a:r>
              <a:rPr lang="en-US" sz="2800" b="1" dirty="0" smtClean="0"/>
              <a:t>Process Uncertainty</a:t>
            </a:r>
          </a:p>
          <a:p>
            <a:pPr lvl="1"/>
            <a:r>
              <a:rPr lang="en-US" sz="2400" dirty="0" smtClean="0"/>
              <a:t>The project under consideration might the first where an organization is using an approach like XP or a new application-building tool </a:t>
            </a:r>
          </a:p>
          <a:p>
            <a:r>
              <a:rPr lang="en-US" sz="2800" b="1" dirty="0" smtClean="0"/>
              <a:t>Resource Uncertainty</a:t>
            </a:r>
          </a:p>
          <a:p>
            <a:pPr lvl="1"/>
            <a:r>
              <a:rPr lang="en-US" sz="2400" dirty="0" smtClean="0"/>
              <a:t>Main area of resource uncertainty is the availability of the staff with the right ability and experience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Steps of Project Analysis (cont.)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Take into account user requirements concerning implementation 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A client organization often lays down standards that have to be adopted by any contractor providing software for them</a:t>
            </a:r>
          </a:p>
          <a:p>
            <a:pPr lvl="1"/>
            <a:r>
              <a:rPr lang="en-US" dirty="0" smtClean="0"/>
              <a:t>Sometimes client organizations specify that suppliers of software have certain accreditation</a:t>
            </a:r>
          </a:p>
          <a:p>
            <a:pPr lvl="2"/>
            <a:r>
              <a:rPr lang="en-US" dirty="0" smtClean="0"/>
              <a:t>Tool/Technology Constraints</a:t>
            </a:r>
          </a:p>
          <a:p>
            <a:pPr lvl="2"/>
            <a:r>
              <a:rPr lang="en-US" dirty="0" smtClean="0"/>
              <a:t>Methodology Constraints</a:t>
            </a:r>
          </a:p>
          <a:p>
            <a:pPr lvl="2"/>
            <a:r>
              <a:rPr lang="en-US" dirty="0" smtClean="0"/>
              <a:t>Other Constraints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Outlines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Build or Buy</a:t>
            </a:r>
          </a:p>
          <a:p>
            <a:pPr lvl="1"/>
            <a:r>
              <a:rPr lang="en-US" sz="2400" dirty="0" smtClean="0"/>
              <a:t>In-House/Outsourcing</a:t>
            </a:r>
          </a:p>
          <a:p>
            <a:pPr lvl="1"/>
            <a:r>
              <a:rPr lang="en-US" sz="2400" dirty="0" smtClean="0"/>
              <a:t>Evaluate situations where software applications could be acquired off-the-shelf rather than being built specially</a:t>
            </a:r>
          </a:p>
          <a:p>
            <a:r>
              <a:rPr lang="en-US" sz="2800" b="1" dirty="0" smtClean="0"/>
              <a:t>Taking account of the characteristics of the project</a:t>
            </a:r>
          </a:p>
          <a:p>
            <a:r>
              <a:rPr lang="en-US" sz="2800" b="1" dirty="0" smtClean="0"/>
              <a:t>Select an appropriate process model</a:t>
            </a:r>
          </a:p>
          <a:p>
            <a:pPr lvl="1"/>
            <a:r>
              <a:rPr lang="en-US" sz="2400" dirty="0" smtClean="0"/>
              <a:t>Waterfall</a:t>
            </a:r>
          </a:p>
          <a:p>
            <a:pPr lvl="1"/>
            <a:r>
              <a:rPr lang="en-US" sz="2400" dirty="0" smtClean="0"/>
              <a:t>Spiral </a:t>
            </a:r>
          </a:p>
          <a:p>
            <a:pPr lvl="1"/>
            <a:r>
              <a:rPr lang="en-US" sz="2400" dirty="0" smtClean="0"/>
              <a:t>Prototyping and iterative approaches</a:t>
            </a:r>
          </a:p>
          <a:p>
            <a:pPr lvl="1"/>
            <a:r>
              <a:rPr lang="en-US" sz="2400" dirty="0" smtClean="0"/>
              <a:t>Incremental delivery</a:t>
            </a:r>
          </a:p>
          <a:p>
            <a:r>
              <a:rPr lang="en-US" sz="2800" b="1" dirty="0" smtClean="0"/>
              <a:t>Agile approaches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Steps of Project Analysis (cont.)</a:t>
            </a:r>
            <a:endParaRPr lang="en-US" sz="4000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Select General Life-Cycle Approach </a:t>
            </a:r>
          </a:p>
          <a:p>
            <a:r>
              <a:rPr lang="en-US" sz="2400" b="1" dirty="0" smtClean="0"/>
              <a:t>Look at risks and uncertainties, </a:t>
            </a:r>
            <a:r>
              <a:rPr lang="en-US" sz="2400" i="1" dirty="0" smtClean="0"/>
              <a:t>e.g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Are requirements well understood?</a:t>
            </a:r>
          </a:p>
          <a:p>
            <a:pPr lvl="1"/>
            <a:r>
              <a:rPr lang="en-US" sz="2000" dirty="0" smtClean="0"/>
              <a:t>Are technologies to be used well understood?</a:t>
            </a:r>
          </a:p>
          <a:p>
            <a:r>
              <a:rPr lang="en-US" sz="2400" b="1" dirty="0" smtClean="0"/>
              <a:t>Look at the type of application being built, </a:t>
            </a:r>
            <a:r>
              <a:rPr lang="en-US" sz="2400" i="1" dirty="0" smtClean="0"/>
              <a:t>e.g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Embedded  System?</a:t>
            </a:r>
            <a:endParaRPr lang="en-US" sz="2000" dirty="0"/>
          </a:p>
          <a:p>
            <a:pPr lvl="1"/>
            <a:r>
              <a:rPr lang="en-US" sz="2000" dirty="0"/>
              <a:t>Information </a:t>
            </a:r>
            <a:r>
              <a:rPr lang="en-US" sz="2000" dirty="0" smtClean="0"/>
              <a:t>Systems?</a:t>
            </a:r>
            <a:endParaRPr lang="en-US" sz="2000" dirty="0"/>
          </a:p>
          <a:p>
            <a:pPr lvl="1"/>
            <a:r>
              <a:rPr lang="en-US" sz="2000" dirty="0"/>
              <a:t>General </a:t>
            </a:r>
            <a:r>
              <a:rPr lang="en-US" sz="2000" dirty="0" smtClean="0"/>
              <a:t>Application?</a:t>
            </a:r>
            <a:endParaRPr lang="en-US" sz="2000" dirty="0"/>
          </a:p>
          <a:p>
            <a:pPr lvl="1"/>
            <a:r>
              <a:rPr lang="en-US" sz="2000" dirty="0"/>
              <a:t>Specialized </a:t>
            </a:r>
            <a:r>
              <a:rPr lang="en-US" sz="2000" dirty="0" smtClean="0"/>
              <a:t>Techniques?</a:t>
            </a:r>
            <a:endParaRPr lang="en-US" sz="2000" dirty="0"/>
          </a:p>
          <a:p>
            <a:pPr lvl="1"/>
            <a:r>
              <a:rPr lang="en-US" sz="2000" dirty="0"/>
              <a:t>Hardware </a:t>
            </a:r>
            <a:r>
              <a:rPr lang="en-US" sz="2000" dirty="0" smtClean="0"/>
              <a:t>Environment?</a:t>
            </a:r>
            <a:endParaRPr lang="en-US" sz="2000" dirty="0"/>
          </a:p>
          <a:p>
            <a:pPr lvl="1"/>
            <a:r>
              <a:rPr lang="en-US" sz="2000" dirty="0"/>
              <a:t>Safety-Critical </a:t>
            </a:r>
            <a:r>
              <a:rPr lang="en-US" sz="2000" dirty="0" smtClean="0"/>
              <a:t>System?</a:t>
            </a:r>
            <a:endParaRPr lang="en-US" sz="2000" dirty="0"/>
          </a:p>
          <a:p>
            <a:pPr lvl="1"/>
            <a:r>
              <a:rPr lang="en-US" sz="2000" dirty="0"/>
              <a:t>Imprecise </a:t>
            </a:r>
            <a:r>
              <a:rPr lang="en-US" sz="2000" dirty="0" smtClean="0"/>
              <a:t>Requirements?</a:t>
            </a:r>
          </a:p>
          <a:p>
            <a:pPr lvl="1"/>
            <a:r>
              <a:rPr lang="en-US" altLang="en-US" sz="2000" dirty="0" smtClean="0"/>
              <a:t>Differences between target and development environments?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Choice of Process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word ‘</a:t>
            </a:r>
            <a:r>
              <a:rPr lang="en-US" sz="2800" dirty="0" smtClean="0">
                <a:solidFill>
                  <a:srgbClr val="0000FF"/>
                </a:solidFill>
              </a:rPr>
              <a:t>process</a:t>
            </a:r>
            <a:r>
              <a:rPr lang="en-US" sz="2800" dirty="0" smtClean="0"/>
              <a:t>’ emphasizes the idea of a </a:t>
            </a:r>
            <a:r>
              <a:rPr lang="en-US" sz="2800" dirty="0" smtClean="0">
                <a:solidFill>
                  <a:srgbClr val="0000FF"/>
                </a:solidFill>
              </a:rPr>
              <a:t>system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in action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order to achieve an outcome, the system will have to execute one or more activities –this is its process. This applies to the development of computer-based applications.</a:t>
            </a:r>
          </a:p>
          <a:p>
            <a:r>
              <a:rPr lang="en-US" sz="2800" dirty="0" smtClean="0"/>
              <a:t>A number of interrelated activities have to be undertaken to create a final product. These activities can be organized in different ways and we can call these </a:t>
            </a:r>
            <a:r>
              <a:rPr lang="en-US" sz="2800" b="1" i="1" dirty="0" smtClean="0">
                <a:solidFill>
                  <a:srgbClr val="0000FF"/>
                </a:solidFill>
              </a:rPr>
              <a:t>process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0000FF"/>
                </a:solidFill>
              </a:rPr>
              <a:t>models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Structure</a:t>
            </a:r>
            <a:r>
              <a:rPr lang="en-US" sz="4000" dirty="0" smtClean="0"/>
              <a:t> </a:t>
            </a:r>
            <a:r>
              <a:rPr lang="en-US" sz="4000" i="1" dirty="0" smtClean="0">
                <a:solidFill>
                  <a:srgbClr val="FF0000"/>
                </a:solidFill>
              </a:rPr>
              <a:t>versus</a:t>
            </a:r>
            <a:r>
              <a:rPr lang="en-US" sz="4000" dirty="0" smtClean="0"/>
              <a:t> </a:t>
            </a:r>
            <a:r>
              <a:rPr lang="en-US" sz="4000" b="1" dirty="0" smtClean="0"/>
              <a:t>Speed of Delivery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Structured approach</a:t>
            </a:r>
          </a:p>
          <a:p>
            <a:pPr lvl="1"/>
            <a:r>
              <a:rPr lang="en-US" sz="2000" dirty="0" smtClean="0"/>
              <a:t>Also called ‘heavyweight’ approaches (Because of additional effort needed and their greater applicability to large and complex projects)</a:t>
            </a:r>
          </a:p>
          <a:p>
            <a:pPr lvl="1"/>
            <a:r>
              <a:rPr lang="en-US" sz="2000" dirty="0" smtClean="0"/>
              <a:t>Step-by-step methods where each step and intermediate product is</a:t>
            </a:r>
          </a:p>
          <a:p>
            <a:pPr lvl="1">
              <a:buNone/>
            </a:pPr>
            <a:r>
              <a:rPr lang="en-US" sz="2000" dirty="0" smtClean="0"/>
              <a:t>	carefully defined</a:t>
            </a:r>
          </a:p>
          <a:p>
            <a:pPr lvl="1"/>
            <a:r>
              <a:rPr lang="en-US" sz="2000" dirty="0" smtClean="0"/>
              <a:t>The pay-off is less error prone and more maintainable final system</a:t>
            </a:r>
          </a:p>
          <a:p>
            <a:pPr lvl="1"/>
            <a:r>
              <a:rPr lang="en-US" sz="2000" dirty="0" smtClean="0"/>
              <a:t>Emphasis on getting quality right first time</a:t>
            </a:r>
          </a:p>
          <a:p>
            <a:pPr lvl="1"/>
            <a:r>
              <a:rPr lang="en-US" sz="2000" dirty="0" smtClean="0"/>
              <a:t>Example: use of UML and USDP</a:t>
            </a:r>
          </a:p>
          <a:p>
            <a:pPr lvl="1"/>
            <a:r>
              <a:rPr lang="en-US" sz="2000" dirty="0" smtClean="0"/>
              <a:t>Future vision: Model-Driven Architecture (MDA). UML supplemented</a:t>
            </a:r>
          </a:p>
          <a:p>
            <a:pPr lvl="1">
              <a:buNone/>
            </a:pPr>
            <a:r>
              <a:rPr lang="en-US" sz="2000" dirty="0" smtClean="0"/>
              <a:t>	with Object Constraint Language (OCL), press the button and application code generated from the UML/OCL model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Structure</a:t>
            </a:r>
            <a:r>
              <a:rPr lang="en-US" sz="4000" dirty="0" smtClean="0"/>
              <a:t> </a:t>
            </a:r>
            <a:r>
              <a:rPr lang="en-US" sz="4000" i="1" dirty="0" smtClean="0">
                <a:solidFill>
                  <a:srgbClr val="FF0000"/>
                </a:solidFill>
              </a:rPr>
              <a:t>versus</a:t>
            </a:r>
            <a:r>
              <a:rPr lang="en-US" sz="4000" dirty="0" smtClean="0"/>
              <a:t> </a:t>
            </a:r>
            <a:r>
              <a:rPr lang="en-US" sz="4000" b="1" dirty="0" smtClean="0"/>
              <a:t>Speed of Delivery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Agile methods</a:t>
            </a:r>
          </a:p>
          <a:p>
            <a:pPr lvl="1"/>
            <a:r>
              <a:rPr lang="en-US" sz="2000" dirty="0" smtClean="0"/>
              <a:t>Emphasis on speed of delivery rather than documentation</a:t>
            </a:r>
          </a:p>
          <a:p>
            <a:pPr lvl="1"/>
            <a:r>
              <a:rPr lang="en-US" sz="2000" dirty="0" smtClean="0"/>
              <a:t>XP, SCRUM, DSDM, etc.</a:t>
            </a:r>
          </a:p>
          <a:p>
            <a:pPr lvl="1"/>
            <a:r>
              <a:rPr lang="en-US" sz="2000" dirty="0" smtClean="0"/>
              <a:t>RAD (Rapid application development ) emphasized use of</a:t>
            </a:r>
          </a:p>
          <a:p>
            <a:pPr lvl="1">
              <a:buNone/>
            </a:pPr>
            <a:r>
              <a:rPr lang="en-US" sz="2000" dirty="0" smtClean="0"/>
              <a:t> 	quickly developed prototypes</a:t>
            </a:r>
            <a:r>
              <a:rPr lang="en-US" sz="2000" dirty="0" smtClean="0">
                <a:sym typeface="Wingdings" panose="05000000000000000000" pitchFamily="2" charset="2"/>
              </a:rPr>
              <a:t> of the software for users to evaluate </a:t>
            </a:r>
            <a:endParaRPr lang="en-US" sz="2000" dirty="0" smtClean="0"/>
          </a:p>
          <a:p>
            <a:pPr lvl="1"/>
            <a:r>
              <a:rPr lang="en-US" sz="2000" dirty="0" smtClean="0"/>
              <a:t>JAD (Joint application development) – Requirements are</a:t>
            </a:r>
          </a:p>
          <a:p>
            <a:pPr lvl="1">
              <a:buNone/>
            </a:pPr>
            <a:r>
              <a:rPr lang="en-US" sz="2000" dirty="0" smtClean="0"/>
              <a:t>	identified and agreed in intensive workshops with users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Another way of speeding up delivery is simply to deliver less.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This can be done by breaking a large development into a series of small increments, each of which delivers a small amount of useful functionality quickly. 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Software Process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Waterfall Model </a:t>
            </a:r>
          </a:p>
          <a:p>
            <a:r>
              <a:rPr lang="en-US" sz="2800" dirty="0" smtClean="0"/>
              <a:t>V-process Model</a:t>
            </a:r>
          </a:p>
          <a:p>
            <a:r>
              <a:rPr lang="en-US" sz="2800" dirty="0" smtClean="0"/>
              <a:t>Spiral Model</a:t>
            </a:r>
          </a:p>
          <a:p>
            <a:r>
              <a:rPr lang="en-US" sz="2800" dirty="0" smtClean="0"/>
              <a:t>Software Prototyping</a:t>
            </a:r>
          </a:p>
          <a:p>
            <a:r>
              <a:rPr lang="en-US" sz="2800" dirty="0" smtClean="0"/>
              <a:t>Phased Development Model</a:t>
            </a:r>
          </a:p>
          <a:p>
            <a:pPr lvl="1"/>
            <a:r>
              <a:rPr lang="en-US" dirty="0" smtClean="0"/>
              <a:t>Incremental development model</a:t>
            </a:r>
          </a:p>
          <a:p>
            <a:pPr lvl="1"/>
            <a:r>
              <a:rPr lang="en-US" dirty="0" smtClean="0"/>
              <a:t>Iterative development model</a:t>
            </a:r>
          </a:p>
          <a:p>
            <a:r>
              <a:rPr lang="en-US" sz="2800" dirty="0" smtClean="0"/>
              <a:t>Agile Models –XP, SCRUM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8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The Waterfall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Classical model of system development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lso </a:t>
            </a:r>
            <a:r>
              <a:rPr lang="en-US" sz="2800" dirty="0"/>
              <a:t>known as ‘</a:t>
            </a:r>
            <a:r>
              <a:rPr lang="en-US" sz="2800" b="1" i="1" dirty="0">
                <a:solidFill>
                  <a:srgbClr val="0000FF"/>
                </a:solidFill>
              </a:rPr>
              <a:t>one-shot</a:t>
            </a:r>
            <a:r>
              <a:rPr lang="en-US" sz="2800" dirty="0"/>
              <a:t>’, or, ‘</a:t>
            </a:r>
            <a:r>
              <a:rPr lang="en-US" sz="2800" b="1" i="1" dirty="0">
                <a:solidFill>
                  <a:srgbClr val="0000FF"/>
                </a:solidFill>
              </a:rPr>
              <a:t>once-through</a:t>
            </a:r>
            <a:r>
              <a:rPr lang="en-US" sz="2800" dirty="0"/>
              <a:t>’ </a:t>
            </a:r>
            <a:r>
              <a:rPr lang="en-US" sz="2800" dirty="0" smtClean="0"/>
              <a:t>model</a:t>
            </a:r>
          </a:p>
          <a:p>
            <a:r>
              <a:rPr lang="en-US" sz="2800" dirty="0" smtClean="0"/>
              <a:t>Limited scope of iteration. Is this a strength or a limitation??</a:t>
            </a:r>
          </a:p>
          <a:p>
            <a:r>
              <a:rPr lang="en-US" sz="2800" dirty="0" smtClean="0"/>
              <a:t>This is a strength for WF model</a:t>
            </a:r>
          </a:p>
          <a:p>
            <a:pPr lvl="1"/>
            <a:r>
              <a:rPr lang="en-US" sz="2400" dirty="0" smtClean="0"/>
              <a:t>Because it is suitable for some projects especially for large projects, we want to avoid reworking tasks that are thought to be completed</a:t>
            </a:r>
          </a:p>
          <a:p>
            <a:r>
              <a:rPr lang="en-US" sz="2800" dirty="0" smtClean="0"/>
              <a:t>Suitable for systems with well defined requirements</a:t>
            </a:r>
          </a:p>
          <a:p>
            <a:r>
              <a:rPr lang="en-US" sz="2800" dirty="0" smtClean="0"/>
              <a:t>Not suitable for systems of high uncertainty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97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The Waterfall Model</a:t>
            </a:r>
            <a:endParaRPr lang="en-US" sz="4000" b="1" dirty="0">
              <a:solidFill>
                <a:srgbClr val="0000FF"/>
              </a:solidFill>
            </a:endParaRPr>
          </a:p>
        </p:txBody>
      </p:sp>
      <p:pic>
        <p:nvPicPr>
          <p:cNvPr id="4" name="Picture 7" descr="Waterfall Mode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887557"/>
            <a:ext cx="6934200" cy="543704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The V-Process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extension of the Waterfall model</a:t>
            </a:r>
          </a:p>
          <a:p>
            <a:r>
              <a:rPr lang="en-US" sz="2800" dirty="0"/>
              <a:t>The </a:t>
            </a:r>
            <a:r>
              <a:rPr lang="en-US" sz="2800" dirty="0" smtClean="0"/>
              <a:t>V-process model can be seen as expanding the activity box ‘testing’ in the Waterfall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Each step has a matching validation process which can, where defects are found, cause a loop back to the corresponding development stage and a reworking of the following steps.</a:t>
            </a:r>
          </a:p>
          <a:p>
            <a:r>
              <a:rPr lang="en-US" sz="2800" dirty="0" smtClean="0"/>
              <a:t>Stresses the necessity for validation activities that match the activities creating the products of the 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4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4102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V-Process Model</a:t>
            </a:r>
          </a:p>
        </p:txBody>
      </p:sp>
      <p:pic>
        <p:nvPicPr>
          <p:cNvPr id="12291" name="Picture 7" descr="V-Process Mode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999599"/>
            <a:ext cx="5410200" cy="4791602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1035050" y="6019800"/>
            <a:ext cx="7270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FF"/>
                </a:solidFill>
              </a:rPr>
              <a:t>Another way of looking at the </a:t>
            </a:r>
            <a:r>
              <a:rPr lang="en-US" sz="2800" b="1" dirty="0" smtClean="0">
                <a:solidFill>
                  <a:srgbClr val="0000FF"/>
                </a:solidFill>
              </a:rPr>
              <a:t>Waterfall model 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The Spiral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greater level of detail is considered at each stage of the project and a greater degree of confidence about the probability of success for the project should be justified.</a:t>
            </a:r>
          </a:p>
          <a:p>
            <a:r>
              <a:rPr lang="en-US" sz="2400" dirty="0" smtClean="0"/>
              <a:t>Represented as a loop or a spiral where the system is considered in more detail.</a:t>
            </a:r>
          </a:p>
          <a:p>
            <a:r>
              <a:rPr lang="en-US" sz="2400" dirty="0" smtClean="0"/>
              <a:t>Each sweep is terminated by an evaluation before the next iteration is embarked upon.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an </a:t>
            </a:r>
            <a:r>
              <a:rPr lang="en-US" sz="2400" dirty="0"/>
              <a:t>be characterized by repeatedly iterating a set of elemental development processes and eliminating risk, so it is actively being reduced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In each phase/loop, risks are analyzed rigorously and resolved.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Selection of Project Approaches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b="1" dirty="0" smtClean="0"/>
              <a:t>In-House development</a:t>
            </a:r>
            <a:r>
              <a:rPr lang="en-US" altLang="en-US" dirty="0" smtClean="0"/>
              <a:t>: most of these issues resolved by IS planning and standards</a:t>
            </a:r>
          </a:p>
          <a:p>
            <a:pPr>
              <a:buNone/>
            </a:pPr>
            <a:endParaRPr lang="en-US" altLang="en-US" sz="800" dirty="0" smtClean="0"/>
          </a:p>
          <a:p>
            <a:pPr>
              <a:buFont typeface="Wingdings" pitchFamily="2" charset="2"/>
              <a:buChar char="§"/>
            </a:pPr>
            <a:r>
              <a:rPr lang="en-US" altLang="en-US" b="1" dirty="0" smtClean="0"/>
              <a:t>Software Houses/Suppliers</a:t>
            </a:r>
            <a:r>
              <a:rPr lang="en-US" altLang="en-US" dirty="0" smtClean="0"/>
              <a:t>: more applicable as different customers have different needs</a:t>
            </a:r>
          </a:p>
          <a:p>
            <a:pPr>
              <a:buNone/>
            </a:pPr>
            <a:endParaRPr lang="en-US" altLang="en-US" sz="800" dirty="0" smtClean="0"/>
          </a:p>
          <a:p>
            <a:r>
              <a:rPr lang="en-US" altLang="en-US" dirty="0" smtClean="0"/>
              <a:t>Selection of approach governed by:</a:t>
            </a:r>
          </a:p>
          <a:p>
            <a:pPr lvl="1"/>
            <a:r>
              <a:rPr lang="en-US" altLang="en-US" dirty="0" smtClean="0"/>
              <a:t>uncertainties of the project</a:t>
            </a:r>
          </a:p>
          <a:p>
            <a:pPr lvl="1"/>
            <a:r>
              <a:rPr lang="en-US" altLang="en-US" dirty="0" smtClean="0"/>
              <a:t>properties of application to be built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62800" cy="762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The Spiral Model</a:t>
            </a:r>
          </a:p>
        </p:txBody>
      </p:sp>
      <p:pic>
        <p:nvPicPr>
          <p:cNvPr id="13315" name="Picture 7" descr="Spiral Mode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219200"/>
            <a:ext cx="5638800" cy="48006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09800" y="6172200"/>
            <a:ext cx="4489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Figure 4.3 @ page 85 ( 5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edition)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Another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of The </a:t>
            </a:r>
            <a:r>
              <a:rPr lang="en-US" b="1" i="1" dirty="0" smtClean="0">
                <a:solidFill>
                  <a:srgbClr val="FF0000"/>
                </a:solidFill>
              </a:rPr>
              <a:t>Spiral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52" descr="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4991"/>
            <a:ext cx="7391400" cy="513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395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Prototyping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24800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2800" dirty="0" smtClean="0">
                <a:solidFill>
                  <a:srgbClr val="0000FF"/>
                </a:solidFill>
              </a:rPr>
              <a:t>A </a:t>
            </a:r>
            <a:r>
              <a:rPr lang="en-GB" sz="2800" b="1" i="1" dirty="0" smtClean="0">
                <a:solidFill>
                  <a:srgbClr val="0000FF"/>
                </a:solidFill>
              </a:rPr>
              <a:t>prototype</a:t>
            </a:r>
            <a:r>
              <a:rPr lang="en-GB" sz="2800" dirty="0" smtClean="0">
                <a:solidFill>
                  <a:srgbClr val="0000FF"/>
                </a:solidFill>
              </a:rPr>
              <a:t> is a working model of one or more aspects of the projected system</a:t>
            </a:r>
            <a:r>
              <a:rPr lang="en-GB" sz="2800" dirty="0" smtClean="0"/>
              <a:t>. It is constructed and tested quickly and inexpensively in order to test out some assumptions.</a:t>
            </a:r>
          </a:p>
          <a:p>
            <a:pPr>
              <a:spcBef>
                <a:spcPts val="0"/>
              </a:spcBef>
            </a:pPr>
            <a:r>
              <a:rPr lang="en-GB" sz="2800" dirty="0" smtClean="0"/>
              <a:t>Prototyping may be able to reduce project uncertainties by allowing knowledge to be bought through experimentation.</a:t>
            </a:r>
          </a:p>
          <a:p>
            <a:pPr>
              <a:spcBef>
                <a:spcPts val="0"/>
              </a:spcBef>
            </a:pPr>
            <a:r>
              <a:rPr lang="en-GB" sz="2800" dirty="0" smtClean="0"/>
              <a:t>Goal</a:t>
            </a:r>
          </a:p>
          <a:p>
            <a:pPr lvl="1">
              <a:spcBef>
                <a:spcPts val="0"/>
              </a:spcBef>
            </a:pPr>
            <a:r>
              <a:rPr lang="en-GB" sz="2400" dirty="0" smtClean="0"/>
              <a:t>Gain knowledge</a:t>
            </a:r>
          </a:p>
          <a:p>
            <a:pPr lvl="1">
              <a:spcBef>
                <a:spcPts val="0"/>
              </a:spcBef>
            </a:pPr>
            <a:r>
              <a:rPr lang="en-GB" sz="2400" dirty="0" smtClean="0"/>
              <a:t>Reduce risk and uncertainty</a:t>
            </a:r>
          </a:p>
          <a:p>
            <a:pPr lvl="1">
              <a:spcBef>
                <a:spcPts val="0"/>
              </a:spcBef>
            </a:pPr>
            <a:r>
              <a:rPr lang="en-GB" sz="2400" dirty="0" smtClean="0"/>
              <a:t>Verify a design or implementation approach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Classification of Prototypes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/>
              <a:t>Throw-Away Prototypes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Tests out some ideas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Discarded when the true development of the operational system is started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The prototype could be developed using a different SW and HW environment than those that will be used for the final system</a:t>
            </a:r>
          </a:p>
          <a:p>
            <a:r>
              <a:rPr lang="en-US" sz="2400" b="1" dirty="0" smtClean="0"/>
              <a:t>Example : User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/>
              <a:t>Prototype</a:t>
            </a:r>
            <a:r>
              <a:rPr lang="en-US" sz="2000" dirty="0" smtClean="0"/>
              <a:t>: use a desktop application builder to produce an acceptable user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/>
              <a:t>Final system</a:t>
            </a:r>
            <a:r>
              <a:rPr lang="en-US" sz="2000" dirty="0" smtClean="0"/>
              <a:t>: use a procedural programming language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Classification of Prototypes(cont.)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Evolutionary Prototypes</a:t>
            </a:r>
          </a:p>
          <a:p>
            <a:pPr lvl="1"/>
            <a:r>
              <a:rPr lang="en-US" dirty="0" smtClean="0"/>
              <a:t>The prototype is developed and modified until it is finally in a state where it can become the operational system</a:t>
            </a:r>
          </a:p>
          <a:p>
            <a:pPr lvl="1"/>
            <a:r>
              <a:rPr lang="en-US" dirty="0" smtClean="0"/>
              <a:t>The standards that are used to develop the software have to be carefully considered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Prototyping: </a:t>
            </a:r>
            <a:r>
              <a:rPr lang="en-US" sz="4000" b="1" i="1" dirty="0" smtClean="0">
                <a:solidFill>
                  <a:srgbClr val="0000FF"/>
                </a:solidFill>
              </a:rPr>
              <a:t>Advantages</a:t>
            </a:r>
            <a:endParaRPr lang="en-US" sz="4000" b="1" i="1" dirty="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010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Learning by doing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Improved communication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Improved user involvement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Clarification of </a:t>
            </a:r>
            <a:r>
              <a:rPr lang="en-US" sz="2800" dirty="0" smtClean="0"/>
              <a:t>partially-known requirements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Demonstration of consistency and completeness of a specification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Reduced need for documentation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Reduced maintenance costs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Feature constraint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Production of expected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944562"/>
          </a:xfrm>
        </p:spPr>
        <p:txBody>
          <a:bodyPr/>
          <a:lstStyle/>
          <a:p>
            <a:r>
              <a:rPr lang="en-US" sz="4000" b="1" dirty="0" smtClean="0"/>
              <a:t>Prototyping: </a:t>
            </a:r>
            <a:r>
              <a:rPr lang="en-US" sz="4000" b="1" i="1" dirty="0" smtClean="0">
                <a:solidFill>
                  <a:srgbClr val="FF0000"/>
                </a:solidFill>
              </a:rPr>
              <a:t>Drawbacks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01000" cy="4953000"/>
          </a:xfrm>
        </p:spPr>
        <p:txBody>
          <a:bodyPr/>
          <a:lstStyle/>
          <a:p>
            <a:r>
              <a:rPr lang="en-US" sz="2800" dirty="0"/>
              <a:t>Users can misunderstand the role of the prototype</a:t>
            </a:r>
          </a:p>
          <a:p>
            <a:r>
              <a:rPr lang="en-US" sz="2800" dirty="0"/>
              <a:t>Lack of project standards possible</a:t>
            </a:r>
          </a:p>
          <a:p>
            <a:r>
              <a:rPr lang="en-US" sz="2800" dirty="0"/>
              <a:t>Lack of control</a:t>
            </a:r>
          </a:p>
          <a:p>
            <a:r>
              <a:rPr lang="en-US" sz="2800" dirty="0"/>
              <a:t>Additional expense</a:t>
            </a:r>
          </a:p>
          <a:p>
            <a:r>
              <a:rPr lang="en-US" sz="2800" dirty="0"/>
              <a:t>Machine efficiency</a:t>
            </a:r>
          </a:p>
          <a:p>
            <a:r>
              <a:rPr lang="en-US" sz="2800" dirty="0"/>
              <a:t>Close proximity of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Prototypes at Different Stages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Different projects will have uncertainties at different stages</a:t>
            </a:r>
          </a:p>
          <a:p>
            <a:r>
              <a:rPr lang="en-US" sz="2800" dirty="0" smtClean="0"/>
              <a:t>Thus, prototypes can be used at different stages</a:t>
            </a:r>
          </a:p>
          <a:p>
            <a:r>
              <a:rPr lang="en-US" sz="2800" b="1" dirty="0" smtClean="0"/>
              <a:t>Examples</a:t>
            </a:r>
            <a:r>
              <a:rPr lang="en-US" sz="28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At the requirements gathering stage:</a:t>
            </a:r>
            <a:r>
              <a:rPr lang="en-US" sz="2400" dirty="0" smtClean="0"/>
              <a:t> to pin down requirements that seem blurred and shifting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At the design stage:</a:t>
            </a:r>
            <a:r>
              <a:rPr lang="en-US" sz="2400" dirty="0" smtClean="0"/>
              <a:t> to test out the user’s ability to navigate through a sequence of input screens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Other Ways of Categorizing Prototypes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5438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800" b="1" dirty="0" smtClean="0">
                <a:solidFill>
                  <a:srgbClr val="0000FF"/>
                </a:solidFill>
              </a:rPr>
              <a:t>What </a:t>
            </a:r>
            <a:r>
              <a:rPr lang="en-US" sz="2800" b="1" dirty="0">
                <a:solidFill>
                  <a:srgbClr val="0000FF"/>
                </a:solidFill>
              </a:rPr>
              <a:t>is being learnt?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Specify what you hope to learn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Plan how the prototype is to be evaluated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Report on what has actually been learnt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0000FF"/>
                </a:solidFill>
              </a:rPr>
              <a:t>To what extent </a:t>
            </a:r>
            <a:r>
              <a:rPr lang="en-US" sz="2800" b="1" dirty="0" smtClean="0">
                <a:solidFill>
                  <a:srgbClr val="0000FF"/>
                </a:solidFill>
              </a:rPr>
              <a:t>is the prototyping to be done?</a:t>
            </a:r>
            <a:endParaRPr lang="en-US" sz="2800" b="1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Mock-ups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Simulated interaction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Partial working model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Vertical –only some features are fully prototyped</a:t>
            </a:r>
            <a:endParaRPr lang="en-US" dirty="0"/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Horizontal –all features are prototyped but not in detail</a:t>
            </a: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0000FF"/>
                </a:solidFill>
              </a:rPr>
              <a:t>What is being prototyped?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Human-computer interface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Functionality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Controlling </a:t>
            </a:r>
            <a:r>
              <a:rPr lang="en-US" sz="3600" b="1" i="1" dirty="0" smtClean="0">
                <a:solidFill>
                  <a:srgbClr val="0000FF"/>
                </a:solidFill>
              </a:rPr>
              <a:t>Changes</a:t>
            </a:r>
            <a:r>
              <a:rPr lang="en-US" sz="3600" b="1" dirty="0" smtClean="0"/>
              <a:t> During Prototyping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major problem with prototyping is controlling changes to the prototype following suggestions by the users.</a:t>
            </a:r>
          </a:p>
          <a:p>
            <a:r>
              <a:rPr lang="en-US" dirty="0" smtClean="0"/>
              <a:t>Categories of Changes –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Cosmetic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Local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Global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In-House </a:t>
            </a:r>
            <a:r>
              <a:rPr lang="en-US" sz="4000" b="1" dirty="0" smtClean="0">
                <a:solidFill>
                  <a:srgbClr val="FF0000"/>
                </a:solidFill>
              </a:rPr>
              <a:t>vs.</a:t>
            </a:r>
            <a:r>
              <a:rPr lang="en-US" sz="4000" b="1" dirty="0" smtClean="0"/>
              <a:t> SW Suppliers</a:t>
            </a:r>
            <a:endParaRPr lang="en-US" sz="40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848600" cy="5181600"/>
          </a:xfrm>
        </p:spPr>
        <p:txBody>
          <a:bodyPr>
            <a:noAutofit/>
          </a:bodyPr>
          <a:lstStyle/>
          <a:p>
            <a:r>
              <a:rPr lang="en-US" sz="2400" b="1" dirty="0"/>
              <a:t>In-House Software </a:t>
            </a:r>
            <a:r>
              <a:rPr lang="en-US" sz="2400" b="1" dirty="0" smtClean="0"/>
              <a:t>Development</a:t>
            </a:r>
            <a:endParaRPr lang="en-US" sz="2400" dirty="0"/>
          </a:p>
          <a:p>
            <a:pPr lvl="1"/>
            <a:r>
              <a:rPr lang="en-US" sz="2400" dirty="0" smtClean="0"/>
              <a:t>Project team and users belong to same organization</a:t>
            </a:r>
          </a:p>
          <a:p>
            <a:pPr lvl="1"/>
            <a:r>
              <a:rPr lang="en-US" sz="2400" dirty="0" smtClean="0"/>
              <a:t>Applications being considered slot into a portfolio of existing computer-based systems</a:t>
            </a:r>
          </a:p>
          <a:p>
            <a:pPr lvl="1"/>
            <a:r>
              <a:rPr lang="en-US" sz="2400" dirty="0" smtClean="0"/>
              <a:t>Methodologies and technologies to be used are not selected by the project manager, but are dictated by local standards</a:t>
            </a:r>
          </a:p>
          <a:p>
            <a:r>
              <a:rPr lang="en-US" altLang="en-US" sz="2800" b="1" dirty="0" smtClean="0"/>
              <a:t>Software Houses/Suppliers 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Means that the developers and users of the software are in the different organization</a:t>
            </a:r>
          </a:p>
          <a:p>
            <a:pPr lvl="1"/>
            <a:r>
              <a:rPr lang="en-US" sz="2400" dirty="0" smtClean="0"/>
              <a:t>Need for tailoring as different customers have different needs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Controlling </a:t>
            </a:r>
            <a:r>
              <a:rPr lang="en-US" sz="4000" b="1" i="1" dirty="0" smtClean="0">
                <a:solidFill>
                  <a:srgbClr val="0000FF"/>
                </a:solidFill>
              </a:rPr>
              <a:t>Changes</a:t>
            </a:r>
            <a:r>
              <a:rPr lang="en-US" sz="4000" b="1" dirty="0" smtClean="0"/>
              <a:t> During </a:t>
            </a:r>
            <a:r>
              <a:rPr lang="en-US" sz="4000" b="1" dirty="0"/>
              <a:t>Prototyping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5410200"/>
          </a:xfrm>
        </p:spPr>
        <p:txBody>
          <a:bodyPr>
            <a:noAutofit/>
          </a:bodyPr>
          <a:lstStyle/>
          <a:p>
            <a:pPr marL="91440" indent="-27432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Categories of Changes:</a:t>
            </a:r>
          </a:p>
          <a:p>
            <a:pPr marL="548640" indent="-274320">
              <a:buFont typeface="+mj-lt"/>
              <a:buAutoNum type="arabicParenR"/>
            </a:pPr>
            <a:r>
              <a:rPr lang="en-US" sz="1900" b="1" dirty="0" smtClean="0">
                <a:solidFill>
                  <a:srgbClr val="0000FF"/>
                </a:solidFill>
              </a:rPr>
              <a:t>Cosmetic</a:t>
            </a:r>
            <a:r>
              <a:rPr lang="en-US" sz="1900" dirty="0" smtClean="0">
                <a:solidFill>
                  <a:srgbClr val="0000FF"/>
                </a:solidFill>
              </a:rPr>
              <a:t> </a:t>
            </a:r>
            <a:r>
              <a:rPr lang="en-US" sz="1900" dirty="0" smtClean="0"/>
              <a:t>(about 35%)</a:t>
            </a:r>
            <a:r>
              <a:rPr lang="en-US" sz="1900" b="1" dirty="0" smtClean="0"/>
              <a:t> – </a:t>
            </a:r>
            <a:r>
              <a:rPr lang="en-US" sz="1900" dirty="0" smtClean="0"/>
              <a:t>These are simple changes to the layout of screens/reports. They are:</a:t>
            </a:r>
            <a:endParaRPr lang="en-US" sz="1900" b="1" dirty="0"/>
          </a:p>
          <a:p>
            <a:pPr marL="914400" lvl="1" indent="-274320"/>
            <a:r>
              <a:rPr lang="en-US" sz="1900" dirty="0"/>
              <a:t>Implemented</a:t>
            </a:r>
          </a:p>
          <a:p>
            <a:pPr marL="914400" lvl="1" indent="-274320"/>
            <a:r>
              <a:rPr lang="en-US" sz="1900" dirty="0"/>
              <a:t>Recorded</a:t>
            </a:r>
          </a:p>
          <a:p>
            <a:pPr marL="548640" indent="-274320">
              <a:buFont typeface="+mj-lt"/>
              <a:buAutoNum type="arabicParenR"/>
            </a:pPr>
            <a:r>
              <a:rPr lang="en-US" sz="1900" b="1" dirty="0" smtClean="0">
                <a:solidFill>
                  <a:srgbClr val="0000FF"/>
                </a:solidFill>
              </a:rPr>
              <a:t>Local </a:t>
            </a:r>
            <a:r>
              <a:rPr lang="en-US" sz="1900" dirty="0" smtClean="0"/>
              <a:t>(about 60%)</a:t>
            </a:r>
            <a:r>
              <a:rPr lang="en-US" sz="1900" b="1" dirty="0" smtClean="0">
                <a:solidFill>
                  <a:srgbClr val="0000FF"/>
                </a:solidFill>
              </a:rPr>
              <a:t> </a:t>
            </a:r>
            <a:r>
              <a:rPr lang="en-US" sz="1900" b="1" dirty="0" smtClean="0"/>
              <a:t>–</a:t>
            </a:r>
            <a:r>
              <a:rPr lang="en-US" sz="1900" dirty="0" smtClean="0"/>
              <a:t>These change the way that a screen/report is processed but do not affect other parts of the system. They are:</a:t>
            </a:r>
            <a:endParaRPr lang="en-US" sz="1900" b="1" dirty="0"/>
          </a:p>
          <a:p>
            <a:pPr marL="914400" lvl="1" indent="-274320"/>
            <a:r>
              <a:rPr lang="en-US" sz="1900" dirty="0"/>
              <a:t>Implemented</a:t>
            </a:r>
          </a:p>
          <a:p>
            <a:pPr marL="914400" lvl="1" indent="-274320"/>
            <a:r>
              <a:rPr lang="en-US" sz="1900" dirty="0"/>
              <a:t>Recorded</a:t>
            </a:r>
          </a:p>
          <a:p>
            <a:pPr marL="914400" lvl="1" indent="-274320"/>
            <a:r>
              <a:rPr lang="en-US" sz="1900" dirty="0"/>
              <a:t>Backed-up so that they can be removed at a later stage if necessary</a:t>
            </a:r>
          </a:p>
          <a:p>
            <a:pPr marL="914400" lvl="1" indent="-274320"/>
            <a:r>
              <a:rPr lang="en-US" sz="1900" dirty="0"/>
              <a:t>Inspected retrospectively</a:t>
            </a:r>
          </a:p>
          <a:p>
            <a:pPr marL="548640" indent="-274320">
              <a:buNone/>
            </a:pPr>
            <a:r>
              <a:rPr lang="en-US" sz="1900" b="1" dirty="0" smtClean="0">
                <a:solidFill>
                  <a:srgbClr val="0000FF"/>
                </a:solidFill>
              </a:rPr>
              <a:t>3)	Global </a:t>
            </a:r>
            <a:r>
              <a:rPr lang="en-US" sz="1900" dirty="0" smtClean="0"/>
              <a:t>(about 5%)–These are changes that affect more than one part of the processing.</a:t>
            </a:r>
            <a:endParaRPr lang="en-US" sz="1900" b="1" dirty="0">
              <a:solidFill>
                <a:srgbClr val="0000FF"/>
              </a:solidFill>
            </a:endParaRPr>
          </a:p>
          <a:p>
            <a:pPr marL="914400" lvl="1" indent="-274320"/>
            <a:r>
              <a:rPr lang="en-US" sz="1900" dirty="0" smtClean="0"/>
              <a:t>All changes here have to be the subject </a:t>
            </a:r>
            <a:r>
              <a:rPr lang="en-US" sz="1900" dirty="0"/>
              <a:t>to a design review before they can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Incremental delivery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365760" indent="-274320">
              <a:spcBef>
                <a:spcPts val="600"/>
              </a:spcBef>
            </a:pPr>
            <a:r>
              <a:rPr lang="en-GB" sz="2800" dirty="0" smtClean="0"/>
              <a:t>The application to be delivered is broken down into a number of components each of which will be actually used by the users. Each of these is then developed as a separate ‘</a:t>
            </a:r>
            <a:r>
              <a:rPr lang="en-GB" sz="2800" b="1" dirty="0" smtClean="0"/>
              <a:t>mini-project</a:t>
            </a:r>
            <a:r>
              <a:rPr lang="en-GB" sz="2800" dirty="0" smtClean="0"/>
              <a:t>’ or </a:t>
            </a:r>
            <a:r>
              <a:rPr lang="en-GB" sz="2800" b="1" i="1" dirty="0" smtClean="0"/>
              <a:t>increment</a:t>
            </a:r>
            <a:r>
              <a:rPr lang="en-GB" sz="2800" dirty="0" smtClean="0"/>
              <a:t>.</a:t>
            </a:r>
          </a:p>
          <a:p>
            <a:pPr marL="765810" lvl="1" indent="-274320">
              <a:spcBef>
                <a:spcPts val="600"/>
              </a:spcBef>
            </a:pPr>
            <a:r>
              <a:rPr lang="en-GB" sz="2400" dirty="0" smtClean="0"/>
              <a:t>Break the system into small components</a:t>
            </a:r>
          </a:p>
          <a:p>
            <a:pPr marL="765810" lvl="1" indent="-274320">
              <a:spcBef>
                <a:spcPts val="600"/>
              </a:spcBef>
            </a:pPr>
            <a:r>
              <a:rPr lang="en-GB" sz="2400" dirty="0" smtClean="0"/>
              <a:t>Implement and deliver small components in sequence</a:t>
            </a:r>
          </a:p>
          <a:p>
            <a:pPr marL="765810" lvl="1" indent="-274320">
              <a:spcBef>
                <a:spcPts val="600"/>
              </a:spcBef>
            </a:pPr>
            <a:r>
              <a:rPr lang="en-GB" sz="2400" dirty="0" smtClean="0"/>
              <a:t>Every delivered component provides extra functionality to the user</a:t>
            </a:r>
          </a:p>
          <a:p>
            <a:pPr marL="365760" indent="-274320">
              <a:spcBef>
                <a:spcPts val="600"/>
              </a:spcBef>
            </a:pPr>
            <a:r>
              <a:rPr lang="en-GB" sz="2800" dirty="0" smtClean="0"/>
              <a:t>Time-boxing is often associated with an incremental approach.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Incremental delivery </a:t>
            </a:r>
            <a:endParaRPr lang="en-US" sz="4000" b="1" dirty="0"/>
          </a:p>
        </p:txBody>
      </p:sp>
      <p:pic>
        <p:nvPicPr>
          <p:cNvPr id="4" name="Picture 7" descr="Incremental Mode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317037"/>
            <a:ext cx="7543800" cy="49313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6400800"/>
            <a:ext cx="3718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Figure 4.4 @ page 89 (5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b="1" dirty="0" smtClean="0">
                <a:solidFill>
                  <a:srgbClr val="FF0000"/>
                </a:solidFill>
              </a:rPr>
              <a:t> edition)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619999" cy="792162"/>
          </a:xfrm>
        </p:spPr>
        <p:txBody>
          <a:bodyPr>
            <a:noAutofit/>
          </a:bodyPr>
          <a:lstStyle/>
          <a:p>
            <a:r>
              <a:rPr lang="en-US" sz="3600" b="1" dirty="0"/>
              <a:t>Incremental </a:t>
            </a:r>
            <a:r>
              <a:rPr lang="en-US" sz="3600" b="1" dirty="0" smtClean="0"/>
              <a:t>Development: </a:t>
            </a:r>
            <a:r>
              <a:rPr lang="en-US" sz="3600" b="1" i="1" dirty="0" smtClean="0">
                <a:solidFill>
                  <a:srgbClr val="0000FF"/>
                </a:solidFill>
              </a:rPr>
              <a:t>Advantages</a:t>
            </a:r>
            <a:endParaRPr lang="en-US" sz="3600" b="1" i="1" dirty="0">
              <a:solidFill>
                <a:srgbClr val="0000FF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077200" cy="5410200"/>
          </a:xfrm>
        </p:spPr>
        <p:txBody>
          <a:bodyPr>
            <a:noAutofit/>
          </a:bodyPr>
          <a:lstStyle/>
          <a:p>
            <a:pPr marL="640080" indent="-27432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Feedback from early increments improves the later stages</a:t>
            </a:r>
          </a:p>
          <a:p>
            <a:pPr marL="640080" indent="-27432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Possibility of changes in requirements is reduced because of the shorter time span between the design of a component and its delivery</a:t>
            </a:r>
          </a:p>
          <a:p>
            <a:pPr marL="640080" indent="-27432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Users get benefits earlier than with a conventional approach</a:t>
            </a:r>
          </a:p>
          <a:p>
            <a:pPr marL="640080" indent="-27432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Early delivery of some useful components improves cash flow, because you get some return on investment early on</a:t>
            </a:r>
          </a:p>
          <a:p>
            <a:pPr marL="640080" indent="-27432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Smaller sub-projects are easier to control and manage</a:t>
            </a:r>
          </a:p>
          <a:p>
            <a:pPr marL="640080" indent="-27432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‘</a:t>
            </a:r>
            <a:r>
              <a:rPr lang="en-US" sz="2200" b="1" i="1" dirty="0"/>
              <a:t>Gold-plating</a:t>
            </a:r>
            <a:r>
              <a:rPr lang="en-US" sz="2200" dirty="0"/>
              <a:t>’ </a:t>
            </a:r>
            <a:r>
              <a:rPr lang="en-US" sz="2200" dirty="0" smtClean="0"/>
              <a:t>, </a:t>
            </a:r>
            <a:r>
              <a:rPr lang="en-US" sz="2200" dirty="0"/>
              <a:t>that is the requesting of features that are unnecessary and not in fact </a:t>
            </a:r>
            <a:r>
              <a:rPr lang="en-US" sz="2200" dirty="0" smtClean="0"/>
              <a:t>used, is </a:t>
            </a:r>
            <a:r>
              <a:rPr lang="en-US" sz="2200" dirty="0"/>
              <a:t>less</a:t>
            </a:r>
          </a:p>
          <a:p>
            <a:pPr marL="640080" indent="-27432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project can be temporarily stopped if more urgent work </a:t>
            </a:r>
            <a:r>
              <a:rPr lang="en-US" sz="2200" dirty="0" smtClean="0"/>
              <a:t>emerges</a:t>
            </a:r>
            <a:endParaRPr lang="en-US" sz="2200" dirty="0"/>
          </a:p>
          <a:p>
            <a:pPr marL="640080" indent="-27432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Job satisfaction is increased for developers who see their labor bearing fruit at </a:t>
            </a:r>
            <a:r>
              <a:rPr lang="en-US" sz="2200" dirty="0" smtClean="0"/>
              <a:t>regular and  short intervals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Incremental Development : </a:t>
            </a:r>
            <a:r>
              <a:rPr lang="en-US" sz="3200" b="1" i="1" dirty="0" smtClean="0">
                <a:solidFill>
                  <a:srgbClr val="FF0000"/>
                </a:solidFill>
              </a:rPr>
              <a:t>Disadvantages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 marL="731520" indent="-274320">
              <a:spcBef>
                <a:spcPts val="1200"/>
              </a:spcBef>
            </a:pPr>
            <a:r>
              <a:rPr lang="en-US" sz="2800" dirty="0" smtClean="0"/>
              <a:t>‘</a:t>
            </a:r>
            <a:r>
              <a:rPr lang="en-US" sz="2800" b="1" dirty="0" smtClean="0"/>
              <a:t>Software</a:t>
            </a:r>
            <a:r>
              <a:rPr lang="en-US" sz="2800" dirty="0" smtClean="0"/>
              <a:t> </a:t>
            </a:r>
            <a:r>
              <a:rPr lang="en-US" sz="2800" b="1" dirty="0" smtClean="0"/>
              <a:t>breakage</a:t>
            </a:r>
            <a:r>
              <a:rPr lang="en-US" sz="2800" dirty="0" smtClean="0"/>
              <a:t>’, that is, later increments might require the earlier increments to be modified.</a:t>
            </a:r>
          </a:p>
          <a:p>
            <a:pPr marL="731520" indent="-274320">
              <a:spcBef>
                <a:spcPts val="1200"/>
              </a:spcBef>
            </a:pPr>
            <a:r>
              <a:rPr lang="en-US" sz="2800" dirty="0" smtClean="0"/>
              <a:t>Programmers may be more productive working on one large system than on a series of smaller ones.</a:t>
            </a:r>
          </a:p>
          <a:p>
            <a:pPr marL="731520" indent="-274320">
              <a:spcBef>
                <a:spcPts val="1200"/>
              </a:spcBef>
            </a:pPr>
            <a:r>
              <a:rPr lang="en-US" sz="2800" dirty="0" smtClean="0"/>
              <a:t>Loss of economy of scale – some costs will be repeated.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904408" cy="944562"/>
          </a:xfrm>
        </p:spPr>
        <p:txBody>
          <a:bodyPr>
            <a:normAutofit/>
          </a:bodyPr>
          <a:lstStyle/>
          <a:p>
            <a:r>
              <a:rPr lang="en-US" sz="3600" b="1" dirty="0"/>
              <a:t>Incremental Development </a:t>
            </a:r>
            <a:r>
              <a:rPr lang="en-US" sz="3600" b="1" i="1" dirty="0">
                <a:solidFill>
                  <a:srgbClr val="0000FF"/>
                </a:solidFill>
              </a:rPr>
              <a:t>Initial Steps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00999" cy="5029200"/>
          </a:xfrm>
        </p:spPr>
        <p:txBody>
          <a:bodyPr>
            <a:normAutofit/>
          </a:bodyPr>
          <a:lstStyle/>
          <a:p>
            <a:pPr marL="548640" indent="-274320">
              <a:lnSpc>
                <a:spcPct val="11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00FF"/>
                </a:solidFill>
              </a:rPr>
              <a:t>Incremental Delivery Plan</a:t>
            </a:r>
          </a:p>
          <a:p>
            <a:pPr marL="548640" indent="-274320">
              <a:lnSpc>
                <a:spcPct val="11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00FF"/>
                </a:solidFill>
              </a:rPr>
              <a:t>Identify System Objectives</a:t>
            </a:r>
          </a:p>
          <a:p>
            <a:pPr marL="914400" lvl="1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Functional Goals</a:t>
            </a:r>
          </a:p>
          <a:p>
            <a:pPr marL="914400" lvl="1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Quality Characteristics</a:t>
            </a:r>
          </a:p>
          <a:p>
            <a:pPr marL="548640" indent="-274320">
              <a:lnSpc>
                <a:spcPct val="11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00FF"/>
                </a:solidFill>
              </a:rPr>
              <a:t>Create Open Technology Plan</a:t>
            </a:r>
          </a:p>
          <a:p>
            <a:pPr marL="914400" lvl="1" indent="-274320">
              <a:spcBef>
                <a:spcPts val="0"/>
              </a:spcBef>
            </a:pPr>
            <a:r>
              <a:rPr lang="en-US" sz="2400" dirty="0"/>
              <a:t>Standard High-Level Language</a:t>
            </a:r>
          </a:p>
          <a:p>
            <a:pPr marL="914400" lvl="1" indent="-274320">
              <a:spcBef>
                <a:spcPts val="0"/>
              </a:spcBef>
            </a:pPr>
            <a:r>
              <a:rPr lang="en-US" sz="2400" dirty="0"/>
              <a:t>Standard Operating System</a:t>
            </a:r>
          </a:p>
          <a:p>
            <a:pPr marL="914400" lvl="1" indent="-274320">
              <a:spcBef>
                <a:spcPts val="0"/>
              </a:spcBef>
            </a:pPr>
            <a:r>
              <a:rPr lang="en-US" sz="2400" dirty="0"/>
              <a:t>Small Modules</a:t>
            </a:r>
          </a:p>
          <a:p>
            <a:pPr marL="914400" lvl="1" indent="-274320">
              <a:spcBef>
                <a:spcPts val="0"/>
              </a:spcBef>
            </a:pPr>
            <a:r>
              <a:rPr lang="en-US" sz="2400" dirty="0"/>
              <a:t>Variable Parameters</a:t>
            </a:r>
          </a:p>
          <a:p>
            <a:pPr marL="914400" lvl="1" indent="-274320">
              <a:spcBef>
                <a:spcPts val="0"/>
              </a:spcBef>
            </a:pPr>
            <a:r>
              <a:rPr lang="en-US" sz="2400" dirty="0"/>
              <a:t>Standard Database Management </a:t>
            </a:r>
            <a:r>
              <a:rPr lang="en-US" sz="2400" dirty="0" smtClean="0"/>
              <a:t>System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696201" cy="792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Incremental Development </a:t>
            </a:r>
            <a:r>
              <a:rPr lang="en-US" sz="3600" b="1" dirty="0" smtClean="0">
                <a:solidFill>
                  <a:srgbClr val="0000FF"/>
                </a:solidFill>
              </a:rPr>
              <a:t>Initial Steps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153400" cy="5181600"/>
          </a:xfrm>
        </p:spPr>
        <p:txBody>
          <a:bodyPr>
            <a:normAutofit fontScale="92500"/>
          </a:bodyPr>
          <a:lstStyle/>
          <a:p>
            <a:pPr marL="548640" indent="-274320">
              <a:lnSpc>
                <a:spcPct val="110000"/>
              </a:lnSpc>
            </a:pPr>
            <a:r>
              <a:rPr lang="en-US" b="1" dirty="0">
                <a:solidFill>
                  <a:srgbClr val="0000FF"/>
                </a:solidFill>
              </a:rPr>
              <a:t>Plan Increments</a:t>
            </a:r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Steps typically should consist of 1% to 5% of </a:t>
            </a:r>
            <a:r>
              <a:rPr lang="en-US" dirty="0" smtClean="0"/>
              <a:t>the total </a:t>
            </a:r>
            <a:r>
              <a:rPr lang="en-US" dirty="0"/>
              <a:t>project</a:t>
            </a:r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Non-computer steps should be included</a:t>
            </a:r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An increment should typically take between 1 to 3 months</a:t>
            </a:r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Each increment should deliver some benefit to the user</a:t>
            </a:r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Some increments will be physically dependent on others</a:t>
            </a:r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/>
              <a:t>Value-to-Cost </a:t>
            </a:r>
            <a:r>
              <a:rPr lang="en-US" b="1" dirty="0"/>
              <a:t>ratios </a:t>
            </a:r>
            <a:r>
              <a:rPr lang="en-US" dirty="0"/>
              <a:t>may be used to decide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Value-to-Cost Ratio Ranking</a:t>
            </a:r>
          </a:p>
        </p:txBody>
      </p:sp>
      <p:pic>
        <p:nvPicPr>
          <p:cNvPr id="24579" name="Picture 7" descr="Value to Cost Ratio Ranki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7052" y="1371600"/>
            <a:ext cx="8383548" cy="4409125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Iterative Model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Deliver full system in the beginning.</a:t>
            </a:r>
          </a:p>
          <a:p>
            <a:r>
              <a:rPr lang="en-US" sz="2800" dirty="0" smtClean="0"/>
              <a:t>Enhance existing functionality in new releases.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3276600"/>
            <a:ext cx="1518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Design system</a:t>
            </a:r>
          </a:p>
          <a:p>
            <a:r>
              <a:rPr lang="en-US" dirty="0" smtClean="0"/>
              <a:t>Version 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648200"/>
            <a:ext cx="17104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Develop system </a:t>
            </a:r>
          </a:p>
          <a:p>
            <a:r>
              <a:rPr lang="en-US" dirty="0" smtClean="0"/>
              <a:t>Version 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99795" y="4648200"/>
            <a:ext cx="1747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Validate system </a:t>
            </a:r>
          </a:p>
          <a:p>
            <a:r>
              <a:rPr lang="en-US" dirty="0" smtClean="0"/>
              <a:t>Version n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6019800" y="3784431"/>
            <a:ext cx="2819400" cy="205636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Complete?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6400" y="2743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76400" y="3922931"/>
            <a:ext cx="0" cy="7252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53405" y="5029200"/>
            <a:ext cx="8803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5410200" y="4812614"/>
            <a:ext cx="609600" cy="113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>
            <a:off x="7429500" y="5840796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8759" y="594360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8" idx="0"/>
          </p:cNvCxnSpPr>
          <p:nvPr/>
        </p:nvCxnSpPr>
        <p:spPr>
          <a:xfrm flipH="1">
            <a:off x="4953000" y="3784431"/>
            <a:ext cx="2476500" cy="238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05600" y="34290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62400" y="3657600"/>
            <a:ext cx="987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n + 1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  <a:endCxn id="5" idx="3"/>
          </p:cNvCxnSpPr>
          <p:nvPr/>
        </p:nvCxnSpPr>
        <p:spPr>
          <a:xfrm flipH="1" flipV="1">
            <a:off x="2661236" y="3599766"/>
            <a:ext cx="1301164" cy="242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2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Combined Incremental and Iterative Model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new release include:</a:t>
            </a:r>
          </a:p>
          <a:p>
            <a:pPr lvl="1"/>
            <a:r>
              <a:rPr lang="en-US" dirty="0" smtClean="0"/>
              <a:t>Extra functionality</a:t>
            </a:r>
          </a:p>
          <a:p>
            <a:pPr lvl="1"/>
            <a:r>
              <a:rPr lang="en-US" dirty="0" smtClean="0"/>
              <a:t>Enhancement of existing functionality</a:t>
            </a:r>
          </a:p>
          <a:p>
            <a:r>
              <a:rPr lang="en-US" dirty="0" smtClean="0"/>
              <a:t>Popularly used in software industry.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Where a series of development projects is being carried out by a software house for different external customers, the methodologies and technologies to be used will have to be decided for each individual project.</a:t>
            </a:r>
          </a:p>
          <a:p>
            <a:pPr lvl="1"/>
            <a:r>
              <a:rPr lang="en-US" dirty="0" smtClean="0"/>
              <a:t>This decision-making is called ‘</a:t>
            </a:r>
            <a:r>
              <a:rPr lang="en-US" b="1" dirty="0" smtClean="0">
                <a:solidFill>
                  <a:srgbClr val="0000FF"/>
                </a:solidFill>
              </a:rPr>
              <a:t>Project Analysis</a:t>
            </a:r>
            <a:r>
              <a:rPr lang="en-US" dirty="0" smtClean="0"/>
              <a:t>’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, </a:t>
            </a:r>
            <a:r>
              <a:rPr lang="en-US" b="1" i="1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Technical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Planning</a:t>
            </a:r>
            <a:r>
              <a:rPr lang="en-US" dirty="0" smtClean="0"/>
              <a:t>’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b="1" dirty="0" smtClean="0"/>
              <a:t>methods</a:t>
            </a:r>
            <a:r>
              <a:rPr lang="en-US" dirty="0" smtClean="0"/>
              <a:t> </a:t>
            </a:r>
            <a:r>
              <a:rPr lang="en-US" b="1" dirty="0" smtClean="0"/>
              <a:t>engineering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b="1" dirty="0" smtClean="0"/>
              <a:t>methods</a:t>
            </a:r>
            <a:r>
              <a:rPr lang="en-US" dirty="0" smtClean="0"/>
              <a:t> </a:t>
            </a:r>
            <a:r>
              <a:rPr lang="en-US" b="1" dirty="0" smtClean="0"/>
              <a:t>tailoring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Dynamic Systems Development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Dynamic Systems Development Method </a:t>
            </a:r>
            <a:r>
              <a:rPr lang="en-US" sz="2800" b="1" dirty="0" smtClean="0">
                <a:sym typeface="Wingdings" pitchFamily="2" charset="2"/>
              </a:rPr>
              <a:t></a:t>
            </a:r>
            <a:r>
              <a:rPr lang="en-US" sz="2800" b="1" dirty="0" smtClean="0">
                <a:solidFill>
                  <a:srgbClr val="0000FF"/>
                </a:solidFill>
              </a:rPr>
              <a:t>DSDM</a:t>
            </a:r>
          </a:p>
          <a:p>
            <a:r>
              <a:rPr lang="en-US" sz="2800" dirty="0" smtClean="0"/>
              <a:t>UK-based consortium</a:t>
            </a:r>
          </a:p>
          <a:p>
            <a:r>
              <a:rPr lang="en-US" sz="2800" i="1" dirty="0" smtClean="0"/>
              <a:t>arguably</a:t>
            </a:r>
            <a:r>
              <a:rPr lang="en-US" sz="2800" dirty="0" smtClean="0"/>
              <a:t> DSDM can be seen as replacement for </a:t>
            </a:r>
            <a:r>
              <a:rPr lang="en-US" sz="2800" b="1" dirty="0" smtClean="0"/>
              <a:t>SSADM</a:t>
            </a:r>
          </a:p>
          <a:p>
            <a:pPr lvl="1"/>
            <a:r>
              <a:rPr lang="en-GB" b="1" dirty="0" smtClean="0">
                <a:solidFill>
                  <a:srgbClr val="0000FF"/>
                </a:solidFill>
              </a:rPr>
              <a:t>SSADM</a:t>
            </a:r>
            <a:r>
              <a:rPr lang="en-GB" dirty="0" smtClean="0"/>
              <a:t> is ‘</a:t>
            </a:r>
            <a:r>
              <a:rPr lang="en-GB" dirty="0" smtClean="0">
                <a:solidFill>
                  <a:srgbClr val="0000FF"/>
                </a:solidFill>
              </a:rPr>
              <a:t>Structured Systems Analysis and Design Method</a:t>
            </a:r>
            <a:r>
              <a:rPr lang="en-GB" dirty="0" smtClean="0"/>
              <a:t>’ a very heavy-weight and bureaucratic methodology that was promoted by the UK government</a:t>
            </a:r>
          </a:p>
          <a:p>
            <a:r>
              <a:rPr lang="en-US" sz="2800" dirty="0" smtClean="0"/>
              <a:t>DSDM is more a project management approach than a development approach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Nine core DSDM Principles</a:t>
            </a:r>
            <a:endParaRPr lang="en-US" sz="4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391400" cy="5410200"/>
          </a:xfrm>
        </p:spPr>
        <p:txBody>
          <a:bodyPr>
            <a:no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200" dirty="0"/>
              <a:t>Active user involvement is imperative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200" dirty="0"/>
              <a:t>DSDM teams must be empowered to make decisions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200" dirty="0"/>
              <a:t>Focus on frequent delivery of products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200" dirty="0"/>
              <a:t>Fitness for </a:t>
            </a:r>
            <a:r>
              <a:rPr lang="en-US" sz="2200" i="1" dirty="0"/>
              <a:t>business</a:t>
            </a:r>
            <a:r>
              <a:rPr lang="en-US" sz="2200" dirty="0"/>
              <a:t> </a:t>
            </a:r>
            <a:r>
              <a:rPr lang="en-US" sz="2200" i="1" dirty="0"/>
              <a:t>purpose</a:t>
            </a:r>
            <a:r>
              <a:rPr lang="en-US" sz="2200" dirty="0"/>
              <a:t> is the essential criterion for acceptance of deliverables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200" dirty="0"/>
              <a:t>Iterative and incremental delivery is necessary to converge on an accurate business solution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200" dirty="0"/>
              <a:t>All changes during development are reversible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200" dirty="0"/>
              <a:t>Requirements are </a:t>
            </a:r>
            <a:r>
              <a:rPr lang="en-US" sz="2200" dirty="0" smtClean="0"/>
              <a:t>base-lined </a:t>
            </a:r>
            <a:r>
              <a:rPr lang="en-US" sz="2200" dirty="0"/>
              <a:t>at a high-level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200" dirty="0"/>
              <a:t>Testing is integrated throughout the life-cycle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200" dirty="0"/>
              <a:t>A collaborative and cooperative approach between all stakeholders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914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DSDM Process Model</a:t>
            </a:r>
          </a:p>
        </p:txBody>
      </p:sp>
      <p:pic>
        <p:nvPicPr>
          <p:cNvPr id="26627" name="Picture 7" descr="DSDM Process Mode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143000"/>
            <a:ext cx="8001000" cy="5024973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DSDM: </a:t>
            </a:r>
            <a:r>
              <a:rPr lang="en-US" sz="4000" b="1" i="1" dirty="0" smtClean="0">
                <a:solidFill>
                  <a:srgbClr val="0000FF"/>
                </a:solidFill>
              </a:rPr>
              <a:t>time-boxing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Time-box: </a:t>
            </a:r>
            <a:r>
              <a:rPr lang="en-US" dirty="0" smtClean="0"/>
              <a:t>fixed deadline by which </a:t>
            </a:r>
            <a:r>
              <a:rPr lang="en-US" i="1" dirty="0" smtClean="0"/>
              <a:t>something </a:t>
            </a:r>
            <a:r>
              <a:rPr lang="en-US" dirty="0" smtClean="0"/>
              <a:t>has to be delivered</a:t>
            </a:r>
          </a:p>
          <a:p>
            <a:r>
              <a:rPr lang="en-US" dirty="0" smtClean="0"/>
              <a:t>Typically two to six weeks</a:t>
            </a:r>
          </a:p>
          <a:p>
            <a:r>
              <a:rPr lang="en-US" dirty="0" smtClean="0"/>
              <a:t>Relative importance of requirements  can be categorized using the ‘</a:t>
            </a:r>
            <a:r>
              <a:rPr lang="en-US" b="1" dirty="0" err="1" smtClean="0"/>
              <a:t>MoSCoW</a:t>
            </a:r>
            <a:r>
              <a:rPr lang="en-US" dirty="0" smtClean="0"/>
              <a:t>’ classification.</a:t>
            </a:r>
          </a:p>
          <a:p>
            <a:pPr lvl="1"/>
            <a:r>
              <a:rPr lang="en-GB" dirty="0" smtClean="0"/>
              <a:t>In order to make the delivered package coherent and as useful as possible to the users, requirements are prioritized according to the </a:t>
            </a:r>
            <a:r>
              <a:rPr lang="en-GB" b="1" dirty="0" err="1" smtClean="0"/>
              <a:t>MoSCoW</a:t>
            </a:r>
            <a:r>
              <a:rPr lang="en-GB" dirty="0" smtClean="0"/>
              <a:t> rules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‘</a:t>
            </a:r>
            <a:r>
              <a:rPr lang="en-US" sz="4000" b="1" dirty="0" err="1" smtClean="0">
                <a:solidFill>
                  <a:srgbClr val="0000FF"/>
                </a:solidFill>
              </a:rPr>
              <a:t>MoSCoW</a:t>
            </a:r>
            <a:r>
              <a:rPr lang="en-US" sz="4000" b="1" dirty="0" smtClean="0"/>
              <a:t>’ </a:t>
            </a:r>
            <a:r>
              <a:rPr lang="en-US" sz="4000" b="1" dirty="0"/>
              <a:t>Requirements Classification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848600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</a:rPr>
              <a:t>‘</a:t>
            </a:r>
            <a:r>
              <a:rPr lang="en-US" sz="2800" b="1" dirty="0" err="1" smtClean="0">
                <a:solidFill>
                  <a:srgbClr val="C00000"/>
                </a:solidFill>
              </a:rPr>
              <a:t>MoSCoW</a:t>
            </a:r>
            <a:r>
              <a:rPr lang="en-US" sz="2800" b="1" dirty="0" smtClean="0">
                <a:solidFill>
                  <a:srgbClr val="C00000"/>
                </a:solidFill>
              </a:rPr>
              <a:t>’ priorities:</a:t>
            </a:r>
            <a:endParaRPr lang="en-US" sz="2800" b="1" u="sng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u="sng" dirty="0" smtClean="0">
                <a:solidFill>
                  <a:srgbClr val="0000FF"/>
                </a:solidFill>
              </a:rPr>
              <a:t>Must </a:t>
            </a:r>
            <a:r>
              <a:rPr lang="en-US" sz="2000" b="1" u="sng" dirty="0">
                <a:solidFill>
                  <a:srgbClr val="0000FF"/>
                </a:solidFill>
              </a:rPr>
              <a:t>have</a:t>
            </a:r>
            <a:r>
              <a:rPr lang="en-US" sz="2000" dirty="0"/>
              <a:t>: </a:t>
            </a:r>
            <a:r>
              <a:rPr lang="en-US" sz="2000" dirty="0" smtClean="0"/>
              <a:t>essential </a:t>
            </a:r>
            <a:r>
              <a:rPr lang="en-US" sz="2000" dirty="0"/>
              <a:t>features</a:t>
            </a:r>
          </a:p>
          <a:p>
            <a:pPr>
              <a:spcBef>
                <a:spcPts val="0"/>
              </a:spcBef>
            </a:pPr>
            <a:r>
              <a:rPr lang="en-US" sz="2000" b="1" u="sng" dirty="0">
                <a:solidFill>
                  <a:srgbClr val="0000FF"/>
                </a:solidFill>
              </a:rPr>
              <a:t>Should have</a:t>
            </a:r>
            <a:r>
              <a:rPr lang="en-US" sz="2000" u="sng" dirty="0">
                <a:solidFill>
                  <a:srgbClr val="0000FF"/>
                </a:solidFill>
              </a:rPr>
              <a:t>: </a:t>
            </a:r>
            <a:r>
              <a:rPr lang="en-US" sz="2000" dirty="0" smtClean="0"/>
              <a:t>these </a:t>
            </a:r>
            <a:r>
              <a:rPr lang="en-US" sz="2000" dirty="0"/>
              <a:t>would probably be mandatory if you were using a conventional development </a:t>
            </a:r>
            <a:r>
              <a:rPr lang="en-US" sz="2000" dirty="0" smtClean="0"/>
              <a:t>approach, but </a:t>
            </a:r>
            <a:r>
              <a:rPr lang="en-US" sz="2000" dirty="0"/>
              <a:t>the system can operate without </a:t>
            </a:r>
            <a:r>
              <a:rPr lang="en-US" sz="2000" dirty="0" smtClean="0"/>
              <a:t>them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Very important, but system could operate without 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u="sng" dirty="0">
                <a:solidFill>
                  <a:srgbClr val="0000FF"/>
                </a:solidFill>
              </a:rPr>
              <a:t>Could have</a:t>
            </a:r>
            <a:r>
              <a:rPr lang="en-US" sz="2000" dirty="0"/>
              <a:t>: these requirements can be delayed with some </a:t>
            </a:r>
            <a:r>
              <a:rPr lang="en-US" sz="2000" dirty="0" smtClean="0"/>
              <a:t>inconvenience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These are desirable but not necessary, and could improve user experience or customer satisfaction for little development cost.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These will typically be included if time and resources permit.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u="sng" dirty="0">
                <a:solidFill>
                  <a:srgbClr val="0000FF"/>
                </a:solidFill>
              </a:rPr>
              <a:t>Won’t have</a:t>
            </a:r>
            <a:r>
              <a:rPr lang="en-US" sz="2000" dirty="0"/>
              <a:t>: these features are wanted, but their delay to a later increment is readily </a:t>
            </a:r>
            <a:r>
              <a:rPr lang="en-US" sz="2000" dirty="0" smtClean="0"/>
              <a:t>accepted</a:t>
            </a:r>
          </a:p>
          <a:p>
            <a:pPr lvl="1">
              <a:spcBef>
                <a:spcPts val="0"/>
              </a:spcBef>
            </a:pPr>
            <a:r>
              <a:rPr lang="en-US" sz="2000" i="1" dirty="0" smtClean="0"/>
              <a:t>WON'T</a:t>
            </a:r>
            <a:r>
              <a:rPr lang="en-US" sz="2000" dirty="0" smtClean="0"/>
              <a:t> requirements are either dropped or reconsidered for inclusion in later time-boxes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Want - but probably won’t get!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4000" b="1" dirty="0"/>
              <a:t>Extreme Programming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696200" cy="4953000"/>
          </a:xfrm>
        </p:spPr>
        <p:txBody>
          <a:bodyPr>
            <a:normAutofit/>
          </a:bodyPr>
          <a:lstStyle/>
          <a:p>
            <a:pPr marL="640080" indent="-274320">
              <a:spcBef>
                <a:spcPts val="0"/>
              </a:spcBef>
            </a:pPr>
            <a:r>
              <a:rPr lang="en-US" sz="2400" dirty="0"/>
              <a:t>A further development of RAD and DSDM principles</a:t>
            </a:r>
          </a:p>
          <a:p>
            <a:pPr marL="640080" indent="-274320">
              <a:spcBef>
                <a:spcPts val="0"/>
              </a:spcBef>
            </a:pPr>
            <a:r>
              <a:rPr lang="en-US" sz="2400" dirty="0"/>
              <a:t>Increments of working software (1 to 3 weeks)</a:t>
            </a:r>
          </a:p>
          <a:p>
            <a:pPr marL="640080" lvl="1" indent="-27432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Customer can suggest improvement at any point</a:t>
            </a:r>
          </a:p>
          <a:p>
            <a:pPr marL="640080" indent="-274320">
              <a:spcBef>
                <a:spcPts val="0"/>
              </a:spcBef>
            </a:pPr>
            <a:r>
              <a:rPr lang="en-US" sz="2400" dirty="0" smtClean="0"/>
              <a:t>Customer </a:t>
            </a:r>
            <a:r>
              <a:rPr lang="en-US" sz="2400" dirty="0"/>
              <a:t>can </a:t>
            </a:r>
            <a:r>
              <a:rPr lang="en-US" sz="2400" dirty="0" smtClean="0"/>
              <a:t>suggest improvements at </a:t>
            </a:r>
            <a:r>
              <a:rPr lang="en-US" sz="2400" dirty="0"/>
              <a:t>any stage </a:t>
            </a:r>
            <a:endParaRPr lang="en-US" sz="2400" dirty="0" smtClean="0"/>
          </a:p>
          <a:p>
            <a:pPr marL="640080" indent="-274320">
              <a:spcBef>
                <a:spcPts val="0"/>
              </a:spcBef>
            </a:pPr>
            <a:r>
              <a:rPr lang="en-US" sz="2400" dirty="0" smtClean="0"/>
              <a:t>Code </a:t>
            </a:r>
            <a:r>
              <a:rPr lang="en-US" sz="2400" dirty="0"/>
              <a:t>should be developed to meet existing requirements and not </a:t>
            </a:r>
            <a:r>
              <a:rPr lang="en-US" sz="2400" dirty="0" smtClean="0"/>
              <a:t>for future </a:t>
            </a:r>
            <a:r>
              <a:rPr lang="en-US" sz="2400" dirty="0"/>
              <a:t>uncertain extensions</a:t>
            </a:r>
          </a:p>
          <a:p>
            <a:pPr marL="640080" indent="-274320">
              <a:spcBef>
                <a:spcPts val="0"/>
              </a:spcBef>
            </a:pPr>
            <a:r>
              <a:rPr lang="en-US" sz="2400" dirty="0"/>
              <a:t>Frequent redesigns (refactoring) of </a:t>
            </a:r>
            <a:r>
              <a:rPr lang="en-US" sz="2400" dirty="0" smtClean="0"/>
              <a:t>code</a:t>
            </a:r>
          </a:p>
          <a:p>
            <a:pPr marL="640080" indent="-274320">
              <a:spcBef>
                <a:spcPts val="0"/>
              </a:spcBef>
            </a:pPr>
            <a:r>
              <a:rPr lang="en-US" sz="2400" dirty="0" smtClean="0"/>
              <a:t>Developers work in pairs</a:t>
            </a:r>
          </a:p>
          <a:p>
            <a:pPr marL="640080" indent="-274320">
              <a:spcBef>
                <a:spcPts val="0"/>
              </a:spcBef>
            </a:pPr>
            <a:r>
              <a:rPr lang="en-US" sz="2400" dirty="0" smtClean="0"/>
              <a:t>Test </a:t>
            </a:r>
            <a:r>
              <a:rPr lang="en-US" sz="2400" dirty="0"/>
              <a:t>cases and expected results are devised before design</a:t>
            </a:r>
          </a:p>
          <a:p>
            <a:pPr marL="640080" indent="-274320">
              <a:spcBef>
                <a:spcPts val="0"/>
              </a:spcBef>
            </a:pPr>
            <a:r>
              <a:rPr lang="en-US" sz="2400" dirty="0"/>
              <a:t>Test cases are </a:t>
            </a:r>
            <a:r>
              <a:rPr lang="en-US" sz="2400" dirty="0" smtClean="0"/>
              <a:t>consolidated </a:t>
            </a:r>
            <a:r>
              <a:rPr lang="en-US" sz="2400" dirty="0"/>
              <a:t>after each increment</a:t>
            </a:r>
          </a:p>
          <a:p>
            <a:pPr marL="640080" indent="-274320">
              <a:spcBef>
                <a:spcPts val="0"/>
              </a:spcBef>
            </a:pPr>
            <a:r>
              <a:rPr lang="en-US" sz="2400" dirty="0"/>
              <a:t>Consolidated test cases are run after each new </a:t>
            </a:r>
            <a:r>
              <a:rPr lang="en-US" sz="2400" dirty="0" smtClean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Grady </a:t>
            </a:r>
            <a:r>
              <a:rPr lang="en-US" sz="4000" b="1" dirty="0" err="1" smtClean="0"/>
              <a:t>Booch’s</a:t>
            </a:r>
            <a:r>
              <a:rPr lang="en-US" sz="4000" b="1" dirty="0" smtClean="0"/>
              <a:t> concern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Grady</a:t>
            </a:r>
            <a:r>
              <a:rPr lang="en-US" sz="2800" dirty="0" smtClean="0"/>
              <a:t> </a:t>
            </a:r>
            <a:r>
              <a:rPr lang="en-US" sz="2800" b="1" dirty="0" smtClean="0"/>
              <a:t>Booch</a:t>
            </a:r>
            <a:r>
              <a:rPr lang="en-US" sz="2800" dirty="0" smtClean="0"/>
              <a:t>, an OO authority, is concerned that with requirements driven projects:</a:t>
            </a:r>
          </a:p>
          <a:p>
            <a:pPr>
              <a:buNone/>
            </a:pPr>
            <a:r>
              <a:rPr lang="en-US" sz="2800" i="1" dirty="0" smtClean="0"/>
              <a:t>   ‘</a:t>
            </a:r>
            <a:r>
              <a:rPr lang="en-US" sz="2800" i="1" dirty="0" smtClean="0">
                <a:solidFill>
                  <a:srgbClr val="0000FF"/>
                </a:solidFill>
              </a:rPr>
              <a:t>Conceptual integrity sometimes suffers because this is little motivation to deal with scalability, extensibility, portability, or reusability beyond what any vague requirement might imply’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  </a:t>
            </a:r>
            <a:r>
              <a:rPr lang="en-US" sz="2800" dirty="0" smtClean="0"/>
              <a:t>Tendency towards a large number of discrete  functions with little common infrastructure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Booch</a:t>
            </a:r>
            <a:r>
              <a:rPr lang="en-US" sz="2800" dirty="0" smtClean="0"/>
              <a:t> suggests there are two levels of development:</a:t>
            </a:r>
          </a:p>
          <a:p>
            <a:pPr lvl="1"/>
            <a:r>
              <a:rPr lang="en-US" sz="2400" dirty="0" smtClean="0"/>
              <a:t>Macro process</a:t>
            </a:r>
          </a:p>
          <a:p>
            <a:pPr lvl="1"/>
            <a:r>
              <a:rPr lang="en-US" sz="2400" dirty="0" smtClean="0"/>
              <a:t>Micro process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599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Macro process and Micro process</a:t>
            </a:r>
          </a:p>
        </p:txBody>
      </p:sp>
      <p:pic>
        <p:nvPicPr>
          <p:cNvPr id="29699" name="Picture 7" descr="Macroproces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685800"/>
            <a:ext cx="6477000" cy="4976141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6706-3FF2-42D7-A3B1-FB04D710F77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2000" y="5867400"/>
            <a:ext cx="76829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 macro process containing three iterative micro processes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Selecting the most appropriate process model: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i="1" dirty="0" smtClean="0"/>
              <a:t>‘</a:t>
            </a:r>
            <a:r>
              <a:rPr lang="en-US" sz="3200" b="1" i="1" dirty="0" smtClean="0"/>
              <a:t>Rules of thumb’ </a:t>
            </a:r>
            <a:r>
              <a:rPr lang="en-US" sz="3200" i="1" dirty="0" smtClean="0"/>
              <a:t>about Approach to be used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rgbClr val="C00000"/>
                </a:solidFill>
              </a:rPr>
              <a:t>uncertainty is high</a:t>
            </a:r>
          </a:p>
          <a:p>
            <a:pPr lvl="1"/>
            <a:r>
              <a:rPr lang="en-US" dirty="0" smtClean="0"/>
              <a:t>THEN use </a:t>
            </a:r>
            <a:r>
              <a:rPr lang="en-US" b="1" dirty="0" smtClean="0">
                <a:solidFill>
                  <a:srgbClr val="C00000"/>
                </a:solidFill>
              </a:rPr>
              <a:t>evolutionary</a:t>
            </a:r>
            <a:r>
              <a:rPr lang="en-US" dirty="0" smtClean="0"/>
              <a:t> approach</a:t>
            </a:r>
          </a:p>
          <a:p>
            <a:pPr eaLnBrk="0" hangingPunct="0"/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rgbClr val="0000FF"/>
                </a:solidFill>
              </a:rPr>
              <a:t>complexity is high </a:t>
            </a:r>
            <a:r>
              <a:rPr lang="en-US" sz="2800" dirty="0" smtClean="0"/>
              <a:t>but </a:t>
            </a:r>
            <a:r>
              <a:rPr lang="en-US" sz="2800" dirty="0" smtClean="0">
                <a:solidFill>
                  <a:srgbClr val="0000FF"/>
                </a:solidFill>
              </a:rPr>
              <a:t>uncertainty is not</a:t>
            </a:r>
          </a:p>
          <a:p>
            <a:pPr lvl="1" eaLnBrk="0" hangingPunct="0"/>
            <a:r>
              <a:rPr lang="en-US" dirty="0" smtClean="0"/>
              <a:t>THEN use </a:t>
            </a:r>
            <a:r>
              <a:rPr lang="en-US" b="1" dirty="0" smtClean="0">
                <a:solidFill>
                  <a:srgbClr val="0000FF"/>
                </a:solidFill>
              </a:rPr>
              <a:t>incremental</a:t>
            </a:r>
            <a:r>
              <a:rPr lang="en-US" dirty="0" smtClean="0"/>
              <a:t> approach</a:t>
            </a:r>
          </a:p>
          <a:p>
            <a:pPr eaLnBrk="0" hangingPunct="0"/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rgbClr val="009900"/>
                </a:solidFill>
              </a:rPr>
              <a:t>uncertainty and complexity both low</a:t>
            </a:r>
          </a:p>
          <a:p>
            <a:pPr lvl="1" eaLnBrk="0" hangingPunct="0"/>
            <a:r>
              <a:rPr lang="en-US" dirty="0" smtClean="0"/>
              <a:t>THEN use </a:t>
            </a:r>
            <a:r>
              <a:rPr lang="en-US" b="1" dirty="0" smtClean="0">
                <a:solidFill>
                  <a:srgbClr val="00B050"/>
                </a:solidFill>
              </a:rPr>
              <a:t>one-shot</a:t>
            </a:r>
          </a:p>
          <a:p>
            <a:pPr eaLnBrk="0" hangingPunct="0"/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rgbClr val="FF0000"/>
                </a:solidFill>
              </a:rPr>
              <a:t>deadline (schedule) is tight</a:t>
            </a:r>
          </a:p>
          <a:p>
            <a:pPr lvl="1" eaLnBrk="0" hangingPunct="0"/>
            <a:r>
              <a:rPr lang="en-US" dirty="0" smtClean="0"/>
              <a:t>THEN use </a:t>
            </a:r>
            <a:r>
              <a:rPr lang="en-US" b="1" dirty="0" smtClean="0">
                <a:solidFill>
                  <a:srgbClr val="FF0000"/>
                </a:solidFill>
              </a:rPr>
              <a:t>evolutionary/incremental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Different types of projects need different types of approach. </a:t>
            </a:r>
          </a:p>
          <a:p>
            <a:r>
              <a:rPr lang="en-GB" sz="2800" dirty="0" smtClean="0"/>
              <a:t>If you are working in one particular environment which specializes in one type of software, then the approach is likely not to change much from one project to another. </a:t>
            </a:r>
          </a:p>
          <a:p>
            <a:r>
              <a:rPr lang="en-GB" sz="2800" dirty="0" smtClean="0"/>
              <a:t>If you work for different clients in different organizations developing a variety of applications then the approach for each project may need to be tailored.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Build or Buy?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1000" y="2057400"/>
            <a:ext cx="2286000" cy="1066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Outsource?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600" y="4114800"/>
            <a:ext cx="2057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Build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86400" y="4114800"/>
            <a:ext cx="19812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Buy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" y="2057400"/>
            <a:ext cx="2438400" cy="1066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In-House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development?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2600" y="3124200"/>
            <a:ext cx="533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2895600"/>
            <a:ext cx="152400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</p:cNvCxnSpPr>
          <p:nvPr/>
        </p:nvCxnSpPr>
        <p:spPr>
          <a:xfrm>
            <a:off x="5334000" y="3124200"/>
            <a:ext cx="685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80637" y="3352800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Either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In-House SW Development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Developing a new IT application </a:t>
            </a:r>
            <a:r>
              <a:rPr lang="en-US" sz="2800" b="1" i="1" dirty="0" smtClean="0">
                <a:solidFill>
                  <a:srgbClr val="FF0000"/>
                </a:solidFill>
              </a:rPr>
              <a:t>in-House</a:t>
            </a:r>
            <a:r>
              <a:rPr lang="en-US" sz="2800" b="1" dirty="0" smtClean="0"/>
              <a:t>:</a:t>
            </a:r>
          </a:p>
          <a:p>
            <a:pPr lvl="1"/>
            <a:r>
              <a:rPr lang="en-US" dirty="0" smtClean="0"/>
              <a:t>Time is needed to develop the software</a:t>
            </a:r>
          </a:p>
          <a:p>
            <a:pPr lvl="1"/>
            <a:r>
              <a:rPr lang="en-US" dirty="0" smtClean="0"/>
              <a:t>Would often require the recruitment of new technical staff to do the job</a:t>
            </a:r>
          </a:p>
          <a:p>
            <a:pPr lvl="1"/>
            <a:r>
              <a:rPr lang="en-US" dirty="0" smtClean="0"/>
              <a:t>Usually, the new staff won’t be needed after the project is completed</a:t>
            </a:r>
          </a:p>
          <a:p>
            <a:pPr lvl="1"/>
            <a:r>
              <a:rPr lang="en-US" dirty="0" smtClean="0"/>
              <a:t>Sometimes due to the novelty of the project, there may be lack of executives to lead the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Outsourcing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Contracting the project out to an external IT development company (</a:t>
            </a:r>
            <a:r>
              <a:rPr lang="en-US" sz="2800" b="1" i="1" dirty="0" smtClean="0">
                <a:solidFill>
                  <a:srgbClr val="FF0000"/>
                </a:solidFill>
              </a:rPr>
              <a:t>Outsourcing</a:t>
            </a:r>
            <a:r>
              <a:rPr lang="en-US" sz="2800" b="1" dirty="0" smtClean="0"/>
              <a:t>):</a:t>
            </a:r>
          </a:p>
          <a:p>
            <a:pPr lvl="1"/>
            <a:r>
              <a:rPr lang="en-US" dirty="0" smtClean="0"/>
              <a:t>Time is needed to develop the software</a:t>
            </a:r>
          </a:p>
          <a:p>
            <a:pPr lvl="1"/>
            <a:r>
              <a:rPr lang="en-US" dirty="0" smtClean="0"/>
              <a:t>The conducting company will have technical and project expertise not readily available to the client</a:t>
            </a:r>
          </a:p>
          <a:p>
            <a:pPr lvl="1"/>
            <a:r>
              <a:rPr lang="en-US" dirty="0" smtClean="0"/>
              <a:t>The client would still do management effort to establish and manage the contracts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800" b="1" i="1" u="sng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whether in-house or outsourced, software development is still involved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EF8-07DF-4A0A-B05A-754CA89CA1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3110</Words>
  <Application>Microsoft Office PowerPoint</Application>
  <PresentationFormat>On-screen Show (4:3)</PresentationFormat>
  <Paragraphs>457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SOFTWARE DEVELOPMENT PROJECT MANAGEMENT  (CSC4125) </vt:lpstr>
      <vt:lpstr>Lecture Outlines </vt:lpstr>
      <vt:lpstr> Selection of Project Approaches   </vt:lpstr>
      <vt:lpstr>In-House vs. SW Suppliers</vt:lpstr>
      <vt:lpstr>Introduction</vt:lpstr>
      <vt:lpstr>Introduction</vt:lpstr>
      <vt:lpstr>Build or Buy?</vt:lpstr>
      <vt:lpstr>In-House SW Development</vt:lpstr>
      <vt:lpstr>Outsourcing</vt:lpstr>
      <vt:lpstr>Developing a SW using OTS components</vt:lpstr>
      <vt:lpstr>Advantages of Off-The-Shelf (OTS) software</vt:lpstr>
      <vt:lpstr>Disadvantages of Off-The-Shelf (OTS) software </vt:lpstr>
      <vt:lpstr>Choosing Technologies</vt:lpstr>
      <vt:lpstr>Steps of Project Analysis</vt:lpstr>
      <vt:lpstr>Steps of Project Analysis (cont.)</vt:lpstr>
      <vt:lpstr>Steps of Project Analysis (cont.)</vt:lpstr>
      <vt:lpstr>Steps of Project Analysis (cont.)</vt:lpstr>
      <vt:lpstr>Identify High-Level Project Risks (cont.) </vt:lpstr>
      <vt:lpstr>Steps of Project Analysis (cont.)</vt:lpstr>
      <vt:lpstr>Steps of Project Analysis (cont.)</vt:lpstr>
      <vt:lpstr>Choice of Process Models</vt:lpstr>
      <vt:lpstr>Structure versus Speed of Delivery</vt:lpstr>
      <vt:lpstr>Structure versus Speed of Delivery</vt:lpstr>
      <vt:lpstr>Software Process Models</vt:lpstr>
      <vt:lpstr>The Waterfall Model</vt:lpstr>
      <vt:lpstr>The Waterfall Model</vt:lpstr>
      <vt:lpstr>The V-Process Model</vt:lpstr>
      <vt:lpstr>The V-Process Model</vt:lpstr>
      <vt:lpstr>The Spiral Model</vt:lpstr>
      <vt:lpstr>The Spiral Model</vt:lpstr>
      <vt:lpstr>Another view of The Spiral Model</vt:lpstr>
      <vt:lpstr>Software Prototyping</vt:lpstr>
      <vt:lpstr>Classification of Prototypes </vt:lpstr>
      <vt:lpstr>Classification of Prototypes(cont.)</vt:lpstr>
      <vt:lpstr>Prototyping: Advantages</vt:lpstr>
      <vt:lpstr>Prototyping: Drawbacks</vt:lpstr>
      <vt:lpstr>Prototypes at Different Stages</vt:lpstr>
      <vt:lpstr>Other Ways of Categorizing Prototypes</vt:lpstr>
      <vt:lpstr>Controlling Changes During Prototyping</vt:lpstr>
      <vt:lpstr>Controlling Changes During Prototyping</vt:lpstr>
      <vt:lpstr>Incremental delivery </vt:lpstr>
      <vt:lpstr>Incremental delivery </vt:lpstr>
      <vt:lpstr>Incremental Development: Advantages</vt:lpstr>
      <vt:lpstr>Incremental Development : Disadvantages</vt:lpstr>
      <vt:lpstr>Incremental Development Initial Steps</vt:lpstr>
      <vt:lpstr>Incremental Development Initial Steps</vt:lpstr>
      <vt:lpstr>Value-to-Cost Ratio Ranking</vt:lpstr>
      <vt:lpstr>Iterative Model</vt:lpstr>
      <vt:lpstr>Combined Incremental and Iterative Model</vt:lpstr>
      <vt:lpstr>Dynamic Systems Development Method</vt:lpstr>
      <vt:lpstr>Nine core DSDM Principles</vt:lpstr>
      <vt:lpstr>DSDM Process Model</vt:lpstr>
      <vt:lpstr>DSDM: time-boxing</vt:lpstr>
      <vt:lpstr>‘MoSCoW’ Requirements Classification</vt:lpstr>
      <vt:lpstr>Extreme Programming</vt:lpstr>
      <vt:lpstr>Grady Booch’s concern</vt:lpstr>
      <vt:lpstr>Macro process and Micro process</vt:lpstr>
      <vt:lpstr>Selecting the most appropriate process model:  ‘Rules of thumb’ about Approach to be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rouf</dc:creator>
  <cp:lastModifiedBy>Teacher</cp:lastModifiedBy>
  <cp:revision>172</cp:revision>
  <dcterms:created xsi:type="dcterms:W3CDTF">2016-01-29T20:44:52Z</dcterms:created>
  <dcterms:modified xsi:type="dcterms:W3CDTF">2020-04-26T10:06:32Z</dcterms:modified>
</cp:coreProperties>
</file>