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2" r:id="rId3"/>
    <p:sldId id="269" r:id="rId4"/>
    <p:sldId id="257" r:id="rId5"/>
    <p:sldId id="270" r:id="rId6"/>
    <p:sldId id="271" r:id="rId7"/>
    <p:sldId id="273" r:id="rId8"/>
    <p:sldId id="274" r:id="rId9"/>
    <p:sldId id="275" r:id="rId10"/>
    <p:sldId id="276" r:id="rId11"/>
    <p:sldId id="277" r:id="rId12"/>
    <p:sldId id="278" r:id="rId13"/>
    <p:sldId id="279" r:id="rId14"/>
    <p:sldId id="259" r:id="rId15"/>
    <p:sldId id="287" r:id="rId16"/>
    <p:sldId id="260" r:id="rId17"/>
    <p:sldId id="280" r:id="rId18"/>
    <p:sldId id="261" r:id="rId19"/>
    <p:sldId id="262" r:id="rId20"/>
    <p:sldId id="283" r:id="rId21"/>
    <p:sldId id="284" r:id="rId22"/>
    <p:sldId id="263" r:id="rId23"/>
    <p:sldId id="264" r:id="rId24"/>
    <p:sldId id="265" r:id="rId25"/>
    <p:sldId id="266" r:id="rId26"/>
    <p:sldId id="286" r:id="rId27"/>
    <p:sldId id="285" r:id="rId28"/>
    <p:sldId id="267" r:id="rId29"/>
    <p:sldId id="288" r:id="rId30"/>
    <p:sldId id="289" r:id="rId31"/>
    <p:sldId id="290" r:id="rId32"/>
    <p:sldId id="291"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312" autoAdjust="0"/>
  </p:normalViewPr>
  <p:slideViewPr>
    <p:cSldViewPr>
      <p:cViewPr>
        <p:scale>
          <a:sx n="80" d="100"/>
          <a:sy n="80" d="100"/>
        </p:scale>
        <p:origin x="-107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A1D4BB-6CF8-4AD3-B48C-65C111590223}" type="datetimeFigureOut">
              <a:rPr lang="en-US" smtClean="0"/>
              <a:pPr/>
              <a:t>4/1/2020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FCB0EB-9DEF-4B6C-B397-604DFF06B5FD}" type="slidenum">
              <a:rPr lang="en-US" smtClean="0"/>
              <a:pPr/>
              <a:t>‹#›</a:t>
            </a:fld>
            <a:endParaRPr lang="en-US"/>
          </a:p>
        </p:txBody>
      </p:sp>
    </p:spTree>
    <p:extLst>
      <p:ext uri="{BB962C8B-B14F-4D97-AF65-F5344CB8AC3E}">
        <p14:creationId xmlns:p14="http://schemas.microsoft.com/office/powerpoint/2010/main" val="12224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C1F84D7-DA2A-4499-B069-99BE4D7385BD}" type="datetimeFigureOut">
              <a:rPr lang="en-US"/>
              <a:pPr>
                <a:defRPr/>
              </a:pPr>
              <a:t>4/1/2020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1825E3F-93ED-4C49-891F-F8963D4027D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3274E98-D658-47A9-B619-9AC3398DBE8C}" type="datetimeFigureOut">
              <a:rPr lang="en-US"/>
              <a:pPr>
                <a:defRPr/>
              </a:pPr>
              <a:t>4/1/2020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E49E84-1EA2-4008-BEB1-7DAF4E4F8D8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85C716E-7C93-4E33-B757-40AA97DAADA3}" type="datetimeFigureOut">
              <a:rPr lang="en-US"/>
              <a:pPr>
                <a:defRPr/>
              </a:pPr>
              <a:t>4/1/2020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481C62-4C26-4E3D-A5BF-AA407C57576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F37A05D-0193-4048-A33A-7207551565A9}" type="datetimeFigureOut">
              <a:rPr lang="en-US"/>
              <a:pPr>
                <a:defRPr/>
              </a:pPr>
              <a:t>4/1/2020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8146D5-9B6F-41E7-9BB4-A5FF6A259AB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870662B-D9BA-4A11-8F37-B47F573832C3}" type="datetimeFigureOut">
              <a:rPr lang="en-US"/>
              <a:pPr>
                <a:defRPr/>
              </a:pPr>
              <a:t>4/1/2020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FF6ADFA-81AE-4239-9F24-FFD6EEA3734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96D4CA8-40A6-408D-9E6B-A54BBAF15A3F}" type="datetimeFigureOut">
              <a:rPr lang="en-US"/>
              <a:pPr>
                <a:defRPr/>
              </a:pPr>
              <a:t>4/1/2020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FD9B276-7155-4C39-A7CA-EFCD17F9181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549130F-8D5E-4C85-AB55-C96899F447D0}" type="datetimeFigureOut">
              <a:rPr lang="en-US"/>
              <a:pPr>
                <a:defRPr/>
              </a:pPr>
              <a:t>4/1/2020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6458A56-1EFD-4EB5-9018-549EA3CF316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47EFE82-A675-4740-AFA9-4C6F4AAA954E}" type="datetimeFigureOut">
              <a:rPr lang="en-US"/>
              <a:pPr>
                <a:defRPr/>
              </a:pPr>
              <a:t>4/1/2020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7C3B230-587E-432E-9921-4CAD489B9EF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0DEB730-DE5B-4128-B64F-9567F0D034C2}" type="datetimeFigureOut">
              <a:rPr lang="en-US"/>
              <a:pPr>
                <a:defRPr/>
              </a:pPr>
              <a:t>4/1/2020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011EA63-73C9-4538-AA47-B90F01ED53A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CC7F828-F5C1-465C-AB37-5695189002FB}" type="datetimeFigureOut">
              <a:rPr lang="en-US"/>
              <a:pPr>
                <a:defRPr/>
              </a:pPr>
              <a:t>4/1/2020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A1E82EE-FCC0-4B69-AC22-C24C3E9D5FE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2C23A62-9E8D-4F5A-9EE9-32849ACDAC00}" type="datetimeFigureOut">
              <a:rPr lang="en-US"/>
              <a:pPr>
                <a:defRPr/>
              </a:pPr>
              <a:t>4/1/2020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9A2BC3-D13E-491D-B823-26AEDAC85FB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B001373-89A4-4207-84DD-8D4307FAABCD}" type="datetimeFigureOut">
              <a:rPr lang="en-US"/>
              <a:pPr>
                <a:defRPr/>
              </a:pPr>
              <a:t>4/1/2020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C9800DD7-BF76-43FC-837B-508ADC2A681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rtlCol="0">
            <a:normAutofit fontScale="90000"/>
          </a:bodyPr>
          <a:lstStyle/>
          <a:p>
            <a:pPr fontAlgn="auto">
              <a:spcAft>
                <a:spcPts val="0"/>
              </a:spcAft>
              <a:defRPr/>
            </a:pPr>
            <a:r>
              <a:rPr lang="en-US" b="1" dirty="0" smtClean="0"/>
              <a:t>SOFTWARE DEVELOPMENT PROJECT MANAGEMENT </a:t>
            </a:r>
            <a:br>
              <a:rPr lang="en-US" b="1" dirty="0" smtClean="0"/>
            </a:br>
            <a:r>
              <a:rPr lang="en-US" b="1" dirty="0" smtClean="0"/>
              <a:t>(CSC4125)  </a:t>
            </a:r>
            <a:endParaRPr lang="en-US" dirty="0" smtClean="0"/>
          </a:p>
        </p:txBody>
      </p:sp>
      <p:sp>
        <p:nvSpPr>
          <p:cNvPr id="2051" name="Subtitle 2"/>
          <p:cNvSpPr>
            <a:spLocks noGrp="1"/>
          </p:cNvSpPr>
          <p:nvPr>
            <p:ph type="subTitle" idx="1"/>
          </p:nvPr>
        </p:nvSpPr>
        <p:spPr/>
        <p:txBody>
          <a:bodyPr/>
          <a:lstStyle/>
          <a:p>
            <a:endParaRPr lang="en-US" sz="3600" b="1" dirty="0" smtClean="0">
              <a:solidFill>
                <a:srgbClr val="0000FF"/>
              </a:solidFill>
            </a:endParaRPr>
          </a:p>
          <a:p>
            <a:r>
              <a:rPr lang="en-US" sz="3600" b="1" dirty="0" smtClean="0">
                <a:solidFill>
                  <a:srgbClr val="0000FF"/>
                </a:solidFill>
              </a:rPr>
              <a:t>Lecture 9: Resource Allocation</a:t>
            </a:r>
          </a:p>
          <a:p>
            <a:r>
              <a:rPr lang="en-US" sz="3600" b="1" dirty="0" smtClean="0">
                <a:solidFill>
                  <a:srgbClr val="0000FF"/>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Resource Categories : </a:t>
            </a:r>
            <a:r>
              <a:rPr lang="en-US" sz="4000" b="1" dirty="0" smtClean="0">
                <a:solidFill>
                  <a:srgbClr val="0000FF"/>
                </a:solidFill>
              </a:rPr>
              <a:t>Space</a:t>
            </a:r>
            <a:endParaRPr lang="en-US" sz="4000" b="1" dirty="0">
              <a:solidFill>
                <a:srgbClr val="0000FF"/>
              </a:solidFill>
            </a:endParaRPr>
          </a:p>
        </p:txBody>
      </p:sp>
      <p:sp>
        <p:nvSpPr>
          <p:cNvPr id="3" name="Content Placeholder 2"/>
          <p:cNvSpPr>
            <a:spLocks noGrp="1"/>
          </p:cNvSpPr>
          <p:nvPr>
            <p:ph idx="1"/>
          </p:nvPr>
        </p:nvSpPr>
        <p:spPr>
          <a:xfrm>
            <a:off x="457200" y="1600200"/>
            <a:ext cx="8382000" cy="4525963"/>
          </a:xfrm>
        </p:spPr>
        <p:txBody>
          <a:bodyPr/>
          <a:lstStyle/>
          <a:p>
            <a:r>
              <a:rPr lang="en-US" b="1" dirty="0" smtClean="0">
                <a:solidFill>
                  <a:srgbClr val="0000FF"/>
                </a:solidFill>
              </a:rPr>
              <a:t>Office space</a:t>
            </a:r>
          </a:p>
          <a:p>
            <a:r>
              <a:rPr lang="en-US" sz="3000" dirty="0" smtClean="0"/>
              <a:t>For projects that are undertaken with existing staff, space is normally readily available</a:t>
            </a:r>
          </a:p>
          <a:p>
            <a:r>
              <a:rPr lang="en-US" sz="3000" dirty="0" smtClean="0"/>
              <a:t>However, if any additional staff (recruited/contracted) should be needed then office space will need to be found</a:t>
            </a:r>
            <a:endParaRPr lang="en-US" sz="3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Resource Categories : </a:t>
            </a:r>
            <a:r>
              <a:rPr lang="en-US" sz="4000" b="1" dirty="0" smtClean="0">
                <a:solidFill>
                  <a:srgbClr val="0000FF"/>
                </a:solidFill>
              </a:rPr>
              <a:t>Services</a:t>
            </a:r>
            <a:endParaRPr lang="en-US" sz="4000" b="1" dirty="0">
              <a:solidFill>
                <a:srgbClr val="0000FF"/>
              </a:solidFill>
            </a:endParaRPr>
          </a:p>
        </p:txBody>
      </p:sp>
      <p:sp>
        <p:nvSpPr>
          <p:cNvPr id="3" name="Content Placeholder 2"/>
          <p:cNvSpPr>
            <a:spLocks noGrp="1"/>
          </p:cNvSpPr>
          <p:nvPr>
            <p:ph idx="1"/>
          </p:nvPr>
        </p:nvSpPr>
        <p:spPr/>
        <p:txBody>
          <a:bodyPr/>
          <a:lstStyle/>
          <a:p>
            <a:r>
              <a:rPr lang="en-US" dirty="0" smtClean="0">
                <a:solidFill>
                  <a:srgbClr val="0000FF"/>
                </a:solidFill>
              </a:rPr>
              <a:t>Some specialist services –</a:t>
            </a:r>
          </a:p>
          <a:p>
            <a:pPr lvl="1"/>
            <a:r>
              <a:rPr lang="en-US" dirty="0" smtClean="0"/>
              <a:t>Telecommunicating</a:t>
            </a:r>
          </a:p>
          <a:p>
            <a:pPr lvl="1"/>
            <a:r>
              <a:rPr lang="en-US" dirty="0" smtClean="0"/>
              <a:t>Cleaning services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Resource Categories : </a:t>
            </a:r>
            <a:r>
              <a:rPr lang="en-US" sz="4000" b="1" dirty="0" smtClean="0">
                <a:solidFill>
                  <a:srgbClr val="0000FF"/>
                </a:solidFill>
              </a:rPr>
              <a:t>Time</a:t>
            </a:r>
            <a:endParaRPr lang="en-US" sz="4000" b="1" dirty="0">
              <a:solidFill>
                <a:srgbClr val="0000FF"/>
              </a:solidFill>
            </a:endParaRPr>
          </a:p>
        </p:txBody>
      </p:sp>
      <p:sp>
        <p:nvSpPr>
          <p:cNvPr id="3" name="Content Placeholder 2"/>
          <p:cNvSpPr>
            <a:spLocks noGrp="1"/>
          </p:cNvSpPr>
          <p:nvPr>
            <p:ph idx="1"/>
          </p:nvPr>
        </p:nvSpPr>
        <p:spPr/>
        <p:txBody>
          <a:bodyPr/>
          <a:lstStyle/>
          <a:p>
            <a:r>
              <a:rPr lang="en-US" b="1" dirty="0" smtClean="0">
                <a:solidFill>
                  <a:srgbClr val="0000FF"/>
                </a:solidFill>
              </a:rPr>
              <a:t>Time</a:t>
            </a:r>
            <a:r>
              <a:rPr lang="en-US" dirty="0" smtClean="0">
                <a:solidFill>
                  <a:srgbClr val="0000FF"/>
                </a:solidFill>
              </a:rPr>
              <a:t> is the resource that is being offset against the other primary resources.</a:t>
            </a:r>
          </a:p>
          <a:p>
            <a:pPr lvl="1"/>
            <a:r>
              <a:rPr lang="en-US" dirty="0" smtClean="0"/>
              <a:t>Project timescales can sometimes be reduced by increasing other resources and will almost certainly be extended if they are unexpectedly reduced</a:t>
            </a:r>
          </a:p>
          <a:p>
            <a:pPr lvl="1"/>
            <a:r>
              <a:rPr lang="en-US" dirty="0" smtClean="0"/>
              <a:t>Elapsed time can often be reduced by adding more staff </a:t>
            </a:r>
          </a:p>
          <a:p>
            <a:pPr lvl="1"/>
            <a:r>
              <a:rPr lang="en-AU" dirty="0" smtClean="0"/>
              <a:t>The most rigid item of all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Resource Categories : </a:t>
            </a:r>
            <a:r>
              <a:rPr lang="en-US" sz="4000" b="1" dirty="0" smtClean="0">
                <a:solidFill>
                  <a:srgbClr val="0000FF"/>
                </a:solidFill>
              </a:rPr>
              <a:t>Money</a:t>
            </a:r>
            <a:endParaRPr lang="en-US" sz="4000" b="1" dirty="0">
              <a:solidFill>
                <a:srgbClr val="0000FF"/>
              </a:solidFill>
            </a:endParaRPr>
          </a:p>
        </p:txBody>
      </p:sp>
      <p:sp>
        <p:nvSpPr>
          <p:cNvPr id="3" name="Content Placeholder 2"/>
          <p:cNvSpPr>
            <a:spLocks noGrp="1"/>
          </p:cNvSpPr>
          <p:nvPr>
            <p:ph idx="1"/>
          </p:nvPr>
        </p:nvSpPr>
        <p:spPr/>
        <p:txBody>
          <a:bodyPr/>
          <a:lstStyle/>
          <a:p>
            <a:r>
              <a:rPr lang="en-US" b="1" dirty="0" smtClean="0">
                <a:solidFill>
                  <a:srgbClr val="0000FF"/>
                </a:solidFill>
              </a:rPr>
              <a:t>Money </a:t>
            </a:r>
            <a:r>
              <a:rPr lang="en-US" dirty="0" smtClean="0">
                <a:solidFill>
                  <a:srgbClr val="0000FF"/>
                </a:solidFill>
              </a:rPr>
              <a:t>is used to buy other resources.</a:t>
            </a:r>
          </a:p>
          <a:p>
            <a:pPr lvl="1"/>
            <a:r>
              <a:rPr lang="en-US" dirty="0" smtClean="0">
                <a:solidFill>
                  <a:srgbClr val="0000FF"/>
                </a:solidFill>
              </a:rPr>
              <a:t>Money is a secondary resource</a:t>
            </a:r>
            <a:r>
              <a:rPr lang="en-US" i="1" dirty="0" smtClean="0">
                <a:solidFill>
                  <a:srgbClr val="0000FF"/>
                </a:solidFill>
              </a:rPr>
              <a:t> </a:t>
            </a:r>
            <a:r>
              <a:rPr lang="en-US" i="1" dirty="0" smtClean="0"/>
              <a:t>(</a:t>
            </a:r>
            <a:r>
              <a:rPr lang="en-US" i="1" dirty="0" smtClean="0">
                <a:solidFill>
                  <a:srgbClr val="0033CC"/>
                </a:solidFill>
              </a:rPr>
              <a:t>secondary in the sense that it is calculated from the others</a:t>
            </a:r>
            <a:r>
              <a:rPr lang="en-US" dirty="0" smtClean="0"/>
              <a:t>)</a:t>
            </a:r>
          </a:p>
          <a:p>
            <a:pPr lvl="1"/>
            <a:r>
              <a:rPr lang="en-GB" dirty="0" smtClean="0"/>
              <a:t>Money is the means by which one resource can be converted to another. However in practice this may be problematic because of resource constraints </a:t>
            </a:r>
            <a:r>
              <a:rPr lang="en-GB" i="1" dirty="0" smtClean="0">
                <a:solidFill>
                  <a:srgbClr val="0000FF"/>
                </a:solidFill>
              </a:rPr>
              <a:t>e.g</a:t>
            </a:r>
            <a:r>
              <a:rPr lang="en-GB" dirty="0" smtClean="0"/>
              <a:t>. </a:t>
            </a:r>
            <a:r>
              <a:rPr lang="en-GB" dirty="0" smtClean="0">
                <a:solidFill>
                  <a:srgbClr val="0000FF"/>
                </a:solidFill>
              </a:rPr>
              <a:t>staff need time to become expert in a new technology regardless of the amount of money that might be available to buy expertise</a:t>
            </a:r>
          </a:p>
          <a:p>
            <a:pPr lvl="1">
              <a:buNone/>
            </a:pPr>
            <a:endParaRPr lang="en-US" dirty="0" smtClean="0"/>
          </a:p>
          <a:p>
            <a:pPr lvl="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92162"/>
          </a:xfrm>
        </p:spPr>
        <p:txBody>
          <a:bodyPr/>
          <a:lstStyle/>
          <a:p>
            <a:r>
              <a:rPr lang="en-US" sz="4000" dirty="0" smtClean="0"/>
              <a:t>Resource Allocation</a:t>
            </a:r>
          </a:p>
        </p:txBody>
      </p:sp>
      <p:sp>
        <p:nvSpPr>
          <p:cNvPr id="3" name="Content Placeholder 2"/>
          <p:cNvSpPr>
            <a:spLocks noGrp="1"/>
          </p:cNvSpPr>
          <p:nvPr>
            <p:ph idx="1"/>
          </p:nvPr>
        </p:nvSpPr>
        <p:spPr>
          <a:xfrm>
            <a:off x="304800" y="1219200"/>
            <a:ext cx="8610600" cy="4953000"/>
          </a:xfrm>
        </p:spPr>
        <p:txBody>
          <a:bodyPr rtlCol="0">
            <a:normAutofit/>
          </a:bodyPr>
          <a:lstStyle/>
          <a:p>
            <a:pPr fontAlgn="auto">
              <a:lnSpc>
                <a:spcPct val="120000"/>
              </a:lnSpc>
              <a:spcAft>
                <a:spcPts val="0"/>
              </a:spcAft>
              <a:buFont typeface="Arial" pitchFamily="34" charset="0"/>
              <a:buChar char="•"/>
              <a:defRPr/>
            </a:pPr>
            <a:r>
              <a:rPr lang="en-US" sz="2800" dirty="0"/>
              <a:t>Identify the resources needed for each </a:t>
            </a:r>
            <a:r>
              <a:rPr lang="en-US" sz="2800" dirty="0" smtClean="0"/>
              <a:t>activity</a:t>
            </a:r>
          </a:p>
          <a:p>
            <a:pPr fontAlgn="auto">
              <a:lnSpc>
                <a:spcPct val="120000"/>
              </a:lnSpc>
              <a:spcAft>
                <a:spcPts val="0"/>
              </a:spcAft>
              <a:buFont typeface="Arial" pitchFamily="34" charset="0"/>
              <a:buChar char="•"/>
              <a:defRPr/>
            </a:pPr>
            <a:r>
              <a:rPr lang="en-US" sz="2800" dirty="0" smtClean="0"/>
              <a:t>Identify </a:t>
            </a:r>
            <a:r>
              <a:rPr lang="en-US" sz="2800" i="1" dirty="0">
                <a:solidFill>
                  <a:srgbClr val="C00000"/>
                </a:solidFill>
              </a:rPr>
              <a:t>resource types </a:t>
            </a:r>
            <a:r>
              <a:rPr lang="en-US" sz="2800" dirty="0"/>
              <a:t>- individuals are interchangeable within the </a:t>
            </a:r>
            <a:r>
              <a:rPr lang="en-US" sz="2800" dirty="0" smtClean="0"/>
              <a:t>group (e.g</a:t>
            </a:r>
            <a:r>
              <a:rPr lang="en-US" sz="2800" dirty="0"/>
              <a:t>. ‘VB programmers’ as opposed to ‘software developers</a:t>
            </a:r>
            <a:r>
              <a:rPr lang="en-US" sz="2800" dirty="0" smtClean="0"/>
              <a:t>’)</a:t>
            </a:r>
          </a:p>
          <a:p>
            <a:pPr fontAlgn="auto">
              <a:lnSpc>
                <a:spcPct val="120000"/>
              </a:lnSpc>
              <a:spcAft>
                <a:spcPts val="0"/>
              </a:spcAft>
              <a:buFont typeface="Arial" pitchFamily="34" charset="0"/>
              <a:buChar char="•"/>
              <a:defRPr/>
            </a:pPr>
            <a:r>
              <a:rPr lang="en-US" sz="2800" dirty="0" smtClean="0"/>
              <a:t>Allocate </a:t>
            </a:r>
            <a:r>
              <a:rPr lang="en-US" sz="2800" dirty="0"/>
              <a:t>resource types to activities and examine the </a:t>
            </a:r>
            <a:r>
              <a:rPr lang="en-US" sz="2800" i="1" dirty="0">
                <a:solidFill>
                  <a:srgbClr val="C00000"/>
                </a:solidFill>
              </a:rPr>
              <a:t>resource </a:t>
            </a:r>
            <a:r>
              <a:rPr lang="en-US" sz="2800" i="1" dirty="0" smtClean="0">
                <a:solidFill>
                  <a:srgbClr val="C00000"/>
                </a:solidFill>
              </a:rPr>
              <a:t>histogram</a:t>
            </a:r>
            <a:endParaRPr lang="en-US" sz="2800" dirty="0">
              <a:solidFill>
                <a:srgbClr val="C00000"/>
              </a:solidFill>
            </a:endParaRPr>
          </a:p>
        </p:txBody>
      </p:sp>
      <p:sp>
        <p:nvSpPr>
          <p:cNvPr id="4" name="Slide Number Placeholder 3"/>
          <p:cNvSpPr>
            <a:spLocks noGrp="1"/>
          </p:cNvSpPr>
          <p:nvPr>
            <p:ph type="sldNum" sz="quarter" idx="12"/>
          </p:nvPr>
        </p:nvSpPr>
        <p:spPr/>
        <p:txBody>
          <a:bodyPr/>
          <a:lstStyle/>
          <a:p>
            <a:pPr>
              <a:defRPr/>
            </a:pPr>
            <a:fld id="{252520AC-4FAD-4369-A1EE-430ACF64F661}" type="slidenum">
              <a:rPr lang="en-US"/>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Resource Allocation</a:t>
            </a:r>
            <a:endParaRPr lang="en-US" sz="4000" dirty="0"/>
          </a:p>
        </p:txBody>
      </p:sp>
      <p:sp>
        <p:nvSpPr>
          <p:cNvPr id="3" name="Content Placeholder 2"/>
          <p:cNvSpPr>
            <a:spLocks noGrp="1"/>
          </p:cNvSpPr>
          <p:nvPr>
            <p:ph idx="1"/>
          </p:nvPr>
        </p:nvSpPr>
        <p:spPr/>
        <p:txBody>
          <a:bodyPr/>
          <a:lstStyle/>
          <a:p>
            <a:r>
              <a:rPr lang="en-GB" sz="2800" b="1" i="1" u="sng" dirty="0" smtClean="0">
                <a:solidFill>
                  <a:srgbClr val="C00000"/>
                </a:solidFill>
              </a:rPr>
              <a:t>Note</a:t>
            </a:r>
            <a:r>
              <a:rPr lang="en-GB" sz="2800" dirty="0" smtClean="0"/>
              <a:t>: At this point we have to assume that we are dealing with, for </a:t>
            </a:r>
            <a:r>
              <a:rPr lang="en-GB" sz="2800" b="1" i="1" dirty="0" smtClean="0">
                <a:solidFill>
                  <a:srgbClr val="FF0000"/>
                </a:solidFill>
              </a:rPr>
              <a:t>example</a:t>
            </a:r>
            <a:r>
              <a:rPr lang="en-GB" sz="2800" dirty="0" smtClean="0"/>
              <a:t>, ‘</a:t>
            </a:r>
            <a:r>
              <a:rPr lang="en-GB" sz="2800" b="1" dirty="0" smtClean="0"/>
              <a:t>standard</a:t>
            </a:r>
            <a:r>
              <a:rPr lang="en-GB" sz="2800" dirty="0" smtClean="0"/>
              <a:t>’ </a:t>
            </a:r>
            <a:r>
              <a:rPr lang="en-GB" sz="2800" b="1" dirty="0" smtClean="0"/>
              <a:t>software</a:t>
            </a:r>
            <a:r>
              <a:rPr lang="en-GB" sz="2800" dirty="0" smtClean="0"/>
              <a:t> </a:t>
            </a:r>
            <a:r>
              <a:rPr lang="en-GB" sz="2800" b="1" dirty="0" smtClean="0"/>
              <a:t>developers</a:t>
            </a:r>
            <a:r>
              <a:rPr lang="en-GB" sz="2800" dirty="0" smtClean="0"/>
              <a:t> who have an </a:t>
            </a:r>
            <a:r>
              <a:rPr lang="en-GB" sz="2800" b="1" dirty="0" smtClean="0"/>
              <a:t>average productivity</a:t>
            </a:r>
            <a:r>
              <a:rPr lang="en-GB" sz="2800" dirty="0" smtClean="0"/>
              <a:t>. When we allocate actual people we may find that we have a </a:t>
            </a:r>
            <a:r>
              <a:rPr lang="en-GB" sz="2800" b="1" dirty="0" smtClean="0"/>
              <a:t>trainee</a:t>
            </a:r>
            <a:r>
              <a:rPr lang="en-GB" sz="2800" dirty="0" smtClean="0"/>
              <a:t> or a </a:t>
            </a:r>
            <a:r>
              <a:rPr lang="en-GB" sz="2800" b="1" dirty="0" smtClean="0"/>
              <a:t>super-expert</a:t>
            </a:r>
            <a:r>
              <a:rPr lang="en-GB" sz="2800" dirty="0" smtClean="0"/>
              <a:t> and </a:t>
            </a:r>
            <a:r>
              <a:rPr lang="en-GB" sz="2800" b="1" dirty="0" smtClean="0"/>
              <a:t>this will affect productivity.</a:t>
            </a:r>
            <a:r>
              <a:rPr lang="en-GB" sz="2800" dirty="0" smtClean="0"/>
              <a:t> A short-coming in productivity in an individual might be compensated for by a lower cost (as would be expected with trainees).</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rtlCol="0">
            <a:normAutofit/>
          </a:bodyPr>
          <a:lstStyle/>
          <a:p>
            <a:pPr fontAlgn="auto">
              <a:spcAft>
                <a:spcPts val="0"/>
              </a:spcAft>
              <a:defRPr/>
            </a:pPr>
            <a:r>
              <a:rPr lang="en-US" sz="3600" b="1" dirty="0"/>
              <a:t>Resource </a:t>
            </a:r>
            <a:r>
              <a:rPr lang="en-US" sz="3600" b="1" dirty="0" smtClean="0"/>
              <a:t>Histogram for Systems Analysts</a:t>
            </a:r>
            <a:endParaRPr lang="en-US" sz="3600" b="1" dirty="0"/>
          </a:p>
        </p:txBody>
      </p:sp>
      <p:sp>
        <p:nvSpPr>
          <p:cNvPr id="4" name="Slide Number Placeholder 3"/>
          <p:cNvSpPr>
            <a:spLocks noGrp="1"/>
          </p:cNvSpPr>
          <p:nvPr>
            <p:ph type="sldNum" sz="quarter" idx="12"/>
          </p:nvPr>
        </p:nvSpPr>
        <p:spPr/>
        <p:txBody>
          <a:bodyPr/>
          <a:lstStyle/>
          <a:p>
            <a:pPr>
              <a:defRPr/>
            </a:pPr>
            <a:fld id="{0F209A3E-9CBA-425A-BAAF-EBE789D97EFD}" type="slidenum">
              <a:rPr lang="en-US"/>
              <a:pPr>
                <a:defRPr/>
              </a:pPr>
              <a:t>16</a:t>
            </a:fld>
            <a:endParaRPr lang="en-US" dirty="0"/>
          </a:p>
        </p:txBody>
      </p:sp>
      <p:grpSp>
        <p:nvGrpSpPr>
          <p:cNvPr id="6148" name="Group 4"/>
          <p:cNvGrpSpPr>
            <a:grpSpLocks/>
          </p:cNvGrpSpPr>
          <p:nvPr/>
        </p:nvGrpSpPr>
        <p:grpSpPr bwMode="auto">
          <a:xfrm>
            <a:off x="658434" y="1143000"/>
            <a:ext cx="7266366" cy="4008437"/>
            <a:chOff x="33873" y="1905000"/>
            <a:chExt cx="7662327" cy="4953000"/>
          </a:xfrm>
        </p:grpSpPr>
        <p:sp>
          <p:nvSpPr>
            <p:cNvPr id="6149" name="Rectangle 3"/>
            <p:cNvSpPr>
              <a:spLocks noChangeArrowheads="1"/>
            </p:cNvSpPr>
            <p:nvPr/>
          </p:nvSpPr>
          <p:spPr bwMode="auto">
            <a:xfrm>
              <a:off x="3124200" y="4191000"/>
              <a:ext cx="914400" cy="1447800"/>
            </a:xfrm>
            <a:prstGeom prst="rect">
              <a:avLst/>
            </a:prstGeom>
            <a:solidFill>
              <a:srgbClr val="99CCFF"/>
            </a:solidFill>
            <a:ln w="9525">
              <a:solidFill>
                <a:schemeClr val="bg2"/>
              </a:solidFill>
              <a:miter lim="800000"/>
              <a:headEnd/>
              <a:tailEnd/>
            </a:ln>
          </p:spPr>
          <p:txBody>
            <a:bodyPr wrap="none" anchor="ctr"/>
            <a:lstStyle/>
            <a:p>
              <a:endParaRPr lang="en-US">
                <a:latin typeface="Calibri" pitchFamily="34" charset="0"/>
              </a:endParaRPr>
            </a:p>
          </p:txBody>
        </p:sp>
        <p:sp>
          <p:nvSpPr>
            <p:cNvPr id="6150" name="Rectangle 4"/>
            <p:cNvSpPr>
              <a:spLocks noChangeArrowheads="1"/>
            </p:cNvSpPr>
            <p:nvPr/>
          </p:nvSpPr>
          <p:spPr bwMode="auto">
            <a:xfrm>
              <a:off x="4038600" y="2743200"/>
              <a:ext cx="914400" cy="2895600"/>
            </a:xfrm>
            <a:prstGeom prst="rect">
              <a:avLst/>
            </a:prstGeom>
            <a:solidFill>
              <a:srgbClr val="99CCFF"/>
            </a:solidFill>
            <a:ln w="9525">
              <a:solidFill>
                <a:schemeClr val="bg2"/>
              </a:solidFill>
              <a:miter lim="800000"/>
              <a:headEnd/>
              <a:tailEnd/>
            </a:ln>
          </p:spPr>
          <p:txBody>
            <a:bodyPr wrap="none" anchor="ctr"/>
            <a:lstStyle/>
            <a:p>
              <a:endParaRPr lang="en-US">
                <a:latin typeface="Calibri" pitchFamily="34" charset="0"/>
              </a:endParaRPr>
            </a:p>
          </p:txBody>
        </p:sp>
        <p:sp>
          <p:nvSpPr>
            <p:cNvPr id="6151" name="Rectangle 5"/>
            <p:cNvSpPr>
              <a:spLocks noChangeArrowheads="1"/>
            </p:cNvSpPr>
            <p:nvPr/>
          </p:nvSpPr>
          <p:spPr bwMode="auto">
            <a:xfrm>
              <a:off x="4953000" y="4191000"/>
              <a:ext cx="914400" cy="1447800"/>
            </a:xfrm>
            <a:prstGeom prst="rect">
              <a:avLst/>
            </a:prstGeom>
            <a:solidFill>
              <a:srgbClr val="99CCFF"/>
            </a:solidFill>
            <a:ln w="9525">
              <a:solidFill>
                <a:schemeClr val="bg2"/>
              </a:solidFill>
              <a:miter lim="800000"/>
              <a:headEnd/>
              <a:tailEnd/>
            </a:ln>
          </p:spPr>
          <p:txBody>
            <a:bodyPr wrap="none" anchor="ctr"/>
            <a:lstStyle/>
            <a:p>
              <a:endParaRPr lang="en-US">
                <a:latin typeface="Calibri" pitchFamily="34" charset="0"/>
              </a:endParaRPr>
            </a:p>
          </p:txBody>
        </p:sp>
        <p:sp>
          <p:nvSpPr>
            <p:cNvPr id="6152" name="Rectangle 6"/>
            <p:cNvSpPr>
              <a:spLocks noChangeArrowheads="1"/>
            </p:cNvSpPr>
            <p:nvPr/>
          </p:nvSpPr>
          <p:spPr bwMode="auto">
            <a:xfrm>
              <a:off x="5867400" y="1905000"/>
              <a:ext cx="914400" cy="3733800"/>
            </a:xfrm>
            <a:prstGeom prst="rect">
              <a:avLst/>
            </a:prstGeom>
            <a:solidFill>
              <a:srgbClr val="99CCFF"/>
            </a:solidFill>
            <a:ln w="9525">
              <a:solidFill>
                <a:schemeClr val="bg2"/>
              </a:solidFill>
              <a:miter lim="800000"/>
              <a:headEnd/>
              <a:tailEnd/>
            </a:ln>
          </p:spPr>
          <p:txBody>
            <a:bodyPr wrap="none" anchor="ctr"/>
            <a:lstStyle/>
            <a:p>
              <a:endParaRPr lang="en-US">
                <a:latin typeface="Calibri" pitchFamily="34" charset="0"/>
              </a:endParaRPr>
            </a:p>
          </p:txBody>
        </p:sp>
        <p:sp>
          <p:nvSpPr>
            <p:cNvPr id="6153" name="Rectangle 7"/>
            <p:cNvSpPr>
              <a:spLocks noChangeArrowheads="1"/>
            </p:cNvSpPr>
            <p:nvPr/>
          </p:nvSpPr>
          <p:spPr bwMode="auto">
            <a:xfrm>
              <a:off x="6781800" y="3429000"/>
              <a:ext cx="914400" cy="2209800"/>
            </a:xfrm>
            <a:prstGeom prst="rect">
              <a:avLst/>
            </a:prstGeom>
            <a:solidFill>
              <a:srgbClr val="99CCFF"/>
            </a:solidFill>
            <a:ln w="9525">
              <a:solidFill>
                <a:schemeClr val="bg2"/>
              </a:solidFill>
              <a:miter lim="800000"/>
              <a:headEnd/>
              <a:tailEnd/>
            </a:ln>
          </p:spPr>
          <p:txBody>
            <a:bodyPr wrap="none" anchor="ctr"/>
            <a:lstStyle/>
            <a:p>
              <a:endParaRPr lang="en-US">
                <a:latin typeface="Calibri" pitchFamily="34" charset="0"/>
              </a:endParaRPr>
            </a:p>
          </p:txBody>
        </p:sp>
        <p:sp>
          <p:nvSpPr>
            <p:cNvPr id="6154" name="Rectangle 8"/>
            <p:cNvSpPr>
              <a:spLocks noChangeArrowheads="1"/>
            </p:cNvSpPr>
            <p:nvPr/>
          </p:nvSpPr>
          <p:spPr bwMode="auto">
            <a:xfrm>
              <a:off x="1295400" y="4191000"/>
              <a:ext cx="914400" cy="1447800"/>
            </a:xfrm>
            <a:prstGeom prst="rect">
              <a:avLst/>
            </a:prstGeom>
            <a:solidFill>
              <a:srgbClr val="99CCFF"/>
            </a:solidFill>
            <a:ln w="9525">
              <a:solidFill>
                <a:schemeClr val="bg2"/>
              </a:solidFill>
              <a:miter lim="800000"/>
              <a:headEnd/>
              <a:tailEnd/>
            </a:ln>
          </p:spPr>
          <p:txBody>
            <a:bodyPr wrap="none" anchor="ctr"/>
            <a:lstStyle/>
            <a:p>
              <a:endParaRPr lang="en-US">
                <a:latin typeface="Calibri" pitchFamily="34" charset="0"/>
              </a:endParaRPr>
            </a:p>
          </p:txBody>
        </p:sp>
        <p:sp>
          <p:nvSpPr>
            <p:cNvPr id="6155" name="Rectangle 9"/>
            <p:cNvSpPr>
              <a:spLocks noChangeArrowheads="1"/>
            </p:cNvSpPr>
            <p:nvPr/>
          </p:nvSpPr>
          <p:spPr bwMode="auto">
            <a:xfrm>
              <a:off x="2209800" y="3429000"/>
              <a:ext cx="914400" cy="2209800"/>
            </a:xfrm>
            <a:prstGeom prst="rect">
              <a:avLst/>
            </a:prstGeom>
            <a:solidFill>
              <a:srgbClr val="99CCFF"/>
            </a:solidFill>
            <a:ln w="9525">
              <a:solidFill>
                <a:schemeClr val="bg2"/>
              </a:solidFill>
              <a:miter lim="800000"/>
              <a:headEnd/>
              <a:tailEnd/>
            </a:ln>
          </p:spPr>
          <p:txBody>
            <a:bodyPr wrap="none" anchor="ctr"/>
            <a:lstStyle/>
            <a:p>
              <a:endParaRPr lang="en-US">
                <a:latin typeface="Calibri" pitchFamily="34" charset="0"/>
              </a:endParaRPr>
            </a:p>
          </p:txBody>
        </p:sp>
        <p:sp>
          <p:nvSpPr>
            <p:cNvPr id="6156" name="Line 10"/>
            <p:cNvSpPr>
              <a:spLocks noChangeShapeType="1"/>
            </p:cNvSpPr>
            <p:nvPr/>
          </p:nvSpPr>
          <p:spPr bwMode="auto">
            <a:xfrm>
              <a:off x="1295400" y="4953000"/>
              <a:ext cx="6400800" cy="0"/>
            </a:xfrm>
            <a:prstGeom prst="line">
              <a:avLst/>
            </a:prstGeom>
            <a:noFill/>
            <a:ln w="9525">
              <a:solidFill>
                <a:schemeClr val="bg2"/>
              </a:solidFill>
              <a:round/>
              <a:headEnd/>
              <a:tailEnd/>
            </a:ln>
          </p:spPr>
          <p:txBody>
            <a:bodyPr wrap="none" anchor="ctr"/>
            <a:lstStyle/>
            <a:p>
              <a:endParaRPr lang="en-US"/>
            </a:p>
          </p:txBody>
        </p:sp>
        <p:sp>
          <p:nvSpPr>
            <p:cNvPr id="6157" name="Line 11"/>
            <p:cNvSpPr>
              <a:spLocks noChangeShapeType="1"/>
            </p:cNvSpPr>
            <p:nvPr/>
          </p:nvSpPr>
          <p:spPr bwMode="auto">
            <a:xfrm>
              <a:off x="1295400" y="4191000"/>
              <a:ext cx="6400800" cy="0"/>
            </a:xfrm>
            <a:prstGeom prst="line">
              <a:avLst/>
            </a:prstGeom>
            <a:noFill/>
            <a:ln w="9525">
              <a:solidFill>
                <a:schemeClr val="bg2"/>
              </a:solidFill>
              <a:round/>
              <a:headEnd/>
              <a:tailEnd/>
            </a:ln>
          </p:spPr>
          <p:txBody>
            <a:bodyPr wrap="none" anchor="ctr"/>
            <a:lstStyle/>
            <a:p>
              <a:endParaRPr lang="en-US"/>
            </a:p>
          </p:txBody>
        </p:sp>
        <p:sp>
          <p:nvSpPr>
            <p:cNvPr id="6158" name="Line 12"/>
            <p:cNvSpPr>
              <a:spLocks noChangeShapeType="1"/>
            </p:cNvSpPr>
            <p:nvPr/>
          </p:nvSpPr>
          <p:spPr bwMode="auto">
            <a:xfrm>
              <a:off x="1295400" y="2743200"/>
              <a:ext cx="6400800" cy="0"/>
            </a:xfrm>
            <a:prstGeom prst="line">
              <a:avLst/>
            </a:prstGeom>
            <a:noFill/>
            <a:ln w="9525">
              <a:solidFill>
                <a:schemeClr val="bg2"/>
              </a:solidFill>
              <a:round/>
              <a:headEnd/>
              <a:tailEnd/>
            </a:ln>
          </p:spPr>
          <p:txBody>
            <a:bodyPr wrap="none" anchor="ctr"/>
            <a:lstStyle/>
            <a:p>
              <a:endParaRPr lang="en-US"/>
            </a:p>
          </p:txBody>
        </p:sp>
        <p:sp>
          <p:nvSpPr>
            <p:cNvPr id="6159" name="Line 13"/>
            <p:cNvSpPr>
              <a:spLocks noChangeShapeType="1"/>
            </p:cNvSpPr>
            <p:nvPr/>
          </p:nvSpPr>
          <p:spPr bwMode="auto">
            <a:xfrm>
              <a:off x="1295400" y="1905000"/>
              <a:ext cx="6400800" cy="0"/>
            </a:xfrm>
            <a:prstGeom prst="line">
              <a:avLst/>
            </a:prstGeom>
            <a:noFill/>
            <a:ln w="9525">
              <a:solidFill>
                <a:schemeClr val="bg2"/>
              </a:solidFill>
              <a:round/>
              <a:headEnd/>
              <a:tailEnd/>
            </a:ln>
          </p:spPr>
          <p:txBody>
            <a:bodyPr wrap="none" anchor="ctr"/>
            <a:lstStyle/>
            <a:p>
              <a:endParaRPr lang="en-US"/>
            </a:p>
          </p:txBody>
        </p:sp>
        <p:sp>
          <p:nvSpPr>
            <p:cNvPr id="6160" name="Line 14"/>
            <p:cNvSpPr>
              <a:spLocks noChangeShapeType="1"/>
            </p:cNvSpPr>
            <p:nvPr/>
          </p:nvSpPr>
          <p:spPr bwMode="auto">
            <a:xfrm flipV="1">
              <a:off x="1295400" y="1905000"/>
              <a:ext cx="0" cy="2362200"/>
            </a:xfrm>
            <a:prstGeom prst="line">
              <a:avLst/>
            </a:prstGeom>
            <a:noFill/>
            <a:ln w="9525">
              <a:solidFill>
                <a:schemeClr val="bg2"/>
              </a:solidFill>
              <a:round/>
              <a:headEnd/>
              <a:tailEnd/>
            </a:ln>
          </p:spPr>
          <p:txBody>
            <a:bodyPr wrap="none" anchor="ctr"/>
            <a:lstStyle/>
            <a:p>
              <a:endParaRPr lang="en-US"/>
            </a:p>
          </p:txBody>
        </p:sp>
        <p:sp>
          <p:nvSpPr>
            <p:cNvPr id="6161" name="Line 15"/>
            <p:cNvSpPr>
              <a:spLocks noChangeShapeType="1"/>
            </p:cNvSpPr>
            <p:nvPr/>
          </p:nvSpPr>
          <p:spPr bwMode="auto">
            <a:xfrm flipV="1">
              <a:off x="7696200" y="1905000"/>
              <a:ext cx="0" cy="1524000"/>
            </a:xfrm>
            <a:prstGeom prst="line">
              <a:avLst/>
            </a:prstGeom>
            <a:noFill/>
            <a:ln w="9525">
              <a:solidFill>
                <a:schemeClr val="bg2"/>
              </a:solidFill>
              <a:round/>
              <a:headEnd/>
              <a:tailEnd/>
            </a:ln>
          </p:spPr>
          <p:txBody>
            <a:bodyPr wrap="none" anchor="ctr"/>
            <a:lstStyle/>
            <a:p>
              <a:endParaRPr lang="en-US"/>
            </a:p>
          </p:txBody>
        </p:sp>
        <p:sp>
          <p:nvSpPr>
            <p:cNvPr id="6162" name="Line 16"/>
            <p:cNvSpPr>
              <a:spLocks noChangeShapeType="1"/>
            </p:cNvSpPr>
            <p:nvPr/>
          </p:nvSpPr>
          <p:spPr bwMode="auto">
            <a:xfrm>
              <a:off x="1295400" y="3429000"/>
              <a:ext cx="6400800" cy="0"/>
            </a:xfrm>
            <a:prstGeom prst="line">
              <a:avLst/>
            </a:prstGeom>
            <a:noFill/>
            <a:ln w="57150">
              <a:solidFill>
                <a:srgbClr val="FF0000"/>
              </a:solidFill>
              <a:round/>
              <a:headEnd/>
              <a:tailEnd/>
            </a:ln>
          </p:spPr>
          <p:txBody>
            <a:bodyPr wrap="none" anchor="ctr"/>
            <a:lstStyle/>
            <a:p>
              <a:endParaRPr lang="en-US"/>
            </a:p>
          </p:txBody>
        </p:sp>
        <p:sp>
          <p:nvSpPr>
            <p:cNvPr id="6163" name="Text Box 17"/>
            <p:cNvSpPr txBox="1">
              <a:spLocks noChangeArrowheads="1"/>
            </p:cNvSpPr>
            <p:nvPr/>
          </p:nvSpPr>
          <p:spPr bwMode="auto">
            <a:xfrm>
              <a:off x="1692275" y="6165850"/>
              <a:ext cx="979328" cy="369332"/>
            </a:xfrm>
            <a:prstGeom prst="rect">
              <a:avLst/>
            </a:prstGeom>
            <a:noFill/>
            <a:ln w="9525">
              <a:noFill/>
              <a:miter lim="800000"/>
              <a:headEnd/>
              <a:tailEnd/>
            </a:ln>
          </p:spPr>
          <p:txBody>
            <a:bodyPr wrap="none">
              <a:spAutoFit/>
            </a:bodyPr>
            <a:lstStyle/>
            <a:p>
              <a:r>
                <a:rPr lang="en-US" dirty="0">
                  <a:solidFill>
                    <a:srgbClr val="FF0000"/>
                  </a:solidFill>
                  <a:latin typeface="Calibri" pitchFamily="34" charset="0"/>
                </a:rPr>
                <a:t>WEEK</a:t>
              </a:r>
            </a:p>
          </p:txBody>
        </p:sp>
        <p:sp>
          <p:nvSpPr>
            <p:cNvPr id="6164" name="AutoShape 18"/>
            <p:cNvSpPr>
              <a:spLocks noChangeArrowheads="1"/>
            </p:cNvSpPr>
            <p:nvPr/>
          </p:nvSpPr>
          <p:spPr bwMode="auto">
            <a:xfrm>
              <a:off x="2843213" y="6372225"/>
              <a:ext cx="976312" cy="485775"/>
            </a:xfrm>
            <a:prstGeom prst="rightArrow">
              <a:avLst>
                <a:gd name="adj1" fmla="val 50000"/>
                <a:gd name="adj2" fmla="val 50245"/>
              </a:avLst>
            </a:prstGeom>
            <a:solidFill>
              <a:srgbClr val="0000FF"/>
            </a:solidFill>
            <a:ln w="9525">
              <a:solidFill>
                <a:schemeClr val="tx1"/>
              </a:solidFill>
              <a:miter lim="800000"/>
              <a:headEnd/>
              <a:tailEnd/>
            </a:ln>
          </p:spPr>
          <p:txBody>
            <a:bodyPr wrap="none" anchor="ctr"/>
            <a:lstStyle/>
            <a:p>
              <a:endParaRPr lang="en-US">
                <a:latin typeface="Calibri" pitchFamily="34" charset="0"/>
              </a:endParaRPr>
            </a:p>
          </p:txBody>
        </p:sp>
        <p:sp>
          <p:nvSpPr>
            <p:cNvPr id="6165" name="Text Box 19"/>
            <p:cNvSpPr txBox="1">
              <a:spLocks noChangeArrowheads="1"/>
            </p:cNvSpPr>
            <p:nvPr/>
          </p:nvSpPr>
          <p:spPr bwMode="auto">
            <a:xfrm>
              <a:off x="1619250" y="5805488"/>
              <a:ext cx="402248" cy="369332"/>
            </a:xfrm>
            <a:prstGeom prst="rect">
              <a:avLst/>
            </a:prstGeom>
            <a:noFill/>
            <a:ln w="9525">
              <a:noFill/>
              <a:miter lim="800000"/>
              <a:headEnd/>
              <a:tailEnd/>
            </a:ln>
          </p:spPr>
          <p:txBody>
            <a:bodyPr wrap="none">
              <a:spAutoFit/>
            </a:bodyPr>
            <a:lstStyle/>
            <a:p>
              <a:r>
                <a:rPr lang="en-US">
                  <a:solidFill>
                    <a:srgbClr val="FF0000"/>
                  </a:solidFill>
                  <a:latin typeface="Calibri" pitchFamily="34" charset="0"/>
                </a:rPr>
                <a:t>1</a:t>
              </a:r>
            </a:p>
          </p:txBody>
        </p:sp>
        <p:sp>
          <p:nvSpPr>
            <p:cNvPr id="6166" name="Text Box 20"/>
            <p:cNvSpPr txBox="1">
              <a:spLocks noChangeArrowheads="1"/>
            </p:cNvSpPr>
            <p:nvPr/>
          </p:nvSpPr>
          <p:spPr bwMode="auto">
            <a:xfrm>
              <a:off x="2422524" y="5830888"/>
              <a:ext cx="402248" cy="369332"/>
            </a:xfrm>
            <a:prstGeom prst="rect">
              <a:avLst/>
            </a:prstGeom>
            <a:noFill/>
            <a:ln w="9525">
              <a:noFill/>
              <a:miter lim="800000"/>
              <a:headEnd/>
              <a:tailEnd/>
            </a:ln>
          </p:spPr>
          <p:txBody>
            <a:bodyPr wrap="none">
              <a:spAutoFit/>
            </a:bodyPr>
            <a:lstStyle/>
            <a:p>
              <a:r>
                <a:rPr lang="en-US">
                  <a:solidFill>
                    <a:srgbClr val="FF0000"/>
                  </a:solidFill>
                  <a:latin typeface="Calibri" pitchFamily="34" charset="0"/>
                </a:rPr>
                <a:t>2</a:t>
              </a:r>
            </a:p>
          </p:txBody>
        </p:sp>
        <p:sp>
          <p:nvSpPr>
            <p:cNvPr id="6167" name="Text Box 21"/>
            <p:cNvSpPr txBox="1">
              <a:spLocks noChangeArrowheads="1"/>
            </p:cNvSpPr>
            <p:nvPr/>
          </p:nvSpPr>
          <p:spPr bwMode="auto">
            <a:xfrm>
              <a:off x="3348038" y="5876925"/>
              <a:ext cx="402248" cy="369332"/>
            </a:xfrm>
            <a:prstGeom prst="rect">
              <a:avLst/>
            </a:prstGeom>
            <a:noFill/>
            <a:ln w="9525">
              <a:noFill/>
              <a:miter lim="800000"/>
              <a:headEnd/>
              <a:tailEnd/>
            </a:ln>
          </p:spPr>
          <p:txBody>
            <a:bodyPr wrap="none">
              <a:spAutoFit/>
            </a:bodyPr>
            <a:lstStyle/>
            <a:p>
              <a:r>
                <a:rPr lang="en-US">
                  <a:solidFill>
                    <a:srgbClr val="FF0000"/>
                  </a:solidFill>
                  <a:latin typeface="Calibri" pitchFamily="34" charset="0"/>
                </a:rPr>
                <a:t>3</a:t>
              </a:r>
            </a:p>
          </p:txBody>
        </p:sp>
        <p:sp>
          <p:nvSpPr>
            <p:cNvPr id="6168" name="Text Box 22"/>
            <p:cNvSpPr txBox="1">
              <a:spLocks noChangeArrowheads="1"/>
            </p:cNvSpPr>
            <p:nvPr/>
          </p:nvSpPr>
          <p:spPr bwMode="auto">
            <a:xfrm>
              <a:off x="4251326" y="5830888"/>
              <a:ext cx="402248" cy="369332"/>
            </a:xfrm>
            <a:prstGeom prst="rect">
              <a:avLst/>
            </a:prstGeom>
            <a:noFill/>
            <a:ln w="9525">
              <a:noFill/>
              <a:miter lim="800000"/>
              <a:headEnd/>
              <a:tailEnd/>
            </a:ln>
          </p:spPr>
          <p:txBody>
            <a:bodyPr wrap="none">
              <a:spAutoFit/>
            </a:bodyPr>
            <a:lstStyle/>
            <a:p>
              <a:r>
                <a:rPr lang="en-US">
                  <a:solidFill>
                    <a:srgbClr val="FF0000"/>
                  </a:solidFill>
                  <a:latin typeface="Calibri" pitchFamily="34" charset="0"/>
                </a:rPr>
                <a:t>4</a:t>
              </a:r>
            </a:p>
          </p:txBody>
        </p:sp>
        <p:sp>
          <p:nvSpPr>
            <p:cNvPr id="6169" name="Text Box 23"/>
            <p:cNvSpPr txBox="1">
              <a:spLocks noChangeArrowheads="1"/>
            </p:cNvSpPr>
            <p:nvPr/>
          </p:nvSpPr>
          <p:spPr bwMode="auto">
            <a:xfrm>
              <a:off x="5181600" y="5867400"/>
              <a:ext cx="402248" cy="369332"/>
            </a:xfrm>
            <a:prstGeom prst="rect">
              <a:avLst/>
            </a:prstGeom>
            <a:noFill/>
            <a:ln w="9525">
              <a:noFill/>
              <a:miter lim="800000"/>
              <a:headEnd/>
              <a:tailEnd/>
            </a:ln>
          </p:spPr>
          <p:txBody>
            <a:bodyPr wrap="none">
              <a:spAutoFit/>
            </a:bodyPr>
            <a:lstStyle/>
            <a:p>
              <a:r>
                <a:rPr lang="en-US">
                  <a:solidFill>
                    <a:srgbClr val="FF0000"/>
                  </a:solidFill>
                  <a:latin typeface="Calibri" pitchFamily="34" charset="0"/>
                </a:rPr>
                <a:t>5</a:t>
              </a:r>
            </a:p>
          </p:txBody>
        </p:sp>
        <p:sp>
          <p:nvSpPr>
            <p:cNvPr id="6170" name="Text Box 24"/>
            <p:cNvSpPr txBox="1">
              <a:spLocks noChangeArrowheads="1"/>
            </p:cNvSpPr>
            <p:nvPr/>
          </p:nvSpPr>
          <p:spPr bwMode="auto">
            <a:xfrm>
              <a:off x="6156325" y="5830888"/>
              <a:ext cx="402248" cy="369332"/>
            </a:xfrm>
            <a:prstGeom prst="rect">
              <a:avLst/>
            </a:prstGeom>
            <a:noFill/>
            <a:ln w="9525">
              <a:noFill/>
              <a:miter lim="800000"/>
              <a:headEnd/>
              <a:tailEnd/>
            </a:ln>
          </p:spPr>
          <p:txBody>
            <a:bodyPr wrap="none">
              <a:spAutoFit/>
            </a:bodyPr>
            <a:lstStyle/>
            <a:p>
              <a:r>
                <a:rPr lang="en-US">
                  <a:solidFill>
                    <a:srgbClr val="FF0000"/>
                  </a:solidFill>
                  <a:latin typeface="Calibri" pitchFamily="34" charset="0"/>
                </a:rPr>
                <a:t>6</a:t>
              </a:r>
            </a:p>
          </p:txBody>
        </p:sp>
        <p:sp>
          <p:nvSpPr>
            <p:cNvPr id="6171" name="Text Box 25"/>
            <p:cNvSpPr txBox="1">
              <a:spLocks noChangeArrowheads="1"/>
            </p:cNvSpPr>
            <p:nvPr/>
          </p:nvSpPr>
          <p:spPr bwMode="auto">
            <a:xfrm>
              <a:off x="7092949" y="5805488"/>
              <a:ext cx="402248" cy="369332"/>
            </a:xfrm>
            <a:prstGeom prst="rect">
              <a:avLst/>
            </a:prstGeom>
            <a:noFill/>
            <a:ln w="9525">
              <a:noFill/>
              <a:miter lim="800000"/>
              <a:headEnd/>
              <a:tailEnd/>
            </a:ln>
          </p:spPr>
          <p:txBody>
            <a:bodyPr wrap="none">
              <a:spAutoFit/>
            </a:bodyPr>
            <a:lstStyle/>
            <a:p>
              <a:r>
                <a:rPr lang="en-US">
                  <a:solidFill>
                    <a:srgbClr val="FF0000"/>
                  </a:solidFill>
                  <a:latin typeface="Calibri" pitchFamily="34" charset="0"/>
                </a:rPr>
                <a:t>7</a:t>
              </a:r>
            </a:p>
          </p:txBody>
        </p:sp>
        <p:sp>
          <p:nvSpPr>
            <p:cNvPr id="6172" name="Text Box 26"/>
            <p:cNvSpPr txBox="1">
              <a:spLocks noChangeArrowheads="1"/>
            </p:cNvSpPr>
            <p:nvPr/>
          </p:nvSpPr>
          <p:spPr bwMode="auto">
            <a:xfrm>
              <a:off x="838201" y="5105400"/>
              <a:ext cx="402248" cy="369332"/>
            </a:xfrm>
            <a:prstGeom prst="rect">
              <a:avLst/>
            </a:prstGeom>
            <a:noFill/>
            <a:ln w="9525">
              <a:noFill/>
              <a:miter lim="800000"/>
              <a:headEnd/>
              <a:tailEnd/>
            </a:ln>
          </p:spPr>
          <p:txBody>
            <a:bodyPr wrap="none">
              <a:spAutoFit/>
            </a:bodyPr>
            <a:lstStyle/>
            <a:p>
              <a:r>
                <a:rPr lang="en-US">
                  <a:solidFill>
                    <a:srgbClr val="FF0000"/>
                  </a:solidFill>
                  <a:latin typeface="Calibri" pitchFamily="34" charset="0"/>
                </a:rPr>
                <a:t>1</a:t>
              </a:r>
            </a:p>
          </p:txBody>
        </p:sp>
        <p:sp>
          <p:nvSpPr>
            <p:cNvPr id="6173" name="Text Box 27"/>
            <p:cNvSpPr txBox="1">
              <a:spLocks noChangeArrowheads="1"/>
            </p:cNvSpPr>
            <p:nvPr/>
          </p:nvSpPr>
          <p:spPr bwMode="auto">
            <a:xfrm>
              <a:off x="838201" y="4343400"/>
              <a:ext cx="402248" cy="369332"/>
            </a:xfrm>
            <a:prstGeom prst="rect">
              <a:avLst/>
            </a:prstGeom>
            <a:noFill/>
            <a:ln w="9525">
              <a:noFill/>
              <a:miter lim="800000"/>
              <a:headEnd/>
              <a:tailEnd/>
            </a:ln>
          </p:spPr>
          <p:txBody>
            <a:bodyPr wrap="none">
              <a:spAutoFit/>
            </a:bodyPr>
            <a:lstStyle/>
            <a:p>
              <a:r>
                <a:rPr lang="en-US">
                  <a:solidFill>
                    <a:srgbClr val="FF0000"/>
                  </a:solidFill>
                  <a:latin typeface="Calibri" pitchFamily="34" charset="0"/>
                </a:rPr>
                <a:t>2</a:t>
              </a:r>
            </a:p>
          </p:txBody>
        </p:sp>
        <p:sp>
          <p:nvSpPr>
            <p:cNvPr id="6174" name="Text Box 28"/>
            <p:cNvSpPr txBox="1">
              <a:spLocks noChangeArrowheads="1"/>
            </p:cNvSpPr>
            <p:nvPr/>
          </p:nvSpPr>
          <p:spPr bwMode="auto">
            <a:xfrm>
              <a:off x="822325" y="3544888"/>
              <a:ext cx="402248" cy="369332"/>
            </a:xfrm>
            <a:prstGeom prst="rect">
              <a:avLst/>
            </a:prstGeom>
            <a:noFill/>
            <a:ln w="9525">
              <a:noFill/>
              <a:miter lim="800000"/>
              <a:headEnd/>
              <a:tailEnd/>
            </a:ln>
          </p:spPr>
          <p:txBody>
            <a:bodyPr wrap="none">
              <a:spAutoFit/>
            </a:bodyPr>
            <a:lstStyle/>
            <a:p>
              <a:r>
                <a:rPr lang="en-US">
                  <a:solidFill>
                    <a:srgbClr val="FF0000"/>
                  </a:solidFill>
                  <a:latin typeface="Calibri" pitchFamily="34" charset="0"/>
                </a:rPr>
                <a:t>3</a:t>
              </a:r>
            </a:p>
          </p:txBody>
        </p:sp>
        <p:sp>
          <p:nvSpPr>
            <p:cNvPr id="6175" name="Text Box 29"/>
            <p:cNvSpPr txBox="1">
              <a:spLocks noChangeArrowheads="1"/>
            </p:cNvSpPr>
            <p:nvPr/>
          </p:nvSpPr>
          <p:spPr bwMode="auto">
            <a:xfrm>
              <a:off x="822325" y="2859088"/>
              <a:ext cx="402248" cy="369332"/>
            </a:xfrm>
            <a:prstGeom prst="rect">
              <a:avLst/>
            </a:prstGeom>
            <a:noFill/>
            <a:ln w="9525">
              <a:noFill/>
              <a:miter lim="800000"/>
              <a:headEnd/>
              <a:tailEnd/>
            </a:ln>
          </p:spPr>
          <p:txBody>
            <a:bodyPr wrap="none">
              <a:spAutoFit/>
            </a:bodyPr>
            <a:lstStyle/>
            <a:p>
              <a:r>
                <a:rPr lang="en-US">
                  <a:solidFill>
                    <a:srgbClr val="FF0000"/>
                  </a:solidFill>
                  <a:latin typeface="Calibri" pitchFamily="34" charset="0"/>
                </a:rPr>
                <a:t>4</a:t>
              </a:r>
            </a:p>
          </p:txBody>
        </p:sp>
        <p:sp>
          <p:nvSpPr>
            <p:cNvPr id="6176" name="Text Box 30"/>
            <p:cNvSpPr txBox="1">
              <a:spLocks noChangeArrowheads="1"/>
            </p:cNvSpPr>
            <p:nvPr/>
          </p:nvSpPr>
          <p:spPr bwMode="auto">
            <a:xfrm>
              <a:off x="822325" y="2020888"/>
              <a:ext cx="402248" cy="369332"/>
            </a:xfrm>
            <a:prstGeom prst="rect">
              <a:avLst/>
            </a:prstGeom>
            <a:noFill/>
            <a:ln w="9525">
              <a:noFill/>
              <a:miter lim="800000"/>
              <a:headEnd/>
              <a:tailEnd/>
            </a:ln>
          </p:spPr>
          <p:txBody>
            <a:bodyPr wrap="none">
              <a:spAutoFit/>
            </a:bodyPr>
            <a:lstStyle/>
            <a:p>
              <a:r>
                <a:rPr lang="en-US">
                  <a:solidFill>
                    <a:srgbClr val="FF0000"/>
                  </a:solidFill>
                  <a:latin typeface="Calibri" pitchFamily="34" charset="0"/>
                </a:rPr>
                <a:t>5</a:t>
              </a:r>
            </a:p>
          </p:txBody>
        </p:sp>
        <p:sp>
          <p:nvSpPr>
            <p:cNvPr id="6177" name="AutoShape 31"/>
            <p:cNvSpPr>
              <a:spLocks noChangeArrowheads="1"/>
            </p:cNvSpPr>
            <p:nvPr/>
          </p:nvSpPr>
          <p:spPr bwMode="auto">
            <a:xfrm>
              <a:off x="152400" y="4648200"/>
              <a:ext cx="485775" cy="976313"/>
            </a:xfrm>
            <a:prstGeom prst="upArrow">
              <a:avLst>
                <a:gd name="adj1" fmla="val 50000"/>
                <a:gd name="adj2" fmla="val 50245"/>
              </a:avLst>
            </a:prstGeom>
            <a:solidFill>
              <a:srgbClr val="0000FF"/>
            </a:solidFill>
            <a:ln w="9525">
              <a:solidFill>
                <a:schemeClr val="tx1"/>
              </a:solidFill>
              <a:miter lim="800000"/>
              <a:headEnd/>
              <a:tailEnd/>
            </a:ln>
          </p:spPr>
          <p:txBody>
            <a:bodyPr wrap="none" anchor="ctr"/>
            <a:lstStyle/>
            <a:p>
              <a:endParaRPr lang="en-US">
                <a:latin typeface="Calibri" pitchFamily="34" charset="0"/>
              </a:endParaRPr>
            </a:p>
          </p:txBody>
        </p:sp>
        <p:sp>
          <p:nvSpPr>
            <p:cNvPr id="6178" name="Text Box 32"/>
            <p:cNvSpPr txBox="1">
              <a:spLocks noChangeArrowheads="1"/>
            </p:cNvSpPr>
            <p:nvPr/>
          </p:nvSpPr>
          <p:spPr bwMode="auto">
            <a:xfrm rot="16162506">
              <a:off x="-910681" y="3180295"/>
              <a:ext cx="2278565" cy="389458"/>
            </a:xfrm>
            <a:prstGeom prst="rect">
              <a:avLst/>
            </a:prstGeom>
            <a:noFill/>
            <a:ln w="9525">
              <a:noFill/>
              <a:miter lim="800000"/>
              <a:headEnd/>
              <a:tailEnd/>
            </a:ln>
          </p:spPr>
          <p:txBody>
            <a:bodyPr wrap="none">
              <a:spAutoFit/>
            </a:bodyPr>
            <a:lstStyle/>
            <a:p>
              <a:r>
                <a:rPr lang="en-US" dirty="0" smtClean="0">
                  <a:solidFill>
                    <a:srgbClr val="FF0000"/>
                  </a:solidFill>
                  <a:latin typeface="Calibri" pitchFamily="34" charset="0"/>
                </a:rPr>
                <a:t># OF STAFF </a:t>
              </a:r>
              <a:r>
                <a:rPr lang="en-US" dirty="0">
                  <a:solidFill>
                    <a:srgbClr val="FF0000"/>
                  </a:solidFill>
                  <a:latin typeface="Calibri" pitchFamily="34" charset="0"/>
                </a:rPr>
                <a:t>REQD.</a:t>
              </a:r>
              <a:endParaRPr lang="en-US" dirty="0">
                <a:latin typeface="Calibri" pitchFamily="34" charset="0"/>
              </a:endParaRPr>
            </a:p>
          </p:txBody>
        </p:sp>
      </p:grpSp>
      <p:sp>
        <p:nvSpPr>
          <p:cNvPr id="35" name="Rectangle 34"/>
          <p:cNvSpPr/>
          <p:nvPr/>
        </p:nvSpPr>
        <p:spPr>
          <a:xfrm>
            <a:off x="304800" y="5486400"/>
            <a:ext cx="8458200" cy="830997"/>
          </a:xfrm>
          <a:prstGeom prst="rect">
            <a:avLst/>
          </a:prstGeom>
        </p:spPr>
        <p:txBody>
          <a:bodyPr wrap="square">
            <a:spAutoFit/>
          </a:bodyPr>
          <a:lstStyle/>
          <a:p>
            <a:pPr marL="365760" indent="-365760">
              <a:buFont typeface="Arial" pitchFamily="34" charset="0"/>
              <a:buChar char="•"/>
            </a:pPr>
            <a:r>
              <a:rPr lang="en-GB" sz="2400" dirty="0" smtClean="0"/>
              <a:t>The resource histogram helps us identify where the demand for a resource exceeds the supply.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AU" sz="4000" dirty="0" smtClean="0"/>
              <a:t>Resource Histogram</a:t>
            </a:r>
            <a:endParaRPr lang="en-US" sz="4000" dirty="0"/>
          </a:p>
        </p:txBody>
      </p:sp>
      <p:sp>
        <p:nvSpPr>
          <p:cNvPr id="3" name="Content Placeholder 2"/>
          <p:cNvSpPr>
            <a:spLocks noGrp="1"/>
          </p:cNvSpPr>
          <p:nvPr>
            <p:ph idx="1"/>
          </p:nvPr>
        </p:nvSpPr>
        <p:spPr>
          <a:xfrm>
            <a:off x="457200" y="1447800"/>
            <a:ext cx="8229600" cy="4525963"/>
          </a:xfrm>
        </p:spPr>
        <p:txBody>
          <a:bodyPr/>
          <a:lstStyle/>
          <a:p>
            <a:pPr eaLnBrk="1" hangingPunct="1"/>
            <a:r>
              <a:rPr lang="en-AU" dirty="0" smtClean="0"/>
              <a:t>Commonly used during planning to indicate possible problem areas</a:t>
            </a:r>
          </a:p>
          <a:p>
            <a:pPr lvl="1" eaLnBrk="1" hangingPunct="1"/>
            <a:r>
              <a:rPr lang="en-AU" b="1" dirty="0" smtClean="0"/>
              <a:t>People</a:t>
            </a:r>
            <a:r>
              <a:rPr lang="en-AU" dirty="0" smtClean="0"/>
              <a:t> (by category) </a:t>
            </a:r>
            <a:r>
              <a:rPr lang="en-AU" b="1" i="1" dirty="0" smtClean="0">
                <a:solidFill>
                  <a:srgbClr val="FF0000"/>
                </a:solidFill>
              </a:rPr>
              <a:t>vs. </a:t>
            </a:r>
            <a:r>
              <a:rPr lang="en-AU" b="1" dirty="0" smtClean="0"/>
              <a:t>Week Number</a:t>
            </a:r>
          </a:p>
          <a:p>
            <a:pPr lvl="1" eaLnBrk="1" hangingPunct="1"/>
            <a:r>
              <a:rPr lang="en-AU" dirty="0" smtClean="0"/>
              <a:t>For each individual – estimated number of tasks (including complexity) over weeks</a:t>
            </a:r>
          </a:p>
          <a:p>
            <a:pPr lvl="2" eaLnBrk="1" hangingPunct="1"/>
            <a:r>
              <a:rPr lang="en-AU" dirty="0" smtClean="0"/>
              <a:t>This helps in reducing work load sometimes to help the individual recover from any heavy load</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792162"/>
          </a:xfrm>
        </p:spPr>
        <p:txBody>
          <a:bodyPr/>
          <a:lstStyle/>
          <a:p>
            <a:r>
              <a:rPr lang="en-US" sz="4000" dirty="0" smtClean="0"/>
              <a:t>Resource Clashes</a:t>
            </a:r>
          </a:p>
        </p:txBody>
      </p:sp>
      <p:sp>
        <p:nvSpPr>
          <p:cNvPr id="3" name="Content Placeholder 2"/>
          <p:cNvSpPr>
            <a:spLocks noGrp="1"/>
          </p:cNvSpPr>
          <p:nvPr>
            <p:ph idx="1"/>
          </p:nvPr>
        </p:nvSpPr>
        <p:spPr>
          <a:xfrm>
            <a:off x="457200" y="1295400"/>
            <a:ext cx="8229600" cy="5029200"/>
          </a:xfrm>
        </p:spPr>
        <p:txBody>
          <a:bodyPr rtlCol="0">
            <a:noAutofit/>
          </a:bodyPr>
          <a:lstStyle/>
          <a:p>
            <a:pPr marL="0" indent="0" fontAlgn="auto">
              <a:lnSpc>
                <a:spcPct val="120000"/>
              </a:lnSpc>
              <a:spcAft>
                <a:spcPts val="0"/>
              </a:spcAft>
              <a:buFont typeface="Arial" pitchFamily="34" charset="0"/>
              <a:buNone/>
              <a:defRPr/>
            </a:pPr>
            <a:r>
              <a:rPr lang="en-US" sz="2800" b="1" dirty="0" smtClean="0">
                <a:solidFill>
                  <a:srgbClr val="0000FF"/>
                </a:solidFill>
              </a:rPr>
              <a:t>Resource clashes can </a:t>
            </a:r>
            <a:r>
              <a:rPr lang="en-US" sz="2800" b="1" dirty="0">
                <a:solidFill>
                  <a:srgbClr val="0000FF"/>
                </a:solidFill>
              </a:rPr>
              <a:t>be resolved by</a:t>
            </a:r>
            <a:r>
              <a:rPr lang="en-US" sz="2800" b="1" dirty="0" smtClean="0">
                <a:solidFill>
                  <a:srgbClr val="0000FF"/>
                </a:solidFill>
              </a:rPr>
              <a:t>:</a:t>
            </a:r>
            <a:endParaRPr lang="en-US" sz="2800" b="1" dirty="0">
              <a:solidFill>
                <a:srgbClr val="0000FF"/>
              </a:solidFill>
            </a:endParaRPr>
          </a:p>
          <a:p>
            <a:pPr fontAlgn="auto">
              <a:lnSpc>
                <a:spcPct val="120000"/>
              </a:lnSpc>
              <a:spcAft>
                <a:spcPts val="0"/>
              </a:spcAft>
              <a:buFont typeface="Arial" pitchFamily="34" charset="0"/>
              <a:buChar char="•"/>
              <a:defRPr/>
            </a:pPr>
            <a:r>
              <a:rPr lang="en-US" sz="2800" dirty="0">
                <a:solidFill>
                  <a:srgbClr val="0000FF"/>
                </a:solidFill>
              </a:rPr>
              <a:t>D</a:t>
            </a:r>
            <a:r>
              <a:rPr lang="en-US" sz="2800" dirty="0" smtClean="0">
                <a:solidFill>
                  <a:srgbClr val="0000FF"/>
                </a:solidFill>
              </a:rPr>
              <a:t>elaying </a:t>
            </a:r>
            <a:r>
              <a:rPr lang="en-US" sz="2800" dirty="0">
                <a:solidFill>
                  <a:srgbClr val="0000FF"/>
                </a:solidFill>
              </a:rPr>
              <a:t>one of the activities</a:t>
            </a:r>
          </a:p>
          <a:p>
            <a:pPr lvl="1" fontAlgn="auto">
              <a:lnSpc>
                <a:spcPct val="120000"/>
              </a:lnSpc>
              <a:spcAft>
                <a:spcPts val="0"/>
              </a:spcAft>
              <a:buFont typeface="Arial" pitchFamily="34" charset="0"/>
              <a:buChar char="–"/>
              <a:defRPr/>
            </a:pPr>
            <a:r>
              <a:rPr lang="en-US" dirty="0"/>
              <a:t>taking advantage of float to change start date</a:t>
            </a:r>
          </a:p>
          <a:p>
            <a:pPr lvl="1" fontAlgn="auto">
              <a:lnSpc>
                <a:spcPct val="120000"/>
              </a:lnSpc>
              <a:spcAft>
                <a:spcPts val="0"/>
              </a:spcAft>
              <a:buFont typeface="Arial" pitchFamily="34" charset="0"/>
              <a:buChar char="–"/>
              <a:defRPr/>
            </a:pPr>
            <a:r>
              <a:rPr lang="en-US" dirty="0"/>
              <a:t>delaying start of one activity until finish of the other activity that resource is being used </a:t>
            </a:r>
            <a:r>
              <a:rPr lang="en-US" dirty="0" smtClean="0"/>
              <a:t>on</a:t>
            </a:r>
          </a:p>
          <a:p>
            <a:pPr lvl="1" fontAlgn="auto">
              <a:lnSpc>
                <a:spcPct val="120000"/>
              </a:lnSpc>
              <a:spcAft>
                <a:spcPts val="0"/>
              </a:spcAft>
              <a:buNone/>
              <a:defRPr/>
            </a:pPr>
            <a:r>
              <a:rPr lang="en-US" dirty="0" smtClean="0">
                <a:sym typeface="Wingdings" pitchFamily="2" charset="2"/>
              </a:rPr>
              <a:t>	</a:t>
            </a:r>
            <a:r>
              <a:rPr lang="en-US" dirty="0" smtClean="0"/>
              <a:t> </a:t>
            </a:r>
            <a:r>
              <a:rPr lang="en-US" i="1" dirty="0">
                <a:solidFill>
                  <a:srgbClr val="C00000"/>
                </a:solidFill>
              </a:rPr>
              <a:t>puts back project </a:t>
            </a:r>
            <a:r>
              <a:rPr lang="en-US" i="1" dirty="0" smtClean="0">
                <a:solidFill>
                  <a:srgbClr val="C00000"/>
                </a:solidFill>
              </a:rPr>
              <a:t>completion</a:t>
            </a:r>
            <a:endParaRPr lang="en-US" i="1" dirty="0">
              <a:solidFill>
                <a:srgbClr val="C00000"/>
              </a:solidFill>
            </a:endParaRPr>
          </a:p>
          <a:p>
            <a:pPr fontAlgn="auto">
              <a:lnSpc>
                <a:spcPct val="120000"/>
              </a:lnSpc>
              <a:spcAft>
                <a:spcPts val="0"/>
              </a:spcAft>
              <a:buFont typeface="Arial" pitchFamily="34" charset="0"/>
              <a:buChar char="•"/>
              <a:defRPr/>
            </a:pPr>
            <a:r>
              <a:rPr lang="en-US" sz="2800" dirty="0">
                <a:solidFill>
                  <a:srgbClr val="0000FF"/>
                </a:solidFill>
              </a:rPr>
              <a:t>M</a:t>
            </a:r>
            <a:r>
              <a:rPr lang="en-US" sz="2800" dirty="0" smtClean="0">
                <a:solidFill>
                  <a:srgbClr val="0000FF"/>
                </a:solidFill>
              </a:rPr>
              <a:t>oving </a:t>
            </a:r>
            <a:r>
              <a:rPr lang="en-US" sz="2800" dirty="0">
                <a:solidFill>
                  <a:srgbClr val="0000FF"/>
                </a:solidFill>
              </a:rPr>
              <a:t>resource from a non-critical </a:t>
            </a:r>
            <a:r>
              <a:rPr lang="en-US" sz="2800" dirty="0" smtClean="0">
                <a:solidFill>
                  <a:srgbClr val="0000FF"/>
                </a:solidFill>
              </a:rPr>
              <a:t>activity</a:t>
            </a:r>
            <a:endParaRPr lang="en-US" sz="2800" dirty="0">
              <a:solidFill>
                <a:srgbClr val="0000FF"/>
              </a:solidFill>
            </a:endParaRPr>
          </a:p>
          <a:p>
            <a:pPr fontAlgn="auto">
              <a:lnSpc>
                <a:spcPct val="120000"/>
              </a:lnSpc>
              <a:spcAft>
                <a:spcPts val="0"/>
              </a:spcAft>
              <a:buFont typeface="Arial" pitchFamily="34" charset="0"/>
              <a:buChar char="•"/>
              <a:defRPr/>
            </a:pPr>
            <a:r>
              <a:rPr lang="en-US" sz="2800" dirty="0" smtClean="0">
                <a:solidFill>
                  <a:srgbClr val="0000FF"/>
                </a:solidFill>
              </a:rPr>
              <a:t>Bringing </a:t>
            </a:r>
            <a:r>
              <a:rPr lang="en-US" sz="2800" dirty="0">
                <a:solidFill>
                  <a:srgbClr val="0000FF"/>
                </a:solidFill>
              </a:rPr>
              <a:t>in additional resource </a:t>
            </a:r>
            <a:r>
              <a:rPr lang="en-US" sz="2800" dirty="0" smtClean="0">
                <a:sym typeface="Wingdings" pitchFamily="2" charset="2"/>
              </a:rPr>
              <a:t></a:t>
            </a:r>
            <a:r>
              <a:rPr lang="en-US" sz="2800" dirty="0" smtClean="0">
                <a:solidFill>
                  <a:srgbClr val="0000FF"/>
                </a:solidFill>
              </a:rPr>
              <a:t> </a:t>
            </a:r>
            <a:r>
              <a:rPr lang="en-US" sz="2800" i="1" dirty="0">
                <a:solidFill>
                  <a:srgbClr val="C00000"/>
                </a:solidFill>
              </a:rPr>
              <a:t>increases </a:t>
            </a:r>
            <a:r>
              <a:rPr lang="en-US" sz="2800" i="1" dirty="0" smtClean="0">
                <a:solidFill>
                  <a:srgbClr val="C00000"/>
                </a:solidFill>
              </a:rPr>
              <a:t>costs</a:t>
            </a:r>
            <a:endParaRPr lang="en-US" sz="2800" i="1" dirty="0">
              <a:solidFill>
                <a:srgbClr val="C00000"/>
              </a:solidFill>
            </a:endParaRPr>
          </a:p>
        </p:txBody>
      </p:sp>
      <p:sp>
        <p:nvSpPr>
          <p:cNvPr id="4" name="Slide Number Placeholder 3"/>
          <p:cNvSpPr>
            <a:spLocks noGrp="1"/>
          </p:cNvSpPr>
          <p:nvPr>
            <p:ph type="sldNum" sz="quarter" idx="12"/>
          </p:nvPr>
        </p:nvSpPr>
        <p:spPr/>
        <p:txBody>
          <a:bodyPr/>
          <a:lstStyle/>
          <a:p>
            <a:pPr>
              <a:defRPr/>
            </a:pPr>
            <a:fld id="{C7EBD9E8-3F28-414F-9CF1-CF74886392AB}" type="slidenum">
              <a:rPr lang="en-US"/>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792162"/>
          </a:xfrm>
        </p:spPr>
        <p:txBody>
          <a:bodyPr/>
          <a:lstStyle/>
          <a:p>
            <a:r>
              <a:rPr lang="en-US" sz="4000" dirty="0" smtClean="0"/>
              <a:t>Prioritizing Activities</a:t>
            </a:r>
          </a:p>
        </p:txBody>
      </p:sp>
      <p:sp>
        <p:nvSpPr>
          <p:cNvPr id="3" name="Content Placeholder 2"/>
          <p:cNvSpPr>
            <a:spLocks noGrp="1"/>
          </p:cNvSpPr>
          <p:nvPr>
            <p:ph idx="1"/>
          </p:nvPr>
        </p:nvSpPr>
        <p:spPr>
          <a:xfrm>
            <a:off x="457200" y="1143000"/>
            <a:ext cx="8229600" cy="5334000"/>
          </a:xfrm>
        </p:spPr>
        <p:txBody>
          <a:bodyPr rtlCol="0">
            <a:normAutofit/>
          </a:bodyPr>
          <a:lstStyle/>
          <a:p>
            <a:pPr marL="0" indent="0" fontAlgn="auto">
              <a:lnSpc>
                <a:spcPct val="120000"/>
              </a:lnSpc>
              <a:spcAft>
                <a:spcPts val="0"/>
              </a:spcAft>
              <a:buNone/>
              <a:defRPr/>
            </a:pPr>
            <a:r>
              <a:rPr lang="en-GB" sz="2800" dirty="0" smtClean="0"/>
              <a:t>Where more than one activity is competing for the same limited resource at the same time then those activities need to be prioritized. </a:t>
            </a:r>
            <a:r>
              <a:rPr lang="en-US" sz="2800" dirty="0" smtClean="0"/>
              <a:t>There </a:t>
            </a:r>
            <a:r>
              <a:rPr lang="en-US" sz="2800" dirty="0"/>
              <a:t>are two main ways of doing this</a:t>
            </a:r>
            <a:r>
              <a:rPr lang="en-US" sz="2800" dirty="0" smtClean="0"/>
              <a:t>:</a:t>
            </a:r>
            <a:endParaRPr lang="en-US" sz="2800" dirty="0"/>
          </a:p>
          <a:p>
            <a:pPr marL="914400" lvl="1" indent="-514350" fontAlgn="auto">
              <a:lnSpc>
                <a:spcPct val="110000"/>
              </a:lnSpc>
              <a:spcAft>
                <a:spcPts val="0"/>
              </a:spcAft>
              <a:buFont typeface="+mj-lt"/>
              <a:buAutoNum type="arabicParenR"/>
              <a:defRPr/>
            </a:pPr>
            <a:r>
              <a:rPr lang="en-US" b="1" dirty="0">
                <a:solidFill>
                  <a:srgbClr val="0000FF"/>
                </a:solidFill>
              </a:rPr>
              <a:t>Total float </a:t>
            </a:r>
            <a:r>
              <a:rPr lang="en-US" b="1" dirty="0" smtClean="0">
                <a:solidFill>
                  <a:srgbClr val="0000FF"/>
                </a:solidFill>
              </a:rPr>
              <a:t>priority</a:t>
            </a:r>
          </a:p>
          <a:p>
            <a:pPr marL="1371600" lvl="1" indent="-365760" fontAlgn="auto">
              <a:lnSpc>
                <a:spcPct val="110000"/>
              </a:lnSpc>
              <a:spcAft>
                <a:spcPts val="0"/>
              </a:spcAft>
              <a:defRPr/>
            </a:pPr>
            <a:r>
              <a:rPr lang="en-US" dirty="0" smtClean="0"/>
              <a:t>those </a:t>
            </a:r>
            <a:r>
              <a:rPr lang="en-US" dirty="0"/>
              <a:t>with the smallest float have the highest </a:t>
            </a:r>
            <a:r>
              <a:rPr lang="en-US" dirty="0" smtClean="0"/>
              <a:t>priority</a:t>
            </a:r>
            <a:endParaRPr lang="en-US" dirty="0"/>
          </a:p>
          <a:p>
            <a:pPr marL="914400" lvl="1" indent="-514350" fontAlgn="auto">
              <a:lnSpc>
                <a:spcPct val="110000"/>
              </a:lnSpc>
              <a:spcAft>
                <a:spcPts val="0"/>
              </a:spcAft>
              <a:buFont typeface="+mj-lt"/>
              <a:buAutoNum type="arabicParenR"/>
              <a:defRPr/>
            </a:pPr>
            <a:r>
              <a:rPr lang="en-US" b="1" dirty="0">
                <a:solidFill>
                  <a:srgbClr val="0000FF"/>
                </a:solidFill>
              </a:rPr>
              <a:t>Ordered list </a:t>
            </a:r>
            <a:r>
              <a:rPr lang="en-US" b="1" dirty="0" smtClean="0">
                <a:solidFill>
                  <a:srgbClr val="0000FF"/>
                </a:solidFill>
              </a:rPr>
              <a:t>priority</a:t>
            </a:r>
          </a:p>
          <a:p>
            <a:pPr marL="1371600" lvl="1" indent="-365760" fontAlgn="auto">
              <a:lnSpc>
                <a:spcPct val="110000"/>
              </a:lnSpc>
              <a:spcAft>
                <a:spcPts val="0"/>
              </a:spcAft>
              <a:defRPr/>
            </a:pPr>
            <a:r>
              <a:rPr lang="en-US" dirty="0" smtClean="0"/>
              <a:t>this </a:t>
            </a:r>
            <a:r>
              <a:rPr lang="en-US" dirty="0"/>
              <a:t>takes account of the </a:t>
            </a:r>
            <a:r>
              <a:rPr lang="en-US" b="1" dirty="0"/>
              <a:t>duration</a:t>
            </a:r>
            <a:r>
              <a:rPr lang="en-US" dirty="0"/>
              <a:t> of the activity as well as the </a:t>
            </a:r>
            <a:r>
              <a:rPr lang="en-US" b="1" dirty="0" smtClean="0"/>
              <a:t>float</a:t>
            </a:r>
            <a:endParaRPr lang="en-US" b="1" dirty="0"/>
          </a:p>
        </p:txBody>
      </p:sp>
      <p:sp>
        <p:nvSpPr>
          <p:cNvPr id="4" name="Slide Number Placeholder 3"/>
          <p:cNvSpPr>
            <a:spLocks noGrp="1"/>
          </p:cNvSpPr>
          <p:nvPr>
            <p:ph type="sldNum" sz="quarter" idx="12"/>
          </p:nvPr>
        </p:nvSpPr>
        <p:spPr/>
        <p:txBody>
          <a:bodyPr/>
          <a:lstStyle/>
          <a:p>
            <a:pPr>
              <a:defRPr/>
            </a:pPr>
            <a:fld id="{315DEAB6-4908-41C6-978D-9BD2E1F71431}" type="slidenum">
              <a:rPr lang="en-US"/>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What is Resource Allocation?</a:t>
            </a:r>
            <a:endParaRPr lang="en-US" sz="4000" dirty="0"/>
          </a:p>
        </p:txBody>
      </p:sp>
      <p:sp>
        <p:nvSpPr>
          <p:cNvPr id="3" name="Content Placeholder 2"/>
          <p:cNvSpPr>
            <a:spLocks noGrp="1"/>
          </p:cNvSpPr>
          <p:nvPr>
            <p:ph idx="1"/>
          </p:nvPr>
        </p:nvSpPr>
        <p:spPr/>
        <p:txBody>
          <a:bodyPr/>
          <a:lstStyle/>
          <a:p>
            <a:r>
              <a:rPr lang="en-AU" dirty="0" smtClean="0"/>
              <a:t>After the activities have been identified using various techniques and tabulated into a Work-Breakdown, the resources need to be allocated to complete the identified tasks.  This process is considered resource allocation.</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4000" dirty="0" smtClean="0"/>
              <a:t>Prioritizing Activities</a:t>
            </a:r>
            <a:endParaRPr lang="en-US" sz="4000" dirty="0"/>
          </a:p>
        </p:txBody>
      </p:sp>
      <p:sp>
        <p:nvSpPr>
          <p:cNvPr id="3" name="Content Placeholder 2"/>
          <p:cNvSpPr>
            <a:spLocks noGrp="1"/>
          </p:cNvSpPr>
          <p:nvPr>
            <p:ph idx="1"/>
          </p:nvPr>
        </p:nvSpPr>
        <p:spPr>
          <a:xfrm>
            <a:off x="457200" y="1295400"/>
            <a:ext cx="8229600" cy="4953000"/>
          </a:xfrm>
        </p:spPr>
        <p:txBody>
          <a:bodyPr/>
          <a:lstStyle/>
          <a:p>
            <a:r>
              <a:rPr lang="en-AU" b="1" dirty="0" smtClean="0">
                <a:solidFill>
                  <a:srgbClr val="0000FF"/>
                </a:solidFill>
              </a:rPr>
              <a:t>Total Float Priority </a:t>
            </a:r>
          </a:p>
          <a:p>
            <a:pPr lvl="1"/>
            <a:r>
              <a:rPr lang="en-AU" dirty="0" smtClean="0"/>
              <a:t>Activities are ordered according to their total float</a:t>
            </a:r>
          </a:p>
          <a:p>
            <a:pPr lvl="1"/>
            <a:r>
              <a:rPr lang="en-AU" dirty="0" smtClean="0"/>
              <a:t>Activity with the smallest total float has the highest priority</a:t>
            </a:r>
          </a:p>
          <a:p>
            <a:pPr lvl="1"/>
            <a:r>
              <a:rPr lang="en-AU" dirty="0" smtClean="0"/>
              <a:t>Activities are allocated resources in ascending order of total float</a:t>
            </a:r>
          </a:p>
          <a:p>
            <a:pPr lvl="1"/>
            <a:r>
              <a:rPr lang="en-AU" dirty="0" smtClean="0"/>
              <a:t>Changes to plan will require re-calculation of floats</a:t>
            </a:r>
            <a:endParaRPr lang="en-US" dirty="0" smtClean="0"/>
          </a:p>
          <a:p>
            <a:pPr>
              <a:buNone/>
            </a:pPr>
            <a:endParaRPr lang="en-US" sz="2800" b="1" u="sng" dirty="0" smtClean="0">
              <a:solidFill>
                <a:srgbClr val="FF0000"/>
              </a:solidFill>
            </a:endParaRPr>
          </a:p>
          <a:p>
            <a:pPr>
              <a:buNone/>
            </a:pPr>
            <a:r>
              <a:rPr lang="en-US" sz="2800" b="1" u="sng" dirty="0" smtClean="0">
                <a:solidFill>
                  <a:srgbClr val="FF0000"/>
                </a:solidFill>
              </a:rPr>
              <a:t>Note</a:t>
            </a:r>
            <a:r>
              <a:rPr lang="en-US" sz="2800" dirty="0" smtClean="0"/>
              <a:t>: </a:t>
            </a:r>
            <a:r>
              <a:rPr lang="en-AU" sz="2800" b="1" dirty="0" smtClean="0">
                <a:solidFill>
                  <a:srgbClr val="FF0000"/>
                </a:solidFill>
              </a:rPr>
              <a:t>Float time = Slack time</a:t>
            </a:r>
          </a:p>
          <a:p>
            <a:pPr>
              <a:buNone/>
            </a:pPr>
            <a:r>
              <a:rPr lang="en-US"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sz="4000" dirty="0" smtClean="0"/>
              <a:t>Prioritizing Activities</a:t>
            </a:r>
            <a:endParaRPr lang="en-US" sz="4000" dirty="0"/>
          </a:p>
        </p:txBody>
      </p:sp>
      <p:sp>
        <p:nvSpPr>
          <p:cNvPr id="3" name="Content Placeholder 2"/>
          <p:cNvSpPr>
            <a:spLocks noGrp="1"/>
          </p:cNvSpPr>
          <p:nvPr>
            <p:ph idx="1"/>
          </p:nvPr>
        </p:nvSpPr>
        <p:spPr>
          <a:xfrm>
            <a:off x="457200" y="1371600"/>
            <a:ext cx="8229600" cy="4876800"/>
          </a:xfrm>
        </p:spPr>
        <p:txBody>
          <a:bodyPr/>
          <a:lstStyle/>
          <a:p>
            <a:pPr>
              <a:buFont typeface="Wingdings" pitchFamily="2" charset="2"/>
              <a:buChar char="§"/>
            </a:pPr>
            <a:r>
              <a:rPr lang="en-AU" b="1" dirty="0" smtClean="0">
                <a:solidFill>
                  <a:srgbClr val="0000FF"/>
                </a:solidFill>
              </a:rPr>
              <a:t>Ordered List Priority</a:t>
            </a:r>
          </a:p>
          <a:p>
            <a:pPr marL="533400" indent="-533400" eaLnBrk="1" hangingPunct="1">
              <a:lnSpc>
                <a:spcPct val="90000"/>
              </a:lnSpc>
            </a:pPr>
            <a:r>
              <a:rPr lang="en-AU" dirty="0" smtClean="0"/>
              <a:t>Activities that can proceed at the same time are ordered according to a set of simple criteria.</a:t>
            </a:r>
          </a:p>
          <a:p>
            <a:pPr marL="533400" indent="-533400" eaLnBrk="1" hangingPunct="1">
              <a:lnSpc>
                <a:spcPct val="90000"/>
              </a:lnSpc>
            </a:pPr>
            <a:r>
              <a:rPr lang="en-AU" u="sng" dirty="0" smtClean="0"/>
              <a:t>An example </a:t>
            </a:r>
            <a:r>
              <a:rPr lang="en-AU" dirty="0" smtClean="0"/>
              <a:t>of this is </a:t>
            </a:r>
            <a:r>
              <a:rPr lang="en-AU" b="1" dirty="0" err="1" smtClean="0"/>
              <a:t>Burman’s</a:t>
            </a:r>
            <a:r>
              <a:rPr lang="en-AU" b="1" dirty="0" smtClean="0"/>
              <a:t> priority list</a:t>
            </a:r>
            <a:r>
              <a:rPr lang="en-AU" dirty="0" smtClean="0"/>
              <a:t>, which takes into account </a:t>
            </a:r>
            <a:r>
              <a:rPr lang="en-AU" b="1" dirty="0" smtClean="0"/>
              <a:t>activity duration </a:t>
            </a:r>
            <a:r>
              <a:rPr lang="en-AU" dirty="0" smtClean="0"/>
              <a:t>as well as </a:t>
            </a:r>
            <a:r>
              <a:rPr lang="en-AU" b="1" dirty="0" smtClean="0"/>
              <a:t>total float</a:t>
            </a:r>
            <a:r>
              <a:rPr lang="en-AU"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z="4000" dirty="0" err="1" smtClean="0"/>
              <a:t>Burman’s</a:t>
            </a:r>
            <a:r>
              <a:rPr lang="en-US" sz="4000" dirty="0" smtClean="0"/>
              <a:t> priority list</a:t>
            </a:r>
          </a:p>
        </p:txBody>
      </p:sp>
      <p:sp>
        <p:nvSpPr>
          <p:cNvPr id="3" name="Content Placeholder 2"/>
          <p:cNvSpPr>
            <a:spLocks noGrp="1"/>
          </p:cNvSpPr>
          <p:nvPr>
            <p:ph idx="1"/>
          </p:nvPr>
        </p:nvSpPr>
        <p:spPr/>
        <p:txBody>
          <a:bodyPr rtlCol="0">
            <a:normAutofit/>
          </a:bodyPr>
          <a:lstStyle/>
          <a:p>
            <a:pPr marL="0" indent="0" fontAlgn="auto">
              <a:spcAft>
                <a:spcPts val="0"/>
              </a:spcAft>
              <a:buFont typeface="Arial" pitchFamily="34" charset="0"/>
              <a:buNone/>
              <a:defRPr/>
            </a:pPr>
            <a:r>
              <a:rPr lang="en-US" dirty="0"/>
              <a:t>Give priority to</a:t>
            </a:r>
            <a:r>
              <a:rPr lang="en-US" dirty="0" smtClean="0"/>
              <a:t>:</a:t>
            </a:r>
            <a:endParaRPr lang="en-US" dirty="0"/>
          </a:p>
          <a:p>
            <a:pPr fontAlgn="auto">
              <a:spcAft>
                <a:spcPts val="0"/>
              </a:spcAft>
              <a:buFont typeface="Arial" pitchFamily="34" charset="0"/>
              <a:buChar char="•"/>
              <a:defRPr/>
            </a:pPr>
            <a:r>
              <a:rPr lang="en-US" sz="2800" dirty="0"/>
              <a:t>Shortest critical </a:t>
            </a:r>
            <a:r>
              <a:rPr lang="en-US" sz="2800" dirty="0" smtClean="0"/>
              <a:t>activity</a:t>
            </a:r>
            <a:endParaRPr lang="en-US" sz="2800" dirty="0"/>
          </a:p>
          <a:p>
            <a:pPr fontAlgn="auto">
              <a:spcAft>
                <a:spcPts val="0"/>
              </a:spcAft>
              <a:buFont typeface="Arial" pitchFamily="34" charset="0"/>
              <a:buChar char="•"/>
              <a:defRPr/>
            </a:pPr>
            <a:r>
              <a:rPr lang="en-US" sz="2800" dirty="0"/>
              <a:t>Other critical activities</a:t>
            </a:r>
          </a:p>
          <a:p>
            <a:pPr fontAlgn="auto">
              <a:spcAft>
                <a:spcPts val="0"/>
              </a:spcAft>
              <a:buFont typeface="Arial" pitchFamily="34" charset="0"/>
              <a:buChar char="•"/>
              <a:defRPr/>
            </a:pPr>
            <a:r>
              <a:rPr lang="en-US" sz="2800" dirty="0"/>
              <a:t>Shortest non-critical </a:t>
            </a:r>
            <a:r>
              <a:rPr lang="en-US" sz="2800" dirty="0" smtClean="0"/>
              <a:t>activity</a:t>
            </a:r>
            <a:endParaRPr lang="en-US" sz="2800" dirty="0"/>
          </a:p>
          <a:p>
            <a:pPr fontAlgn="auto">
              <a:spcAft>
                <a:spcPts val="0"/>
              </a:spcAft>
              <a:buFont typeface="Arial" pitchFamily="34" charset="0"/>
              <a:buChar char="•"/>
              <a:defRPr/>
            </a:pPr>
            <a:r>
              <a:rPr lang="en-US" sz="2800" dirty="0"/>
              <a:t>Non-critical </a:t>
            </a:r>
            <a:r>
              <a:rPr lang="en-US" sz="2800" dirty="0" smtClean="0"/>
              <a:t>activity with </a:t>
            </a:r>
            <a:r>
              <a:rPr lang="en-US" sz="2800" dirty="0"/>
              <a:t>least float</a:t>
            </a:r>
          </a:p>
          <a:p>
            <a:pPr fontAlgn="auto">
              <a:spcAft>
                <a:spcPts val="0"/>
              </a:spcAft>
              <a:buFont typeface="Arial" pitchFamily="34" charset="0"/>
              <a:buChar char="•"/>
              <a:defRPr/>
            </a:pPr>
            <a:r>
              <a:rPr lang="en-US" sz="2800" dirty="0"/>
              <a:t>Non-critical activities</a:t>
            </a:r>
          </a:p>
          <a:p>
            <a:pPr fontAlgn="auto">
              <a:spcAft>
                <a:spcPts val="0"/>
              </a:spcAft>
              <a:buFont typeface="Arial" pitchFamily="34" charset="0"/>
              <a:buChar char="•"/>
              <a:defRPr/>
            </a:pPr>
            <a:endParaRPr lang="en-US" dirty="0"/>
          </a:p>
        </p:txBody>
      </p:sp>
      <p:sp>
        <p:nvSpPr>
          <p:cNvPr id="4" name="Slide Number Placeholder 3"/>
          <p:cNvSpPr>
            <a:spLocks noGrp="1"/>
          </p:cNvSpPr>
          <p:nvPr>
            <p:ph type="sldNum" sz="quarter" idx="12"/>
          </p:nvPr>
        </p:nvSpPr>
        <p:spPr/>
        <p:txBody>
          <a:bodyPr/>
          <a:lstStyle/>
          <a:p>
            <a:pPr>
              <a:defRPr/>
            </a:pPr>
            <a:fld id="{A3E96DEE-93F7-4967-AA5E-7EA7BFD8A766}" type="slidenum">
              <a:rPr lang="en-US"/>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944562"/>
          </a:xfrm>
        </p:spPr>
        <p:txBody>
          <a:bodyPr/>
          <a:lstStyle/>
          <a:p>
            <a:r>
              <a:rPr lang="en-US" sz="4000" dirty="0" smtClean="0"/>
              <a:t>Resource Usage</a:t>
            </a:r>
          </a:p>
        </p:txBody>
      </p:sp>
      <p:sp>
        <p:nvSpPr>
          <p:cNvPr id="10243" name="Content Placeholder 2"/>
          <p:cNvSpPr>
            <a:spLocks noGrp="1"/>
          </p:cNvSpPr>
          <p:nvPr>
            <p:ph idx="1"/>
          </p:nvPr>
        </p:nvSpPr>
        <p:spPr>
          <a:xfrm>
            <a:off x="457200" y="1524000"/>
            <a:ext cx="8229600" cy="4602163"/>
          </a:xfrm>
        </p:spPr>
        <p:txBody>
          <a:bodyPr/>
          <a:lstStyle/>
          <a:p>
            <a:r>
              <a:rPr lang="en-US" dirty="0" smtClean="0"/>
              <a:t>Need to maximize % usage of resources, i.e. reduce idle periods between tasks</a:t>
            </a:r>
          </a:p>
          <a:p>
            <a:endParaRPr lang="en-US" dirty="0" smtClean="0"/>
          </a:p>
          <a:p>
            <a:r>
              <a:rPr lang="en-US" dirty="0" smtClean="0"/>
              <a:t>Need to balance costs against early completion date</a:t>
            </a:r>
          </a:p>
          <a:p>
            <a:endParaRPr lang="en-US" dirty="0" smtClean="0"/>
          </a:p>
          <a:p>
            <a:r>
              <a:rPr lang="en-US" dirty="0" smtClean="0"/>
              <a:t>Need to allow for contingency</a:t>
            </a:r>
          </a:p>
        </p:txBody>
      </p:sp>
      <p:sp>
        <p:nvSpPr>
          <p:cNvPr id="4" name="Slide Number Placeholder 3"/>
          <p:cNvSpPr>
            <a:spLocks noGrp="1"/>
          </p:cNvSpPr>
          <p:nvPr>
            <p:ph type="sldNum" sz="quarter" idx="12"/>
          </p:nvPr>
        </p:nvSpPr>
        <p:spPr/>
        <p:txBody>
          <a:bodyPr/>
          <a:lstStyle/>
          <a:p>
            <a:pPr>
              <a:defRPr/>
            </a:pPr>
            <a:fld id="{5A88F58C-7628-4EC0-8596-F8BF5331377E}" type="slidenum">
              <a:rPr lang="en-US"/>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715962"/>
          </a:xfrm>
        </p:spPr>
        <p:txBody>
          <a:bodyPr/>
          <a:lstStyle/>
          <a:p>
            <a:r>
              <a:rPr lang="en-US" sz="4000" dirty="0" smtClean="0"/>
              <a:t>Critical path</a:t>
            </a:r>
          </a:p>
        </p:txBody>
      </p:sp>
      <p:sp>
        <p:nvSpPr>
          <p:cNvPr id="3" name="Content Placeholder 2"/>
          <p:cNvSpPr>
            <a:spLocks noGrp="1"/>
          </p:cNvSpPr>
          <p:nvPr>
            <p:ph idx="1"/>
          </p:nvPr>
        </p:nvSpPr>
        <p:spPr>
          <a:xfrm>
            <a:off x="457200" y="1371600"/>
            <a:ext cx="8229600" cy="4754563"/>
          </a:xfrm>
        </p:spPr>
        <p:txBody>
          <a:bodyPr rtlCol="0">
            <a:normAutofit lnSpcReduction="10000"/>
          </a:bodyPr>
          <a:lstStyle/>
          <a:p>
            <a:pPr fontAlgn="auto">
              <a:lnSpc>
                <a:spcPct val="120000"/>
              </a:lnSpc>
              <a:spcAft>
                <a:spcPts val="0"/>
              </a:spcAft>
              <a:buFont typeface="Arial" pitchFamily="34" charset="0"/>
              <a:buChar char="•"/>
              <a:defRPr/>
            </a:pPr>
            <a:r>
              <a:rPr lang="en-US" sz="2800" dirty="0"/>
              <a:t>Scheduling resources can create new dependencies between activities – recall </a:t>
            </a:r>
            <a:r>
              <a:rPr lang="en-US" sz="2800" i="1" dirty="0"/>
              <a:t>critical chains </a:t>
            </a:r>
            <a:endParaRPr lang="en-US" sz="2800" i="1" dirty="0" smtClean="0"/>
          </a:p>
          <a:p>
            <a:pPr fontAlgn="auto">
              <a:lnSpc>
                <a:spcPct val="120000"/>
              </a:lnSpc>
              <a:spcAft>
                <a:spcPts val="0"/>
              </a:spcAft>
              <a:buFont typeface="Arial" pitchFamily="34" charset="0"/>
              <a:buChar char="•"/>
              <a:defRPr/>
            </a:pPr>
            <a:r>
              <a:rPr lang="en-US" sz="2800" dirty="0" smtClean="0"/>
              <a:t>It </a:t>
            </a:r>
            <a:r>
              <a:rPr lang="en-US" sz="2800" dirty="0"/>
              <a:t>is best not to add dependencies to the activity network to reflect resource constraints</a:t>
            </a:r>
          </a:p>
          <a:p>
            <a:pPr lvl="1" fontAlgn="auto">
              <a:lnSpc>
                <a:spcPct val="120000"/>
              </a:lnSpc>
              <a:spcAft>
                <a:spcPts val="0"/>
              </a:spcAft>
              <a:buFont typeface="Arial" pitchFamily="34" charset="0"/>
              <a:buChar char="–"/>
              <a:defRPr/>
            </a:pPr>
            <a:r>
              <a:rPr lang="en-US" dirty="0"/>
              <a:t>Makes network very messy</a:t>
            </a:r>
          </a:p>
          <a:p>
            <a:pPr lvl="1" fontAlgn="auto">
              <a:lnSpc>
                <a:spcPct val="120000"/>
              </a:lnSpc>
              <a:spcAft>
                <a:spcPts val="0"/>
              </a:spcAft>
              <a:buFont typeface="Arial" pitchFamily="34" charset="0"/>
              <a:buChar char="–"/>
              <a:defRPr/>
            </a:pPr>
            <a:r>
              <a:rPr lang="en-US" dirty="0"/>
              <a:t>A resource constraint may disappear during the project, but link remains on </a:t>
            </a:r>
            <a:r>
              <a:rPr lang="en-US" dirty="0" smtClean="0"/>
              <a:t>network</a:t>
            </a:r>
            <a:endParaRPr lang="en-US" dirty="0"/>
          </a:p>
          <a:p>
            <a:pPr fontAlgn="auto">
              <a:lnSpc>
                <a:spcPct val="120000"/>
              </a:lnSpc>
              <a:spcAft>
                <a:spcPts val="0"/>
              </a:spcAft>
              <a:buFont typeface="Arial" pitchFamily="34" charset="0"/>
              <a:buChar char="•"/>
              <a:defRPr/>
            </a:pPr>
            <a:r>
              <a:rPr lang="en-US" sz="2800" dirty="0" smtClean="0"/>
              <a:t>Instead, amend </a:t>
            </a:r>
            <a:r>
              <a:rPr lang="en-US" sz="2800" dirty="0"/>
              <a:t>dates on schedule to reflect resource </a:t>
            </a:r>
            <a:r>
              <a:rPr lang="en-US" sz="2800" dirty="0" smtClean="0"/>
              <a:t>constraints</a:t>
            </a:r>
            <a:endParaRPr lang="en-US" sz="2400" dirty="0"/>
          </a:p>
        </p:txBody>
      </p:sp>
      <p:sp>
        <p:nvSpPr>
          <p:cNvPr id="4" name="Slide Number Placeholder 3"/>
          <p:cNvSpPr>
            <a:spLocks noGrp="1"/>
          </p:cNvSpPr>
          <p:nvPr>
            <p:ph type="sldNum" sz="quarter" idx="12"/>
          </p:nvPr>
        </p:nvSpPr>
        <p:spPr/>
        <p:txBody>
          <a:bodyPr/>
          <a:lstStyle/>
          <a:p>
            <a:pPr>
              <a:defRPr/>
            </a:pPr>
            <a:fld id="{D46983AB-F421-4A84-AFB1-E817D5AAC0A2}" type="slidenum">
              <a:rPr lang="en-US"/>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4000" b="1" dirty="0" smtClean="0"/>
              <a:t>Allocating individuals to activities</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sz="2800" dirty="0"/>
              <a:t>The initial ‘resource types’ for a task have to be replaced by actual individuals</a:t>
            </a:r>
            <a:r>
              <a:rPr lang="en-US" sz="2800" dirty="0" smtClean="0"/>
              <a:t>.</a:t>
            </a:r>
          </a:p>
          <a:p>
            <a:pPr fontAlgn="auto">
              <a:spcAft>
                <a:spcPts val="0"/>
              </a:spcAft>
              <a:buFont typeface="Arial" pitchFamily="34" charset="0"/>
              <a:buChar char="•"/>
              <a:defRPr/>
            </a:pPr>
            <a:r>
              <a:rPr lang="en-US" sz="2800" dirty="0" smtClean="0"/>
              <a:t>When allocating laborers to activities, we need to be specific among individuals –</a:t>
            </a:r>
          </a:p>
          <a:p>
            <a:pPr lvl="1" fontAlgn="auto">
              <a:spcAft>
                <a:spcPts val="0"/>
              </a:spcAft>
              <a:defRPr/>
            </a:pPr>
            <a:r>
              <a:rPr lang="en-US" dirty="0" smtClean="0"/>
              <a:t>Nature of software development</a:t>
            </a:r>
          </a:p>
          <a:p>
            <a:pPr lvl="1" fontAlgn="auto">
              <a:spcAft>
                <a:spcPts val="0"/>
              </a:spcAft>
              <a:defRPr/>
            </a:pPr>
            <a:r>
              <a:rPr lang="en-US" b="1" dirty="0" smtClean="0"/>
              <a:t>Skill</a:t>
            </a:r>
            <a:r>
              <a:rPr lang="en-US" dirty="0" smtClean="0"/>
              <a:t> and </a:t>
            </a:r>
            <a:r>
              <a:rPr lang="en-US" b="1" dirty="0" smtClean="0"/>
              <a:t>experience</a:t>
            </a:r>
            <a:r>
              <a:rPr lang="en-US" dirty="0" smtClean="0"/>
              <a:t> influence </a:t>
            </a:r>
          </a:p>
          <a:p>
            <a:pPr lvl="2" fontAlgn="auto">
              <a:spcAft>
                <a:spcPts val="0"/>
              </a:spcAft>
              <a:defRPr/>
            </a:pPr>
            <a:r>
              <a:rPr lang="en-US" sz="2800" dirty="0" smtClean="0"/>
              <a:t>Time taken</a:t>
            </a:r>
          </a:p>
          <a:p>
            <a:pPr lvl="2" fontAlgn="auto">
              <a:spcAft>
                <a:spcPts val="0"/>
              </a:spcAft>
              <a:defRPr/>
            </a:pPr>
            <a:r>
              <a:rPr lang="en-US" sz="2800" dirty="0" smtClean="0"/>
              <a:t>Quality of the product</a:t>
            </a:r>
            <a:endParaRPr lang="en-US" sz="2800" dirty="0"/>
          </a:p>
        </p:txBody>
      </p:sp>
      <p:sp>
        <p:nvSpPr>
          <p:cNvPr id="4" name="Slide Number Placeholder 3"/>
          <p:cNvSpPr>
            <a:spLocks noGrp="1"/>
          </p:cNvSpPr>
          <p:nvPr>
            <p:ph type="sldNum" sz="quarter" idx="12"/>
          </p:nvPr>
        </p:nvSpPr>
        <p:spPr/>
        <p:txBody>
          <a:bodyPr/>
          <a:lstStyle/>
          <a:p>
            <a:pPr>
              <a:defRPr/>
            </a:pPr>
            <a:fld id="{CC83ACAB-F2F3-446A-B1A1-B349EDC6ECE0}" type="slidenum">
              <a:rPr lang="en-US"/>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Allocating individuals to activities</a:t>
            </a:r>
            <a:endParaRPr lang="en-US" sz="4000" dirty="0"/>
          </a:p>
        </p:txBody>
      </p:sp>
      <p:sp>
        <p:nvSpPr>
          <p:cNvPr id="3" name="Content Placeholder 2"/>
          <p:cNvSpPr>
            <a:spLocks noGrp="1"/>
          </p:cNvSpPr>
          <p:nvPr>
            <p:ph idx="1"/>
          </p:nvPr>
        </p:nvSpPr>
        <p:spPr/>
        <p:txBody>
          <a:bodyPr/>
          <a:lstStyle/>
          <a:p>
            <a:pPr>
              <a:buFont typeface="Wingdings" pitchFamily="2" charset="2"/>
              <a:buChar char="§"/>
            </a:pPr>
            <a:r>
              <a:rPr lang="en-US" dirty="0" smtClean="0"/>
              <a:t>Factors to be considered in allocating individuals to tasks:</a:t>
            </a:r>
          </a:p>
          <a:p>
            <a:pPr marL="822960" eaLnBrk="1" hangingPunct="1">
              <a:lnSpc>
                <a:spcPct val="90000"/>
              </a:lnSpc>
            </a:pPr>
            <a:r>
              <a:rPr lang="en-GB" dirty="0" smtClean="0">
                <a:solidFill>
                  <a:srgbClr val="0000FF"/>
                </a:solidFill>
              </a:rPr>
              <a:t>Availability</a:t>
            </a:r>
          </a:p>
          <a:p>
            <a:pPr marL="822960" eaLnBrk="1" hangingPunct="1">
              <a:lnSpc>
                <a:spcPct val="90000"/>
              </a:lnSpc>
            </a:pPr>
            <a:r>
              <a:rPr lang="en-GB" dirty="0" smtClean="0">
                <a:solidFill>
                  <a:srgbClr val="0000FF"/>
                </a:solidFill>
              </a:rPr>
              <a:t>Criticality </a:t>
            </a:r>
          </a:p>
          <a:p>
            <a:pPr marL="822960" eaLnBrk="1" hangingPunct="1">
              <a:lnSpc>
                <a:spcPct val="90000"/>
              </a:lnSpc>
            </a:pPr>
            <a:r>
              <a:rPr lang="en-GB" dirty="0" smtClean="0">
                <a:solidFill>
                  <a:srgbClr val="0000FF"/>
                </a:solidFill>
              </a:rPr>
              <a:t>Risk</a:t>
            </a:r>
          </a:p>
          <a:p>
            <a:pPr marL="822960" eaLnBrk="1" hangingPunct="1">
              <a:lnSpc>
                <a:spcPct val="90000"/>
              </a:lnSpc>
            </a:pPr>
            <a:r>
              <a:rPr lang="en-GB" dirty="0" smtClean="0">
                <a:solidFill>
                  <a:srgbClr val="0000FF"/>
                </a:solidFill>
              </a:rPr>
              <a:t>Training</a:t>
            </a:r>
          </a:p>
          <a:p>
            <a:pPr marL="822960" eaLnBrk="1" hangingPunct="1">
              <a:lnSpc>
                <a:spcPct val="90000"/>
              </a:lnSpc>
            </a:pPr>
            <a:r>
              <a:rPr lang="en-GB" dirty="0" smtClean="0">
                <a:solidFill>
                  <a:srgbClr val="0000FF"/>
                </a:solidFill>
              </a:rPr>
              <a:t>Team building</a:t>
            </a:r>
            <a:endParaRPr lang="en-US" dirty="0" smtClean="0"/>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944562"/>
          </a:xfrm>
        </p:spPr>
        <p:txBody>
          <a:bodyPr/>
          <a:lstStyle/>
          <a:p>
            <a:r>
              <a:rPr lang="en-US" sz="2800" b="1" dirty="0" smtClean="0"/>
              <a:t>Factors to be considered in allocating individuals to tasks</a:t>
            </a:r>
          </a:p>
        </p:txBody>
      </p:sp>
      <p:sp>
        <p:nvSpPr>
          <p:cNvPr id="3" name="Content Placeholder 2"/>
          <p:cNvSpPr>
            <a:spLocks noGrp="1"/>
          </p:cNvSpPr>
          <p:nvPr>
            <p:ph idx="1"/>
          </p:nvPr>
        </p:nvSpPr>
        <p:spPr>
          <a:xfrm>
            <a:off x="457200" y="1295400"/>
            <a:ext cx="8229600" cy="5105400"/>
          </a:xfrm>
        </p:spPr>
        <p:txBody>
          <a:bodyPr/>
          <a:lstStyle/>
          <a:p>
            <a:pPr fontAlgn="auto">
              <a:spcAft>
                <a:spcPts val="0"/>
              </a:spcAft>
              <a:buFont typeface="Arial" pitchFamily="34" charset="0"/>
              <a:buChar char="•"/>
              <a:defRPr/>
            </a:pPr>
            <a:r>
              <a:rPr lang="en-US" sz="2000" b="1" dirty="0" smtClean="0">
                <a:solidFill>
                  <a:srgbClr val="0000FF"/>
                </a:solidFill>
              </a:rPr>
              <a:t>Availability</a:t>
            </a:r>
            <a:r>
              <a:rPr lang="en-US" sz="2000" dirty="0" smtClean="0"/>
              <a:t> – Is he/she available when required?</a:t>
            </a:r>
            <a:r>
              <a:rPr lang="en-GB" sz="2000" dirty="0" smtClean="0"/>
              <a:t> </a:t>
            </a:r>
          </a:p>
          <a:p>
            <a:pPr fontAlgn="auto">
              <a:spcAft>
                <a:spcPts val="0"/>
              </a:spcAft>
              <a:buFont typeface="Arial" pitchFamily="34" charset="0"/>
              <a:buChar char="•"/>
              <a:defRPr/>
            </a:pPr>
            <a:r>
              <a:rPr lang="en-US" sz="2000" b="1" dirty="0" smtClean="0">
                <a:solidFill>
                  <a:srgbClr val="0000FF"/>
                </a:solidFill>
              </a:rPr>
              <a:t>Criticality</a:t>
            </a:r>
            <a:r>
              <a:rPr lang="en-US" sz="2000" dirty="0" smtClean="0"/>
              <a:t> – Allocation of experienced personnel to activities on the critical path.  (i.e. You </a:t>
            </a:r>
            <a:r>
              <a:rPr lang="en-GB" sz="2000" dirty="0" smtClean="0"/>
              <a:t>would want to put your more experienced, ‘safer’, staff on the critical activities)</a:t>
            </a:r>
          </a:p>
          <a:p>
            <a:pPr fontAlgn="auto">
              <a:spcAft>
                <a:spcPts val="0"/>
              </a:spcAft>
              <a:buFont typeface="Arial" pitchFamily="34" charset="0"/>
              <a:buChar char="•"/>
              <a:defRPr/>
            </a:pPr>
            <a:r>
              <a:rPr lang="en-US" sz="2000" b="1" dirty="0" smtClean="0">
                <a:solidFill>
                  <a:srgbClr val="0000FF"/>
                </a:solidFill>
              </a:rPr>
              <a:t>Risk</a:t>
            </a:r>
            <a:r>
              <a:rPr lang="en-US" sz="2000" dirty="0" smtClean="0"/>
              <a:t> –Allocating the most experienced staff to the highest-risk activities is likely to have the greatest effect in reducing overall project uncertainties. </a:t>
            </a:r>
          </a:p>
          <a:p>
            <a:pPr fontAlgn="auto">
              <a:spcAft>
                <a:spcPts val="0"/>
              </a:spcAft>
              <a:buFont typeface="Arial" pitchFamily="34" charset="0"/>
              <a:buChar char="•"/>
              <a:defRPr/>
            </a:pPr>
            <a:r>
              <a:rPr lang="en-US" sz="2000" b="1" dirty="0" smtClean="0">
                <a:solidFill>
                  <a:srgbClr val="0000FF"/>
                </a:solidFill>
              </a:rPr>
              <a:t>Training</a:t>
            </a:r>
            <a:r>
              <a:rPr lang="en-US" sz="2000" dirty="0" smtClean="0"/>
              <a:t> – Allocate junior staff to appropriate non-critical activities where there will be sufficient slack for them to train and develop skills</a:t>
            </a:r>
          </a:p>
          <a:p>
            <a:pPr fontAlgn="auto">
              <a:spcAft>
                <a:spcPts val="0"/>
              </a:spcAft>
              <a:buFont typeface="Arial" pitchFamily="34" charset="0"/>
              <a:buChar char="•"/>
              <a:defRPr/>
            </a:pPr>
            <a:r>
              <a:rPr lang="en-US" sz="2000" b="1" dirty="0" smtClean="0">
                <a:solidFill>
                  <a:srgbClr val="0000FF"/>
                </a:solidFill>
              </a:rPr>
              <a:t>Team building  </a:t>
            </a:r>
            <a:r>
              <a:rPr lang="en-US" sz="2000" dirty="0" smtClean="0"/>
              <a:t>– The selection of individuals must also take account of the final shape of the project team and the way they will work together. </a:t>
            </a:r>
            <a:r>
              <a:rPr lang="en-GB" sz="2000" dirty="0" smtClean="0"/>
              <a:t>Identifying people who work well together can pay dividends; chopping and changing plans all the time may in theory optimize project performance, but can in practice be de-motivating for staff</a:t>
            </a: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1020762"/>
          </a:xfrm>
        </p:spPr>
        <p:txBody>
          <a:bodyPr/>
          <a:lstStyle/>
          <a:p>
            <a:r>
              <a:rPr lang="en-US" sz="4000" dirty="0" smtClean="0"/>
              <a:t>Cost Schedules</a:t>
            </a:r>
          </a:p>
        </p:txBody>
      </p:sp>
      <p:sp>
        <p:nvSpPr>
          <p:cNvPr id="3" name="Content Placeholder 2"/>
          <p:cNvSpPr>
            <a:spLocks noGrp="1"/>
          </p:cNvSpPr>
          <p:nvPr>
            <p:ph idx="1"/>
          </p:nvPr>
        </p:nvSpPr>
        <p:spPr>
          <a:xfrm>
            <a:off x="457200" y="1447800"/>
            <a:ext cx="8229600" cy="4678363"/>
          </a:xfrm>
        </p:spPr>
        <p:txBody>
          <a:bodyPr rtlCol="0">
            <a:normAutofit fontScale="92500" lnSpcReduction="10000"/>
          </a:bodyPr>
          <a:lstStyle/>
          <a:p>
            <a:pPr fontAlgn="auto">
              <a:lnSpc>
                <a:spcPct val="110000"/>
              </a:lnSpc>
              <a:spcAft>
                <a:spcPts val="0"/>
              </a:spcAft>
              <a:buFont typeface="Arial" pitchFamily="34" charset="0"/>
              <a:buChar char="•"/>
              <a:defRPr/>
            </a:pPr>
            <a:r>
              <a:rPr lang="en-US" dirty="0" smtClean="0"/>
              <a:t>Calculating cost is straightforward where the organization has standard cost figures for staff and other resources. Where this is not the case, the project manager will have to calculate the costs.</a:t>
            </a:r>
          </a:p>
          <a:p>
            <a:pPr fontAlgn="auto">
              <a:lnSpc>
                <a:spcPct val="110000"/>
              </a:lnSpc>
              <a:spcAft>
                <a:spcPts val="0"/>
              </a:spcAft>
              <a:buFont typeface="Arial" pitchFamily="34" charset="0"/>
              <a:buChar char="•"/>
              <a:defRPr/>
            </a:pPr>
            <a:r>
              <a:rPr lang="en-US" dirty="0" smtClean="0"/>
              <a:t>In general, </a:t>
            </a:r>
            <a:r>
              <a:rPr lang="en-US" dirty="0" smtClean="0">
                <a:solidFill>
                  <a:srgbClr val="0000FF"/>
                </a:solidFill>
              </a:rPr>
              <a:t>costs are categorized as –</a:t>
            </a:r>
            <a:endParaRPr lang="en-US" dirty="0">
              <a:solidFill>
                <a:srgbClr val="0000FF"/>
              </a:solidFill>
            </a:endParaRPr>
          </a:p>
          <a:p>
            <a:pPr lvl="1" fontAlgn="auto">
              <a:lnSpc>
                <a:spcPct val="110000"/>
              </a:lnSpc>
              <a:spcAft>
                <a:spcPts val="0"/>
              </a:spcAft>
              <a:buFont typeface="Arial" pitchFamily="34" charset="0"/>
              <a:buChar char="–"/>
              <a:defRPr/>
            </a:pPr>
            <a:r>
              <a:rPr lang="en-US" dirty="0">
                <a:solidFill>
                  <a:srgbClr val="0000FF"/>
                </a:solidFill>
              </a:rPr>
              <a:t>Staff costs</a:t>
            </a:r>
          </a:p>
          <a:p>
            <a:pPr lvl="1" fontAlgn="auto">
              <a:lnSpc>
                <a:spcPct val="110000"/>
              </a:lnSpc>
              <a:spcAft>
                <a:spcPts val="0"/>
              </a:spcAft>
              <a:buFont typeface="Arial" pitchFamily="34" charset="0"/>
              <a:buChar char="–"/>
              <a:defRPr/>
            </a:pPr>
            <a:r>
              <a:rPr lang="en-US" dirty="0">
                <a:solidFill>
                  <a:srgbClr val="0000FF"/>
                </a:solidFill>
              </a:rPr>
              <a:t>Overheads</a:t>
            </a:r>
          </a:p>
          <a:p>
            <a:pPr lvl="1" fontAlgn="auto">
              <a:lnSpc>
                <a:spcPct val="110000"/>
              </a:lnSpc>
              <a:spcAft>
                <a:spcPts val="0"/>
              </a:spcAft>
              <a:buFont typeface="Arial" pitchFamily="34" charset="0"/>
              <a:buChar char="–"/>
              <a:defRPr/>
            </a:pPr>
            <a:r>
              <a:rPr lang="en-US" dirty="0">
                <a:solidFill>
                  <a:srgbClr val="0000FF"/>
                </a:solidFill>
              </a:rPr>
              <a:t>Usage </a:t>
            </a:r>
            <a:r>
              <a:rPr lang="en-US" dirty="0" smtClean="0">
                <a:solidFill>
                  <a:srgbClr val="0000FF"/>
                </a:solidFill>
              </a:rPr>
              <a:t>charges</a:t>
            </a:r>
            <a:endParaRPr lang="en-US" dirty="0">
              <a:solidFill>
                <a:srgbClr val="0000FF"/>
              </a:solidFill>
            </a:endParaRPr>
          </a:p>
        </p:txBody>
      </p:sp>
      <p:sp>
        <p:nvSpPr>
          <p:cNvPr id="4" name="Slide Number Placeholder 3"/>
          <p:cNvSpPr>
            <a:spLocks noGrp="1"/>
          </p:cNvSpPr>
          <p:nvPr>
            <p:ph type="sldNum" sz="quarter" idx="12"/>
          </p:nvPr>
        </p:nvSpPr>
        <p:spPr/>
        <p:txBody>
          <a:bodyPr/>
          <a:lstStyle/>
          <a:p>
            <a:pPr>
              <a:defRPr/>
            </a:pPr>
            <a:fld id="{8F78BAF0-4EB5-4424-8566-BB89F2F9DBE8}" type="slidenum">
              <a:rPr lang="en-US"/>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4000" dirty="0" smtClean="0"/>
              <a:t>Cost Schedules</a:t>
            </a:r>
            <a:endParaRPr lang="en-US" sz="4000" dirty="0"/>
          </a:p>
        </p:txBody>
      </p:sp>
      <p:sp>
        <p:nvSpPr>
          <p:cNvPr id="3" name="Content Placeholder 2"/>
          <p:cNvSpPr>
            <a:spLocks noGrp="1"/>
          </p:cNvSpPr>
          <p:nvPr>
            <p:ph idx="1"/>
          </p:nvPr>
        </p:nvSpPr>
        <p:spPr>
          <a:xfrm>
            <a:off x="457200" y="1143000"/>
            <a:ext cx="8458200" cy="5257800"/>
          </a:xfrm>
        </p:spPr>
        <p:txBody>
          <a:bodyPr/>
          <a:lstStyle/>
          <a:p>
            <a:pPr fontAlgn="auto">
              <a:lnSpc>
                <a:spcPct val="110000"/>
              </a:lnSpc>
              <a:spcAft>
                <a:spcPts val="0"/>
              </a:spcAft>
              <a:buFont typeface="Arial" pitchFamily="34" charset="0"/>
              <a:buChar char="•"/>
              <a:defRPr/>
            </a:pPr>
            <a:r>
              <a:rPr lang="en-US" sz="1800" b="1" dirty="0" smtClean="0">
                <a:solidFill>
                  <a:srgbClr val="0000FF"/>
                </a:solidFill>
              </a:rPr>
              <a:t>Staff costs</a:t>
            </a:r>
          </a:p>
          <a:p>
            <a:pPr lvl="1" fontAlgn="auto">
              <a:lnSpc>
                <a:spcPct val="110000"/>
              </a:lnSpc>
              <a:spcAft>
                <a:spcPts val="0"/>
              </a:spcAft>
              <a:defRPr/>
            </a:pPr>
            <a:r>
              <a:rPr lang="en-US" sz="1800" dirty="0" smtClean="0"/>
              <a:t>Salaries, employers contribution to social security, pension, holiday pay, sickness benefit</a:t>
            </a:r>
          </a:p>
          <a:p>
            <a:pPr lvl="1" fontAlgn="auto">
              <a:lnSpc>
                <a:spcPct val="110000"/>
              </a:lnSpc>
              <a:spcAft>
                <a:spcPts val="0"/>
              </a:spcAft>
              <a:defRPr/>
            </a:pPr>
            <a:r>
              <a:rPr lang="en-US" sz="1800" dirty="0" smtClean="0"/>
              <a:t>Contract staff is charged by the week/month (even if they are idle)</a:t>
            </a:r>
          </a:p>
          <a:p>
            <a:pPr fontAlgn="auto">
              <a:lnSpc>
                <a:spcPct val="110000"/>
              </a:lnSpc>
              <a:spcAft>
                <a:spcPts val="0"/>
              </a:spcAft>
              <a:buFont typeface="Arial" pitchFamily="34" charset="0"/>
              <a:buChar char="•"/>
              <a:defRPr/>
            </a:pPr>
            <a:r>
              <a:rPr lang="en-US" sz="1800" b="1" dirty="0" smtClean="0">
                <a:solidFill>
                  <a:srgbClr val="0000FF"/>
                </a:solidFill>
              </a:rPr>
              <a:t>Overheads</a:t>
            </a:r>
          </a:p>
          <a:p>
            <a:pPr lvl="1" fontAlgn="auto">
              <a:lnSpc>
                <a:spcPct val="110000"/>
              </a:lnSpc>
              <a:spcAft>
                <a:spcPts val="0"/>
              </a:spcAft>
              <a:defRPr/>
            </a:pPr>
            <a:r>
              <a:rPr lang="en-US" sz="1800" dirty="0" smtClean="0"/>
              <a:t>Expenditures that organization incurs, which can not be directly related to individual projects/jobs</a:t>
            </a:r>
          </a:p>
          <a:p>
            <a:pPr lvl="1" fontAlgn="auto">
              <a:lnSpc>
                <a:spcPct val="110000"/>
              </a:lnSpc>
              <a:spcAft>
                <a:spcPts val="0"/>
              </a:spcAft>
              <a:defRPr/>
            </a:pPr>
            <a:r>
              <a:rPr lang="en-US" sz="1800" dirty="0" smtClean="0"/>
              <a:t>space rent, interest charges, travel cost, insurance, costs of service departments</a:t>
            </a:r>
          </a:p>
          <a:p>
            <a:pPr lvl="1" fontAlgn="auto">
              <a:lnSpc>
                <a:spcPct val="110000"/>
              </a:lnSpc>
              <a:spcAft>
                <a:spcPts val="0"/>
              </a:spcAft>
              <a:defRPr/>
            </a:pPr>
            <a:r>
              <a:rPr lang="en-US" sz="1800" dirty="0" smtClean="0"/>
              <a:t>These can equal or even exceed the direct employment costs</a:t>
            </a:r>
          </a:p>
          <a:p>
            <a:pPr fontAlgn="auto">
              <a:lnSpc>
                <a:spcPct val="110000"/>
              </a:lnSpc>
              <a:spcAft>
                <a:spcPts val="0"/>
              </a:spcAft>
              <a:buFont typeface="Arial" pitchFamily="34" charset="0"/>
              <a:buChar char="•"/>
              <a:defRPr/>
            </a:pPr>
            <a:r>
              <a:rPr lang="en-US" sz="1800" b="1" dirty="0" smtClean="0">
                <a:solidFill>
                  <a:srgbClr val="0000FF"/>
                </a:solidFill>
              </a:rPr>
              <a:t>Usage charges </a:t>
            </a:r>
          </a:p>
          <a:p>
            <a:pPr lvl="1" fontAlgn="auto">
              <a:lnSpc>
                <a:spcPct val="110000"/>
              </a:lnSpc>
              <a:spcAft>
                <a:spcPts val="0"/>
              </a:spcAft>
              <a:defRPr/>
            </a:pPr>
            <a:r>
              <a:rPr lang="en-US" sz="1800" dirty="0" smtClean="0"/>
              <a:t>Charged directly for use of resources, </a:t>
            </a:r>
            <a:r>
              <a:rPr lang="en-US" sz="1800" b="1" i="1" dirty="0" smtClean="0"/>
              <a:t>e.g</a:t>
            </a:r>
            <a:r>
              <a:rPr lang="en-US" sz="1800" dirty="0" smtClean="0"/>
              <a:t>. computer time</a:t>
            </a:r>
          </a:p>
          <a:p>
            <a:pPr lvl="1" fontAlgn="auto">
              <a:lnSpc>
                <a:spcPct val="110000"/>
              </a:lnSpc>
              <a:spcAft>
                <a:spcPts val="0"/>
              </a:spcAft>
              <a:defRPr/>
            </a:pPr>
            <a:r>
              <a:rPr lang="en-GB" sz="1800" dirty="0" smtClean="0"/>
              <a:t>Some charges can be on a ‘pay as you go’/</a:t>
            </a:r>
            <a:r>
              <a:rPr lang="en-US" sz="1800" dirty="0" smtClean="0"/>
              <a:t> ‘as used’</a:t>
            </a:r>
            <a:r>
              <a:rPr lang="en-GB" sz="1800" dirty="0" smtClean="0"/>
              <a:t> basis, </a:t>
            </a:r>
            <a:r>
              <a:rPr lang="en-GB" sz="1800" b="1" i="1" dirty="0" smtClean="0"/>
              <a:t>e.g</a:t>
            </a:r>
            <a:r>
              <a:rPr lang="en-GB" sz="1800" dirty="0" smtClean="0"/>
              <a:t>. telephone charges, postage, car mileage – at the planning stage an estimate of these may have to be made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Resource Allocation</a:t>
            </a:r>
            <a:endParaRPr lang="en-US" sz="4000" dirty="0"/>
          </a:p>
        </p:txBody>
      </p:sp>
      <p:sp>
        <p:nvSpPr>
          <p:cNvPr id="3" name="Content Placeholder 2"/>
          <p:cNvSpPr>
            <a:spLocks noGrp="1"/>
          </p:cNvSpPr>
          <p:nvPr>
            <p:ph idx="1"/>
          </p:nvPr>
        </p:nvSpPr>
        <p:spPr/>
        <p:txBody>
          <a:bodyPr/>
          <a:lstStyle/>
          <a:p>
            <a:r>
              <a:rPr lang="en-US" dirty="0" smtClean="0"/>
              <a:t>Allocation of resources to activities leads to –</a:t>
            </a:r>
          </a:p>
          <a:p>
            <a:pPr lvl="1"/>
            <a:r>
              <a:rPr lang="en-US" dirty="0" smtClean="0"/>
              <a:t>Review and modify the activity plan</a:t>
            </a:r>
          </a:p>
          <a:p>
            <a:pPr lvl="1"/>
            <a:r>
              <a:rPr lang="en-US" dirty="0" smtClean="0"/>
              <a:t>Revise stages</a:t>
            </a:r>
          </a:p>
          <a:p>
            <a:pPr lvl="1"/>
            <a:r>
              <a:rPr lang="en-US" dirty="0" smtClean="0"/>
              <a:t>Revise project completion dates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lstStyle/>
          <a:p>
            <a:r>
              <a:rPr lang="en-GB" sz="4000" dirty="0" smtClean="0">
                <a:solidFill>
                  <a:srgbClr val="0000FF"/>
                </a:solidFill>
              </a:rPr>
              <a:t>Cost Profile: </a:t>
            </a:r>
            <a:r>
              <a:rPr lang="en-GB" sz="4000" b="1" dirty="0" smtClean="0">
                <a:solidFill>
                  <a:srgbClr val="0000FF"/>
                </a:solidFill>
              </a:rPr>
              <a:t>Weekly</a:t>
            </a:r>
            <a:r>
              <a:rPr lang="en-GB" sz="4000" dirty="0" smtClean="0">
                <a:solidFill>
                  <a:srgbClr val="0000FF"/>
                </a:solidFill>
              </a:rPr>
              <a:t> Project Costs</a:t>
            </a:r>
            <a:endParaRPr lang="en-US" sz="4000" dirty="0">
              <a:solidFill>
                <a:srgbClr val="0000FF"/>
              </a:solidFill>
            </a:endParaRPr>
          </a:p>
        </p:txBody>
      </p:sp>
      <p:pic>
        <p:nvPicPr>
          <p:cNvPr id="4" name="Picture 5"/>
          <p:cNvPicPr>
            <a:picLocks noGrp="1" noChangeAspect="1" noChangeArrowheads="1"/>
          </p:cNvPicPr>
          <p:nvPr>
            <p:ph idx="1"/>
          </p:nvPr>
        </p:nvPicPr>
        <p:blipFill>
          <a:blip r:embed="rId2" cstate="print"/>
          <a:srcRect/>
          <a:stretch>
            <a:fillRect/>
          </a:stretch>
        </p:blipFill>
        <p:spPr>
          <a:xfrm>
            <a:off x="1143000" y="1505316"/>
            <a:ext cx="6553200" cy="3295284"/>
          </a:xfrm>
          <a:noFill/>
        </p:spPr>
      </p:pic>
      <p:sp>
        <p:nvSpPr>
          <p:cNvPr id="5" name="Rectangle 4"/>
          <p:cNvSpPr/>
          <p:nvPr/>
        </p:nvSpPr>
        <p:spPr>
          <a:xfrm>
            <a:off x="685800" y="4951274"/>
            <a:ext cx="8001000" cy="923330"/>
          </a:xfrm>
          <a:prstGeom prst="rect">
            <a:avLst/>
          </a:prstGeom>
        </p:spPr>
        <p:txBody>
          <a:bodyPr wrap="square">
            <a:spAutoFit/>
          </a:bodyPr>
          <a:lstStyle/>
          <a:p>
            <a:r>
              <a:rPr lang="en-GB" dirty="0" smtClean="0">
                <a:solidFill>
                  <a:srgbClr val="FF0000"/>
                </a:solidFill>
              </a:rPr>
              <a:t>This shows how much is going to be spent in each week. This could be important where an organization allocates project budgets by financial year or quarter and the project straddles more than one of these financial periods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GB" sz="4000" b="1" dirty="0" smtClean="0">
                <a:solidFill>
                  <a:srgbClr val="0000FF"/>
                </a:solidFill>
              </a:rPr>
              <a:t>Cumulative</a:t>
            </a:r>
            <a:r>
              <a:rPr lang="en-GB" sz="4000" dirty="0" smtClean="0">
                <a:solidFill>
                  <a:srgbClr val="0000FF"/>
                </a:solidFill>
              </a:rPr>
              <a:t> Project Costs</a:t>
            </a:r>
            <a:endParaRPr lang="en-US" sz="4000" dirty="0">
              <a:solidFill>
                <a:srgbClr val="0000FF"/>
              </a:solidFill>
            </a:endParaRPr>
          </a:p>
        </p:txBody>
      </p:sp>
      <p:pic>
        <p:nvPicPr>
          <p:cNvPr id="4" name="Picture 5"/>
          <p:cNvPicPr>
            <a:picLocks noGrp="1" noChangeAspect="1" noChangeArrowheads="1"/>
          </p:cNvPicPr>
          <p:nvPr>
            <p:ph idx="1"/>
          </p:nvPr>
        </p:nvPicPr>
        <p:blipFill>
          <a:blip r:embed="rId2" cstate="print"/>
          <a:srcRect/>
          <a:stretch>
            <a:fillRect/>
          </a:stretch>
        </p:blipFill>
        <p:spPr>
          <a:xfrm>
            <a:off x="838200" y="1143000"/>
            <a:ext cx="7010400" cy="3648724"/>
          </a:xfrm>
          <a:noFill/>
        </p:spPr>
      </p:pic>
      <p:sp>
        <p:nvSpPr>
          <p:cNvPr id="5" name="Rectangle 4"/>
          <p:cNvSpPr/>
          <p:nvPr/>
        </p:nvSpPr>
        <p:spPr>
          <a:xfrm>
            <a:off x="762000" y="4722674"/>
            <a:ext cx="7620000" cy="1200329"/>
          </a:xfrm>
          <a:prstGeom prst="rect">
            <a:avLst/>
          </a:prstGeom>
        </p:spPr>
        <p:txBody>
          <a:bodyPr wrap="square">
            <a:spAutoFit/>
          </a:bodyPr>
          <a:lstStyle/>
          <a:p>
            <a:r>
              <a:rPr lang="en-GB" dirty="0" smtClean="0">
                <a:solidFill>
                  <a:srgbClr val="FF0000"/>
                </a:solidFill>
              </a:rPr>
              <a:t>The project manager will also be concerned about planned accumulative costs. This chart can be compared to the actual accumulative costs when controlling the project to assess whether the project is likely to meet its cost targets.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GB" sz="4000" b="1" dirty="0" smtClean="0"/>
              <a:t>Balancing concerns</a:t>
            </a:r>
            <a:endParaRPr lang="en-US" sz="4000" dirty="0"/>
          </a:p>
        </p:txBody>
      </p:sp>
      <p:pic>
        <p:nvPicPr>
          <p:cNvPr id="4" name="Picture 4"/>
          <p:cNvPicPr>
            <a:picLocks noGrp="1" noChangeAspect="1" noChangeArrowheads="1"/>
          </p:cNvPicPr>
          <p:nvPr>
            <p:ph idx="1"/>
          </p:nvPr>
        </p:nvPicPr>
        <p:blipFill>
          <a:blip r:embed="rId2" cstate="print"/>
          <a:srcRect/>
          <a:stretch>
            <a:fillRect/>
          </a:stretch>
        </p:blipFill>
        <p:spPr>
          <a:xfrm>
            <a:off x="564757" y="1143000"/>
            <a:ext cx="6826643" cy="3686551"/>
          </a:xfrm>
        </p:spPr>
      </p:pic>
      <p:sp>
        <p:nvSpPr>
          <p:cNvPr id="5" name="Rectangle 4"/>
          <p:cNvSpPr/>
          <p:nvPr/>
        </p:nvSpPr>
        <p:spPr>
          <a:xfrm>
            <a:off x="685800" y="4971871"/>
            <a:ext cx="7924800" cy="1200329"/>
          </a:xfrm>
          <a:prstGeom prst="rect">
            <a:avLst/>
          </a:prstGeom>
        </p:spPr>
        <p:txBody>
          <a:bodyPr wrap="square">
            <a:spAutoFit/>
          </a:bodyPr>
          <a:lstStyle/>
          <a:p>
            <a:r>
              <a:rPr lang="en-GB" dirty="0" smtClean="0">
                <a:solidFill>
                  <a:srgbClr val="FF0000"/>
                </a:solidFill>
              </a:rPr>
              <a:t>Successful project scheduling is not a simple sequence.</a:t>
            </a:r>
          </a:p>
          <a:p>
            <a:r>
              <a:rPr lang="en-GB" dirty="0" smtClean="0">
                <a:solidFill>
                  <a:srgbClr val="FF0000"/>
                </a:solidFill>
              </a:rPr>
              <a:t>Because of the inter-linking of different concerns, </a:t>
            </a:r>
            <a:r>
              <a:rPr lang="en-GB" b="1" dirty="0" smtClean="0">
                <a:solidFill>
                  <a:srgbClr val="FF0000"/>
                </a:solidFill>
              </a:rPr>
              <a:t>project</a:t>
            </a:r>
            <a:r>
              <a:rPr lang="en-GB" dirty="0" smtClean="0">
                <a:solidFill>
                  <a:srgbClr val="FF0000"/>
                </a:solidFill>
              </a:rPr>
              <a:t> </a:t>
            </a:r>
            <a:r>
              <a:rPr lang="en-GB" b="1" dirty="0" smtClean="0">
                <a:solidFill>
                  <a:srgbClr val="FF0000"/>
                </a:solidFill>
              </a:rPr>
              <a:t>planning</a:t>
            </a:r>
            <a:r>
              <a:rPr lang="en-GB" dirty="0" smtClean="0">
                <a:solidFill>
                  <a:srgbClr val="FF0000"/>
                </a:solidFill>
              </a:rPr>
              <a:t> will need to be </a:t>
            </a:r>
            <a:r>
              <a:rPr lang="en-GB" b="1" i="1" dirty="0" smtClean="0">
                <a:solidFill>
                  <a:srgbClr val="FF0000"/>
                </a:solidFill>
              </a:rPr>
              <a:t>iterative</a:t>
            </a:r>
            <a:r>
              <a:rPr lang="en-GB" dirty="0" smtClean="0">
                <a:solidFill>
                  <a:srgbClr val="FF0000"/>
                </a:solidFill>
              </a:rPr>
              <a:t>. The consequences of decisions will need to carefully assessed and plans adjusted accordingly.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868362"/>
          </a:xfrm>
        </p:spPr>
        <p:txBody>
          <a:bodyPr/>
          <a:lstStyle/>
          <a:p>
            <a:r>
              <a:rPr lang="en-AU" sz="4000" dirty="0" smtClean="0"/>
              <a:t>Result of Resource Allocation </a:t>
            </a:r>
            <a:endParaRPr lang="en-US" sz="4000" b="1" dirty="0" smtClean="0"/>
          </a:p>
        </p:txBody>
      </p:sp>
      <p:sp>
        <p:nvSpPr>
          <p:cNvPr id="3" name="Content Placeholder 2"/>
          <p:cNvSpPr>
            <a:spLocks noGrp="1"/>
          </p:cNvSpPr>
          <p:nvPr>
            <p:ph idx="1"/>
          </p:nvPr>
        </p:nvSpPr>
        <p:spPr>
          <a:xfrm>
            <a:off x="457200" y="1219200"/>
            <a:ext cx="8229600" cy="5105400"/>
          </a:xfrm>
        </p:spPr>
        <p:txBody>
          <a:bodyPr rtlCol="0">
            <a:normAutofit/>
          </a:bodyPr>
          <a:lstStyle/>
          <a:p>
            <a:pPr fontAlgn="auto">
              <a:spcAft>
                <a:spcPts val="0"/>
              </a:spcAft>
              <a:buFont typeface="Wingdings" pitchFamily="2" charset="2"/>
              <a:buChar char="§"/>
              <a:defRPr/>
            </a:pPr>
            <a:r>
              <a:rPr lang="en-US" b="1" dirty="0" smtClean="0"/>
              <a:t>The result of resource allocation </a:t>
            </a:r>
            <a:r>
              <a:rPr lang="en-US" dirty="0" smtClean="0"/>
              <a:t>–</a:t>
            </a:r>
          </a:p>
          <a:p>
            <a:pPr lvl="1" fontAlgn="auto">
              <a:spcAft>
                <a:spcPts val="0"/>
              </a:spcAft>
              <a:buFont typeface="Arial" pitchFamily="34" charset="0"/>
              <a:buChar char="•"/>
              <a:defRPr/>
            </a:pPr>
            <a:r>
              <a:rPr lang="en-US" b="1" dirty="0" smtClean="0">
                <a:solidFill>
                  <a:srgbClr val="0000FF"/>
                </a:solidFill>
              </a:rPr>
              <a:t>Activity schedule</a:t>
            </a:r>
          </a:p>
          <a:p>
            <a:pPr lvl="2" fontAlgn="auto">
              <a:spcAft>
                <a:spcPts val="0"/>
              </a:spcAft>
              <a:buFont typeface="Arial" pitchFamily="34" charset="0"/>
              <a:buChar char="–"/>
              <a:defRPr/>
            </a:pPr>
            <a:r>
              <a:rPr lang="en-US" sz="2800" dirty="0" smtClean="0"/>
              <a:t>Indicating planned start </a:t>
            </a:r>
            <a:r>
              <a:rPr lang="en-US" sz="2800" dirty="0"/>
              <a:t>and completion dates for each activity</a:t>
            </a:r>
          </a:p>
          <a:p>
            <a:pPr lvl="1" fontAlgn="auto">
              <a:spcAft>
                <a:spcPts val="0"/>
              </a:spcAft>
              <a:buFont typeface="Arial" pitchFamily="34" charset="0"/>
              <a:buChar char="•"/>
              <a:defRPr/>
            </a:pPr>
            <a:r>
              <a:rPr lang="en-US" b="1" dirty="0" smtClean="0">
                <a:solidFill>
                  <a:srgbClr val="0000FF"/>
                </a:solidFill>
              </a:rPr>
              <a:t>Resource schedule</a:t>
            </a:r>
          </a:p>
          <a:p>
            <a:pPr lvl="2" fontAlgn="auto">
              <a:spcAft>
                <a:spcPts val="0"/>
              </a:spcAft>
              <a:buFont typeface="Arial" pitchFamily="34" charset="0"/>
              <a:buChar char="–"/>
              <a:defRPr/>
            </a:pPr>
            <a:r>
              <a:rPr lang="en-US" sz="2800" dirty="0" smtClean="0"/>
              <a:t>Showing the dates  on which each resource will be required and the level of that requirement</a:t>
            </a:r>
          </a:p>
          <a:p>
            <a:pPr lvl="1" fontAlgn="auto">
              <a:spcAft>
                <a:spcPts val="0"/>
              </a:spcAft>
              <a:buFont typeface="Arial" pitchFamily="34" charset="0"/>
              <a:buChar char="•"/>
              <a:defRPr/>
            </a:pPr>
            <a:r>
              <a:rPr lang="en-US" b="1" dirty="0" smtClean="0">
                <a:solidFill>
                  <a:srgbClr val="0000FF"/>
                </a:solidFill>
              </a:rPr>
              <a:t>Cost schedule</a:t>
            </a:r>
          </a:p>
          <a:p>
            <a:pPr lvl="2" fontAlgn="auto">
              <a:spcAft>
                <a:spcPts val="0"/>
              </a:spcAft>
              <a:buFont typeface="Arial" pitchFamily="34" charset="0"/>
              <a:buChar char="–"/>
              <a:defRPr/>
            </a:pPr>
            <a:r>
              <a:rPr lang="en-US" sz="2800" dirty="0" smtClean="0"/>
              <a:t>Showing planned cumulative expenditure incurred by the use of resources over time</a:t>
            </a:r>
            <a:endParaRPr lang="en-US" sz="2800" dirty="0"/>
          </a:p>
        </p:txBody>
      </p:sp>
      <p:sp>
        <p:nvSpPr>
          <p:cNvPr id="4" name="Slide Number Placeholder 3"/>
          <p:cNvSpPr>
            <a:spLocks noGrp="1"/>
          </p:cNvSpPr>
          <p:nvPr>
            <p:ph type="sldNum" sz="quarter" idx="12"/>
          </p:nvPr>
        </p:nvSpPr>
        <p:spPr/>
        <p:txBody>
          <a:bodyPr/>
          <a:lstStyle/>
          <a:p>
            <a:pPr>
              <a:defRPr/>
            </a:pPr>
            <a:fld id="{F9F8A57B-2769-48A2-BEB3-1FA1C9B2531E}" type="slidenum">
              <a:rPr lang="en-US"/>
              <a:pPr>
                <a:defRPr/>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What is Resource?</a:t>
            </a:r>
            <a:endParaRPr lang="en-US" sz="4000" b="1" dirty="0"/>
          </a:p>
        </p:txBody>
      </p:sp>
      <p:sp>
        <p:nvSpPr>
          <p:cNvPr id="3" name="Content Placeholder 2"/>
          <p:cNvSpPr>
            <a:spLocks noGrp="1"/>
          </p:cNvSpPr>
          <p:nvPr>
            <p:ph idx="1"/>
          </p:nvPr>
        </p:nvSpPr>
        <p:spPr>
          <a:xfrm>
            <a:off x="457200" y="1447800"/>
            <a:ext cx="8229600" cy="4678363"/>
          </a:xfrm>
        </p:spPr>
        <p:txBody>
          <a:bodyPr/>
          <a:lstStyle/>
          <a:p>
            <a:r>
              <a:rPr lang="en-US" sz="2800" b="1" dirty="0" smtClean="0">
                <a:solidFill>
                  <a:srgbClr val="0000FF"/>
                </a:solidFill>
              </a:rPr>
              <a:t>A resource is any item or person required for the execution of the project.</a:t>
            </a:r>
          </a:p>
          <a:p>
            <a:r>
              <a:rPr lang="en-US" sz="2800" dirty="0" smtClean="0"/>
              <a:t>Some resources will be required for the duration of the project (e.g. project manager) whereas others might be required for a single activity (e.g. a specific software developer).</a:t>
            </a:r>
          </a:p>
          <a:p>
            <a:r>
              <a:rPr lang="en-US" sz="2800" dirty="0" smtClean="0"/>
              <a:t>The project manager must concentrate on those resources which, without planning, might not be available when required.</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4000" dirty="0" smtClean="0"/>
              <a:t>Resource Categories</a:t>
            </a:r>
            <a:endParaRPr lang="en-US" sz="4000" dirty="0"/>
          </a:p>
        </p:txBody>
      </p:sp>
      <p:sp>
        <p:nvSpPr>
          <p:cNvPr id="3" name="Content Placeholder 2"/>
          <p:cNvSpPr>
            <a:spLocks noGrp="1"/>
          </p:cNvSpPr>
          <p:nvPr>
            <p:ph idx="1"/>
          </p:nvPr>
        </p:nvSpPr>
        <p:spPr>
          <a:xfrm>
            <a:off x="457200" y="1447800"/>
            <a:ext cx="8229600" cy="4800600"/>
          </a:xfrm>
        </p:spPr>
        <p:txBody>
          <a:bodyPr/>
          <a:lstStyle/>
          <a:p>
            <a:r>
              <a:rPr lang="en-US" dirty="0" smtClean="0"/>
              <a:t>In general, </a:t>
            </a:r>
            <a:r>
              <a:rPr lang="en-US" b="1" dirty="0" smtClean="0"/>
              <a:t>resources</a:t>
            </a:r>
            <a:r>
              <a:rPr lang="en-US" dirty="0" smtClean="0"/>
              <a:t> fall into one of the </a:t>
            </a:r>
            <a:r>
              <a:rPr lang="en-US" b="1" dirty="0" smtClean="0"/>
              <a:t>seven</a:t>
            </a:r>
            <a:r>
              <a:rPr lang="en-US" dirty="0" smtClean="0"/>
              <a:t> </a:t>
            </a:r>
            <a:r>
              <a:rPr lang="en-US" b="1" dirty="0" smtClean="0"/>
              <a:t>categories</a:t>
            </a:r>
            <a:r>
              <a:rPr lang="en-US" dirty="0" smtClean="0"/>
              <a:t> –</a:t>
            </a:r>
          </a:p>
          <a:p>
            <a:pPr marL="1371600" lvl="2" indent="-514350">
              <a:buFont typeface="+mj-lt"/>
              <a:buAutoNum type="arabicParenR"/>
            </a:pPr>
            <a:r>
              <a:rPr lang="en-US" sz="2800" b="1" dirty="0" smtClean="0"/>
              <a:t>Labor </a:t>
            </a:r>
          </a:p>
          <a:p>
            <a:pPr marL="1371600" lvl="2" indent="-514350">
              <a:buFont typeface="+mj-lt"/>
              <a:buAutoNum type="arabicParenR"/>
            </a:pPr>
            <a:r>
              <a:rPr lang="en-US" sz="2800" b="1" dirty="0" smtClean="0"/>
              <a:t>Equipment</a:t>
            </a:r>
          </a:p>
          <a:p>
            <a:pPr marL="1371600" lvl="2" indent="-514350">
              <a:buFont typeface="+mj-lt"/>
              <a:buAutoNum type="arabicParenR"/>
            </a:pPr>
            <a:r>
              <a:rPr lang="en-US" sz="2800" b="1" dirty="0" smtClean="0"/>
              <a:t>Materials</a:t>
            </a:r>
          </a:p>
          <a:p>
            <a:pPr marL="1371600" lvl="2" indent="-514350">
              <a:buFont typeface="+mj-lt"/>
              <a:buAutoNum type="arabicParenR"/>
            </a:pPr>
            <a:r>
              <a:rPr lang="en-US" sz="2800" b="1" dirty="0" smtClean="0"/>
              <a:t>Space</a:t>
            </a:r>
          </a:p>
          <a:p>
            <a:pPr marL="1371600" lvl="2" indent="-514350">
              <a:buFont typeface="+mj-lt"/>
              <a:buAutoNum type="arabicParenR"/>
            </a:pPr>
            <a:r>
              <a:rPr lang="en-US" sz="2800" b="1" dirty="0" smtClean="0"/>
              <a:t>Services</a:t>
            </a:r>
          </a:p>
          <a:p>
            <a:pPr marL="1371600" lvl="2" indent="-514350">
              <a:buFont typeface="+mj-lt"/>
              <a:buAutoNum type="arabicParenR"/>
            </a:pPr>
            <a:r>
              <a:rPr lang="en-US" sz="2800" b="1" dirty="0" smtClean="0"/>
              <a:t>Time</a:t>
            </a:r>
          </a:p>
          <a:p>
            <a:pPr marL="1371600" lvl="2" indent="-514350">
              <a:buFont typeface="+mj-lt"/>
              <a:buAutoNum type="arabicParenR"/>
            </a:pPr>
            <a:r>
              <a:rPr lang="en-US" sz="2800" b="1" dirty="0" smtClean="0"/>
              <a:t>Money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Resource Categories: </a:t>
            </a:r>
            <a:r>
              <a:rPr lang="en-US" sz="4000" b="1" dirty="0" smtClean="0">
                <a:solidFill>
                  <a:srgbClr val="0000FF"/>
                </a:solidFill>
              </a:rPr>
              <a:t>Labor</a:t>
            </a:r>
            <a:endParaRPr lang="en-US" sz="4000" b="1" dirty="0">
              <a:solidFill>
                <a:srgbClr val="0000FF"/>
              </a:solidFill>
            </a:endParaRPr>
          </a:p>
        </p:txBody>
      </p:sp>
      <p:sp>
        <p:nvSpPr>
          <p:cNvPr id="3" name="Content Placeholder 2"/>
          <p:cNvSpPr>
            <a:spLocks noGrp="1"/>
          </p:cNvSpPr>
          <p:nvPr>
            <p:ph idx="1"/>
          </p:nvPr>
        </p:nvSpPr>
        <p:spPr/>
        <p:txBody>
          <a:bodyPr/>
          <a:lstStyle/>
          <a:p>
            <a:r>
              <a:rPr lang="en-US" dirty="0" smtClean="0">
                <a:solidFill>
                  <a:srgbClr val="0000FF"/>
                </a:solidFill>
              </a:rPr>
              <a:t>Members of the development project team –</a:t>
            </a:r>
          </a:p>
          <a:p>
            <a:pPr lvl="1"/>
            <a:r>
              <a:rPr lang="en-US" dirty="0" smtClean="0"/>
              <a:t>Project manager</a:t>
            </a:r>
          </a:p>
          <a:p>
            <a:pPr lvl="1"/>
            <a:r>
              <a:rPr lang="en-US" dirty="0" smtClean="0"/>
              <a:t>Systems analysts</a:t>
            </a:r>
          </a:p>
          <a:p>
            <a:pPr lvl="1"/>
            <a:r>
              <a:rPr lang="en-US" dirty="0" smtClean="0"/>
              <a:t>Software developers</a:t>
            </a:r>
          </a:p>
          <a:p>
            <a:pPr lvl="1"/>
            <a:r>
              <a:rPr lang="en-US" dirty="0" smtClean="0"/>
              <a:t>QA team</a:t>
            </a:r>
          </a:p>
          <a:p>
            <a:pPr lvl="1"/>
            <a:r>
              <a:rPr lang="en-US" dirty="0" smtClean="0"/>
              <a:t>Other support staff</a:t>
            </a:r>
          </a:p>
          <a:p>
            <a:pPr lvl="1"/>
            <a:r>
              <a:rPr lang="en-US" dirty="0" smtClean="0"/>
              <a:t>Any employee of the client organization who might be required to undertake/participate in specific activities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Resource Categories: </a:t>
            </a:r>
            <a:r>
              <a:rPr lang="en-US" sz="4000" b="1" dirty="0" smtClean="0">
                <a:solidFill>
                  <a:srgbClr val="0000FF"/>
                </a:solidFill>
              </a:rPr>
              <a:t>Equipment</a:t>
            </a:r>
            <a:endParaRPr lang="en-US" sz="4000" b="1" dirty="0">
              <a:solidFill>
                <a:srgbClr val="0000FF"/>
              </a:solidFill>
            </a:endParaRPr>
          </a:p>
        </p:txBody>
      </p:sp>
      <p:sp>
        <p:nvSpPr>
          <p:cNvPr id="3" name="Content Placeholder 2"/>
          <p:cNvSpPr>
            <a:spLocks noGrp="1"/>
          </p:cNvSpPr>
          <p:nvPr>
            <p:ph idx="1"/>
          </p:nvPr>
        </p:nvSpPr>
        <p:spPr/>
        <p:txBody>
          <a:bodyPr/>
          <a:lstStyle/>
          <a:p>
            <a:r>
              <a:rPr lang="en-US" dirty="0" smtClean="0">
                <a:solidFill>
                  <a:srgbClr val="0000FF"/>
                </a:solidFill>
              </a:rPr>
              <a:t>Workstations and other computing and office equipment.</a:t>
            </a:r>
          </a:p>
          <a:p>
            <a:endParaRPr lang="en-US" dirty="0" smtClean="0"/>
          </a:p>
          <a:p>
            <a:r>
              <a:rPr lang="en-US" b="1" i="1" u="sng" dirty="0" smtClean="0">
                <a:solidFill>
                  <a:srgbClr val="C00000"/>
                </a:solidFill>
              </a:rPr>
              <a:t>Note</a:t>
            </a:r>
            <a:r>
              <a:rPr lang="en-US" dirty="0" smtClean="0"/>
              <a:t>: We must not forget that staff also need basic equipment such as desks and chairs!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Resource Categories : </a:t>
            </a:r>
            <a:r>
              <a:rPr lang="en-US" sz="4000" b="1" dirty="0" smtClean="0">
                <a:solidFill>
                  <a:srgbClr val="0000FF"/>
                </a:solidFill>
              </a:rPr>
              <a:t>Materials</a:t>
            </a:r>
            <a:endParaRPr lang="en-US" sz="4000" b="1" dirty="0">
              <a:solidFill>
                <a:srgbClr val="0000FF"/>
              </a:solidFill>
            </a:endParaRPr>
          </a:p>
        </p:txBody>
      </p:sp>
      <p:sp>
        <p:nvSpPr>
          <p:cNvPr id="3" name="Content Placeholder 2"/>
          <p:cNvSpPr>
            <a:spLocks noGrp="1"/>
          </p:cNvSpPr>
          <p:nvPr>
            <p:ph idx="1"/>
          </p:nvPr>
        </p:nvSpPr>
        <p:spPr/>
        <p:txBody>
          <a:bodyPr/>
          <a:lstStyle/>
          <a:p>
            <a:r>
              <a:rPr lang="en-US" dirty="0" smtClean="0">
                <a:solidFill>
                  <a:srgbClr val="0000FF"/>
                </a:solidFill>
              </a:rPr>
              <a:t>Materials are items that are consumed </a:t>
            </a:r>
            <a:r>
              <a:rPr lang="en-US" dirty="0" smtClean="0"/>
              <a:t>(</a:t>
            </a:r>
            <a:r>
              <a:rPr lang="en-US" i="1" dirty="0" smtClean="0">
                <a:solidFill>
                  <a:srgbClr val="FF0000"/>
                </a:solidFill>
              </a:rPr>
              <a:t>rather than equipment that is used</a:t>
            </a:r>
            <a:r>
              <a:rPr lang="en-US" dirty="0" smtClean="0"/>
              <a:t>)</a:t>
            </a:r>
          </a:p>
          <a:p>
            <a:r>
              <a:rPr lang="en-US" dirty="0" smtClean="0"/>
              <a:t>They are of little consequence in most software projects but can be important for some – software that is to be widely distributed might require supplies of disks to be specially obtained.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1231</TotalTime>
  <Words>1575</Words>
  <Application>Microsoft Office PowerPoint</Application>
  <PresentationFormat>On-screen Show (4:3)</PresentationFormat>
  <Paragraphs>191</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SOFTWARE DEVELOPMENT PROJECT MANAGEMENT  (CSC4125)  </vt:lpstr>
      <vt:lpstr>What is Resource Allocation?</vt:lpstr>
      <vt:lpstr>Resource Allocation</vt:lpstr>
      <vt:lpstr>Result of Resource Allocation </vt:lpstr>
      <vt:lpstr>What is Resource?</vt:lpstr>
      <vt:lpstr>Resource Categories</vt:lpstr>
      <vt:lpstr>Resource Categories: Labor</vt:lpstr>
      <vt:lpstr>Resource Categories: Equipment</vt:lpstr>
      <vt:lpstr>Resource Categories : Materials</vt:lpstr>
      <vt:lpstr>Resource Categories : Space</vt:lpstr>
      <vt:lpstr>Resource Categories : Services</vt:lpstr>
      <vt:lpstr>Resource Categories : Time</vt:lpstr>
      <vt:lpstr>Resource Categories : Money</vt:lpstr>
      <vt:lpstr>Resource Allocation</vt:lpstr>
      <vt:lpstr>Resource Allocation</vt:lpstr>
      <vt:lpstr>Resource Histogram for Systems Analysts</vt:lpstr>
      <vt:lpstr>Resource Histogram</vt:lpstr>
      <vt:lpstr>Resource Clashes</vt:lpstr>
      <vt:lpstr>Prioritizing Activities</vt:lpstr>
      <vt:lpstr>Prioritizing Activities</vt:lpstr>
      <vt:lpstr>Prioritizing Activities</vt:lpstr>
      <vt:lpstr>Burman’s priority list</vt:lpstr>
      <vt:lpstr>Resource Usage</vt:lpstr>
      <vt:lpstr>Critical path</vt:lpstr>
      <vt:lpstr>Allocating individuals to activities</vt:lpstr>
      <vt:lpstr>Allocating individuals to activities</vt:lpstr>
      <vt:lpstr>Factors to be considered in allocating individuals to tasks</vt:lpstr>
      <vt:lpstr>Cost Schedules</vt:lpstr>
      <vt:lpstr>Cost Schedules</vt:lpstr>
      <vt:lpstr>Cost Profile: Weekly Project Costs</vt:lpstr>
      <vt:lpstr>Cumulative Project Costs</vt:lpstr>
      <vt:lpstr>Balancing concerns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PROJECT MANAGEMENT  (CSC4125)</dc:title>
  <dc:creator>Teacher</dc:creator>
  <cp:lastModifiedBy>Teacher</cp:lastModifiedBy>
  <cp:revision>105</cp:revision>
  <dcterms:created xsi:type="dcterms:W3CDTF">2016-03-23T07:31:13Z</dcterms:created>
  <dcterms:modified xsi:type="dcterms:W3CDTF">2020-04-01T06:03:28Z</dcterms:modified>
</cp:coreProperties>
</file>