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5649-318F-45BD-9345-4AA669E67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8FDFF-C18D-4414-A507-56F32BB89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AAF8C-1525-495B-9218-4CA2E969FCE0}"/>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517922EF-6DBD-49EB-92AD-1140DBFDD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D739-6D26-4F4B-A12E-63F1ECFC51AF}"/>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21984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7912-BD83-4C73-B84C-759FCA22B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DD2E4-10BF-4D47-BEA1-135CFDB34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6A421-05EC-41F7-918E-E030A8529119}"/>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913986F5-C5B1-4BBD-9561-A6560A297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FC667-7F43-432E-8972-253EF20DF839}"/>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27556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0E293-96CC-4539-BCC4-74A5AAE6A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510E6-1A90-4E71-87F7-EED8A9FA5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6BE08-B7B7-45C1-A85A-F2A8491C7EAD}"/>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1102EC91-6C3C-481F-ABA2-717A220FF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3F11-8D25-462E-91AA-B61A6D8C6857}"/>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35777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84D4-F673-494C-B8A7-120A0AD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E1B45-C17C-4CEB-9243-6D32C059B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4C62F-7164-4FFB-A20E-F271E1F4E861}"/>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80BA811C-3475-4501-94AA-900CCFFA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412C-988F-4A47-AF1D-0EE6A898859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28071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1D40-D1BC-4859-9B95-2F511DBD75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0A9DBC-023B-4782-B339-0385276AA5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AE631-0413-416E-9EC8-A0408AD74EE6}"/>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6DC59DB3-FD7D-4EF1-9C5D-24D8A5C10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2513B-98F9-4DCD-B51E-47B1FD43D5D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355330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2200-60B8-4DFC-A16B-1E1DD1304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0155-FD3A-4A6C-957D-41988F6F4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F8047-5C3A-40EB-AF6D-57FF6839D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EEB803-180A-4C38-A14E-3F859609A99D}"/>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6" name="Footer Placeholder 5">
            <a:extLst>
              <a:ext uri="{FF2B5EF4-FFF2-40B4-BE49-F238E27FC236}">
                <a16:creationId xmlns:a16="http://schemas.microsoft.com/office/drawing/2014/main" id="{BE711482-3523-4745-A6B1-49D16195C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19F75-ADA5-40B0-842C-F018A5850AB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68216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12A-8EB0-4F0F-9755-080E4B0CE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4B583-35D9-49DD-B0C6-7652E1999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9A241-677B-49D1-B43B-45A60EE9A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B66F0E-05C7-4102-8333-C34B1DCE3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4E0A7-50FA-4553-BE86-AC3A17756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020A1-1EB3-44B2-AB48-0A8D8B693CC0}"/>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8" name="Footer Placeholder 7">
            <a:extLst>
              <a:ext uri="{FF2B5EF4-FFF2-40B4-BE49-F238E27FC236}">
                <a16:creationId xmlns:a16="http://schemas.microsoft.com/office/drawing/2014/main" id="{4DD65A82-E223-4CE3-A989-92957B70F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34D6F-2914-490E-9E42-32241D30EB1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14149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DAAC-E069-484F-B886-54EA92605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5328F-837C-4B94-AAE6-6C26C44689F8}"/>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4" name="Footer Placeholder 3">
            <a:extLst>
              <a:ext uri="{FF2B5EF4-FFF2-40B4-BE49-F238E27FC236}">
                <a16:creationId xmlns:a16="http://schemas.microsoft.com/office/drawing/2014/main" id="{CC92062E-62AD-4AFA-8ECA-1011314F4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252B6-75AC-42CB-B03C-28F1D10D4718}"/>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9845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2640E-5829-450A-A3B3-0673BD0EAE07}"/>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3" name="Footer Placeholder 2">
            <a:extLst>
              <a:ext uri="{FF2B5EF4-FFF2-40B4-BE49-F238E27FC236}">
                <a16:creationId xmlns:a16="http://schemas.microsoft.com/office/drawing/2014/main" id="{DEE3A0DC-87F4-4219-9CF4-11477DD1B3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53FE9-386C-4F4A-A37A-75ECC68861F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025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F8C4-0668-4863-9EF2-422388BAC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D7B0F-F5E2-400B-AF9D-5457B879E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258A7-70DE-472D-8FDE-C4A22B17D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FACEF-C643-4EEC-8621-EA42E6B633CC}"/>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6" name="Footer Placeholder 5">
            <a:extLst>
              <a:ext uri="{FF2B5EF4-FFF2-40B4-BE49-F238E27FC236}">
                <a16:creationId xmlns:a16="http://schemas.microsoft.com/office/drawing/2014/main" id="{07FD79E0-78CF-49FE-A195-8B04CC5CA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F4953-2293-47B4-8C66-1672DC74959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4279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27DB-FEF3-45F7-B36E-D42191A02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4B062-C3A1-4CB0-9D91-36B07A95E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C6C35-2106-4294-A661-59C5F2A4C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3E91D-3412-4BDD-8CDA-C818F6DF6D7A}"/>
              </a:ext>
            </a:extLst>
          </p:cNvPr>
          <p:cNvSpPr>
            <a:spLocks noGrp="1"/>
          </p:cNvSpPr>
          <p:nvPr>
            <p:ph type="dt" sz="half" idx="10"/>
          </p:nvPr>
        </p:nvSpPr>
        <p:spPr/>
        <p:txBody>
          <a:bodyPr/>
          <a:lstStyle/>
          <a:p>
            <a:fld id="{9F6C5D39-40D6-4FA7-9A7B-52130C204574}" type="datetimeFigureOut">
              <a:rPr lang="en-US" smtClean="0"/>
              <a:t>4/25/2025</a:t>
            </a:fld>
            <a:endParaRPr lang="en-US"/>
          </a:p>
        </p:txBody>
      </p:sp>
      <p:sp>
        <p:nvSpPr>
          <p:cNvPr id="6" name="Footer Placeholder 5">
            <a:extLst>
              <a:ext uri="{FF2B5EF4-FFF2-40B4-BE49-F238E27FC236}">
                <a16:creationId xmlns:a16="http://schemas.microsoft.com/office/drawing/2014/main" id="{79186660-9755-4E09-A916-948B5501E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C8F4A-5D75-49B6-AB4F-2D68D9CA5DA1}"/>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04274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D04B4-BC4C-4EBA-95CF-20BF05022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08ECE0-F1D9-41EA-B9EB-5B4A8B488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065D5-017D-4613-96A9-F29F424CE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C5D39-40D6-4FA7-9A7B-52130C204574}" type="datetimeFigureOut">
              <a:rPr lang="en-US" smtClean="0"/>
              <a:t>4/25/2025</a:t>
            </a:fld>
            <a:endParaRPr lang="en-US"/>
          </a:p>
        </p:txBody>
      </p:sp>
      <p:sp>
        <p:nvSpPr>
          <p:cNvPr id="5" name="Footer Placeholder 4">
            <a:extLst>
              <a:ext uri="{FF2B5EF4-FFF2-40B4-BE49-F238E27FC236}">
                <a16:creationId xmlns:a16="http://schemas.microsoft.com/office/drawing/2014/main" id="{C0867DE2-4571-4B8E-AA87-3D6C3988E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F9FE9-A61D-427A-86B7-64ED39634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0887D-B6B4-4123-9BF1-797617A773DA}" type="slidenum">
              <a:rPr lang="en-US" smtClean="0"/>
              <a:t>‹#›</a:t>
            </a:fld>
            <a:endParaRPr lang="en-US"/>
          </a:p>
        </p:txBody>
      </p:sp>
    </p:spTree>
    <p:extLst>
      <p:ext uri="{BB962C8B-B14F-4D97-AF65-F5344CB8AC3E}">
        <p14:creationId xmlns:p14="http://schemas.microsoft.com/office/powerpoint/2010/main" val="28986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F8625F-045B-4EE9-B090-CC60A38E8C66}"/>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1AE5A-A891-456D-B0E6-C1A679FD4187}"/>
              </a:ext>
            </a:extLst>
          </p:cNvPr>
          <p:cNvSpPr>
            <a:spLocks noGrp="1"/>
          </p:cNvSpPr>
          <p:nvPr>
            <p:ph type="title"/>
          </p:nvPr>
        </p:nvSpPr>
        <p:spPr>
          <a:xfrm>
            <a:off x="838200" y="681037"/>
            <a:ext cx="10515600" cy="444377"/>
          </a:xfrm>
        </p:spPr>
        <p:txBody>
          <a:bodyPr>
            <a:noAutofit/>
          </a:bodyPr>
          <a:lstStyle/>
          <a:p>
            <a:pPr algn="l"/>
            <a:r>
              <a:rPr lang="en-US" sz="2800" b="1" dirty="0">
                <a:latin typeface="+mn-lt"/>
              </a:rPr>
              <a:t>Data Overview</a:t>
            </a:r>
            <a:endParaRPr lang="en-US" sz="1500" dirty="0">
              <a:latin typeface="+mn-lt"/>
            </a:endParaRPr>
          </a:p>
        </p:txBody>
      </p:sp>
      <p:sp>
        <p:nvSpPr>
          <p:cNvPr id="10" name="Content Placeholder 9">
            <a:extLst>
              <a:ext uri="{FF2B5EF4-FFF2-40B4-BE49-F238E27FC236}">
                <a16:creationId xmlns:a16="http://schemas.microsoft.com/office/drawing/2014/main" id="{99F3E290-62E7-42B1-9598-5907A0CBE45B}"/>
              </a:ext>
            </a:extLst>
          </p:cNvPr>
          <p:cNvSpPr>
            <a:spLocks noGrp="1"/>
          </p:cNvSpPr>
          <p:nvPr>
            <p:ph idx="1"/>
          </p:nvPr>
        </p:nvSpPr>
        <p:spPr>
          <a:xfrm>
            <a:off x="838200" y="1301264"/>
            <a:ext cx="10515600" cy="4875699"/>
          </a:xfrm>
        </p:spPr>
        <p:txBody>
          <a:bodyPr>
            <a:normAutofit/>
          </a:bodyPr>
          <a:lstStyle/>
          <a:p>
            <a:pPr marL="0" indent="0">
              <a:buNone/>
            </a:pPr>
            <a:r>
              <a:rPr lang="en-US" sz="1800" dirty="0">
                <a:latin typeface="+mn-lt"/>
              </a:rPr>
              <a:t>For this analysis, we utilized the comprehensive dataset of NYC Taxi Trip records, used data cleaning and feature engineering procedures to concentrate solely on relevant columns essential for our investigation</a:t>
            </a:r>
            <a:endParaRPr lang="en-US" sz="1800" b="1" dirty="0"/>
          </a:p>
          <a:p>
            <a:pPr marL="0" indent="0">
              <a:buNone/>
            </a:pPr>
            <a:r>
              <a:rPr lang="en-US" sz="1800" b="1" dirty="0"/>
              <a:t>Relevant columns used for this research:</a:t>
            </a:r>
            <a:endParaRPr lang="en-US" sz="1500" b="1" dirty="0"/>
          </a:p>
          <a:p>
            <a:r>
              <a:rPr lang="en-US" sz="1500" dirty="0" err="1"/>
              <a:t>passenger_count</a:t>
            </a:r>
            <a:r>
              <a:rPr lang="en-US" sz="1500" dirty="0"/>
              <a:t> (1 to 5)</a:t>
            </a:r>
          </a:p>
          <a:p>
            <a:r>
              <a:rPr lang="en-US" sz="1500" dirty="0" err="1"/>
              <a:t>payment_type</a:t>
            </a:r>
            <a:r>
              <a:rPr lang="en-US" sz="1500" dirty="0"/>
              <a:t> (card or cash)</a:t>
            </a:r>
          </a:p>
          <a:p>
            <a:r>
              <a:rPr lang="en-US" sz="1500" dirty="0" err="1"/>
              <a:t>fare_amount</a:t>
            </a:r>
            <a:endParaRPr lang="en-US" sz="1500" dirty="0"/>
          </a:p>
          <a:p>
            <a:r>
              <a:rPr lang="en-US" sz="1500" dirty="0" err="1"/>
              <a:t>trip_distance</a:t>
            </a:r>
            <a:r>
              <a:rPr lang="en-US" sz="1500" dirty="0"/>
              <a:t> (miles)</a:t>
            </a:r>
          </a:p>
          <a:p>
            <a:r>
              <a:rPr lang="en-US" sz="1500" dirty="0" err="1"/>
              <a:t>duratrion</a:t>
            </a:r>
            <a:r>
              <a:rPr lang="en-US" sz="1500" dirty="0"/>
              <a:t> (minutes)</a:t>
            </a:r>
          </a:p>
        </p:txBody>
      </p:sp>
      <p:pic>
        <p:nvPicPr>
          <p:cNvPr id="14" name="Picture 13">
            <a:extLst>
              <a:ext uri="{FF2B5EF4-FFF2-40B4-BE49-F238E27FC236}">
                <a16:creationId xmlns:a16="http://schemas.microsoft.com/office/drawing/2014/main" id="{BEBDE12D-4F21-4FAB-B110-611024AA4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733" y="2279033"/>
            <a:ext cx="5542239" cy="2035657"/>
          </a:xfrm>
          <a:prstGeom prst="rect">
            <a:avLst/>
          </a:prstGeom>
        </p:spPr>
      </p:pic>
      <p:cxnSp>
        <p:nvCxnSpPr>
          <p:cNvPr id="5" name="Straight Connector 4">
            <a:extLst>
              <a:ext uri="{FF2B5EF4-FFF2-40B4-BE49-F238E27FC236}">
                <a16:creationId xmlns:a16="http://schemas.microsoft.com/office/drawing/2014/main" id="{AAD00EE2-F39F-4B36-B9B8-3A6964A3B9A2}"/>
              </a:ext>
            </a:extLst>
          </p:cNvPr>
          <p:cNvCxnSpPr>
            <a:cxnSpLocks/>
          </p:cNvCxnSpPr>
          <p:nvPr/>
        </p:nvCxnSpPr>
        <p:spPr>
          <a:xfrm>
            <a:off x="931333" y="1060327"/>
            <a:ext cx="217593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2336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1581D-42B5-42C8-857A-C93E8280BA4A}"/>
              </a:ext>
            </a:extLst>
          </p:cNvPr>
          <p:cNvSpPr>
            <a:spLocks noGrp="1"/>
          </p:cNvSpPr>
          <p:nvPr>
            <p:ph idx="1"/>
          </p:nvPr>
        </p:nvSpPr>
        <p:spPr>
          <a:xfrm>
            <a:off x="838200" y="1257300"/>
            <a:ext cx="10515600" cy="4919663"/>
          </a:xfrm>
        </p:spPr>
        <p:txBody>
          <a:bodyPr>
            <a:normAutofit/>
          </a:bodyPr>
          <a:lstStyle/>
          <a:p>
            <a:r>
              <a:rPr lang="en-US" sz="1500" dirty="0"/>
              <a:t>Unprecedented volatility in residuals in Jan–Mar 2020, reflecting extreme unexplained departures from trend and seasonality early in the year.</a:t>
            </a:r>
          </a:p>
          <a:p>
            <a:r>
              <a:rPr lang="en-US" sz="1500" dirty="0"/>
              <a:t>Residual values sharply stabilize after March 2020, reflecting a more stable trend after trip activity fell and mobility restrictions normalized behavior.</a:t>
            </a:r>
          </a:p>
          <a:p>
            <a:r>
              <a:rPr lang="en-US" sz="1500" dirty="0"/>
              <a:t>Post-April residuals oscillate repeatedly in a narrower range (~±20,000 trips), reflecting less random fluctuation and improved model fit during the pandemic's restrictive phases.</a:t>
            </a:r>
          </a:p>
          <a:p>
            <a:r>
              <a:rPr lang="en-US" sz="1500" dirty="0"/>
              <a:t>No extreme outliers observed post-March, pointing to effective decomposition where most variation is captured by trend and seasonality components.</a:t>
            </a:r>
          </a:p>
        </p:txBody>
      </p:sp>
      <p:sp>
        <p:nvSpPr>
          <p:cNvPr id="4" name="Rectangle 3">
            <a:extLst>
              <a:ext uri="{FF2B5EF4-FFF2-40B4-BE49-F238E27FC236}">
                <a16:creationId xmlns:a16="http://schemas.microsoft.com/office/drawing/2014/main" id="{D89D6330-F66D-481C-9888-4288555C644B}"/>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9EB503-D4DC-4DE9-BA72-D0BDD33CA94D}"/>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Seasonal Pattern Analysis</a:t>
            </a:r>
          </a:p>
        </p:txBody>
      </p:sp>
      <p:cxnSp>
        <p:nvCxnSpPr>
          <p:cNvPr id="6" name="Straight Connector 5">
            <a:extLst>
              <a:ext uri="{FF2B5EF4-FFF2-40B4-BE49-F238E27FC236}">
                <a16:creationId xmlns:a16="http://schemas.microsoft.com/office/drawing/2014/main" id="{6872D715-6772-4477-A9F5-E13D33672946}"/>
              </a:ext>
            </a:extLst>
          </p:cNvPr>
          <p:cNvCxnSpPr>
            <a:cxnSpLocks/>
          </p:cNvCxnSpPr>
          <p:nvPr/>
        </p:nvCxnSpPr>
        <p:spPr>
          <a:xfrm>
            <a:off x="917328" y="966862"/>
            <a:ext cx="35315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8" name="Picture 7">
            <a:extLst>
              <a:ext uri="{FF2B5EF4-FFF2-40B4-BE49-F238E27FC236}">
                <a16:creationId xmlns:a16="http://schemas.microsoft.com/office/drawing/2014/main" id="{AEAC3956-7CFB-4FE1-A1C4-0A439480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10515600" cy="1987062"/>
          </a:xfrm>
          <a:prstGeom prst="rect">
            <a:avLst/>
          </a:prstGeom>
        </p:spPr>
      </p:pic>
    </p:spTree>
    <p:extLst>
      <p:ext uri="{BB962C8B-B14F-4D97-AF65-F5344CB8AC3E}">
        <p14:creationId xmlns:p14="http://schemas.microsoft.com/office/powerpoint/2010/main" val="384161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9AC89-0E40-4738-9711-F30F87D40258}"/>
              </a:ext>
            </a:extLst>
          </p:cNvPr>
          <p:cNvSpPr>
            <a:spLocks noGrp="1"/>
          </p:cNvSpPr>
          <p:nvPr>
            <p:ph idx="1"/>
          </p:nvPr>
        </p:nvSpPr>
        <p:spPr>
          <a:xfrm>
            <a:off x="838200" y="1248508"/>
            <a:ext cx="10515600" cy="4928455"/>
          </a:xfrm>
        </p:spPr>
        <p:txBody>
          <a:bodyPr>
            <a:normAutofit/>
          </a:bodyPr>
          <a:lstStyle/>
          <a:p>
            <a:r>
              <a:rPr lang="en-US" sz="1500" dirty="0"/>
              <a:t>R² Score: 0.971</a:t>
            </a:r>
          </a:p>
          <a:p>
            <a:pPr marL="0" indent="0">
              <a:buNone/>
            </a:pPr>
            <a:r>
              <a:rPr lang="en-US" sz="1500" dirty="0"/>
              <a:t>     The model explains 97.1% of the variance in fare amount, showing an excellent fit to the data and strong predictive power.</a:t>
            </a:r>
          </a:p>
          <a:p>
            <a:endParaRPr lang="en-US" sz="1500" dirty="0"/>
          </a:p>
          <a:p>
            <a:r>
              <a:rPr lang="en-US" sz="1500" dirty="0"/>
              <a:t>Mean Absolute Error (MAE): 0.578</a:t>
            </a:r>
          </a:p>
          <a:p>
            <a:pPr marL="0" indent="0">
              <a:buNone/>
            </a:pPr>
            <a:r>
              <a:rPr lang="en-US" sz="1500"/>
              <a:t>     On </a:t>
            </a:r>
            <a:r>
              <a:rPr lang="en-US" sz="1500" dirty="0"/>
              <a:t>average, the model’s predictions are off by just $0.58, demonstrating high accuracy and reliability.</a:t>
            </a:r>
          </a:p>
        </p:txBody>
      </p:sp>
      <p:sp>
        <p:nvSpPr>
          <p:cNvPr id="4" name="Rectangle 3">
            <a:extLst>
              <a:ext uri="{FF2B5EF4-FFF2-40B4-BE49-F238E27FC236}">
                <a16:creationId xmlns:a16="http://schemas.microsoft.com/office/drawing/2014/main" id="{E0E962A2-9DB0-4F7F-893A-80DD5919223D}"/>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AAC7839-71E0-4A2A-B652-F9A0F1339188}"/>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Seasonal Pattern Analysis</a:t>
            </a:r>
          </a:p>
        </p:txBody>
      </p:sp>
      <p:cxnSp>
        <p:nvCxnSpPr>
          <p:cNvPr id="6" name="Straight Connector 5">
            <a:extLst>
              <a:ext uri="{FF2B5EF4-FFF2-40B4-BE49-F238E27FC236}">
                <a16:creationId xmlns:a16="http://schemas.microsoft.com/office/drawing/2014/main" id="{92B21DF6-C404-432D-AC49-A360A4C1FE28}"/>
              </a:ext>
            </a:extLst>
          </p:cNvPr>
          <p:cNvCxnSpPr>
            <a:cxnSpLocks/>
          </p:cNvCxnSpPr>
          <p:nvPr/>
        </p:nvCxnSpPr>
        <p:spPr>
          <a:xfrm>
            <a:off x="917328" y="966862"/>
            <a:ext cx="35315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8794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18C83-1977-4D96-9528-AC83E2C96A47}"/>
              </a:ext>
            </a:extLst>
          </p:cNvPr>
          <p:cNvSpPr>
            <a:spLocks noGrp="1"/>
          </p:cNvSpPr>
          <p:nvPr>
            <p:ph idx="1"/>
          </p:nvPr>
        </p:nvSpPr>
        <p:spPr>
          <a:xfrm>
            <a:off x="838200" y="1344640"/>
            <a:ext cx="10515600" cy="4832323"/>
          </a:xfrm>
        </p:spPr>
        <p:txBody>
          <a:bodyPr>
            <a:normAutofit/>
          </a:bodyPr>
          <a:lstStyle/>
          <a:p>
            <a:r>
              <a:rPr lang="en-US" sz="1500" dirty="0"/>
              <a:t>The forecast gives a slow-down recovery. The orange line forecast shows sustained recovery to the more typical pattern of mobility with </a:t>
            </a:r>
            <a:r>
              <a:rPr lang="en-US" sz="1500" dirty="0" err="1"/>
              <a:t>seasonals</a:t>
            </a:r>
            <a:r>
              <a:rPr lang="en-US" sz="1500" dirty="0"/>
              <a:t> held constant as normal.</a:t>
            </a:r>
          </a:p>
          <a:p>
            <a:r>
              <a:rPr lang="en-US" sz="1500" dirty="0"/>
              <a:t>The forecasting reveals normal week-to-week cycles (peaks and troughs), indicating while overall trip levels fell, trips' cyclical pattern (likely weekday vs. weekend behaviors) remained intact during the epidemic.</a:t>
            </a:r>
          </a:p>
        </p:txBody>
      </p:sp>
      <p:sp>
        <p:nvSpPr>
          <p:cNvPr id="4" name="Rectangle 3">
            <a:extLst>
              <a:ext uri="{FF2B5EF4-FFF2-40B4-BE49-F238E27FC236}">
                <a16:creationId xmlns:a16="http://schemas.microsoft.com/office/drawing/2014/main" id="{0A39D0A0-1A3E-4BFC-98A8-3AC0F282322B}"/>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136DF92-4924-4078-99C4-F735C8B6BEE9}"/>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Forecasting Trip</a:t>
            </a:r>
          </a:p>
        </p:txBody>
      </p:sp>
      <p:cxnSp>
        <p:nvCxnSpPr>
          <p:cNvPr id="6" name="Straight Connector 5">
            <a:extLst>
              <a:ext uri="{FF2B5EF4-FFF2-40B4-BE49-F238E27FC236}">
                <a16:creationId xmlns:a16="http://schemas.microsoft.com/office/drawing/2014/main" id="{941A78B1-4011-450B-B608-19D78BE1D019}"/>
              </a:ext>
            </a:extLst>
          </p:cNvPr>
          <p:cNvCxnSpPr>
            <a:cxnSpLocks/>
          </p:cNvCxnSpPr>
          <p:nvPr/>
        </p:nvCxnSpPr>
        <p:spPr>
          <a:xfrm>
            <a:off x="917328" y="966862"/>
            <a:ext cx="2175496"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12" name="Picture 11">
            <a:extLst>
              <a:ext uri="{FF2B5EF4-FFF2-40B4-BE49-F238E27FC236}">
                <a16:creationId xmlns:a16="http://schemas.microsoft.com/office/drawing/2014/main" id="{B2DFC198-1006-4A91-93DB-30055CEC1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328" y="2391699"/>
            <a:ext cx="10436472" cy="3877216"/>
          </a:xfrm>
          <a:prstGeom prst="rect">
            <a:avLst/>
          </a:prstGeom>
        </p:spPr>
      </p:pic>
    </p:spTree>
    <p:extLst>
      <p:ext uri="{BB962C8B-B14F-4D97-AF65-F5344CB8AC3E}">
        <p14:creationId xmlns:p14="http://schemas.microsoft.com/office/powerpoint/2010/main" val="396730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00ECC-9F93-44A6-B195-0AA1F80C1700}"/>
              </a:ext>
            </a:extLst>
          </p:cNvPr>
          <p:cNvSpPr>
            <a:spLocks noGrp="1"/>
          </p:cNvSpPr>
          <p:nvPr>
            <p:ph idx="1"/>
          </p:nvPr>
        </p:nvSpPr>
        <p:spPr/>
        <p:txBody>
          <a:bodyPr>
            <a:normAutofit/>
          </a:bodyPr>
          <a:lstStyle/>
          <a:p>
            <a:pPr algn="just"/>
            <a:r>
              <a:rPr lang="en-US" sz="1500" dirty="0"/>
              <a:t>Encourage customers to pay with credit cards to capitalize on the potential for generating more revenue for taxi cab drivers.</a:t>
            </a:r>
          </a:p>
          <a:p>
            <a:pPr algn="just"/>
            <a:endParaRPr lang="en-US" sz="1500" dirty="0"/>
          </a:p>
          <a:p>
            <a:pPr algn="just"/>
            <a:r>
              <a:rPr lang="en-US" sz="1500" dirty="0"/>
              <a:t>Implement strategies such as offering incentives or discounts for credit card transactions to incentivize to choose this payment method</a:t>
            </a:r>
          </a:p>
          <a:p>
            <a:pPr algn="just"/>
            <a:endParaRPr lang="en-US" sz="1500" dirty="0"/>
          </a:p>
          <a:p>
            <a:pPr algn="just"/>
            <a:r>
              <a:rPr lang="en-US" sz="1500" dirty="0"/>
              <a:t>Provide seamless and secure credit card payment options enhance customer convenience and encourage adoption of this payment method.</a:t>
            </a:r>
          </a:p>
        </p:txBody>
      </p:sp>
      <p:sp>
        <p:nvSpPr>
          <p:cNvPr id="4" name="Title 4">
            <a:extLst>
              <a:ext uri="{FF2B5EF4-FFF2-40B4-BE49-F238E27FC236}">
                <a16:creationId xmlns:a16="http://schemas.microsoft.com/office/drawing/2014/main" id="{858EE7E9-7163-4D5D-9FA3-705F13983895}"/>
              </a:ext>
            </a:extLst>
          </p:cNvPr>
          <p:cNvSpPr txBox="1">
            <a:spLocks/>
          </p:cNvSpPr>
          <p:nvPr/>
        </p:nvSpPr>
        <p:spPr>
          <a:xfrm>
            <a:off x="838200" y="852853"/>
            <a:ext cx="10515600" cy="7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Recommendations</a:t>
            </a:r>
          </a:p>
        </p:txBody>
      </p:sp>
      <p:cxnSp>
        <p:nvCxnSpPr>
          <p:cNvPr id="7" name="Straight Connector 6">
            <a:extLst>
              <a:ext uri="{FF2B5EF4-FFF2-40B4-BE49-F238E27FC236}">
                <a16:creationId xmlns:a16="http://schemas.microsoft.com/office/drawing/2014/main" id="{33EBE944-01A7-46FF-A281-4E0147C53DE7}"/>
              </a:ext>
            </a:extLst>
          </p:cNvPr>
          <p:cNvCxnSpPr>
            <a:cxnSpLocks/>
          </p:cNvCxnSpPr>
          <p:nvPr/>
        </p:nvCxnSpPr>
        <p:spPr>
          <a:xfrm>
            <a:off x="899744" y="1371311"/>
            <a:ext cx="2766648"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004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D226B0D-68F0-4893-BD14-FF45E582F887}"/>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774DE9-41B8-4EDF-86F7-64C95CB9A2E7}"/>
              </a:ext>
            </a:extLst>
          </p:cNvPr>
          <p:cNvSpPr>
            <a:spLocks noGrp="1"/>
          </p:cNvSpPr>
          <p:nvPr>
            <p:ph type="title"/>
          </p:nvPr>
        </p:nvSpPr>
        <p:spPr>
          <a:xfrm>
            <a:off x="838200" y="562710"/>
            <a:ext cx="10515600" cy="501159"/>
          </a:xfrm>
        </p:spPr>
        <p:txBody>
          <a:bodyPr>
            <a:normAutofit/>
          </a:bodyPr>
          <a:lstStyle/>
          <a:p>
            <a:r>
              <a:rPr lang="en-US" sz="2800" b="1" dirty="0">
                <a:latin typeface="+mn-lt"/>
              </a:rPr>
              <a:t>Methodology</a:t>
            </a:r>
          </a:p>
        </p:txBody>
      </p:sp>
      <p:graphicFrame>
        <p:nvGraphicFramePr>
          <p:cNvPr id="12" name="Table 12">
            <a:extLst>
              <a:ext uri="{FF2B5EF4-FFF2-40B4-BE49-F238E27FC236}">
                <a16:creationId xmlns:a16="http://schemas.microsoft.com/office/drawing/2014/main" id="{256E3D5B-6D1B-421E-9EA5-26F2CECA9D32}"/>
              </a:ext>
            </a:extLst>
          </p:cNvPr>
          <p:cNvGraphicFramePr>
            <a:graphicFrameLocks noGrp="1"/>
          </p:cNvGraphicFramePr>
          <p:nvPr>
            <p:extLst>
              <p:ext uri="{D42A27DB-BD31-4B8C-83A1-F6EECF244321}">
                <p14:modId xmlns:p14="http://schemas.microsoft.com/office/powerpoint/2010/main" val="3833299933"/>
              </p:ext>
            </p:extLst>
          </p:nvPr>
        </p:nvGraphicFramePr>
        <p:xfrm>
          <a:off x="838200" y="1534423"/>
          <a:ext cx="10515600" cy="4018017"/>
        </p:xfrm>
        <a:graphic>
          <a:graphicData uri="http://schemas.openxmlformats.org/drawingml/2006/table">
            <a:tbl>
              <a:tblPr firstRow="1" bandRow="1">
                <a:tableStyleId>{5940675A-B579-460E-94D1-54222C63F5DA}</a:tableStyleId>
              </a:tblPr>
              <a:tblGrid>
                <a:gridCol w="2099733">
                  <a:extLst>
                    <a:ext uri="{9D8B030D-6E8A-4147-A177-3AD203B41FA5}">
                      <a16:colId xmlns:a16="http://schemas.microsoft.com/office/drawing/2014/main" val="723613905"/>
                    </a:ext>
                  </a:extLst>
                </a:gridCol>
                <a:gridCol w="8415867">
                  <a:extLst>
                    <a:ext uri="{9D8B030D-6E8A-4147-A177-3AD203B41FA5}">
                      <a16:colId xmlns:a16="http://schemas.microsoft.com/office/drawing/2014/main" val="404030980"/>
                    </a:ext>
                  </a:extLst>
                </a:gridCol>
              </a:tblGrid>
              <a:tr h="497577">
                <a:tc>
                  <a:txBody>
                    <a:bodyPr/>
                    <a:lstStyle/>
                    <a:p>
                      <a:pPr algn="ctr"/>
                      <a:r>
                        <a:rPr lang="en-US" b="1" dirty="0">
                          <a:solidFill>
                            <a:schemeClr val="bg1"/>
                          </a:solidFill>
                        </a:rPr>
                        <a:t>Step</a:t>
                      </a:r>
                    </a:p>
                  </a:txBody>
                  <a:tcPr anchor="ctr">
                    <a:solidFill>
                      <a:srgbClr val="FF3300"/>
                    </a:solidFill>
                  </a:tcPr>
                </a:tc>
                <a:tc>
                  <a:txBody>
                    <a:bodyPr/>
                    <a:lstStyle/>
                    <a:p>
                      <a:pPr algn="ctr"/>
                      <a:r>
                        <a:rPr lang="en-US" b="1" dirty="0">
                          <a:solidFill>
                            <a:schemeClr val="bg1"/>
                          </a:solidFill>
                        </a:rPr>
                        <a:t>Description</a:t>
                      </a:r>
                    </a:p>
                  </a:txBody>
                  <a:tcPr anchor="ctr">
                    <a:solidFill>
                      <a:srgbClr val="FF3300"/>
                    </a:solidFill>
                  </a:tcPr>
                </a:tc>
                <a:extLst>
                  <a:ext uri="{0D108BD9-81ED-4DB2-BD59-A6C34878D82A}">
                    <a16:rowId xmlns:a16="http://schemas.microsoft.com/office/drawing/2014/main" val="3163576434"/>
                  </a:ext>
                </a:extLst>
              </a:tr>
              <a:tr h="1176867">
                <a:tc>
                  <a:txBody>
                    <a:bodyPr/>
                    <a:lstStyle/>
                    <a:p>
                      <a:pPr algn="l"/>
                      <a:r>
                        <a:rPr lang="en-US" sz="1500" dirty="0"/>
                        <a:t>Descriptive Analysis</a:t>
                      </a:r>
                    </a:p>
                  </a:txBody>
                  <a:tcPr anchor="ctr"/>
                </a:tc>
                <a:tc>
                  <a:txBody>
                    <a:bodyPr/>
                    <a:lstStyle/>
                    <a:p>
                      <a:r>
                        <a:rPr lang="en-US" sz="1500" dirty="0"/>
                        <a:t>Performed statistical analysis to summarize  key aspect of the data, focusing on fare amounts and payment types.</a:t>
                      </a:r>
                    </a:p>
                  </a:txBody>
                  <a:tcPr anchor="ctr"/>
                </a:tc>
                <a:extLst>
                  <a:ext uri="{0D108BD9-81ED-4DB2-BD59-A6C34878D82A}">
                    <a16:rowId xmlns:a16="http://schemas.microsoft.com/office/drawing/2014/main" val="2822771675"/>
                  </a:ext>
                </a:extLst>
              </a:tr>
              <a:tr h="1337733">
                <a:tc>
                  <a:txBody>
                    <a:bodyPr/>
                    <a:lstStyle/>
                    <a:p>
                      <a:r>
                        <a:rPr lang="en-US" sz="1500" dirty="0"/>
                        <a:t>Hypothesis Testing</a:t>
                      </a:r>
                    </a:p>
                  </a:txBody>
                  <a:tcPr anchor="ctr"/>
                </a:tc>
                <a:tc>
                  <a:txBody>
                    <a:bodyPr/>
                    <a:lstStyle/>
                    <a:p>
                      <a:r>
                        <a:rPr lang="en-US" sz="1500" dirty="0"/>
                        <a:t>Conducted a T-test to evaluate the relationship between payment type and fare amount, testing the hypothesis that different payment methods influence fare  amounts.</a:t>
                      </a:r>
                    </a:p>
                  </a:txBody>
                  <a:tcPr anchor="ctr"/>
                </a:tc>
                <a:extLst>
                  <a:ext uri="{0D108BD9-81ED-4DB2-BD59-A6C34878D82A}">
                    <a16:rowId xmlns:a16="http://schemas.microsoft.com/office/drawing/2014/main" val="2279351315"/>
                  </a:ext>
                </a:extLst>
              </a:tr>
              <a:tr h="731877">
                <a:tc>
                  <a:txBody>
                    <a:bodyPr/>
                    <a:lstStyle/>
                    <a:p>
                      <a:r>
                        <a:rPr lang="en-US" sz="1500" dirty="0"/>
                        <a:t>Regression Analysis</a:t>
                      </a:r>
                    </a:p>
                  </a:txBody>
                  <a:tcPr anchor="ctr"/>
                </a:tc>
                <a:tc>
                  <a:txBody>
                    <a:bodyPr/>
                    <a:lstStyle/>
                    <a:p>
                      <a:endParaRPr lang="en-US" sz="1500" dirty="0"/>
                    </a:p>
                    <a:p>
                      <a:r>
                        <a:rPr lang="en-US" sz="1500" dirty="0"/>
                        <a:t>Implemented linear regression to explore the relationship between trip duration (calculated from pickup and </a:t>
                      </a:r>
                      <a:r>
                        <a:rPr lang="en-US" sz="1500" dirty="0" err="1"/>
                        <a:t>dropoff</a:t>
                      </a:r>
                      <a:r>
                        <a:rPr lang="en-US" sz="1500" dirty="0"/>
                        <a:t> times) and fare amount.</a:t>
                      </a:r>
                    </a:p>
                    <a:p>
                      <a:endParaRPr lang="en-US" sz="1500" dirty="0"/>
                    </a:p>
                  </a:txBody>
                  <a:tcPr anchor="ctr"/>
                </a:tc>
                <a:extLst>
                  <a:ext uri="{0D108BD9-81ED-4DB2-BD59-A6C34878D82A}">
                    <a16:rowId xmlns:a16="http://schemas.microsoft.com/office/drawing/2014/main" val="353315016"/>
                  </a:ext>
                </a:extLst>
              </a:tr>
            </a:tbl>
          </a:graphicData>
        </a:graphic>
      </p:graphicFrame>
      <p:cxnSp>
        <p:nvCxnSpPr>
          <p:cNvPr id="13" name="Straight Connector 12">
            <a:extLst>
              <a:ext uri="{FF2B5EF4-FFF2-40B4-BE49-F238E27FC236}">
                <a16:creationId xmlns:a16="http://schemas.microsoft.com/office/drawing/2014/main" id="{7F5A063B-620C-44D5-95FE-9DC81FA97547}"/>
              </a:ext>
            </a:extLst>
          </p:cNvPr>
          <p:cNvCxnSpPr>
            <a:cxnSpLocks/>
          </p:cNvCxnSpPr>
          <p:nvPr/>
        </p:nvCxnSpPr>
        <p:spPr>
          <a:xfrm>
            <a:off x="914400" y="998126"/>
            <a:ext cx="20066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7289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2869E8-3E12-4E20-874D-3AD000AF0FC8}"/>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F2BFAC4-DE0A-40C1-8B4F-04E1965D931A}"/>
              </a:ext>
            </a:extLst>
          </p:cNvPr>
          <p:cNvSpPr>
            <a:spLocks noGrp="1"/>
          </p:cNvSpPr>
          <p:nvPr>
            <p:ph type="title"/>
          </p:nvPr>
        </p:nvSpPr>
        <p:spPr>
          <a:xfrm>
            <a:off x="1794935" y="2633129"/>
            <a:ext cx="1261532" cy="144754"/>
          </a:xfrm>
        </p:spPr>
        <p:txBody>
          <a:bodyPr>
            <a:noAutofit/>
          </a:bodyPr>
          <a:lstStyle/>
          <a:p>
            <a:r>
              <a:rPr lang="en-US" sz="1500" b="1" dirty="0">
                <a:latin typeface="+mn-lt"/>
              </a:rPr>
              <a:t>Fare Amount</a:t>
            </a:r>
          </a:p>
        </p:txBody>
      </p:sp>
      <p:sp>
        <p:nvSpPr>
          <p:cNvPr id="4" name="Content Placeholder 3">
            <a:extLst>
              <a:ext uri="{FF2B5EF4-FFF2-40B4-BE49-F238E27FC236}">
                <a16:creationId xmlns:a16="http://schemas.microsoft.com/office/drawing/2014/main" id="{B365D8DA-5244-4503-BE0A-B6B2E88AC9C9}"/>
              </a:ext>
            </a:extLst>
          </p:cNvPr>
          <p:cNvSpPr>
            <a:spLocks noGrp="1"/>
          </p:cNvSpPr>
          <p:nvPr>
            <p:ph idx="1"/>
          </p:nvPr>
        </p:nvSpPr>
        <p:spPr>
          <a:xfrm>
            <a:off x="838200" y="1490133"/>
            <a:ext cx="10515600" cy="4686830"/>
          </a:xfrm>
        </p:spPr>
        <p:txBody>
          <a:bodyPr>
            <a:normAutofit/>
          </a:bodyPr>
          <a:lstStyle/>
          <a:p>
            <a:r>
              <a:rPr lang="en-US" sz="1500" dirty="0"/>
              <a:t>Customers paying with cards tend to have a slightly higher average trip distance and fare amount compared to those paying with cash.</a:t>
            </a:r>
          </a:p>
          <a:p>
            <a:r>
              <a:rPr lang="en-US" sz="1500" dirty="0"/>
              <a:t>Indicates that customers prefers to pay more with cards when they have high fare amount and long distance.</a:t>
            </a:r>
          </a:p>
        </p:txBody>
      </p:sp>
      <p:graphicFrame>
        <p:nvGraphicFramePr>
          <p:cNvPr id="6" name="Table 6">
            <a:extLst>
              <a:ext uri="{FF2B5EF4-FFF2-40B4-BE49-F238E27FC236}">
                <a16:creationId xmlns:a16="http://schemas.microsoft.com/office/drawing/2014/main" id="{D012C3ED-2C82-43AF-8902-8949CF0223BF}"/>
              </a:ext>
            </a:extLst>
          </p:cNvPr>
          <p:cNvGraphicFramePr>
            <a:graphicFrameLocks noGrp="1"/>
          </p:cNvGraphicFramePr>
          <p:nvPr>
            <p:extLst>
              <p:ext uri="{D42A27DB-BD31-4B8C-83A1-F6EECF244321}">
                <p14:modId xmlns:p14="http://schemas.microsoft.com/office/powerpoint/2010/main" val="2052502844"/>
              </p:ext>
            </p:extLst>
          </p:nvPr>
        </p:nvGraphicFramePr>
        <p:xfrm>
          <a:off x="6934200" y="2784720"/>
          <a:ext cx="4419600" cy="3433709"/>
        </p:xfrm>
        <a:graphic>
          <a:graphicData uri="http://schemas.openxmlformats.org/drawingml/2006/table">
            <a:tbl>
              <a:tblPr firstRow="1">
                <a:tableStyleId>{5940675A-B579-460E-94D1-54222C63F5DA}</a:tableStyleId>
              </a:tblPr>
              <a:tblGrid>
                <a:gridCol w="1104900">
                  <a:extLst>
                    <a:ext uri="{9D8B030D-6E8A-4147-A177-3AD203B41FA5}">
                      <a16:colId xmlns:a16="http://schemas.microsoft.com/office/drawing/2014/main" val="3753742379"/>
                    </a:ext>
                  </a:extLst>
                </a:gridCol>
                <a:gridCol w="1104900">
                  <a:extLst>
                    <a:ext uri="{9D8B030D-6E8A-4147-A177-3AD203B41FA5}">
                      <a16:colId xmlns:a16="http://schemas.microsoft.com/office/drawing/2014/main" val="4127492426"/>
                    </a:ext>
                  </a:extLst>
                </a:gridCol>
                <a:gridCol w="1104900">
                  <a:extLst>
                    <a:ext uri="{9D8B030D-6E8A-4147-A177-3AD203B41FA5}">
                      <a16:colId xmlns:a16="http://schemas.microsoft.com/office/drawing/2014/main" val="2171968943"/>
                    </a:ext>
                  </a:extLst>
                </a:gridCol>
                <a:gridCol w="1104900">
                  <a:extLst>
                    <a:ext uri="{9D8B030D-6E8A-4147-A177-3AD203B41FA5}">
                      <a16:colId xmlns:a16="http://schemas.microsoft.com/office/drawing/2014/main" val="2721390921"/>
                    </a:ext>
                  </a:extLst>
                </a:gridCol>
              </a:tblGrid>
              <a:tr h="792501">
                <a:tc>
                  <a:txBody>
                    <a:bodyPr/>
                    <a:lstStyle/>
                    <a:p>
                      <a:pPr algn="ctr"/>
                      <a:endParaRPr lang="en-US" sz="1800" b="1" dirty="0">
                        <a:solidFill>
                          <a:schemeClr val="bg1"/>
                        </a:solidFill>
                      </a:endParaRPr>
                    </a:p>
                  </a:txBody>
                  <a:tcPr anchor="ctr">
                    <a:solidFill>
                      <a:srgbClr val="FF3300"/>
                    </a:solidFill>
                  </a:tcPr>
                </a:tc>
                <a:tc>
                  <a:txBody>
                    <a:bodyPr/>
                    <a:lstStyle/>
                    <a:p>
                      <a:pPr algn="ctr"/>
                      <a:r>
                        <a:rPr lang="en-US" sz="1800" b="1" dirty="0">
                          <a:solidFill>
                            <a:schemeClr val="bg1"/>
                          </a:solidFill>
                        </a:rPr>
                        <a:t>Payment Type</a:t>
                      </a:r>
                    </a:p>
                  </a:txBody>
                  <a:tcPr anchor="ctr">
                    <a:solidFill>
                      <a:srgbClr val="FF3300"/>
                    </a:solidFill>
                  </a:tcPr>
                </a:tc>
                <a:tc>
                  <a:txBody>
                    <a:bodyPr/>
                    <a:lstStyle/>
                    <a:p>
                      <a:pPr algn="ctr"/>
                      <a:r>
                        <a:rPr lang="en-US" sz="1800" b="1" dirty="0">
                          <a:solidFill>
                            <a:schemeClr val="bg1"/>
                          </a:solidFill>
                        </a:rPr>
                        <a:t>Mean</a:t>
                      </a:r>
                    </a:p>
                  </a:txBody>
                  <a:tcPr anchor="ctr">
                    <a:solidFill>
                      <a:srgbClr val="FF3300"/>
                    </a:solidFill>
                  </a:tcPr>
                </a:tc>
                <a:tc>
                  <a:txBody>
                    <a:bodyPr/>
                    <a:lstStyle/>
                    <a:p>
                      <a:pPr algn="ctr"/>
                      <a:r>
                        <a:rPr lang="en-US" sz="1800" b="1" dirty="0">
                          <a:solidFill>
                            <a:schemeClr val="bg1"/>
                          </a:solidFill>
                        </a:rPr>
                        <a:t>Standard Deviation</a:t>
                      </a:r>
                    </a:p>
                  </a:txBody>
                  <a:tcPr anchor="ctr">
                    <a:solidFill>
                      <a:srgbClr val="FF3300"/>
                    </a:solidFill>
                  </a:tcPr>
                </a:tc>
                <a:extLst>
                  <a:ext uri="{0D108BD9-81ED-4DB2-BD59-A6C34878D82A}">
                    <a16:rowId xmlns:a16="http://schemas.microsoft.com/office/drawing/2014/main" val="2131075310"/>
                  </a:ext>
                </a:extLst>
              </a:tr>
              <a:tr h="660302">
                <a:tc rowSpan="2">
                  <a:txBody>
                    <a:bodyPr/>
                    <a:lstStyle/>
                    <a:p>
                      <a:pPr algn="ctr"/>
                      <a:r>
                        <a:rPr lang="en-US" sz="1500" dirty="0"/>
                        <a:t>Fare Amount</a:t>
                      </a:r>
                    </a:p>
                  </a:txBody>
                  <a:tcPr anchor="ctr"/>
                </a:tc>
                <a:tc>
                  <a:txBody>
                    <a:bodyPr/>
                    <a:lstStyle/>
                    <a:p>
                      <a:pPr algn="l"/>
                      <a:r>
                        <a:rPr lang="en-US" sz="1500" dirty="0"/>
                        <a:t>Card</a:t>
                      </a:r>
                    </a:p>
                  </a:txBody>
                  <a:tcPr anchor="ctr"/>
                </a:tc>
                <a:tc>
                  <a:txBody>
                    <a:bodyPr/>
                    <a:lstStyle/>
                    <a:p>
                      <a:pPr algn="ctr"/>
                      <a:r>
                        <a:rPr lang="en-US" sz="1500" b="0" i="0" kern="1200" dirty="0">
                          <a:solidFill>
                            <a:schemeClr val="tx1"/>
                          </a:solidFill>
                          <a:effectLst/>
                          <a:latin typeface="+mn-lt"/>
                          <a:ea typeface="+mn-ea"/>
                          <a:cs typeface="+mn-cs"/>
                        </a:rPr>
                        <a:t>15.78</a:t>
                      </a:r>
                      <a:endParaRPr lang="en-US" sz="1500" dirty="0"/>
                    </a:p>
                  </a:txBody>
                  <a:tcPr anchor="ctr"/>
                </a:tc>
                <a:tc>
                  <a:txBody>
                    <a:bodyPr/>
                    <a:lstStyle/>
                    <a:p>
                      <a:pPr algn="ctr"/>
                      <a:r>
                        <a:rPr lang="en-US" sz="1500" b="0" i="0" kern="1200" dirty="0">
                          <a:solidFill>
                            <a:schemeClr val="tx1"/>
                          </a:solidFill>
                          <a:effectLst/>
                          <a:latin typeface="+mn-lt"/>
                          <a:ea typeface="+mn-ea"/>
                          <a:cs typeface="+mn-cs"/>
                        </a:rPr>
                        <a:t>7.34</a:t>
                      </a:r>
                      <a:endParaRPr lang="en-US" sz="1500" dirty="0"/>
                    </a:p>
                  </a:txBody>
                  <a:tcPr anchor="ctr"/>
                </a:tc>
                <a:extLst>
                  <a:ext uri="{0D108BD9-81ED-4DB2-BD59-A6C34878D82A}">
                    <a16:rowId xmlns:a16="http://schemas.microsoft.com/office/drawing/2014/main" val="3101375293"/>
                  </a:ext>
                </a:extLst>
              </a:tr>
              <a:tr h="660302">
                <a:tc vMerge="1">
                  <a:txBody>
                    <a:bodyPr/>
                    <a:lstStyle/>
                    <a:p>
                      <a:endParaRPr lang="en-US" dirty="0"/>
                    </a:p>
                  </a:txBody>
                  <a:tcPr anchor="ctr"/>
                </a:tc>
                <a:tc>
                  <a:txBody>
                    <a:bodyPr/>
                    <a:lstStyle/>
                    <a:p>
                      <a:pPr algn="l"/>
                      <a:r>
                        <a:rPr lang="en-US" sz="1500" dirty="0"/>
                        <a:t>Cash</a:t>
                      </a:r>
                    </a:p>
                  </a:txBody>
                  <a:tcPr anchor="ctr"/>
                </a:tc>
                <a:tc>
                  <a:txBody>
                    <a:bodyPr/>
                    <a:lstStyle/>
                    <a:p>
                      <a:pPr algn="ctr"/>
                      <a:r>
                        <a:rPr lang="en-US" sz="1500" b="0" i="0" kern="1200" dirty="0">
                          <a:solidFill>
                            <a:schemeClr val="tx1"/>
                          </a:solidFill>
                          <a:effectLst/>
                          <a:latin typeface="+mn-lt"/>
                          <a:ea typeface="+mn-ea"/>
                          <a:cs typeface="+mn-cs"/>
                        </a:rPr>
                        <a:t>14.14</a:t>
                      </a:r>
                      <a:endParaRPr lang="en-US" sz="1500" dirty="0"/>
                    </a:p>
                  </a:txBody>
                  <a:tcPr anchor="ctr"/>
                </a:tc>
                <a:tc>
                  <a:txBody>
                    <a:bodyPr/>
                    <a:lstStyle/>
                    <a:p>
                      <a:pPr algn="ctr"/>
                      <a:r>
                        <a:rPr lang="en-US" sz="1500" b="0" i="0" kern="1200" dirty="0">
                          <a:solidFill>
                            <a:schemeClr val="tx1"/>
                          </a:solidFill>
                          <a:effectLst/>
                          <a:latin typeface="+mn-lt"/>
                          <a:ea typeface="+mn-ea"/>
                          <a:cs typeface="+mn-cs"/>
                        </a:rPr>
                        <a:t>7.14</a:t>
                      </a:r>
                      <a:endParaRPr lang="en-US" sz="1500" dirty="0"/>
                    </a:p>
                  </a:txBody>
                  <a:tcPr anchor="ctr"/>
                </a:tc>
                <a:extLst>
                  <a:ext uri="{0D108BD9-81ED-4DB2-BD59-A6C34878D82A}">
                    <a16:rowId xmlns:a16="http://schemas.microsoft.com/office/drawing/2014/main" val="777665684"/>
                  </a:ext>
                </a:extLst>
              </a:tr>
              <a:tr h="660302">
                <a:tc rowSpan="2">
                  <a:txBody>
                    <a:bodyPr/>
                    <a:lstStyle/>
                    <a:p>
                      <a:pPr algn="ctr"/>
                      <a:r>
                        <a:rPr lang="en-US" sz="1500" dirty="0"/>
                        <a:t>Trip Distance</a:t>
                      </a:r>
                    </a:p>
                  </a:txBody>
                  <a:tcPr anchor="ctr"/>
                </a:tc>
                <a:tc>
                  <a:txBody>
                    <a:bodyPr/>
                    <a:lstStyle/>
                    <a:p>
                      <a:pPr algn="l"/>
                      <a:r>
                        <a:rPr lang="en-US" sz="1500" dirty="0"/>
                        <a:t>Card</a:t>
                      </a:r>
                    </a:p>
                  </a:txBody>
                  <a:tcPr anchor="ctr"/>
                </a:tc>
                <a:tc>
                  <a:txBody>
                    <a:bodyPr/>
                    <a:lstStyle/>
                    <a:p>
                      <a:pPr algn="ctr"/>
                      <a:r>
                        <a:rPr lang="en-US" sz="1500" b="0" i="0" kern="1200" dirty="0">
                          <a:solidFill>
                            <a:schemeClr val="tx1"/>
                          </a:solidFill>
                          <a:effectLst/>
                          <a:latin typeface="+mn-lt"/>
                          <a:ea typeface="+mn-ea"/>
                          <a:cs typeface="+mn-cs"/>
                        </a:rPr>
                        <a:t>3.93</a:t>
                      </a:r>
                      <a:endParaRPr lang="en-US" sz="1500" dirty="0"/>
                    </a:p>
                  </a:txBody>
                  <a:tcPr anchor="ctr"/>
                </a:tc>
                <a:tc>
                  <a:txBody>
                    <a:bodyPr/>
                    <a:lstStyle/>
                    <a:p>
                      <a:pPr algn="ctr"/>
                      <a:r>
                        <a:rPr lang="en-US" sz="1500" b="0" i="0" kern="1200" dirty="0">
                          <a:solidFill>
                            <a:schemeClr val="tx1"/>
                          </a:solidFill>
                          <a:effectLst/>
                          <a:latin typeface="+mn-lt"/>
                          <a:ea typeface="+mn-ea"/>
                          <a:cs typeface="+mn-cs"/>
                        </a:rPr>
                        <a:t>2.63</a:t>
                      </a:r>
                      <a:endParaRPr lang="en-US" sz="1500" dirty="0"/>
                    </a:p>
                  </a:txBody>
                  <a:tcPr anchor="ctr"/>
                </a:tc>
                <a:extLst>
                  <a:ext uri="{0D108BD9-81ED-4DB2-BD59-A6C34878D82A}">
                    <a16:rowId xmlns:a16="http://schemas.microsoft.com/office/drawing/2014/main" val="4219598451"/>
                  </a:ext>
                </a:extLst>
              </a:tr>
              <a:tr h="660302">
                <a:tc vMerge="1">
                  <a:txBody>
                    <a:bodyPr/>
                    <a:lstStyle/>
                    <a:p>
                      <a:pPr algn="ctr"/>
                      <a:endParaRPr lang="en-US" dirty="0"/>
                    </a:p>
                  </a:txBody>
                  <a:tcPr anchor="ctr"/>
                </a:tc>
                <a:tc>
                  <a:txBody>
                    <a:bodyPr/>
                    <a:lstStyle/>
                    <a:p>
                      <a:pPr algn="l"/>
                      <a:r>
                        <a:rPr lang="en-US" sz="1500" dirty="0"/>
                        <a:t>Cash</a:t>
                      </a:r>
                    </a:p>
                  </a:txBody>
                  <a:tcPr anchor="ctr"/>
                </a:tc>
                <a:tc>
                  <a:txBody>
                    <a:bodyPr/>
                    <a:lstStyle/>
                    <a:p>
                      <a:pPr algn="ctr"/>
                      <a:r>
                        <a:rPr lang="en-US" sz="1500" b="0" i="0" kern="1200" dirty="0">
                          <a:solidFill>
                            <a:schemeClr val="tx1"/>
                          </a:solidFill>
                          <a:effectLst/>
                          <a:latin typeface="+mn-lt"/>
                          <a:ea typeface="+mn-ea"/>
                          <a:cs typeface="+mn-cs"/>
                        </a:rPr>
                        <a:t>3.45</a:t>
                      </a:r>
                      <a:endParaRPr lang="en-US" sz="1500" dirty="0"/>
                    </a:p>
                  </a:txBody>
                  <a:tcPr anchor="ctr"/>
                </a:tc>
                <a:tc>
                  <a:txBody>
                    <a:bodyPr/>
                    <a:lstStyle/>
                    <a:p>
                      <a:pPr algn="ctr"/>
                      <a:r>
                        <a:rPr lang="en-US" sz="1500" dirty="0"/>
                        <a:t>2.56</a:t>
                      </a:r>
                    </a:p>
                  </a:txBody>
                  <a:tcPr anchor="ctr"/>
                </a:tc>
                <a:extLst>
                  <a:ext uri="{0D108BD9-81ED-4DB2-BD59-A6C34878D82A}">
                    <a16:rowId xmlns:a16="http://schemas.microsoft.com/office/drawing/2014/main" val="2884630874"/>
                  </a:ext>
                </a:extLst>
              </a:tr>
            </a:tbl>
          </a:graphicData>
        </a:graphic>
      </p:graphicFrame>
      <p:sp>
        <p:nvSpPr>
          <p:cNvPr id="7" name="Title 2">
            <a:extLst>
              <a:ext uri="{FF2B5EF4-FFF2-40B4-BE49-F238E27FC236}">
                <a16:creationId xmlns:a16="http://schemas.microsoft.com/office/drawing/2014/main" id="{E07471DE-7541-4844-B96A-575B2FF3617F}"/>
              </a:ext>
            </a:extLst>
          </p:cNvPr>
          <p:cNvSpPr txBox="1">
            <a:spLocks/>
          </p:cNvSpPr>
          <p:nvPr/>
        </p:nvSpPr>
        <p:spPr>
          <a:xfrm>
            <a:off x="990600" y="605446"/>
            <a:ext cx="10515600" cy="489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Journey Insights</a:t>
            </a:r>
          </a:p>
        </p:txBody>
      </p:sp>
      <p:pic>
        <p:nvPicPr>
          <p:cNvPr id="9" name="Picture 8">
            <a:extLst>
              <a:ext uri="{FF2B5EF4-FFF2-40B4-BE49-F238E27FC236}">
                <a16:creationId xmlns:a16="http://schemas.microsoft.com/office/drawing/2014/main" id="{3B688D98-81AE-4224-9376-E7205D822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8" y="2784721"/>
            <a:ext cx="2700867" cy="3577690"/>
          </a:xfrm>
          <a:prstGeom prst="rect">
            <a:avLst/>
          </a:prstGeom>
        </p:spPr>
      </p:pic>
      <p:pic>
        <p:nvPicPr>
          <p:cNvPr id="11" name="Picture 10">
            <a:extLst>
              <a:ext uri="{FF2B5EF4-FFF2-40B4-BE49-F238E27FC236}">
                <a16:creationId xmlns:a16="http://schemas.microsoft.com/office/drawing/2014/main" id="{83531132-6F3D-4574-B94B-845F848D6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8" y="2784720"/>
            <a:ext cx="2700867" cy="3577691"/>
          </a:xfrm>
          <a:prstGeom prst="rect">
            <a:avLst/>
          </a:prstGeom>
        </p:spPr>
      </p:pic>
      <p:sp>
        <p:nvSpPr>
          <p:cNvPr id="12" name="Title 2">
            <a:extLst>
              <a:ext uri="{FF2B5EF4-FFF2-40B4-BE49-F238E27FC236}">
                <a16:creationId xmlns:a16="http://schemas.microsoft.com/office/drawing/2014/main" id="{AEFF43AF-7147-495D-B9D8-ECDDB3573199}"/>
              </a:ext>
            </a:extLst>
          </p:cNvPr>
          <p:cNvSpPr txBox="1">
            <a:spLocks/>
          </p:cNvSpPr>
          <p:nvPr/>
        </p:nvSpPr>
        <p:spPr>
          <a:xfrm>
            <a:off x="4876813" y="2607726"/>
            <a:ext cx="1261531" cy="1769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dirty="0">
                <a:latin typeface="+mn-lt"/>
              </a:rPr>
              <a:t>Trip Distance</a:t>
            </a:r>
          </a:p>
        </p:txBody>
      </p:sp>
      <p:cxnSp>
        <p:nvCxnSpPr>
          <p:cNvPr id="13" name="Straight Connector 12">
            <a:extLst>
              <a:ext uri="{FF2B5EF4-FFF2-40B4-BE49-F238E27FC236}">
                <a16:creationId xmlns:a16="http://schemas.microsoft.com/office/drawing/2014/main" id="{D08AA4D2-D195-467F-907E-039EEF5CBB56}"/>
              </a:ext>
            </a:extLst>
          </p:cNvPr>
          <p:cNvCxnSpPr>
            <a:cxnSpLocks/>
          </p:cNvCxnSpPr>
          <p:nvPr/>
        </p:nvCxnSpPr>
        <p:spPr>
          <a:xfrm>
            <a:off x="1049867" y="1048931"/>
            <a:ext cx="240453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6911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CB5E-4D31-404D-BD5A-605AC2912BD5}"/>
              </a:ext>
            </a:extLst>
          </p:cNvPr>
          <p:cNvSpPr>
            <a:spLocks noGrp="1"/>
          </p:cNvSpPr>
          <p:nvPr>
            <p:ph type="title"/>
          </p:nvPr>
        </p:nvSpPr>
        <p:spPr>
          <a:xfrm>
            <a:off x="6339253" y="1032118"/>
            <a:ext cx="5016135" cy="861218"/>
          </a:xfrm>
        </p:spPr>
        <p:txBody>
          <a:bodyPr>
            <a:normAutofit/>
          </a:bodyPr>
          <a:lstStyle/>
          <a:p>
            <a:r>
              <a:rPr lang="en-US" sz="2600" b="1" dirty="0">
                <a:latin typeface="+mn-lt"/>
              </a:rPr>
              <a:t>Preference Of</a:t>
            </a:r>
            <a:br>
              <a:rPr lang="en-US" sz="3500" b="1" dirty="0">
                <a:latin typeface="+mn-lt"/>
              </a:rPr>
            </a:br>
            <a:r>
              <a:rPr lang="en-US" sz="2800" b="1" dirty="0">
                <a:latin typeface="+mn-lt"/>
              </a:rPr>
              <a:t>Payment Types</a:t>
            </a:r>
          </a:p>
        </p:txBody>
      </p:sp>
      <p:pic>
        <p:nvPicPr>
          <p:cNvPr id="13" name="Picture Placeholder 12">
            <a:extLst>
              <a:ext uri="{FF2B5EF4-FFF2-40B4-BE49-F238E27FC236}">
                <a16:creationId xmlns:a16="http://schemas.microsoft.com/office/drawing/2014/main" id="{6A869398-CA23-4E2A-9B93-CFE1CCC6220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92" r="-965"/>
          <a:stretch/>
        </p:blipFill>
        <p:spPr>
          <a:xfrm>
            <a:off x="836610" y="945273"/>
            <a:ext cx="5016135" cy="4778518"/>
          </a:xfrm>
          <a:ln>
            <a:noFill/>
          </a:ln>
        </p:spPr>
      </p:pic>
      <p:sp>
        <p:nvSpPr>
          <p:cNvPr id="5" name="Text Placeholder 4">
            <a:extLst>
              <a:ext uri="{FF2B5EF4-FFF2-40B4-BE49-F238E27FC236}">
                <a16:creationId xmlns:a16="http://schemas.microsoft.com/office/drawing/2014/main" id="{B1CEBE3E-4480-4F90-889B-B734813E4F12}"/>
              </a:ext>
            </a:extLst>
          </p:cNvPr>
          <p:cNvSpPr>
            <a:spLocks noGrp="1"/>
          </p:cNvSpPr>
          <p:nvPr>
            <p:ph type="body" sz="half" idx="2"/>
          </p:nvPr>
        </p:nvSpPr>
        <p:spPr>
          <a:xfrm>
            <a:off x="6339253" y="2110154"/>
            <a:ext cx="5016135" cy="3750896"/>
          </a:xfrm>
        </p:spPr>
        <p:txBody>
          <a:bodyPr>
            <a:normAutofit/>
          </a:bodyPr>
          <a:lstStyle/>
          <a:p>
            <a:pPr marL="228600" indent="-228600" algn="just">
              <a:buFont typeface="Arial" panose="020B0604020202020204" pitchFamily="34" charset="0"/>
              <a:buChar char="•"/>
            </a:pPr>
            <a:r>
              <a:rPr lang="en-US" sz="1500" dirty="0"/>
              <a:t>The proportion if customers paying with card is significantly higher than those paying with cash, card payment accounting for 65.2% of all transactions compared to cash payments at 34.8%.</a:t>
            </a:r>
          </a:p>
          <a:p>
            <a:pPr marL="228600" indent="-228600" algn="just">
              <a:buFont typeface="Arial" panose="020B0604020202020204" pitchFamily="34" charset="0"/>
              <a:buChar char="•"/>
            </a:pPr>
            <a:r>
              <a:rPr lang="en-US" sz="1500" dirty="0"/>
              <a:t>This indicates a strong preference among customers for using card payments over cash , potentially due to convenience, security or incentives offered for card transactions.</a:t>
            </a:r>
          </a:p>
        </p:txBody>
      </p:sp>
      <p:cxnSp>
        <p:nvCxnSpPr>
          <p:cNvPr id="6" name="Straight Connector 5">
            <a:extLst>
              <a:ext uri="{FF2B5EF4-FFF2-40B4-BE49-F238E27FC236}">
                <a16:creationId xmlns:a16="http://schemas.microsoft.com/office/drawing/2014/main" id="{EC08E335-6992-4E5E-B69F-974CAF6A0CC2}"/>
              </a:ext>
            </a:extLst>
          </p:cNvPr>
          <p:cNvCxnSpPr>
            <a:cxnSpLocks/>
          </p:cNvCxnSpPr>
          <p:nvPr/>
        </p:nvCxnSpPr>
        <p:spPr>
          <a:xfrm>
            <a:off x="6425549" y="1846092"/>
            <a:ext cx="222673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4" name="Rectangle 13">
            <a:extLst>
              <a:ext uri="{FF2B5EF4-FFF2-40B4-BE49-F238E27FC236}">
                <a16:creationId xmlns:a16="http://schemas.microsoft.com/office/drawing/2014/main" id="{FFBB4266-BC7D-445B-A4E5-5A2A601F4539}"/>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76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3D1094-B2C0-44C9-9BBB-9E19B5A4ECB6}"/>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6F0206-ABAB-4EC4-A415-019557D939DD}"/>
              </a:ext>
            </a:extLst>
          </p:cNvPr>
          <p:cNvSpPr>
            <a:spLocks noGrp="1"/>
          </p:cNvSpPr>
          <p:nvPr>
            <p:ph type="title"/>
          </p:nvPr>
        </p:nvSpPr>
        <p:spPr>
          <a:xfrm>
            <a:off x="838200" y="580292"/>
            <a:ext cx="10515600" cy="474494"/>
          </a:xfrm>
        </p:spPr>
        <p:txBody>
          <a:bodyPr>
            <a:normAutofit fontScale="90000"/>
          </a:bodyPr>
          <a:lstStyle/>
          <a:p>
            <a:r>
              <a:rPr lang="en-US" sz="2800" b="1" dirty="0">
                <a:latin typeface="+mn-lt"/>
              </a:rPr>
              <a:t>Passenger Count Analysis</a:t>
            </a:r>
          </a:p>
        </p:txBody>
      </p:sp>
      <p:sp>
        <p:nvSpPr>
          <p:cNvPr id="6" name="Content Placeholder 5">
            <a:extLst>
              <a:ext uri="{FF2B5EF4-FFF2-40B4-BE49-F238E27FC236}">
                <a16:creationId xmlns:a16="http://schemas.microsoft.com/office/drawing/2014/main" id="{746BF32F-A455-4F4C-9DD2-9D2D88D9BF34}"/>
              </a:ext>
            </a:extLst>
          </p:cNvPr>
          <p:cNvSpPr>
            <a:spLocks noGrp="1"/>
          </p:cNvSpPr>
          <p:nvPr>
            <p:ph idx="1"/>
          </p:nvPr>
        </p:nvSpPr>
        <p:spPr>
          <a:xfrm>
            <a:off x="838200" y="1529575"/>
            <a:ext cx="10515600" cy="4647388"/>
          </a:xfrm>
        </p:spPr>
        <p:txBody>
          <a:bodyPr>
            <a:normAutofit/>
          </a:bodyPr>
          <a:lstStyle/>
          <a:p>
            <a:r>
              <a:rPr lang="en-US" sz="1500" dirty="0"/>
              <a:t>Among card payments, rides with a single passenger (</a:t>
            </a:r>
            <a:r>
              <a:rPr lang="en-US" sz="1500" dirty="0" err="1"/>
              <a:t>passenger_count</a:t>
            </a:r>
            <a:r>
              <a:rPr lang="en-US" sz="1500" dirty="0"/>
              <a:t> = 1) comprise the largest proportion, constituting 65.2% of all card transactions.</a:t>
            </a:r>
          </a:p>
          <a:p>
            <a:r>
              <a:rPr lang="en-US" sz="1500" dirty="0"/>
              <a:t>Similarly, cash payments are predominantly associates with single-passenger rides, making up 34.8% of all cash </a:t>
            </a:r>
            <a:r>
              <a:rPr lang="en-US" sz="1500" dirty="0" err="1"/>
              <a:t>trasactions</a:t>
            </a:r>
            <a:r>
              <a:rPr lang="en-US" sz="1500" dirty="0"/>
              <a:t>.</a:t>
            </a:r>
          </a:p>
          <a:p>
            <a:r>
              <a:rPr lang="en-US" sz="1500" dirty="0"/>
              <a:t>There is a noticeable decrease in the percentage of transactions as the </a:t>
            </a:r>
            <a:r>
              <a:rPr lang="en-US" sz="1500" dirty="0" err="1"/>
              <a:t>passenger_count</a:t>
            </a:r>
            <a:r>
              <a:rPr lang="en-US" sz="1500" dirty="0"/>
              <a:t> increases, suggesting that larger groups are less likely to use taxis or may opt for alternate payment methods.</a:t>
            </a:r>
          </a:p>
          <a:p>
            <a:r>
              <a:rPr lang="en-US" sz="1500" dirty="0"/>
              <a:t>These insights emphasize the importance of the considering both payment method and passenger </a:t>
            </a:r>
            <a:r>
              <a:rPr lang="en-US" sz="1500" dirty="0" err="1"/>
              <a:t>count_count</a:t>
            </a:r>
            <a:r>
              <a:rPr lang="en-US" sz="1500" dirty="0"/>
              <a:t> when analyzing transaction data as they provide valuable insights into customers behavior and preferences.</a:t>
            </a:r>
          </a:p>
        </p:txBody>
      </p:sp>
      <p:cxnSp>
        <p:nvCxnSpPr>
          <p:cNvPr id="7" name="Straight Connector 6">
            <a:extLst>
              <a:ext uri="{FF2B5EF4-FFF2-40B4-BE49-F238E27FC236}">
                <a16:creationId xmlns:a16="http://schemas.microsoft.com/office/drawing/2014/main" id="{E8C63047-E715-4754-9178-83EDE5815066}"/>
              </a:ext>
            </a:extLst>
          </p:cNvPr>
          <p:cNvCxnSpPr>
            <a:cxnSpLocks/>
          </p:cNvCxnSpPr>
          <p:nvPr/>
        </p:nvCxnSpPr>
        <p:spPr>
          <a:xfrm>
            <a:off x="921565" y="984453"/>
            <a:ext cx="3360289"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62066745-30DF-4CB6-A0BD-F3BC3CB1E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90735"/>
            <a:ext cx="10515600" cy="2586973"/>
          </a:xfrm>
          <a:prstGeom prst="rect">
            <a:avLst/>
          </a:prstGeom>
        </p:spPr>
      </p:pic>
    </p:spTree>
    <p:extLst>
      <p:ext uri="{BB962C8B-B14F-4D97-AF65-F5344CB8AC3E}">
        <p14:creationId xmlns:p14="http://schemas.microsoft.com/office/powerpoint/2010/main" val="190663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482E8A-2CBB-4D3F-84AA-50BD1483AD29}"/>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386C74-FE27-4005-802B-9CD388BE8324}"/>
              </a:ext>
            </a:extLst>
          </p:cNvPr>
          <p:cNvSpPr>
            <a:spLocks noGrp="1"/>
          </p:cNvSpPr>
          <p:nvPr>
            <p:ph idx="1"/>
          </p:nvPr>
        </p:nvSpPr>
        <p:spPr>
          <a:xfrm>
            <a:off x="838200" y="1503191"/>
            <a:ext cx="10515600" cy="4673772"/>
          </a:xfrm>
        </p:spPr>
        <p:txBody>
          <a:bodyPr>
            <a:normAutofit/>
          </a:bodyPr>
          <a:lstStyle/>
          <a:p>
            <a:pPr marL="0" indent="0" algn="just">
              <a:buNone/>
            </a:pPr>
            <a:r>
              <a:rPr lang="en-US" sz="1500" b="1" dirty="0"/>
              <a:t>Null Hypothesis:</a:t>
            </a:r>
            <a:r>
              <a:rPr lang="en-US" sz="1500" dirty="0"/>
              <a:t> There is no difference in average fare between customers who use credit cards and customers who use cash.</a:t>
            </a:r>
          </a:p>
          <a:p>
            <a:pPr marL="0" indent="0" algn="just">
              <a:buNone/>
            </a:pPr>
            <a:endParaRPr lang="en-US" sz="1500" dirty="0"/>
          </a:p>
          <a:p>
            <a:pPr marL="0" indent="0" algn="just">
              <a:buNone/>
            </a:pPr>
            <a:r>
              <a:rPr lang="en-US" sz="1500" b="1" dirty="0"/>
              <a:t>Alternative Hypothesis: </a:t>
            </a:r>
            <a:r>
              <a:rPr lang="en-US" sz="1500" dirty="0"/>
              <a:t>There is a difference in average fare between fare between customers who use credit cards and customers who use cash.</a:t>
            </a:r>
          </a:p>
          <a:p>
            <a:pPr marL="0" indent="0" algn="just">
              <a:buNone/>
            </a:pPr>
            <a:endParaRPr lang="en-US" sz="1500" dirty="0"/>
          </a:p>
          <a:p>
            <a:pPr marL="0" indent="0" algn="just">
              <a:buNone/>
            </a:pPr>
            <a:r>
              <a:rPr lang="en-US" sz="1500" dirty="0"/>
              <a:t>With a T-statistic </a:t>
            </a:r>
            <a:r>
              <a:rPr lang="en-US" sz="1500"/>
              <a:t>of 262.64 </a:t>
            </a:r>
            <a:r>
              <a:rPr lang="en-US" sz="1500" dirty="0"/>
              <a:t>and a P-value of less </a:t>
            </a:r>
            <a:r>
              <a:rPr lang="en-US" sz="1500"/>
              <a:t>than 0.0, </a:t>
            </a:r>
            <a:r>
              <a:rPr lang="en-US" sz="1500" dirty="0"/>
              <a:t>we reject the null hypothesis, suggesting that there is indeed a significant difference in average fare between the two payment methods.</a:t>
            </a:r>
          </a:p>
        </p:txBody>
      </p:sp>
      <p:sp>
        <p:nvSpPr>
          <p:cNvPr id="4" name="Title 4">
            <a:extLst>
              <a:ext uri="{FF2B5EF4-FFF2-40B4-BE49-F238E27FC236}">
                <a16:creationId xmlns:a16="http://schemas.microsoft.com/office/drawing/2014/main" id="{64595D2C-AEB2-49F4-909D-B1D0ACFDBCF1}"/>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Hypothesis Testing</a:t>
            </a:r>
          </a:p>
        </p:txBody>
      </p:sp>
      <p:cxnSp>
        <p:nvCxnSpPr>
          <p:cNvPr id="5" name="Straight Connector 4">
            <a:extLst>
              <a:ext uri="{FF2B5EF4-FFF2-40B4-BE49-F238E27FC236}">
                <a16:creationId xmlns:a16="http://schemas.microsoft.com/office/drawing/2014/main" id="{A5BE1DD8-9C89-4DF1-A7BF-701D5E0C1FEC}"/>
              </a:ext>
            </a:extLst>
          </p:cNvPr>
          <p:cNvCxnSpPr>
            <a:cxnSpLocks/>
          </p:cNvCxnSpPr>
          <p:nvPr/>
        </p:nvCxnSpPr>
        <p:spPr>
          <a:xfrm>
            <a:off x="890952" y="966862"/>
            <a:ext cx="2643556"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1421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4FF13-3D65-464E-A83C-70704134713B}"/>
              </a:ext>
            </a:extLst>
          </p:cNvPr>
          <p:cNvSpPr>
            <a:spLocks noGrp="1"/>
          </p:cNvSpPr>
          <p:nvPr>
            <p:ph idx="1"/>
          </p:nvPr>
        </p:nvSpPr>
        <p:spPr>
          <a:xfrm>
            <a:off x="838200" y="1397105"/>
            <a:ext cx="10515600" cy="4779858"/>
          </a:xfrm>
        </p:spPr>
        <p:txBody>
          <a:bodyPr>
            <a:normAutofit/>
          </a:bodyPr>
          <a:lstStyle/>
          <a:p>
            <a:r>
              <a:rPr lang="en-US" sz="1500" dirty="0"/>
              <a:t>Trip counts dropped sharply mid-March due to COVID-19 restrictions.</a:t>
            </a:r>
          </a:p>
          <a:p>
            <a:r>
              <a:rPr lang="en-US" sz="1500" dirty="0"/>
              <a:t>From March to May, trip volume remained consistently low.</a:t>
            </a:r>
          </a:p>
          <a:p>
            <a:r>
              <a:rPr lang="en-US" sz="1500" dirty="0"/>
              <a:t>Weekly seasonality remained consistent throughout the year.</a:t>
            </a:r>
          </a:p>
          <a:p>
            <a:r>
              <a:rPr lang="en-US" sz="1500" dirty="0"/>
              <a:t>A gradual recovery started from June onward.</a:t>
            </a:r>
          </a:p>
          <a:p>
            <a:r>
              <a:rPr lang="en-US" sz="1500" dirty="0"/>
              <a:t>Weekly seasonality remained consistent throughout the year.</a:t>
            </a:r>
          </a:p>
        </p:txBody>
      </p:sp>
      <p:sp>
        <p:nvSpPr>
          <p:cNvPr id="4" name="Rectangle 3">
            <a:extLst>
              <a:ext uri="{FF2B5EF4-FFF2-40B4-BE49-F238E27FC236}">
                <a16:creationId xmlns:a16="http://schemas.microsoft.com/office/drawing/2014/main" id="{5E372D7E-2E11-4719-955C-1CF355CF93CB}"/>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A7018A-0520-4939-837B-67EAAA5A63F7}"/>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Daily Trip Analysis</a:t>
            </a:r>
          </a:p>
        </p:txBody>
      </p:sp>
      <p:cxnSp>
        <p:nvCxnSpPr>
          <p:cNvPr id="6" name="Straight Connector 5">
            <a:extLst>
              <a:ext uri="{FF2B5EF4-FFF2-40B4-BE49-F238E27FC236}">
                <a16:creationId xmlns:a16="http://schemas.microsoft.com/office/drawing/2014/main" id="{AC606ACC-057F-46DD-9139-E4A289D1B064}"/>
              </a:ext>
            </a:extLst>
          </p:cNvPr>
          <p:cNvCxnSpPr>
            <a:cxnSpLocks/>
          </p:cNvCxnSpPr>
          <p:nvPr/>
        </p:nvCxnSpPr>
        <p:spPr>
          <a:xfrm>
            <a:off x="890952" y="966862"/>
            <a:ext cx="2502879"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9" name="Picture 8">
            <a:extLst>
              <a:ext uri="{FF2B5EF4-FFF2-40B4-BE49-F238E27FC236}">
                <a16:creationId xmlns:a16="http://schemas.microsoft.com/office/drawing/2014/main" id="{8CDF8E22-DE68-4D86-B6C8-7D5FAE094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79102"/>
            <a:ext cx="10515600" cy="3272837"/>
          </a:xfrm>
          <a:prstGeom prst="rect">
            <a:avLst/>
          </a:prstGeom>
        </p:spPr>
      </p:pic>
    </p:spTree>
    <p:extLst>
      <p:ext uri="{BB962C8B-B14F-4D97-AF65-F5344CB8AC3E}">
        <p14:creationId xmlns:p14="http://schemas.microsoft.com/office/powerpoint/2010/main" val="135129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455A3-7933-4F10-96AB-75E971DDE0FA}"/>
              </a:ext>
            </a:extLst>
          </p:cNvPr>
          <p:cNvSpPr>
            <a:spLocks noGrp="1"/>
          </p:cNvSpPr>
          <p:nvPr>
            <p:ph idx="1"/>
          </p:nvPr>
        </p:nvSpPr>
        <p:spPr>
          <a:xfrm>
            <a:off x="838200" y="1257300"/>
            <a:ext cx="10515600" cy="4919663"/>
          </a:xfrm>
        </p:spPr>
        <p:txBody>
          <a:bodyPr>
            <a:normAutofit/>
          </a:bodyPr>
          <a:lstStyle/>
          <a:p>
            <a:r>
              <a:rPr lang="en-US" sz="1500" dirty="0"/>
              <a:t>Trip volumes remained steady around 200,000 during January and February 2020.</a:t>
            </a:r>
          </a:p>
          <a:p>
            <a:r>
              <a:rPr lang="en-US" sz="1500" dirty="0"/>
              <a:t>A rapid, sharp decline occurred in March 2020, dropping over 80% as pandemic restrictions took effect.</a:t>
            </a:r>
          </a:p>
          <a:p>
            <a:r>
              <a:rPr lang="en-US" sz="1500" dirty="0"/>
              <a:t>Growth stalled and slightly dipped, likely due to seasonal factors and pandemic resurgence.</a:t>
            </a:r>
          </a:p>
          <a:p>
            <a:r>
              <a:rPr lang="en-US" sz="1500" dirty="0"/>
              <a:t>The upward trend plateaued and decreased slightly through November and December of 2020, likely because of changes in the season and pandemic healing.</a:t>
            </a:r>
          </a:p>
        </p:txBody>
      </p:sp>
      <p:sp>
        <p:nvSpPr>
          <p:cNvPr id="4" name="Rectangle 3">
            <a:extLst>
              <a:ext uri="{FF2B5EF4-FFF2-40B4-BE49-F238E27FC236}">
                <a16:creationId xmlns:a16="http://schemas.microsoft.com/office/drawing/2014/main" id="{0C381176-3110-4AF4-B2C8-58CD15B5EA9E}"/>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083AA40-44F2-4F4E-9B14-F8BED289159C}"/>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Trip Trend Analysis</a:t>
            </a:r>
          </a:p>
        </p:txBody>
      </p:sp>
      <p:cxnSp>
        <p:nvCxnSpPr>
          <p:cNvPr id="6" name="Straight Connector 5">
            <a:extLst>
              <a:ext uri="{FF2B5EF4-FFF2-40B4-BE49-F238E27FC236}">
                <a16:creationId xmlns:a16="http://schemas.microsoft.com/office/drawing/2014/main" id="{D72B31F0-EDF0-4BFF-9B64-840D05C845E7}"/>
              </a:ext>
            </a:extLst>
          </p:cNvPr>
          <p:cNvCxnSpPr>
            <a:cxnSpLocks/>
          </p:cNvCxnSpPr>
          <p:nvPr/>
        </p:nvCxnSpPr>
        <p:spPr>
          <a:xfrm>
            <a:off x="908536" y="966862"/>
            <a:ext cx="263476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8" name="Picture 7">
            <a:extLst>
              <a:ext uri="{FF2B5EF4-FFF2-40B4-BE49-F238E27FC236}">
                <a16:creationId xmlns:a16="http://schemas.microsoft.com/office/drawing/2014/main" id="{7EFACD02-5EE2-4C65-AB01-BBDB918FF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096357"/>
            <a:ext cx="10515600" cy="1897674"/>
          </a:xfrm>
          <a:prstGeom prst="rect">
            <a:avLst/>
          </a:prstGeom>
        </p:spPr>
      </p:pic>
    </p:spTree>
    <p:extLst>
      <p:ext uri="{BB962C8B-B14F-4D97-AF65-F5344CB8AC3E}">
        <p14:creationId xmlns:p14="http://schemas.microsoft.com/office/powerpoint/2010/main" val="158078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7EFF9-3C8D-43D7-955E-22EF54EDE0D7}"/>
              </a:ext>
            </a:extLst>
          </p:cNvPr>
          <p:cNvSpPr>
            <a:spLocks noGrp="1"/>
          </p:cNvSpPr>
          <p:nvPr>
            <p:ph idx="1"/>
          </p:nvPr>
        </p:nvSpPr>
        <p:spPr>
          <a:xfrm>
            <a:off x="838200" y="1213338"/>
            <a:ext cx="10515600" cy="4963625"/>
          </a:xfrm>
        </p:spPr>
        <p:txBody>
          <a:bodyPr>
            <a:normAutofit/>
          </a:bodyPr>
          <a:lstStyle/>
          <a:p>
            <a:r>
              <a:rPr lang="en-US" sz="1500" dirty="0"/>
              <a:t>Distinct, consistent cyclical pattern repeating approximately every 7 days, suggesting strong weekly seasonality in the number of trips.</a:t>
            </a:r>
          </a:p>
          <a:p>
            <a:r>
              <a:rPr lang="en-US" sz="1500" dirty="0"/>
              <a:t>Patterns of peaks and troughs remain constant in shape and frequency throughout the year, even though overall trip patterns fluctuate.</a:t>
            </a:r>
          </a:p>
          <a:p>
            <a:r>
              <a:rPr lang="en-US" sz="1500" dirty="0"/>
              <a:t>Positive seasonal effects (peaks) tend to be on specific days of the week, and negative effects (troughs) on other likely reflecting predictable weekday vs. weekend or workweek vs. leisure travel behaviors.</a:t>
            </a:r>
          </a:p>
          <a:p>
            <a:r>
              <a:rPr lang="en-US" sz="1500" dirty="0"/>
              <a:t>The amplitude of seasonal swings (~±10,000 trips) remains relatively constant before, during, and after major trend shifts — indicating that while total trip volumes dropped, relative intra-week patterns continue.</a:t>
            </a:r>
          </a:p>
        </p:txBody>
      </p:sp>
      <p:sp>
        <p:nvSpPr>
          <p:cNvPr id="4" name="Rectangle 3">
            <a:extLst>
              <a:ext uri="{FF2B5EF4-FFF2-40B4-BE49-F238E27FC236}">
                <a16:creationId xmlns:a16="http://schemas.microsoft.com/office/drawing/2014/main" id="{2DF6368A-4DF4-42D8-88FC-2BD721377AAD}"/>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7D8FF58-E1ED-4196-A089-2B32B6896DE4}"/>
              </a:ext>
            </a:extLst>
          </p:cNvPr>
          <p:cNvSpPr txBox="1">
            <a:spLocks/>
          </p:cNvSpPr>
          <p:nvPr/>
        </p:nvSpPr>
        <p:spPr>
          <a:xfrm>
            <a:off x="838200" y="589085"/>
            <a:ext cx="10515600" cy="4302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Seasonal Pattern Analysis</a:t>
            </a:r>
          </a:p>
        </p:txBody>
      </p:sp>
      <p:cxnSp>
        <p:nvCxnSpPr>
          <p:cNvPr id="6" name="Straight Connector 5">
            <a:extLst>
              <a:ext uri="{FF2B5EF4-FFF2-40B4-BE49-F238E27FC236}">
                <a16:creationId xmlns:a16="http://schemas.microsoft.com/office/drawing/2014/main" id="{A6BC27DF-896F-4441-82E8-3C55068F517E}"/>
              </a:ext>
            </a:extLst>
          </p:cNvPr>
          <p:cNvCxnSpPr>
            <a:cxnSpLocks/>
          </p:cNvCxnSpPr>
          <p:nvPr/>
        </p:nvCxnSpPr>
        <p:spPr>
          <a:xfrm>
            <a:off x="917328" y="966862"/>
            <a:ext cx="35315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8" name="Picture 7">
            <a:extLst>
              <a:ext uri="{FF2B5EF4-FFF2-40B4-BE49-F238E27FC236}">
                <a16:creationId xmlns:a16="http://schemas.microsoft.com/office/drawing/2014/main" id="{A96C8CDF-361F-408E-B757-9F6F426D3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2960"/>
            <a:ext cx="10515600" cy="1881554"/>
          </a:xfrm>
          <a:prstGeom prst="rect">
            <a:avLst/>
          </a:prstGeom>
        </p:spPr>
      </p:pic>
    </p:spTree>
    <p:extLst>
      <p:ext uri="{BB962C8B-B14F-4D97-AF65-F5344CB8AC3E}">
        <p14:creationId xmlns:p14="http://schemas.microsoft.com/office/powerpoint/2010/main" val="132200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1004</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Overview</vt:lpstr>
      <vt:lpstr>Methodology</vt:lpstr>
      <vt:lpstr>Fare Amount</vt:lpstr>
      <vt:lpstr>Preference Of Payment Types</vt:lpstr>
      <vt:lpstr>Passenger Count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Overview For this analysis, we utilized the comprehensive dataset of NYC Taxi Trip records, used data cleaning and feature engineering procedures to concentrate solely on relevant columns essential for our investigation</dc:title>
  <dc:creator>HP</dc:creator>
  <cp:lastModifiedBy>maruf.ishtiaq.786@gmail.com</cp:lastModifiedBy>
  <cp:revision>24</cp:revision>
  <dcterms:created xsi:type="dcterms:W3CDTF">2025-04-16T03:07:14Z</dcterms:created>
  <dcterms:modified xsi:type="dcterms:W3CDTF">2025-04-25T07:08:01Z</dcterms:modified>
</cp:coreProperties>
</file>