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64" r:id="rId5"/>
    <p:sldId id="265"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58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E5649-318F-45BD-9345-4AA669E676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D8FDFF-C18D-4414-A507-56F32BB89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6AAF8C-1525-495B-9218-4CA2E969FCE0}"/>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5" name="Footer Placeholder 4">
            <a:extLst>
              <a:ext uri="{FF2B5EF4-FFF2-40B4-BE49-F238E27FC236}">
                <a16:creationId xmlns:a16="http://schemas.microsoft.com/office/drawing/2014/main" id="{517922EF-6DBD-49EB-92AD-1140DBFDD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1D739-6D26-4F4B-A12E-63F1ECFC51AF}"/>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219847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7912-BD83-4C73-B84C-759FCA22BA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1DD2E4-10BF-4D47-BEA1-135CFDB340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E6A421-05EC-41F7-918E-E030A8529119}"/>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5" name="Footer Placeholder 4">
            <a:extLst>
              <a:ext uri="{FF2B5EF4-FFF2-40B4-BE49-F238E27FC236}">
                <a16:creationId xmlns:a16="http://schemas.microsoft.com/office/drawing/2014/main" id="{913986F5-C5B1-4BBD-9561-A6560A297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DFC667-7F43-432E-8972-253EF20DF839}"/>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427556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0E293-96CC-4539-BCC4-74A5AAE6A8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C510E6-1A90-4E71-87F7-EED8A9FA50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F6BE08-B7B7-45C1-A85A-F2A8491C7EAD}"/>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5" name="Footer Placeholder 4">
            <a:extLst>
              <a:ext uri="{FF2B5EF4-FFF2-40B4-BE49-F238E27FC236}">
                <a16:creationId xmlns:a16="http://schemas.microsoft.com/office/drawing/2014/main" id="{1102EC91-6C3C-481F-ABA2-717A220FF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C73F11-8D25-462E-91AA-B61A6D8C6857}"/>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3577726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84D4-F673-494C-B8A7-120A0ADFE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E1B45-C17C-4CEB-9243-6D32C059BD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A4C62F-7164-4FFB-A20E-F271E1F4E861}"/>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5" name="Footer Placeholder 4">
            <a:extLst>
              <a:ext uri="{FF2B5EF4-FFF2-40B4-BE49-F238E27FC236}">
                <a16:creationId xmlns:a16="http://schemas.microsoft.com/office/drawing/2014/main" id="{80BA811C-3475-4501-94AA-900CCFFAE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F412C-988F-4A47-AF1D-0EE6A8988593}"/>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4280711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01D40-D1BC-4859-9B95-2F511DBD75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0A9DBC-023B-4782-B339-0385276AA5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0AE631-0413-416E-9EC8-A0408AD74EE6}"/>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5" name="Footer Placeholder 4">
            <a:extLst>
              <a:ext uri="{FF2B5EF4-FFF2-40B4-BE49-F238E27FC236}">
                <a16:creationId xmlns:a16="http://schemas.microsoft.com/office/drawing/2014/main" id="{6DC59DB3-FD7D-4EF1-9C5D-24D8A5C10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2513B-98F9-4DCD-B51E-47B1FD43D5DE}"/>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355330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2200-60B8-4DFC-A16B-1E1DD1304D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30155-FD3A-4A6C-957D-41988F6F4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DF8047-5C3A-40EB-AF6D-57FF6839D6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EEB803-180A-4C38-A14E-3F859609A99D}"/>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6" name="Footer Placeholder 5">
            <a:extLst>
              <a:ext uri="{FF2B5EF4-FFF2-40B4-BE49-F238E27FC236}">
                <a16:creationId xmlns:a16="http://schemas.microsoft.com/office/drawing/2014/main" id="{BE711482-3523-4745-A6B1-49D16195C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19F75-ADA5-40B0-842C-F018A5850AB3}"/>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682169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12A-8EB0-4F0F-9755-080E4B0CE2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94B583-35D9-49DD-B0C6-7652E19991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69A241-677B-49D1-B43B-45A60EE9A1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B66F0E-05C7-4102-8333-C34B1DCE3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84E0A7-50FA-4553-BE86-AC3A177567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020A1-1EB3-44B2-AB48-0A8D8B693CC0}"/>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8" name="Footer Placeholder 7">
            <a:extLst>
              <a:ext uri="{FF2B5EF4-FFF2-40B4-BE49-F238E27FC236}">
                <a16:creationId xmlns:a16="http://schemas.microsoft.com/office/drawing/2014/main" id="{4DD65A82-E223-4CE3-A989-92957B70FD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B34D6F-2914-490E-9E42-32241D30EB13}"/>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4141495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2DAAC-E069-484F-B886-54EA926052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B5328F-837C-4B94-AAE6-6C26C44689F8}"/>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4" name="Footer Placeholder 3">
            <a:extLst>
              <a:ext uri="{FF2B5EF4-FFF2-40B4-BE49-F238E27FC236}">
                <a16:creationId xmlns:a16="http://schemas.microsoft.com/office/drawing/2014/main" id="{CC92062E-62AD-4AFA-8ECA-1011314F44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6252B6-75AC-42CB-B03C-28F1D10D4718}"/>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49845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2640E-5829-450A-A3B3-0673BD0EAE07}"/>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3" name="Footer Placeholder 2">
            <a:extLst>
              <a:ext uri="{FF2B5EF4-FFF2-40B4-BE49-F238E27FC236}">
                <a16:creationId xmlns:a16="http://schemas.microsoft.com/office/drawing/2014/main" id="{DEE3A0DC-87F4-4219-9CF4-11477DD1B3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E53FE9-386C-4F4A-A37A-75ECC68861FE}"/>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025968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F8C4-0668-4863-9EF2-422388BAC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DD7B0F-F5E2-400B-AF9D-5457B879E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258A7-70DE-472D-8FDE-C4A22B17D5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FACEF-C643-4EEC-8621-EA42E6B633CC}"/>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6" name="Footer Placeholder 5">
            <a:extLst>
              <a:ext uri="{FF2B5EF4-FFF2-40B4-BE49-F238E27FC236}">
                <a16:creationId xmlns:a16="http://schemas.microsoft.com/office/drawing/2014/main" id="{07FD79E0-78CF-49FE-A195-8B04CC5CA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F4953-2293-47B4-8C66-1672DC74959E}"/>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42796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E27DB-FEF3-45F7-B36E-D42191A02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84B062-C3A1-4CB0-9D91-36B07A95E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2C6C35-2106-4294-A661-59C5F2A4C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3E91D-3412-4BDD-8CDA-C818F6DF6D7A}"/>
              </a:ext>
            </a:extLst>
          </p:cNvPr>
          <p:cNvSpPr>
            <a:spLocks noGrp="1"/>
          </p:cNvSpPr>
          <p:nvPr>
            <p:ph type="dt" sz="half" idx="10"/>
          </p:nvPr>
        </p:nvSpPr>
        <p:spPr/>
        <p:txBody>
          <a:bodyPr/>
          <a:lstStyle/>
          <a:p>
            <a:fld id="{9F6C5D39-40D6-4FA7-9A7B-52130C204574}" type="datetimeFigureOut">
              <a:rPr lang="en-US" smtClean="0"/>
              <a:t>5/7/2025</a:t>
            </a:fld>
            <a:endParaRPr lang="en-US"/>
          </a:p>
        </p:txBody>
      </p:sp>
      <p:sp>
        <p:nvSpPr>
          <p:cNvPr id="6" name="Footer Placeholder 5">
            <a:extLst>
              <a:ext uri="{FF2B5EF4-FFF2-40B4-BE49-F238E27FC236}">
                <a16:creationId xmlns:a16="http://schemas.microsoft.com/office/drawing/2014/main" id="{79186660-9755-4E09-A916-948B5501E4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C8F4A-5D75-49B6-AB4F-2D68D9CA5DA1}"/>
              </a:ext>
            </a:extLst>
          </p:cNvPr>
          <p:cNvSpPr>
            <a:spLocks noGrp="1"/>
          </p:cNvSpPr>
          <p:nvPr>
            <p:ph type="sldNum" sz="quarter" idx="12"/>
          </p:nvPr>
        </p:nvSpPr>
        <p:spPr/>
        <p:txBody>
          <a:bodyPr/>
          <a:lstStyle/>
          <a:p>
            <a:fld id="{1DF0887D-B6B4-4123-9BF1-797617A773DA}" type="slidenum">
              <a:rPr lang="en-US" smtClean="0"/>
              <a:t>‹#›</a:t>
            </a:fld>
            <a:endParaRPr lang="en-US"/>
          </a:p>
        </p:txBody>
      </p:sp>
    </p:spTree>
    <p:extLst>
      <p:ext uri="{BB962C8B-B14F-4D97-AF65-F5344CB8AC3E}">
        <p14:creationId xmlns:p14="http://schemas.microsoft.com/office/powerpoint/2010/main" val="1042745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DD04B4-BC4C-4EBA-95CF-20BF05022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08ECE0-F1D9-41EA-B9EB-5B4A8B488C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065D5-017D-4613-96A9-F29F424CE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C5D39-40D6-4FA7-9A7B-52130C204574}" type="datetimeFigureOut">
              <a:rPr lang="en-US" smtClean="0"/>
              <a:t>5/7/2025</a:t>
            </a:fld>
            <a:endParaRPr lang="en-US"/>
          </a:p>
        </p:txBody>
      </p:sp>
      <p:sp>
        <p:nvSpPr>
          <p:cNvPr id="5" name="Footer Placeholder 4">
            <a:extLst>
              <a:ext uri="{FF2B5EF4-FFF2-40B4-BE49-F238E27FC236}">
                <a16:creationId xmlns:a16="http://schemas.microsoft.com/office/drawing/2014/main" id="{C0867DE2-4571-4B8E-AA87-3D6C3988ED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BF9FE9-A61D-427A-86B7-64ED396348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F0887D-B6B4-4123-9BF1-797617A773DA}" type="slidenum">
              <a:rPr lang="en-US" smtClean="0"/>
              <a:t>‹#›</a:t>
            </a:fld>
            <a:endParaRPr lang="en-US"/>
          </a:p>
        </p:txBody>
      </p:sp>
    </p:spTree>
    <p:extLst>
      <p:ext uri="{BB962C8B-B14F-4D97-AF65-F5344CB8AC3E}">
        <p14:creationId xmlns:p14="http://schemas.microsoft.com/office/powerpoint/2010/main" val="289864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F8625F-045B-4EE9-B090-CC60A38E8C66}"/>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1AE5A-A891-456D-B0E6-C1A679FD4187}"/>
              </a:ext>
            </a:extLst>
          </p:cNvPr>
          <p:cNvSpPr>
            <a:spLocks noGrp="1"/>
          </p:cNvSpPr>
          <p:nvPr>
            <p:ph type="title"/>
          </p:nvPr>
        </p:nvSpPr>
        <p:spPr>
          <a:xfrm>
            <a:off x="838200" y="681037"/>
            <a:ext cx="10515600" cy="444377"/>
          </a:xfrm>
        </p:spPr>
        <p:txBody>
          <a:bodyPr>
            <a:noAutofit/>
          </a:bodyPr>
          <a:lstStyle/>
          <a:p>
            <a:pPr algn="l"/>
            <a:r>
              <a:rPr lang="en-US" sz="2800" b="1" dirty="0">
                <a:latin typeface="+mn-lt"/>
              </a:rPr>
              <a:t>Data Overview</a:t>
            </a:r>
            <a:endParaRPr lang="en-US" sz="1500" dirty="0">
              <a:latin typeface="+mn-lt"/>
            </a:endParaRPr>
          </a:p>
        </p:txBody>
      </p:sp>
      <p:sp>
        <p:nvSpPr>
          <p:cNvPr id="10" name="Content Placeholder 9">
            <a:extLst>
              <a:ext uri="{FF2B5EF4-FFF2-40B4-BE49-F238E27FC236}">
                <a16:creationId xmlns:a16="http://schemas.microsoft.com/office/drawing/2014/main" id="{99F3E290-62E7-42B1-9598-5907A0CBE45B}"/>
              </a:ext>
            </a:extLst>
          </p:cNvPr>
          <p:cNvSpPr>
            <a:spLocks noGrp="1"/>
          </p:cNvSpPr>
          <p:nvPr>
            <p:ph idx="1"/>
          </p:nvPr>
        </p:nvSpPr>
        <p:spPr>
          <a:xfrm>
            <a:off x="838200" y="1204546"/>
            <a:ext cx="10515600" cy="5046785"/>
          </a:xfrm>
        </p:spPr>
        <p:txBody>
          <a:bodyPr>
            <a:normAutofit lnSpcReduction="10000"/>
          </a:bodyPr>
          <a:lstStyle/>
          <a:p>
            <a:pPr marL="0" indent="0">
              <a:lnSpc>
                <a:spcPct val="100000"/>
              </a:lnSpc>
              <a:spcBef>
                <a:spcPts val="0"/>
              </a:spcBef>
              <a:buNone/>
            </a:pPr>
            <a:r>
              <a:rPr lang="en-US" sz="1800" dirty="0"/>
              <a:t>For this analysis, we utilized the comprehensive dataset of Pizza Hut sales records, used ETL and data cleaning procedures to concentrate solely on relevant columns essential for our investigation</a:t>
            </a:r>
            <a:endParaRPr lang="en-US" sz="1800" b="1" dirty="0"/>
          </a:p>
          <a:p>
            <a:pPr marL="0" indent="0">
              <a:lnSpc>
                <a:spcPct val="100000"/>
              </a:lnSpc>
              <a:spcBef>
                <a:spcPts val="0"/>
              </a:spcBef>
              <a:buNone/>
            </a:pPr>
            <a:r>
              <a:rPr lang="en-US" sz="1800" b="1" dirty="0"/>
              <a:t>Relevant tables used for this research:</a:t>
            </a:r>
          </a:p>
          <a:p>
            <a:pPr marL="0" indent="0">
              <a:lnSpc>
                <a:spcPct val="100000"/>
              </a:lnSpc>
              <a:spcBef>
                <a:spcPts val="0"/>
              </a:spcBef>
              <a:buNone/>
            </a:pPr>
            <a:r>
              <a:rPr lang="en-US" sz="1600" b="1" dirty="0" err="1"/>
              <a:t>order_details</a:t>
            </a:r>
            <a:endParaRPr lang="en-US" sz="1600" b="1" dirty="0"/>
          </a:p>
          <a:p>
            <a:pPr>
              <a:lnSpc>
                <a:spcPct val="100000"/>
              </a:lnSpc>
              <a:spcBef>
                <a:spcPts val="0"/>
              </a:spcBef>
            </a:pPr>
            <a:r>
              <a:rPr lang="en-US" sz="1600" b="0" i="0" u="none" strike="noStrike" dirty="0" err="1">
                <a:solidFill>
                  <a:srgbClr val="000000"/>
                </a:solidFill>
                <a:effectLst/>
                <a:latin typeface="Calibri" panose="020F0502020204030204" pitchFamily="34" charset="0"/>
              </a:rPr>
              <a:t>order_details_id</a:t>
            </a:r>
            <a:endParaRPr lang="en-US" sz="1600" b="0" i="0" u="none" strike="noStrike" dirty="0">
              <a:solidFill>
                <a:srgbClr val="000000"/>
              </a:solidFill>
              <a:effectLst/>
              <a:latin typeface="Calibri" panose="020F0502020204030204" pitchFamily="34" charset="0"/>
            </a:endParaRPr>
          </a:p>
          <a:p>
            <a:pPr>
              <a:lnSpc>
                <a:spcPct val="100000"/>
              </a:lnSpc>
              <a:spcBef>
                <a:spcPts val="0"/>
              </a:spcBef>
            </a:pPr>
            <a:r>
              <a:rPr lang="en-US" sz="1600" b="0" i="0" u="none" strike="noStrike" dirty="0" err="1">
                <a:solidFill>
                  <a:srgbClr val="000000"/>
                </a:solidFill>
                <a:effectLst/>
                <a:latin typeface="Calibri" panose="020F0502020204030204" pitchFamily="34" charset="0"/>
              </a:rPr>
              <a:t>order_id</a:t>
            </a:r>
            <a:endParaRPr lang="en-US" sz="1600" b="0" i="0" u="none" strike="noStrike" dirty="0">
              <a:solidFill>
                <a:srgbClr val="000000"/>
              </a:solidFill>
              <a:effectLst/>
              <a:latin typeface="Calibri" panose="020F0502020204030204" pitchFamily="34" charset="0"/>
            </a:endParaRPr>
          </a:p>
          <a:p>
            <a:pPr>
              <a:lnSpc>
                <a:spcPct val="100000"/>
              </a:lnSpc>
              <a:spcBef>
                <a:spcPts val="0"/>
              </a:spcBef>
            </a:pPr>
            <a:r>
              <a:rPr lang="en-US" sz="1600" b="0" i="0" u="none" strike="noStrike" dirty="0" err="1">
                <a:solidFill>
                  <a:srgbClr val="000000"/>
                </a:solidFill>
                <a:effectLst/>
                <a:latin typeface="Calibri" panose="020F0502020204030204" pitchFamily="34" charset="0"/>
              </a:rPr>
              <a:t>pizza_id</a:t>
            </a:r>
            <a:endParaRPr lang="en-US" sz="1600" b="0" i="0" u="none" strike="noStrike" dirty="0">
              <a:solidFill>
                <a:srgbClr val="000000"/>
              </a:solidFill>
              <a:effectLst/>
              <a:latin typeface="Calibri" panose="020F0502020204030204" pitchFamily="34" charset="0"/>
            </a:endParaRPr>
          </a:p>
          <a:p>
            <a:pPr>
              <a:lnSpc>
                <a:spcPct val="100000"/>
              </a:lnSpc>
              <a:spcBef>
                <a:spcPts val="0"/>
              </a:spcBef>
            </a:pPr>
            <a:r>
              <a:rPr lang="en-US" sz="1600" dirty="0">
                <a:solidFill>
                  <a:srgbClr val="000000"/>
                </a:solidFill>
                <a:latin typeface="Calibri" panose="020F0502020204030204" pitchFamily="34" charset="0"/>
              </a:rPr>
              <a:t>q</a:t>
            </a:r>
            <a:r>
              <a:rPr lang="en-US" sz="1600" b="0" i="0" u="none" strike="noStrike" dirty="0">
                <a:solidFill>
                  <a:srgbClr val="000000"/>
                </a:solidFill>
                <a:effectLst/>
                <a:latin typeface="Calibri" panose="020F0502020204030204" pitchFamily="34" charset="0"/>
              </a:rPr>
              <a:t>uantity</a:t>
            </a:r>
          </a:p>
          <a:p>
            <a:pPr marL="0" indent="0">
              <a:lnSpc>
                <a:spcPct val="100000"/>
              </a:lnSpc>
              <a:spcBef>
                <a:spcPts val="0"/>
              </a:spcBef>
              <a:buNone/>
            </a:pPr>
            <a:r>
              <a:rPr lang="en-US" sz="1600" b="1" dirty="0"/>
              <a:t>orders</a:t>
            </a:r>
            <a:endParaRPr lang="en-US" sz="1600" dirty="0">
              <a:solidFill>
                <a:srgbClr val="000000"/>
              </a:solidFill>
              <a:latin typeface="Calibri" panose="020F0502020204030204" pitchFamily="34" charset="0"/>
            </a:endParaRPr>
          </a:p>
          <a:p>
            <a:pPr>
              <a:lnSpc>
                <a:spcPct val="100000"/>
              </a:lnSpc>
              <a:spcBef>
                <a:spcPts val="0"/>
              </a:spcBef>
            </a:pPr>
            <a:r>
              <a:rPr lang="en-US" sz="1600" b="0" i="0" u="none" strike="noStrike" dirty="0" err="1">
                <a:solidFill>
                  <a:srgbClr val="000000"/>
                </a:solidFill>
                <a:effectLst/>
                <a:latin typeface="Calibri" panose="020F0502020204030204" pitchFamily="34" charset="0"/>
              </a:rPr>
              <a:t>order_id</a:t>
            </a:r>
            <a:endParaRPr lang="en-US" sz="1600" b="0" i="0" u="none" strike="noStrike" dirty="0">
              <a:solidFill>
                <a:srgbClr val="000000"/>
              </a:solidFill>
              <a:effectLst/>
              <a:latin typeface="Calibri" panose="020F0502020204030204" pitchFamily="34" charset="0"/>
            </a:endParaRPr>
          </a:p>
          <a:p>
            <a:pPr>
              <a:lnSpc>
                <a:spcPct val="100000"/>
              </a:lnSpc>
              <a:spcBef>
                <a:spcPts val="0"/>
              </a:spcBef>
            </a:pPr>
            <a:r>
              <a:rPr lang="en-US" sz="1600" dirty="0">
                <a:solidFill>
                  <a:srgbClr val="000000"/>
                </a:solidFill>
                <a:latin typeface="Calibri" panose="020F0502020204030204" pitchFamily="34" charset="0"/>
              </a:rPr>
              <a:t>d</a:t>
            </a:r>
            <a:r>
              <a:rPr lang="en-US" sz="1600" b="0" i="0" u="none" strike="noStrike" dirty="0">
                <a:solidFill>
                  <a:srgbClr val="000000"/>
                </a:solidFill>
                <a:effectLst/>
                <a:latin typeface="Calibri" panose="020F0502020204030204" pitchFamily="34" charset="0"/>
              </a:rPr>
              <a:t>ate</a:t>
            </a:r>
          </a:p>
          <a:p>
            <a:pPr>
              <a:lnSpc>
                <a:spcPct val="100000"/>
              </a:lnSpc>
              <a:spcBef>
                <a:spcPts val="0"/>
              </a:spcBef>
            </a:pPr>
            <a:r>
              <a:rPr lang="en-US" sz="1600" dirty="0">
                <a:solidFill>
                  <a:srgbClr val="000000"/>
                </a:solidFill>
                <a:latin typeface="Calibri" panose="020F0502020204030204" pitchFamily="34" charset="0"/>
              </a:rPr>
              <a:t>t</a:t>
            </a:r>
            <a:r>
              <a:rPr lang="en-US" sz="1600" b="0" i="0" u="none" strike="noStrike" dirty="0">
                <a:solidFill>
                  <a:srgbClr val="000000"/>
                </a:solidFill>
                <a:effectLst/>
                <a:latin typeface="Calibri" panose="020F0502020204030204" pitchFamily="34" charset="0"/>
              </a:rPr>
              <a:t>ime</a:t>
            </a:r>
          </a:p>
          <a:p>
            <a:pPr marL="0" indent="0">
              <a:lnSpc>
                <a:spcPct val="100000"/>
              </a:lnSpc>
              <a:spcBef>
                <a:spcPts val="0"/>
              </a:spcBef>
              <a:buNone/>
            </a:pPr>
            <a:r>
              <a:rPr lang="en-US" sz="1600" b="1" dirty="0" err="1">
                <a:solidFill>
                  <a:srgbClr val="000000"/>
                </a:solidFill>
                <a:latin typeface="Calibri" panose="020F0502020204030204" pitchFamily="34" charset="0"/>
              </a:rPr>
              <a:t>p</a:t>
            </a:r>
            <a:r>
              <a:rPr lang="en-US" sz="1600" b="1" i="0" u="none" strike="noStrike" dirty="0" err="1">
                <a:solidFill>
                  <a:srgbClr val="000000"/>
                </a:solidFill>
                <a:effectLst/>
                <a:latin typeface="Calibri" panose="020F0502020204030204" pitchFamily="34" charset="0"/>
              </a:rPr>
              <a:t>izza_types</a:t>
            </a:r>
            <a:endParaRPr lang="en-US" sz="1600" b="1" dirty="0">
              <a:solidFill>
                <a:srgbClr val="000000"/>
              </a:solidFill>
              <a:latin typeface="Calibri" panose="020F0502020204030204" pitchFamily="34" charset="0"/>
            </a:endParaRPr>
          </a:p>
          <a:p>
            <a:pPr>
              <a:lnSpc>
                <a:spcPct val="100000"/>
              </a:lnSpc>
              <a:spcBef>
                <a:spcPts val="0"/>
              </a:spcBef>
            </a:pPr>
            <a:r>
              <a:rPr lang="en-US" sz="1600" b="0" i="0" u="none" strike="noStrike" dirty="0" err="1">
                <a:solidFill>
                  <a:srgbClr val="000000"/>
                </a:solidFill>
                <a:effectLst/>
                <a:latin typeface="Calibri" panose="020F0502020204030204" pitchFamily="34" charset="0"/>
              </a:rPr>
              <a:t>pizza_type_id</a:t>
            </a:r>
            <a:endParaRPr lang="en-US" sz="1600" b="0" i="0" u="none" strike="noStrike" dirty="0">
              <a:solidFill>
                <a:srgbClr val="000000"/>
              </a:solidFill>
              <a:effectLst/>
              <a:latin typeface="Calibri" panose="020F0502020204030204" pitchFamily="34" charset="0"/>
            </a:endParaRPr>
          </a:p>
          <a:p>
            <a:pPr>
              <a:lnSpc>
                <a:spcPct val="100000"/>
              </a:lnSpc>
              <a:spcBef>
                <a:spcPts val="0"/>
              </a:spcBef>
            </a:pPr>
            <a:r>
              <a:rPr lang="en-US" sz="1600" dirty="0">
                <a:solidFill>
                  <a:srgbClr val="000000"/>
                </a:solidFill>
                <a:latin typeface="Calibri" panose="020F0502020204030204" pitchFamily="34" charset="0"/>
              </a:rPr>
              <a:t>n</a:t>
            </a:r>
            <a:r>
              <a:rPr lang="en-US" sz="1600" b="0" i="0" u="none" strike="noStrike" dirty="0">
                <a:solidFill>
                  <a:srgbClr val="000000"/>
                </a:solidFill>
                <a:effectLst/>
                <a:latin typeface="Calibri" panose="020F0502020204030204" pitchFamily="34" charset="0"/>
              </a:rPr>
              <a:t>ame</a:t>
            </a:r>
          </a:p>
          <a:p>
            <a:pPr>
              <a:lnSpc>
                <a:spcPct val="100000"/>
              </a:lnSpc>
              <a:spcBef>
                <a:spcPts val="0"/>
              </a:spcBef>
            </a:pPr>
            <a:r>
              <a:rPr lang="en-US" sz="1600" dirty="0">
                <a:solidFill>
                  <a:srgbClr val="000000"/>
                </a:solidFill>
                <a:latin typeface="Calibri" panose="020F0502020204030204" pitchFamily="34" charset="0"/>
              </a:rPr>
              <a:t>c</a:t>
            </a:r>
            <a:r>
              <a:rPr lang="en-US" sz="1600" b="0" i="0" u="none" strike="noStrike" dirty="0">
                <a:solidFill>
                  <a:srgbClr val="000000"/>
                </a:solidFill>
                <a:effectLst/>
                <a:latin typeface="Calibri" panose="020F0502020204030204" pitchFamily="34" charset="0"/>
              </a:rPr>
              <a:t>ategory</a:t>
            </a:r>
          </a:p>
          <a:p>
            <a:pPr>
              <a:lnSpc>
                <a:spcPct val="100000"/>
              </a:lnSpc>
              <a:spcBef>
                <a:spcPts val="0"/>
              </a:spcBef>
            </a:pPr>
            <a:r>
              <a:rPr lang="en-US" sz="1600" b="0" i="0" u="none" strike="noStrike" dirty="0">
                <a:solidFill>
                  <a:srgbClr val="000000"/>
                </a:solidFill>
                <a:effectLst/>
                <a:latin typeface="Calibri" panose="020F0502020204030204" pitchFamily="34" charset="0"/>
              </a:rPr>
              <a:t>ingredients</a:t>
            </a:r>
            <a:r>
              <a:rPr lang="en-US" sz="1600" dirty="0"/>
              <a:t> </a:t>
            </a:r>
          </a:p>
          <a:p>
            <a:pPr marL="0" indent="0">
              <a:lnSpc>
                <a:spcPct val="100000"/>
              </a:lnSpc>
              <a:spcBef>
                <a:spcPts val="0"/>
              </a:spcBef>
              <a:buNone/>
            </a:pPr>
            <a:r>
              <a:rPr lang="en-US" sz="1600" b="1" i="0" u="none" strike="noStrike" dirty="0">
                <a:solidFill>
                  <a:srgbClr val="000000"/>
                </a:solidFill>
                <a:effectLst/>
                <a:latin typeface="Calibri" panose="020F0502020204030204" pitchFamily="34" charset="0"/>
              </a:rPr>
              <a:t>pizzas</a:t>
            </a:r>
          </a:p>
          <a:p>
            <a:pPr>
              <a:lnSpc>
                <a:spcPct val="100000"/>
              </a:lnSpc>
              <a:spcBef>
                <a:spcPts val="0"/>
              </a:spcBef>
            </a:pPr>
            <a:r>
              <a:rPr lang="en-US" sz="1600" b="0" i="0" u="none" strike="noStrike" dirty="0" err="1">
                <a:solidFill>
                  <a:srgbClr val="000000"/>
                </a:solidFill>
                <a:effectLst/>
                <a:latin typeface="Calibri" panose="020F0502020204030204" pitchFamily="34" charset="0"/>
              </a:rPr>
              <a:t>pizza_id</a:t>
            </a:r>
            <a:endParaRPr lang="en-US" sz="1600" b="0" i="0" u="none" strike="noStrike" dirty="0">
              <a:solidFill>
                <a:srgbClr val="000000"/>
              </a:solidFill>
              <a:effectLst/>
              <a:latin typeface="Calibri" panose="020F0502020204030204" pitchFamily="34" charset="0"/>
            </a:endParaRPr>
          </a:p>
          <a:p>
            <a:pPr>
              <a:lnSpc>
                <a:spcPct val="100000"/>
              </a:lnSpc>
              <a:spcBef>
                <a:spcPts val="0"/>
              </a:spcBef>
            </a:pPr>
            <a:r>
              <a:rPr lang="en-US" sz="1600" b="0" i="0" u="none" strike="noStrike" dirty="0" err="1">
                <a:solidFill>
                  <a:srgbClr val="000000"/>
                </a:solidFill>
                <a:effectLst/>
                <a:latin typeface="Calibri" panose="020F0502020204030204" pitchFamily="34" charset="0"/>
              </a:rPr>
              <a:t>pizza_type_id</a:t>
            </a:r>
            <a:endParaRPr lang="en-US" sz="1600" b="0" i="0" u="none" strike="noStrike" dirty="0">
              <a:solidFill>
                <a:srgbClr val="000000"/>
              </a:solidFill>
              <a:effectLst/>
              <a:latin typeface="Calibri" panose="020F0502020204030204" pitchFamily="34" charset="0"/>
            </a:endParaRPr>
          </a:p>
          <a:p>
            <a:pPr>
              <a:lnSpc>
                <a:spcPct val="100000"/>
              </a:lnSpc>
              <a:spcBef>
                <a:spcPts val="0"/>
              </a:spcBef>
            </a:pPr>
            <a:r>
              <a:rPr lang="en-US" sz="1600" dirty="0">
                <a:solidFill>
                  <a:srgbClr val="000000"/>
                </a:solidFill>
                <a:latin typeface="Calibri" panose="020F0502020204030204" pitchFamily="34" charset="0"/>
              </a:rPr>
              <a:t>s</a:t>
            </a:r>
            <a:r>
              <a:rPr lang="en-US" sz="1600" b="0" i="0" u="none" strike="noStrike" dirty="0">
                <a:solidFill>
                  <a:srgbClr val="000000"/>
                </a:solidFill>
                <a:effectLst/>
                <a:latin typeface="Calibri" panose="020F0502020204030204" pitchFamily="34" charset="0"/>
              </a:rPr>
              <a:t>ize</a:t>
            </a:r>
          </a:p>
          <a:p>
            <a:pPr>
              <a:lnSpc>
                <a:spcPct val="100000"/>
              </a:lnSpc>
              <a:spcBef>
                <a:spcPts val="0"/>
              </a:spcBef>
            </a:pPr>
            <a:r>
              <a:rPr lang="en-US" sz="1600" b="0" i="0" u="none" strike="noStrike" dirty="0">
                <a:solidFill>
                  <a:srgbClr val="000000"/>
                </a:solidFill>
                <a:effectLst/>
                <a:latin typeface="Calibri" panose="020F0502020204030204" pitchFamily="34" charset="0"/>
              </a:rPr>
              <a:t>price</a:t>
            </a:r>
            <a:r>
              <a:rPr lang="en-US" sz="1600" dirty="0"/>
              <a:t> </a:t>
            </a:r>
          </a:p>
        </p:txBody>
      </p:sp>
      <p:cxnSp>
        <p:nvCxnSpPr>
          <p:cNvPr id="5" name="Straight Connector 4">
            <a:extLst>
              <a:ext uri="{FF2B5EF4-FFF2-40B4-BE49-F238E27FC236}">
                <a16:creationId xmlns:a16="http://schemas.microsoft.com/office/drawing/2014/main" id="{AAD00EE2-F39F-4B36-B9B8-3A6964A3B9A2}"/>
              </a:ext>
            </a:extLst>
          </p:cNvPr>
          <p:cNvCxnSpPr>
            <a:cxnSpLocks/>
          </p:cNvCxnSpPr>
          <p:nvPr/>
        </p:nvCxnSpPr>
        <p:spPr>
          <a:xfrm>
            <a:off x="931333" y="1060327"/>
            <a:ext cx="217593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4" name="Picture 3">
            <a:extLst>
              <a:ext uri="{FF2B5EF4-FFF2-40B4-BE49-F238E27FC236}">
                <a16:creationId xmlns:a16="http://schemas.microsoft.com/office/drawing/2014/main" id="{CD951FE5-B2E3-4B84-AD8E-D4B6819AA11A}"/>
              </a:ext>
            </a:extLst>
          </p:cNvPr>
          <p:cNvPicPr>
            <a:picLocks noChangeAspect="1"/>
          </p:cNvPicPr>
          <p:nvPr/>
        </p:nvPicPr>
        <p:blipFill rotWithShape="1">
          <a:blip r:embed="rId2">
            <a:extLst>
              <a:ext uri="{28A0092B-C50C-407E-A947-70E740481C1C}">
                <a14:useLocalDpi xmlns:a14="http://schemas.microsoft.com/office/drawing/2010/main" val="0"/>
              </a:ext>
            </a:extLst>
          </a:blip>
          <a:srcRect b="43927"/>
          <a:stretch/>
        </p:blipFill>
        <p:spPr>
          <a:xfrm>
            <a:off x="2941706" y="2162235"/>
            <a:ext cx="2819420" cy="650708"/>
          </a:xfrm>
          <a:prstGeom prst="rect">
            <a:avLst/>
          </a:prstGeom>
        </p:spPr>
      </p:pic>
      <p:pic>
        <p:nvPicPr>
          <p:cNvPr id="7" name="Picture 6">
            <a:extLst>
              <a:ext uri="{FF2B5EF4-FFF2-40B4-BE49-F238E27FC236}">
                <a16:creationId xmlns:a16="http://schemas.microsoft.com/office/drawing/2014/main" id="{14D91162-AE35-4EE8-81C1-45129D37D502}"/>
              </a:ext>
            </a:extLst>
          </p:cNvPr>
          <p:cNvPicPr>
            <a:picLocks noChangeAspect="1"/>
          </p:cNvPicPr>
          <p:nvPr/>
        </p:nvPicPr>
        <p:blipFill rotWithShape="1">
          <a:blip r:embed="rId3">
            <a:extLst>
              <a:ext uri="{28A0092B-C50C-407E-A947-70E740481C1C}">
                <a14:useLocalDpi xmlns:a14="http://schemas.microsoft.com/office/drawing/2010/main" val="0"/>
              </a:ext>
            </a:extLst>
          </a:blip>
          <a:srcRect b="44233"/>
          <a:stretch/>
        </p:blipFill>
        <p:spPr>
          <a:xfrm>
            <a:off x="2941706" y="3102056"/>
            <a:ext cx="2017846" cy="798783"/>
          </a:xfrm>
          <a:prstGeom prst="rect">
            <a:avLst/>
          </a:prstGeom>
        </p:spPr>
      </p:pic>
      <p:pic>
        <p:nvPicPr>
          <p:cNvPr id="9" name="Picture 8">
            <a:extLst>
              <a:ext uri="{FF2B5EF4-FFF2-40B4-BE49-F238E27FC236}">
                <a16:creationId xmlns:a16="http://schemas.microsoft.com/office/drawing/2014/main" id="{877E19BA-19E8-4DD8-AF37-8EAC3EA65C10}"/>
              </a:ext>
            </a:extLst>
          </p:cNvPr>
          <p:cNvPicPr>
            <a:picLocks noChangeAspect="1"/>
          </p:cNvPicPr>
          <p:nvPr/>
        </p:nvPicPr>
        <p:blipFill rotWithShape="1">
          <a:blip r:embed="rId4">
            <a:extLst>
              <a:ext uri="{28A0092B-C50C-407E-A947-70E740481C1C}">
                <a14:useLocalDpi xmlns:a14="http://schemas.microsoft.com/office/drawing/2010/main" val="0"/>
              </a:ext>
            </a:extLst>
          </a:blip>
          <a:srcRect b="33668"/>
          <a:stretch/>
        </p:blipFill>
        <p:spPr>
          <a:xfrm>
            <a:off x="2941706" y="4207118"/>
            <a:ext cx="8412094" cy="720374"/>
          </a:xfrm>
          <a:prstGeom prst="rect">
            <a:avLst/>
          </a:prstGeom>
        </p:spPr>
      </p:pic>
      <p:pic>
        <p:nvPicPr>
          <p:cNvPr id="12" name="Picture 11">
            <a:extLst>
              <a:ext uri="{FF2B5EF4-FFF2-40B4-BE49-F238E27FC236}">
                <a16:creationId xmlns:a16="http://schemas.microsoft.com/office/drawing/2014/main" id="{1BE53107-D993-4216-8C7A-CB3AE969BC35}"/>
              </a:ext>
            </a:extLst>
          </p:cNvPr>
          <p:cNvPicPr>
            <a:picLocks noChangeAspect="1"/>
          </p:cNvPicPr>
          <p:nvPr/>
        </p:nvPicPr>
        <p:blipFill rotWithShape="1">
          <a:blip r:embed="rId5">
            <a:extLst>
              <a:ext uri="{28A0092B-C50C-407E-A947-70E740481C1C}">
                <a14:useLocalDpi xmlns:a14="http://schemas.microsoft.com/office/drawing/2010/main" val="0"/>
              </a:ext>
            </a:extLst>
          </a:blip>
          <a:srcRect b="33668"/>
          <a:stretch/>
        </p:blipFill>
        <p:spPr>
          <a:xfrm>
            <a:off x="2941706" y="5259846"/>
            <a:ext cx="2676899" cy="720374"/>
          </a:xfrm>
          <a:prstGeom prst="rect">
            <a:avLst/>
          </a:prstGeom>
        </p:spPr>
      </p:pic>
    </p:spTree>
    <p:extLst>
      <p:ext uri="{BB962C8B-B14F-4D97-AF65-F5344CB8AC3E}">
        <p14:creationId xmlns:p14="http://schemas.microsoft.com/office/powerpoint/2010/main" val="52336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62869E8-3E12-4E20-874D-3AD000AF0FC8}"/>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365D8DA-5244-4503-BE0A-B6B2E88AC9C9}"/>
              </a:ext>
            </a:extLst>
          </p:cNvPr>
          <p:cNvSpPr>
            <a:spLocks noGrp="1"/>
          </p:cNvSpPr>
          <p:nvPr>
            <p:ph idx="1"/>
          </p:nvPr>
        </p:nvSpPr>
        <p:spPr>
          <a:xfrm>
            <a:off x="838200" y="1490133"/>
            <a:ext cx="10515600" cy="4686830"/>
          </a:xfrm>
        </p:spPr>
        <p:txBody>
          <a:bodyPr>
            <a:normAutofit/>
          </a:bodyPr>
          <a:lstStyle/>
          <a:p>
            <a:pPr>
              <a:lnSpc>
                <a:spcPct val="100000"/>
              </a:lnSpc>
              <a:spcBef>
                <a:spcPts val="0"/>
              </a:spcBef>
            </a:pPr>
            <a:r>
              <a:rPr lang="en-US" sz="1600" dirty="0"/>
              <a:t>Total Revenue- </a:t>
            </a:r>
            <a:r>
              <a:rPr lang="en-US" sz="1600" b="1" dirty="0"/>
              <a:t>$817.86K</a:t>
            </a:r>
          </a:p>
          <a:p>
            <a:pPr>
              <a:lnSpc>
                <a:spcPct val="100000"/>
              </a:lnSpc>
              <a:spcBef>
                <a:spcPts val="0"/>
              </a:spcBef>
            </a:pPr>
            <a:r>
              <a:rPr lang="en-US" sz="1600" dirty="0"/>
              <a:t>Total Orders- </a:t>
            </a:r>
            <a:r>
              <a:rPr lang="en-US" sz="1600" b="1" dirty="0"/>
              <a:t>49k</a:t>
            </a:r>
          </a:p>
          <a:p>
            <a:pPr>
              <a:lnSpc>
                <a:spcPct val="100000"/>
              </a:lnSpc>
              <a:spcBef>
                <a:spcPts val="0"/>
              </a:spcBef>
            </a:pPr>
            <a:r>
              <a:rPr lang="en-US" sz="1600" dirty="0"/>
              <a:t>Avg Order Value- </a:t>
            </a:r>
            <a:r>
              <a:rPr lang="en-US" sz="1600" b="1" dirty="0"/>
              <a:t>$16.82</a:t>
            </a:r>
          </a:p>
          <a:p>
            <a:pPr>
              <a:lnSpc>
                <a:spcPct val="100000"/>
              </a:lnSpc>
              <a:spcBef>
                <a:spcPts val="0"/>
              </a:spcBef>
            </a:pPr>
            <a:endParaRPr lang="en-US" sz="1600" dirty="0"/>
          </a:p>
          <a:p>
            <a:pPr>
              <a:lnSpc>
                <a:spcPct val="100000"/>
              </a:lnSpc>
              <a:spcBef>
                <a:spcPts val="0"/>
              </a:spcBef>
            </a:pPr>
            <a:r>
              <a:rPr lang="en-US" sz="1600" dirty="0"/>
              <a:t>Most Order Pizza- </a:t>
            </a:r>
            <a:r>
              <a:rPr lang="en-US" sz="1600" b="1" i="0" u="none" strike="noStrike" dirty="0">
                <a:solidFill>
                  <a:srgbClr val="000000"/>
                </a:solidFill>
                <a:effectLst/>
                <a:latin typeface="Calibri (body)"/>
              </a:rPr>
              <a:t>The Classic Deluxe Pizza</a:t>
            </a:r>
          </a:p>
          <a:p>
            <a:pPr>
              <a:lnSpc>
                <a:spcPct val="100000"/>
              </a:lnSpc>
              <a:spcBef>
                <a:spcPts val="0"/>
              </a:spcBef>
            </a:pPr>
            <a:r>
              <a:rPr lang="en-US" sz="1600" dirty="0">
                <a:latin typeface="Calibri (body)"/>
              </a:rPr>
              <a:t>Most Revenue Generated Pizza- </a:t>
            </a:r>
            <a:r>
              <a:rPr lang="en-US" sz="1600" b="1" i="0" u="none" strike="noStrike" baseline="0" dirty="0">
                <a:solidFill>
                  <a:srgbClr val="000000"/>
                </a:solidFill>
                <a:latin typeface="Calibri" panose="020F0502020204030204" pitchFamily="34" charset="0"/>
              </a:rPr>
              <a:t>The Thai Chicken Pizza</a:t>
            </a:r>
          </a:p>
          <a:p>
            <a:pPr>
              <a:lnSpc>
                <a:spcPct val="100000"/>
              </a:lnSpc>
              <a:spcBef>
                <a:spcPts val="0"/>
              </a:spcBef>
            </a:pPr>
            <a:r>
              <a:rPr lang="en-US" sz="1600" dirty="0">
                <a:latin typeface="Calibri (body)"/>
              </a:rPr>
              <a:t>Most Revenue Generated Category-</a:t>
            </a:r>
            <a:r>
              <a:rPr lang="en-US" sz="1600" dirty="0">
                <a:solidFill>
                  <a:srgbClr val="000000"/>
                </a:solidFill>
                <a:latin typeface="Calibri" panose="020F0502020204030204" pitchFamily="34" charset="0"/>
              </a:rPr>
              <a:t> </a:t>
            </a:r>
            <a:r>
              <a:rPr lang="en-US" sz="1600" b="1" dirty="0">
                <a:solidFill>
                  <a:srgbClr val="000000"/>
                </a:solidFill>
                <a:latin typeface="Calibri" panose="020F0502020204030204" pitchFamily="34" charset="0"/>
              </a:rPr>
              <a:t>Classic</a:t>
            </a:r>
          </a:p>
          <a:p>
            <a:pPr>
              <a:lnSpc>
                <a:spcPct val="100000"/>
              </a:lnSpc>
              <a:spcBef>
                <a:spcPts val="0"/>
              </a:spcBef>
            </a:pPr>
            <a:endParaRPr lang="en-US" sz="1600" b="1" dirty="0">
              <a:solidFill>
                <a:srgbClr val="000000"/>
              </a:solidFill>
              <a:latin typeface="Calibri" panose="020F0502020204030204" pitchFamily="34" charset="0"/>
            </a:endParaRPr>
          </a:p>
          <a:p>
            <a:pPr>
              <a:lnSpc>
                <a:spcPct val="100000"/>
              </a:lnSpc>
              <a:spcBef>
                <a:spcPts val="0"/>
              </a:spcBef>
            </a:pPr>
            <a:r>
              <a:rPr lang="en-US" sz="1600" dirty="0"/>
              <a:t>Least Order Pizza- </a:t>
            </a:r>
            <a:r>
              <a:rPr lang="en-US" sz="1600" b="1" i="0" u="none" strike="noStrike" baseline="0" dirty="0">
                <a:solidFill>
                  <a:srgbClr val="000000"/>
                </a:solidFill>
                <a:latin typeface="Calibri" panose="020F0502020204030204" pitchFamily="34" charset="0"/>
              </a:rPr>
              <a:t>The Brie </a:t>
            </a:r>
            <a:r>
              <a:rPr lang="en-US" sz="1600" b="1" i="0" u="none" strike="noStrike" baseline="0" dirty="0" err="1">
                <a:solidFill>
                  <a:srgbClr val="000000"/>
                </a:solidFill>
                <a:latin typeface="Calibri" panose="020F0502020204030204" pitchFamily="34" charset="0"/>
              </a:rPr>
              <a:t>Carre</a:t>
            </a:r>
            <a:r>
              <a:rPr lang="en-US" sz="1600" b="1" i="0" u="none" strike="noStrike" baseline="0" dirty="0">
                <a:solidFill>
                  <a:srgbClr val="000000"/>
                </a:solidFill>
                <a:latin typeface="Calibri" panose="020F0502020204030204" pitchFamily="34" charset="0"/>
              </a:rPr>
              <a:t> Pizza</a:t>
            </a:r>
          </a:p>
          <a:p>
            <a:pPr>
              <a:lnSpc>
                <a:spcPct val="100000"/>
              </a:lnSpc>
              <a:spcBef>
                <a:spcPts val="0"/>
              </a:spcBef>
            </a:pPr>
            <a:r>
              <a:rPr lang="en-US" sz="1600" dirty="0">
                <a:latin typeface="Calibri (body)"/>
              </a:rPr>
              <a:t>Least Revenue Generated Pizza- </a:t>
            </a:r>
            <a:r>
              <a:rPr lang="en-US" sz="1600" b="1" i="0" u="none" strike="noStrike" baseline="0" dirty="0">
                <a:solidFill>
                  <a:srgbClr val="000000"/>
                </a:solidFill>
                <a:latin typeface="Calibri" panose="020F0502020204030204" pitchFamily="34" charset="0"/>
              </a:rPr>
              <a:t>The Brie </a:t>
            </a:r>
            <a:r>
              <a:rPr lang="en-US" sz="1600" b="1" i="0" u="none" strike="noStrike" baseline="0" dirty="0" err="1">
                <a:solidFill>
                  <a:srgbClr val="000000"/>
                </a:solidFill>
                <a:latin typeface="Calibri" panose="020F0502020204030204" pitchFamily="34" charset="0"/>
              </a:rPr>
              <a:t>Carre</a:t>
            </a:r>
            <a:r>
              <a:rPr lang="en-US" sz="1600" b="1" i="0" u="none" strike="noStrike" baseline="0" dirty="0">
                <a:solidFill>
                  <a:srgbClr val="000000"/>
                </a:solidFill>
                <a:latin typeface="Calibri" panose="020F0502020204030204" pitchFamily="34" charset="0"/>
              </a:rPr>
              <a:t> Pizza</a:t>
            </a:r>
          </a:p>
          <a:p>
            <a:pPr>
              <a:lnSpc>
                <a:spcPct val="100000"/>
              </a:lnSpc>
              <a:spcBef>
                <a:spcPts val="0"/>
              </a:spcBef>
            </a:pPr>
            <a:r>
              <a:rPr lang="en-US" sz="1600" dirty="0">
                <a:latin typeface="Calibri (body)"/>
              </a:rPr>
              <a:t>Least Revenue Generated Category-</a:t>
            </a:r>
            <a:r>
              <a:rPr lang="en-US" sz="1600" dirty="0">
                <a:solidFill>
                  <a:srgbClr val="000000"/>
                </a:solidFill>
                <a:latin typeface="Calibri" panose="020F0502020204030204" pitchFamily="34" charset="0"/>
              </a:rPr>
              <a:t> </a:t>
            </a:r>
            <a:r>
              <a:rPr lang="en-US" sz="1600" b="1" dirty="0">
                <a:solidFill>
                  <a:srgbClr val="000000"/>
                </a:solidFill>
                <a:latin typeface="Calibri" panose="020F0502020204030204" pitchFamily="34" charset="0"/>
              </a:rPr>
              <a:t>Veggie</a:t>
            </a:r>
          </a:p>
        </p:txBody>
      </p:sp>
      <p:sp>
        <p:nvSpPr>
          <p:cNvPr id="7" name="Title 2">
            <a:extLst>
              <a:ext uri="{FF2B5EF4-FFF2-40B4-BE49-F238E27FC236}">
                <a16:creationId xmlns:a16="http://schemas.microsoft.com/office/drawing/2014/main" id="{E07471DE-7541-4844-B96A-575B2FF3617F}"/>
              </a:ext>
            </a:extLst>
          </p:cNvPr>
          <p:cNvSpPr txBox="1">
            <a:spLocks/>
          </p:cNvSpPr>
          <p:nvPr/>
        </p:nvSpPr>
        <p:spPr>
          <a:xfrm>
            <a:off x="990600" y="605446"/>
            <a:ext cx="10515600" cy="4899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Sales Insights</a:t>
            </a:r>
          </a:p>
        </p:txBody>
      </p:sp>
      <p:cxnSp>
        <p:nvCxnSpPr>
          <p:cNvPr id="13" name="Straight Connector 12">
            <a:extLst>
              <a:ext uri="{FF2B5EF4-FFF2-40B4-BE49-F238E27FC236}">
                <a16:creationId xmlns:a16="http://schemas.microsoft.com/office/drawing/2014/main" id="{D08AA4D2-D195-467F-907E-039EEF5CBB56}"/>
              </a:ext>
            </a:extLst>
          </p:cNvPr>
          <p:cNvCxnSpPr>
            <a:cxnSpLocks/>
          </p:cNvCxnSpPr>
          <p:nvPr/>
        </p:nvCxnSpPr>
        <p:spPr>
          <a:xfrm>
            <a:off x="1049867" y="1048931"/>
            <a:ext cx="195710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18" name="Picture 17">
            <a:extLst>
              <a:ext uri="{FF2B5EF4-FFF2-40B4-BE49-F238E27FC236}">
                <a16:creationId xmlns:a16="http://schemas.microsoft.com/office/drawing/2014/main" id="{C6E9A130-F826-45FC-A6F9-1D9B3E5291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490133"/>
            <a:ext cx="4706007" cy="3467584"/>
          </a:xfrm>
          <a:prstGeom prst="rect">
            <a:avLst/>
          </a:prstGeom>
        </p:spPr>
      </p:pic>
    </p:spTree>
    <p:extLst>
      <p:ext uri="{BB962C8B-B14F-4D97-AF65-F5344CB8AC3E}">
        <p14:creationId xmlns:p14="http://schemas.microsoft.com/office/powerpoint/2010/main" val="296911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62869E8-3E12-4E20-874D-3AD000AF0FC8}"/>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Placeholder 8">
            <a:extLst>
              <a:ext uri="{FF2B5EF4-FFF2-40B4-BE49-F238E27FC236}">
                <a16:creationId xmlns:a16="http://schemas.microsoft.com/office/drawing/2014/main" id="{46416507-1C34-49F7-B97B-0A308F0CF6E3}"/>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3" r="-480"/>
          <a:stretch/>
        </p:blipFill>
        <p:spPr>
          <a:xfrm>
            <a:off x="4898659" y="1327638"/>
            <a:ext cx="6453553" cy="3425339"/>
          </a:xfrm>
        </p:spPr>
      </p:pic>
      <p:sp>
        <p:nvSpPr>
          <p:cNvPr id="4" name="Content Placeholder 3">
            <a:extLst>
              <a:ext uri="{FF2B5EF4-FFF2-40B4-BE49-F238E27FC236}">
                <a16:creationId xmlns:a16="http://schemas.microsoft.com/office/drawing/2014/main" id="{B365D8DA-5244-4503-BE0A-B6B2E88AC9C9}"/>
              </a:ext>
            </a:extLst>
          </p:cNvPr>
          <p:cNvSpPr>
            <a:spLocks noGrp="1"/>
          </p:cNvSpPr>
          <p:nvPr>
            <p:ph type="body" sz="half" idx="2"/>
          </p:nvPr>
        </p:nvSpPr>
        <p:spPr>
          <a:xfrm>
            <a:off x="839788" y="1327638"/>
            <a:ext cx="3932237" cy="4541350"/>
          </a:xfrm>
        </p:spPr>
        <p:txBody>
          <a:bodyPr>
            <a:normAutofit/>
          </a:bodyPr>
          <a:lstStyle/>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Strong revenue in Months 1 ($69.8K) and 11 ($70.4K) follows Month 6's $72.6K lead.</a:t>
            </a:r>
          </a:p>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There were noticeable declines in Months 2 ($65.2K) and 10 ($64.0K), which are crucial times that require attention.</a:t>
            </a:r>
          </a:p>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Consistent performance in months three through seven points to operational strength.</a:t>
            </a:r>
          </a:p>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Expand on the strategies that were successful in Months 1, 6, and 11 by using targeted campaigns to revitalize underperforming individuals.</a:t>
            </a:r>
          </a:p>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Sales decreased by 4% from Q1 to Q4</a:t>
            </a:r>
          </a:p>
          <a:p>
            <a:pPr marL="0" indent="0">
              <a:lnSpc>
                <a:spcPct val="100000"/>
              </a:lnSpc>
              <a:spcBef>
                <a:spcPts val="0"/>
              </a:spcBef>
              <a:buNone/>
            </a:pPr>
            <a:endParaRPr lang="en-US" sz="1600" dirty="0">
              <a:solidFill>
                <a:srgbClr val="000000"/>
              </a:solidFill>
              <a:latin typeface="Calibri" panose="020F0502020204030204" pitchFamily="34" charset="0"/>
            </a:endParaRPr>
          </a:p>
        </p:txBody>
      </p:sp>
      <p:sp>
        <p:nvSpPr>
          <p:cNvPr id="7" name="Title 2">
            <a:extLst>
              <a:ext uri="{FF2B5EF4-FFF2-40B4-BE49-F238E27FC236}">
                <a16:creationId xmlns:a16="http://schemas.microsoft.com/office/drawing/2014/main" id="{E07471DE-7541-4844-B96A-575B2FF3617F}"/>
              </a:ext>
            </a:extLst>
          </p:cNvPr>
          <p:cNvSpPr txBox="1">
            <a:spLocks/>
          </p:cNvSpPr>
          <p:nvPr/>
        </p:nvSpPr>
        <p:spPr>
          <a:xfrm>
            <a:off x="990600" y="605446"/>
            <a:ext cx="10515600" cy="4899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Sales Insights</a:t>
            </a:r>
          </a:p>
        </p:txBody>
      </p:sp>
      <p:cxnSp>
        <p:nvCxnSpPr>
          <p:cNvPr id="13" name="Straight Connector 12">
            <a:extLst>
              <a:ext uri="{FF2B5EF4-FFF2-40B4-BE49-F238E27FC236}">
                <a16:creationId xmlns:a16="http://schemas.microsoft.com/office/drawing/2014/main" id="{D08AA4D2-D195-467F-907E-039EEF5CBB56}"/>
              </a:ext>
            </a:extLst>
          </p:cNvPr>
          <p:cNvCxnSpPr>
            <a:cxnSpLocks/>
          </p:cNvCxnSpPr>
          <p:nvPr/>
        </p:nvCxnSpPr>
        <p:spPr>
          <a:xfrm>
            <a:off x="1049867" y="1048931"/>
            <a:ext cx="2404533"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43860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62869E8-3E12-4E20-874D-3AD000AF0FC8}"/>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6" name="Picture Placeholder 15">
            <a:extLst>
              <a:ext uri="{FF2B5EF4-FFF2-40B4-BE49-F238E27FC236}">
                <a16:creationId xmlns:a16="http://schemas.microsoft.com/office/drawing/2014/main" id="{0CEAE32C-203B-4A2C-9988-C2D15AE99BB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65" r="-752"/>
          <a:stretch/>
        </p:blipFill>
        <p:spPr>
          <a:xfrm>
            <a:off x="5577254" y="1328462"/>
            <a:ext cx="4780084" cy="3102608"/>
          </a:xfrm>
        </p:spPr>
      </p:pic>
      <p:sp>
        <p:nvSpPr>
          <p:cNvPr id="10" name="Text Placeholder 9">
            <a:extLst>
              <a:ext uri="{FF2B5EF4-FFF2-40B4-BE49-F238E27FC236}">
                <a16:creationId xmlns:a16="http://schemas.microsoft.com/office/drawing/2014/main" id="{7BF57E38-1247-4B2B-9300-AA955F42D145}"/>
              </a:ext>
            </a:extLst>
          </p:cNvPr>
          <p:cNvSpPr>
            <a:spLocks noGrp="1"/>
          </p:cNvSpPr>
          <p:nvPr>
            <p:ph type="body" sz="half" idx="2"/>
          </p:nvPr>
        </p:nvSpPr>
        <p:spPr>
          <a:xfrm>
            <a:off x="839788" y="1328462"/>
            <a:ext cx="3932237" cy="4540526"/>
          </a:xfrm>
        </p:spPr>
        <p:txBody>
          <a:bodyPr/>
          <a:lstStyle/>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According to the data, order volume significantly increased between 12 and 6 PM, with the highest values occurring between 12 and 1 PM.</a:t>
            </a:r>
          </a:p>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With a combined total of over 6,000 orders, hours 12 and 13 are the busiest times. This suggests a high midday demand, probably due to lunch-related purchases or promotions.</a:t>
            </a:r>
          </a:p>
        </p:txBody>
      </p:sp>
      <p:sp>
        <p:nvSpPr>
          <p:cNvPr id="7" name="Title 2">
            <a:extLst>
              <a:ext uri="{FF2B5EF4-FFF2-40B4-BE49-F238E27FC236}">
                <a16:creationId xmlns:a16="http://schemas.microsoft.com/office/drawing/2014/main" id="{E07471DE-7541-4844-B96A-575B2FF3617F}"/>
              </a:ext>
            </a:extLst>
          </p:cNvPr>
          <p:cNvSpPr txBox="1">
            <a:spLocks/>
          </p:cNvSpPr>
          <p:nvPr/>
        </p:nvSpPr>
        <p:spPr>
          <a:xfrm>
            <a:off x="990600" y="605446"/>
            <a:ext cx="10515600" cy="4899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Peak Ordering Hours</a:t>
            </a:r>
          </a:p>
        </p:txBody>
      </p:sp>
      <p:cxnSp>
        <p:nvCxnSpPr>
          <p:cNvPr id="13" name="Straight Connector 12">
            <a:extLst>
              <a:ext uri="{FF2B5EF4-FFF2-40B4-BE49-F238E27FC236}">
                <a16:creationId xmlns:a16="http://schemas.microsoft.com/office/drawing/2014/main" id="{D08AA4D2-D195-467F-907E-039EEF5CBB56}"/>
              </a:ext>
            </a:extLst>
          </p:cNvPr>
          <p:cNvCxnSpPr>
            <a:cxnSpLocks/>
          </p:cNvCxnSpPr>
          <p:nvPr/>
        </p:nvCxnSpPr>
        <p:spPr>
          <a:xfrm>
            <a:off x="1049867" y="1048931"/>
            <a:ext cx="3056141"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53922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62869E8-3E12-4E20-874D-3AD000AF0FC8}"/>
              </a:ext>
            </a:extLst>
          </p:cNvPr>
          <p:cNvSpPr/>
          <p:nvPr/>
        </p:nvSpPr>
        <p:spPr>
          <a:xfrm>
            <a:off x="0" y="0"/>
            <a:ext cx="12192000" cy="1125414"/>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Text Placeholder 9">
            <a:extLst>
              <a:ext uri="{FF2B5EF4-FFF2-40B4-BE49-F238E27FC236}">
                <a16:creationId xmlns:a16="http://schemas.microsoft.com/office/drawing/2014/main" id="{7BF57E38-1247-4B2B-9300-AA955F42D145}"/>
              </a:ext>
            </a:extLst>
          </p:cNvPr>
          <p:cNvSpPr>
            <a:spLocks noGrp="1"/>
          </p:cNvSpPr>
          <p:nvPr>
            <p:ph type="body" sz="half" idx="2"/>
          </p:nvPr>
        </p:nvSpPr>
        <p:spPr>
          <a:xfrm>
            <a:off x="839788" y="1328462"/>
            <a:ext cx="3932237" cy="4540526"/>
          </a:xfrm>
        </p:spPr>
        <p:txBody>
          <a:bodyPr/>
          <a:lstStyle/>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Tuesday is the best day to increase sales because it has the most orders.</a:t>
            </a:r>
          </a:p>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Wednesday and Monday do well as well.</a:t>
            </a:r>
          </a:p>
          <a:p>
            <a:pPr marL="285750" indent="-285750" algn="just">
              <a:lnSpc>
                <a:spcPct val="100000"/>
              </a:lnSpc>
              <a:spcBef>
                <a:spcPts val="0"/>
              </a:spcBef>
              <a:buFont typeface="Arial" panose="020B0604020202020204" pitchFamily="34" charset="0"/>
              <a:buChar char="•"/>
            </a:pPr>
            <a:r>
              <a:rPr lang="en-US" sz="1600" dirty="0">
                <a:solidFill>
                  <a:srgbClr val="000000"/>
                </a:solidFill>
                <a:latin typeface="Calibri" panose="020F0502020204030204" pitchFamily="34" charset="0"/>
              </a:rPr>
              <a:t>From Friday through Sunday, orders decline significantly, reaching their lowest point on Sunday.</a:t>
            </a:r>
          </a:p>
        </p:txBody>
      </p:sp>
      <p:sp>
        <p:nvSpPr>
          <p:cNvPr id="7" name="Title 2">
            <a:extLst>
              <a:ext uri="{FF2B5EF4-FFF2-40B4-BE49-F238E27FC236}">
                <a16:creationId xmlns:a16="http://schemas.microsoft.com/office/drawing/2014/main" id="{E07471DE-7541-4844-B96A-575B2FF3617F}"/>
              </a:ext>
            </a:extLst>
          </p:cNvPr>
          <p:cNvSpPr txBox="1">
            <a:spLocks/>
          </p:cNvSpPr>
          <p:nvPr/>
        </p:nvSpPr>
        <p:spPr>
          <a:xfrm>
            <a:off x="990600" y="605446"/>
            <a:ext cx="10515600" cy="4899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Peak Ordering Days</a:t>
            </a:r>
          </a:p>
        </p:txBody>
      </p:sp>
      <p:cxnSp>
        <p:nvCxnSpPr>
          <p:cNvPr id="13" name="Straight Connector 12">
            <a:extLst>
              <a:ext uri="{FF2B5EF4-FFF2-40B4-BE49-F238E27FC236}">
                <a16:creationId xmlns:a16="http://schemas.microsoft.com/office/drawing/2014/main" id="{D08AA4D2-D195-467F-907E-039EEF5CBB56}"/>
              </a:ext>
            </a:extLst>
          </p:cNvPr>
          <p:cNvCxnSpPr>
            <a:cxnSpLocks/>
          </p:cNvCxnSpPr>
          <p:nvPr/>
        </p:nvCxnSpPr>
        <p:spPr>
          <a:xfrm>
            <a:off x="1049867" y="1048931"/>
            <a:ext cx="2897879"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6" name="Picture Placeholder 5">
            <a:extLst>
              <a:ext uri="{FF2B5EF4-FFF2-40B4-BE49-F238E27FC236}">
                <a16:creationId xmlns:a16="http://schemas.microsoft.com/office/drawing/2014/main" id="{03F765ED-DE66-4BE3-88BF-525A48955CE8}"/>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78" t="-163" r="83" b="163"/>
          <a:stretch/>
        </p:blipFill>
        <p:spPr>
          <a:xfrm>
            <a:off x="5967779" y="1328462"/>
            <a:ext cx="4266467" cy="2940537"/>
          </a:xfrm>
        </p:spPr>
      </p:pic>
    </p:spTree>
    <p:extLst>
      <p:ext uri="{BB962C8B-B14F-4D97-AF65-F5344CB8AC3E}">
        <p14:creationId xmlns:p14="http://schemas.microsoft.com/office/powerpoint/2010/main" val="643901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00ECC-9F93-44A6-B195-0AA1F80C1700}"/>
              </a:ext>
            </a:extLst>
          </p:cNvPr>
          <p:cNvSpPr>
            <a:spLocks noGrp="1"/>
          </p:cNvSpPr>
          <p:nvPr>
            <p:ph idx="1"/>
          </p:nvPr>
        </p:nvSpPr>
        <p:spPr/>
        <p:txBody>
          <a:bodyPr>
            <a:normAutofit/>
          </a:bodyPr>
          <a:lstStyle/>
          <a:p>
            <a:pPr algn="just"/>
            <a:r>
              <a:rPr lang="en-US" sz="1500" dirty="0"/>
              <a:t>Launch targeted promotions during Fridays to Sundays to balance low order volumes.</a:t>
            </a:r>
          </a:p>
          <a:p>
            <a:pPr algn="just"/>
            <a:r>
              <a:rPr lang="en-US" sz="1500" dirty="0"/>
              <a:t>Focus marketing and delivery efforts between 12–1 PM and 5–6 PM, the high order windows.</a:t>
            </a:r>
          </a:p>
          <a:p>
            <a:pPr algn="just"/>
            <a:r>
              <a:rPr lang="en-US" sz="1500" dirty="0"/>
              <a:t>Launch bundle offers, "Buy One, Get One" offers, and premium meal packages to increase Avg Order Value above $20.</a:t>
            </a:r>
          </a:p>
          <a:p>
            <a:pPr algn="just"/>
            <a:r>
              <a:rPr lang="en-US" sz="1500" dirty="0"/>
              <a:t>Capitalize on high sales on Tuesdays and Wednesdays by offering new products or special promotions on these two days.</a:t>
            </a:r>
          </a:p>
          <a:p>
            <a:pPr algn="just"/>
            <a:r>
              <a:rPr lang="en-US" sz="1500" dirty="0"/>
              <a:t>Test late-night ordering promotions (after 9 PM) to stimulate currently slow-volume periods.</a:t>
            </a:r>
          </a:p>
        </p:txBody>
      </p:sp>
      <p:sp>
        <p:nvSpPr>
          <p:cNvPr id="4" name="Title 4">
            <a:extLst>
              <a:ext uri="{FF2B5EF4-FFF2-40B4-BE49-F238E27FC236}">
                <a16:creationId xmlns:a16="http://schemas.microsoft.com/office/drawing/2014/main" id="{858EE7E9-7163-4D5D-9FA3-705F13983895}"/>
              </a:ext>
            </a:extLst>
          </p:cNvPr>
          <p:cNvSpPr txBox="1">
            <a:spLocks/>
          </p:cNvSpPr>
          <p:nvPr/>
        </p:nvSpPr>
        <p:spPr>
          <a:xfrm>
            <a:off x="838200" y="852853"/>
            <a:ext cx="10515600" cy="7385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n-lt"/>
              </a:rPr>
              <a:t>Recommendations</a:t>
            </a:r>
          </a:p>
        </p:txBody>
      </p:sp>
      <p:cxnSp>
        <p:nvCxnSpPr>
          <p:cNvPr id="7" name="Straight Connector 6">
            <a:extLst>
              <a:ext uri="{FF2B5EF4-FFF2-40B4-BE49-F238E27FC236}">
                <a16:creationId xmlns:a16="http://schemas.microsoft.com/office/drawing/2014/main" id="{33EBE944-01A7-46FF-A281-4E0147C53DE7}"/>
              </a:ext>
            </a:extLst>
          </p:cNvPr>
          <p:cNvCxnSpPr>
            <a:cxnSpLocks/>
          </p:cNvCxnSpPr>
          <p:nvPr/>
        </p:nvCxnSpPr>
        <p:spPr>
          <a:xfrm>
            <a:off x="899744" y="1371311"/>
            <a:ext cx="2766648"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2004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813</TotalTime>
  <Words>423</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(body)</vt:lpstr>
      <vt:lpstr>Calibri Light</vt:lpstr>
      <vt:lpstr>Office Theme</vt:lpstr>
      <vt:lpstr>Data Overview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Overview For this analysis, we utilized the comprehensive dataset of NYC Taxi Trip records, used data cleaning and feature engineering procedures to concentrate solely on relevant columns essential for our investigation</dc:title>
  <dc:creator>HP</dc:creator>
  <cp:lastModifiedBy>HP</cp:lastModifiedBy>
  <cp:revision>33</cp:revision>
  <dcterms:created xsi:type="dcterms:W3CDTF">2025-04-16T03:07:14Z</dcterms:created>
  <dcterms:modified xsi:type="dcterms:W3CDTF">2025-05-07T08:29:59Z</dcterms:modified>
</cp:coreProperties>
</file>