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Source Sans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412459-8B84-4DAC-930E-B40A186C5B9D}">
  <a:tblStyle styleId="{51412459-8B84-4DAC-930E-B40A186C5B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SourceSansPro-regular.fntdata"/><Relationship Id="rId21" Type="http://schemas.openxmlformats.org/officeDocument/2006/relationships/font" Target="fonts/Lato-boldItalic.fntdata"/><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SourceSans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c2774a3a3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c2774a3a3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c2774a3a3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c2774a3a3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9c9edce6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9c9edce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9c9edce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9c9edce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aruf.rayhan@tuni.f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501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800"/>
              <a:t>Assignment 2: Group Recommendations </a:t>
            </a:r>
            <a:endParaRPr sz="2800"/>
          </a:p>
        </p:txBody>
      </p:sp>
      <p:sp>
        <p:nvSpPr>
          <p:cNvPr id="59" name="Google Shape;59;p13"/>
          <p:cNvSpPr txBox="1"/>
          <p:nvPr>
            <p:ph idx="1" type="subTitle"/>
          </p:nvPr>
        </p:nvSpPr>
        <p:spPr>
          <a:xfrm>
            <a:off x="485875" y="972700"/>
            <a:ext cx="3802800" cy="16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Md Maruf Rayhan</a:t>
            </a:r>
            <a:endParaRPr>
              <a:solidFill>
                <a:schemeClr val="dk2"/>
              </a:solidFill>
            </a:endParaRPr>
          </a:p>
          <a:p>
            <a:pPr indent="0" lvl="0" marL="0" rtl="0" algn="l">
              <a:spcBef>
                <a:spcPts val="0"/>
              </a:spcBef>
              <a:spcAft>
                <a:spcPts val="0"/>
              </a:spcAft>
              <a:buNone/>
            </a:pPr>
            <a:r>
              <a:rPr lang="en" sz="2000" u="sng">
                <a:solidFill>
                  <a:schemeClr val="dk1"/>
                </a:solidFill>
                <a:hlinkClick r:id="rId3">
                  <a:extLst>
                    <a:ext uri="{A12FA001-AC4F-418D-AE19-62706E023703}">
                      <ahyp:hlinkClr val="tx"/>
                    </a:ext>
                  </a:extLst>
                </a:hlinkClick>
              </a:rPr>
              <a:t>maruf.rayhan@tuni.fi</a:t>
            </a:r>
            <a:endParaRPr sz="2000">
              <a:solidFill>
                <a:schemeClr val="dk1"/>
              </a:solidFill>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4775050" y="972700"/>
            <a:ext cx="3507600" cy="16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Finy Mercialie Linjaya</a:t>
            </a:r>
            <a:endParaRPr>
              <a:solidFill>
                <a:schemeClr val="dk2"/>
              </a:solidFill>
            </a:endParaRPr>
          </a:p>
          <a:p>
            <a:pPr indent="0" lvl="0" marL="0" rtl="0" algn="l">
              <a:spcBef>
                <a:spcPts val="0"/>
              </a:spcBef>
              <a:spcAft>
                <a:spcPts val="0"/>
              </a:spcAft>
              <a:buNone/>
            </a:pPr>
            <a:r>
              <a:rPr lang="en" sz="2000">
                <a:solidFill>
                  <a:schemeClr val="dk1"/>
                </a:solidFill>
              </a:rPr>
              <a:t>finy.linjaya@tuni.fi</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0555"/>
              <a:buFont typeface="Arial"/>
              <a:buNone/>
            </a:pPr>
            <a:r>
              <a:rPr lang="en" sz="3600">
                <a:solidFill>
                  <a:schemeClr val="dk1"/>
                </a:solidFill>
              </a:rPr>
              <a:t>Group Recommendation</a:t>
            </a:r>
            <a:endParaRPr sz="3600">
              <a:solidFill>
                <a:schemeClr val="dk1"/>
              </a:solidFill>
            </a:endParaRPr>
          </a:p>
          <a:p>
            <a:pPr indent="0" lvl="0" marL="0" rtl="0" algn="l">
              <a:spcBef>
                <a:spcPts val="1600"/>
              </a:spcBef>
              <a:spcAft>
                <a:spcPts val="0"/>
              </a:spcAft>
              <a:buClr>
                <a:schemeClr val="dk2"/>
              </a:buClr>
              <a:buSzPct val="30555"/>
              <a:buFont typeface="Arial"/>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66" name="Google Shape;66;p14"/>
          <p:cNvSpPr txBox="1"/>
          <p:nvPr>
            <p:ph idx="4294967295" type="title"/>
          </p:nvPr>
        </p:nvSpPr>
        <p:spPr>
          <a:xfrm>
            <a:off x="535775" y="1480150"/>
            <a:ext cx="7319400" cy="30675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The motivation and usefulness of group recommendations naturally arises in situations where a group of users shares a common activity, service, task, or device. </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Group-oriented recommendations are helpful in everyday situations like selecting a restaurant or organizing a trip.</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There are numerous techniques for preference aggregation that is generally divided into three categories:</a:t>
            </a:r>
            <a:endParaRPr b="0" sz="1800">
              <a:latin typeface="Lato"/>
              <a:ea typeface="Lato"/>
              <a:cs typeface="Lato"/>
              <a:sym typeface="Lato"/>
            </a:endParaRPr>
          </a:p>
          <a:p>
            <a:pPr indent="-320040" lvl="1" marL="914400" rtl="0" algn="l">
              <a:lnSpc>
                <a:spcPct val="115000"/>
              </a:lnSpc>
              <a:spcBef>
                <a:spcPts val="0"/>
              </a:spcBef>
              <a:spcAft>
                <a:spcPts val="0"/>
              </a:spcAft>
              <a:buSzPct val="100000"/>
              <a:buFont typeface="Lato"/>
              <a:buChar char="○"/>
            </a:pPr>
            <a:r>
              <a:rPr b="0" lang="en" sz="1600">
                <a:latin typeface="Lato"/>
                <a:ea typeface="Lato"/>
                <a:cs typeface="Lato"/>
                <a:sym typeface="Lato"/>
              </a:rPr>
              <a:t>Majority-based strategies</a:t>
            </a:r>
            <a:endParaRPr b="0" sz="1600">
              <a:latin typeface="Lato"/>
              <a:ea typeface="Lato"/>
              <a:cs typeface="Lato"/>
              <a:sym typeface="Lato"/>
            </a:endParaRPr>
          </a:p>
          <a:p>
            <a:pPr indent="-320040" lvl="1" marL="914400" rtl="0" algn="l">
              <a:lnSpc>
                <a:spcPct val="115000"/>
              </a:lnSpc>
              <a:spcBef>
                <a:spcPts val="0"/>
              </a:spcBef>
              <a:spcAft>
                <a:spcPts val="0"/>
              </a:spcAft>
              <a:buSzPct val="100000"/>
              <a:buFont typeface="Lato"/>
              <a:buChar char="○"/>
            </a:pPr>
            <a:r>
              <a:rPr b="0" lang="en" sz="1600">
                <a:latin typeface="Lato"/>
                <a:ea typeface="Lato"/>
                <a:cs typeface="Lato"/>
                <a:sym typeface="Lato"/>
              </a:rPr>
              <a:t>Consensus-based strategies</a:t>
            </a:r>
            <a:endParaRPr b="0" sz="1600">
              <a:latin typeface="Lato"/>
              <a:ea typeface="Lato"/>
              <a:cs typeface="Lato"/>
              <a:sym typeface="Lato"/>
            </a:endParaRPr>
          </a:p>
          <a:p>
            <a:pPr indent="-320040" lvl="1" marL="914400" rtl="0" algn="l">
              <a:lnSpc>
                <a:spcPct val="115000"/>
              </a:lnSpc>
              <a:spcBef>
                <a:spcPts val="0"/>
              </a:spcBef>
              <a:spcAft>
                <a:spcPts val="0"/>
              </a:spcAft>
              <a:buSzPct val="100000"/>
              <a:buFont typeface="Lato"/>
              <a:buChar char="○"/>
            </a:pPr>
            <a:r>
              <a:rPr b="0" lang="en" sz="1600">
                <a:latin typeface="Lato"/>
                <a:ea typeface="Lato"/>
                <a:cs typeface="Lato"/>
                <a:sym typeface="Lato"/>
              </a:rPr>
              <a:t>Borderline strategies</a:t>
            </a:r>
            <a:endParaRPr b="0"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4294967295" type="title"/>
          </p:nvPr>
        </p:nvSpPr>
        <p:spPr>
          <a:xfrm>
            <a:off x="535775" y="663200"/>
            <a:ext cx="7319400" cy="103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chemeClr val="dk1"/>
                </a:solidFill>
              </a:rPr>
              <a:t>Disagreements between the users in a group</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72" name="Google Shape;72;p15"/>
          <p:cNvSpPr txBox="1"/>
          <p:nvPr>
            <p:ph idx="4294967295" type="title"/>
          </p:nvPr>
        </p:nvSpPr>
        <p:spPr>
          <a:xfrm>
            <a:off x="535775" y="2151725"/>
            <a:ext cx="7319400" cy="23958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Disagreement describes the satisfaction bias among the group members.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We must count disagreement if we're going to improve the user experience with the final recommended items.</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6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4294967295" type="title"/>
          </p:nvPr>
        </p:nvSpPr>
        <p:spPr>
          <a:xfrm>
            <a:off x="535775" y="352300"/>
            <a:ext cx="7319400" cy="65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chemeClr val="dk1"/>
                </a:solidFill>
              </a:rPr>
              <a:t>Proposed Method</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78" name="Google Shape;78;p16"/>
          <p:cNvSpPr txBox="1"/>
          <p:nvPr>
            <p:ph idx="4294967295" type="title"/>
          </p:nvPr>
        </p:nvSpPr>
        <p:spPr>
          <a:xfrm>
            <a:off x="387525" y="1003900"/>
            <a:ext cx="8472600" cy="40515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sz="1550">
                <a:highlight>
                  <a:srgbClr val="FFFFFF"/>
                </a:highlight>
                <a:latin typeface="Arial"/>
                <a:ea typeface="Arial"/>
                <a:cs typeface="Arial"/>
                <a:sym typeface="Arial"/>
              </a:rPr>
              <a:t>Most pleasure strategy:</a:t>
            </a:r>
            <a:r>
              <a:rPr b="0" lang="en" sz="1550">
                <a:highlight>
                  <a:srgbClr val="FFFFFF"/>
                </a:highlight>
                <a:latin typeface="Arial"/>
                <a:ea typeface="Arial"/>
                <a:cs typeface="Arial"/>
                <a:sym typeface="Arial"/>
              </a:rPr>
              <a:t> It works as the least misery strategy, but instead of considering for an item the smallest ratings of the users, it selects the greatest ones. It belongs to the Borderline strategies method. Below is an example:</a:t>
            </a:r>
            <a:endParaRPr b="0" sz="1550">
              <a:highlight>
                <a:srgbClr val="FFFFFF"/>
              </a:highlight>
              <a:latin typeface="Arial"/>
              <a:ea typeface="Arial"/>
              <a:cs typeface="Arial"/>
              <a:sym typeface="Arial"/>
            </a:endParaRPr>
          </a:p>
          <a:p>
            <a:pPr indent="0" lvl="0" marL="457200" rtl="0" algn="l">
              <a:lnSpc>
                <a:spcPct val="115000"/>
              </a:lnSpc>
              <a:spcBef>
                <a:spcPts val="1600"/>
              </a:spcBef>
              <a:spcAft>
                <a:spcPts val="0"/>
              </a:spcAft>
              <a:buNone/>
            </a:pPr>
            <a:r>
              <a:t/>
            </a:r>
            <a:endParaRPr b="0" sz="1850">
              <a:highlight>
                <a:srgbClr val="FFFFFF"/>
              </a:highlight>
              <a:latin typeface="Arial"/>
              <a:ea typeface="Arial"/>
              <a:cs typeface="Arial"/>
              <a:sym typeface="Arial"/>
            </a:endParaRPr>
          </a:p>
          <a:p>
            <a:pPr indent="0" lvl="0" marL="45720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457200" rtl="0" algn="l">
              <a:lnSpc>
                <a:spcPct val="115000"/>
              </a:lnSpc>
              <a:spcBef>
                <a:spcPts val="1600"/>
              </a:spcBef>
              <a:spcAft>
                <a:spcPts val="0"/>
              </a:spcAft>
              <a:buNone/>
            </a:pPr>
            <a:r>
              <a:t/>
            </a:r>
            <a:endParaRPr b="0" sz="105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sz="1600">
              <a:latin typeface="Lato"/>
              <a:ea typeface="Lato"/>
              <a:cs typeface="Lato"/>
              <a:sym typeface="Lato"/>
            </a:endParaRPr>
          </a:p>
          <a:p>
            <a:pPr indent="0" lvl="0" marL="0" rtl="0" algn="l">
              <a:lnSpc>
                <a:spcPct val="115000"/>
              </a:lnSpc>
              <a:spcBef>
                <a:spcPts val="1600"/>
              </a:spcBef>
              <a:spcAft>
                <a:spcPts val="0"/>
              </a:spcAft>
              <a:buNone/>
            </a:pPr>
            <a:r>
              <a:t/>
            </a:r>
            <a:endParaRPr b="0" sz="1600">
              <a:latin typeface="Lato"/>
              <a:ea typeface="Lato"/>
              <a:cs typeface="Lato"/>
              <a:sym typeface="Lato"/>
            </a:endParaRPr>
          </a:p>
          <a:p>
            <a:pPr indent="0" lvl="0" marL="457200" rtl="0" algn="l">
              <a:lnSpc>
                <a:spcPct val="115000"/>
              </a:lnSpc>
              <a:spcBef>
                <a:spcPts val="1600"/>
              </a:spcBef>
              <a:spcAft>
                <a:spcPts val="1600"/>
              </a:spcAft>
              <a:buNone/>
            </a:pPr>
            <a:r>
              <a:rPr b="0" lang="en" sz="1400">
                <a:latin typeface="Lato"/>
                <a:ea typeface="Lato"/>
                <a:cs typeface="Lato"/>
                <a:sym typeface="Lato"/>
              </a:rPr>
              <a:t>Considers the maximum rating of an item. Group rating for item will be 8 since it’s the largest amongst(5,8,7)</a:t>
            </a:r>
            <a:endParaRPr b="0" sz="1400">
              <a:latin typeface="Lato"/>
              <a:ea typeface="Lato"/>
              <a:cs typeface="Lato"/>
              <a:sym typeface="Lato"/>
            </a:endParaRPr>
          </a:p>
        </p:txBody>
      </p:sp>
      <p:graphicFrame>
        <p:nvGraphicFramePr>
          <p:cNvPr id="79" name="Google Shape;79;p16"/>
          <p:cNvGraphicFramePr/>
          <p:nvPr/>
        </p:nvGraphicFramePr>
        <p:xfrm>
          <a:off x="952500" y="2496725"/>
          <a:ext cx="3000000" cy="3000000"/>
        </p:xfrm>
        <a:graphic>
          <a:graphicData uri="http://schemas.openxmlformats.org/drawingml/2006/table">
            <a:tbl>
              <a:tblPr>
                <a:noFill/>
                <a:tableStyleId>{51412459-8B84-4DAC-930E-B40A186C5B9D}</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Item 1</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Item 2</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Item 3</a:t>
                      </a:r>
                      <a:endParaRPr/>
                    </a:p>
                  </a:txBody>
                  <a:tcPr marT="91425" marB="91425" marR="91425" marL="91425"/>
                </a:tc>
              </a:tr>
              <a:tr h="381000">
                <a:tc>
                  <a:txBody>
                    <a:bodyPr/>
                    <a:lstStyle/>
                    <a:p>
                      <a:pPr indent="0" lvl="0" marL="0" rtl="0" algn="l">
                        <a:spcBef>
                          <a:spcPts val="0"/>
                        </a:spcBef>
                        <a:spcAft>
                          <a:spcPts val="0"/>
                        </a:spcAft>
                        <a:buNone/>
                      </a:pPr>
                      <a:r>
                        <a:rPr lang="en"/>
                        <a:t>MD</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Maruf</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81000">
                <a:tc>
                  <a:txBody>
                    <a:bodyPr/>
                    <a:lstStyle/>
                    <a:p>
                      <a:pPr indent="0" lvl="0" marL="0" rtl="0" algn="l">
                        <a:spcBef>
                          <a:spcPts val="0"/>
                        </a:spcBef>
                        <a:spcAft>
                          <a:spcPts val="0"/>
                        </a:spcAft>
                        <a:buNone/>
                      </a:pPr>
                      <a:r>
                        <a:rPr lang="en"/>
                        <a:t>Rayhan</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4294967295" type="title"/>
          </p:nvPr>
        </p:nvSpPr>
        <p:spPr>
          <a:xfrm>
            <a:off x="535775" y="663200"/>
            <a:ext cx="7319400" cy="54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0555"/>
              <a:buFont typeface="Arial"/>
              <a:buNone/>
            </a:pPr>
            <a:r>
              <a:rPr lang="en" sz="3600">
                <a:solidFill>
                  <a:schemeClr val="dk1"/>
                </a:solidFill>
              </a:rPr>
              <a:t>Proposed Method Cont.</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85" name="Google Shape;85;p17"/>
          <p:cNvSpPr txBox="1"/>
          <p:nvPr>
            <p:ph idx="4294967295" type="title"/>
          </p:nvPr>
        </p:nvSpPr>
        <p:spPr>
          <a:xfrm>
            <a:off x="535775" y="1370625"/>
            <a:ext cx="7319400" cy="32865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We calculate the absolute differences between each user's individual rating weight and the Aggregated  Maximum rating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We considered threshold value of 3.5</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Any group member whose sum of weight rating difference  is less than the threshold point (3.5) is regarded as disagreement and is removed from the final list of recommendations. Hence, added in the disagreement recommendation list.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6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4294967295" type="title"/>
          </p:nvPr>
        </p:nvSpPr>
        <p:spPr>
          <a:xfrm>
            <a:off x="535775" y="663200"/>
            <a:ext cx="7319400" cy="54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chemeClr val="dk1"/>
                </a:solidFill>
              </a:rPr>
              <a:t>Code Snippet</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91" name="Google Shape;91;p18"/>
          <p:cNvSpPr txBox="1"/>
          <p:nvPr>
            <p:ph idx="4294967295" type="title"/>
          </p:nvPr>
        </p:nvSpPr>
        <p:spPr>
          <a:xfrm>
            <a:off x="535775" y="1370625"/>
            <a:ext cx="7319400" cy="32865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Lato"/>
              <a:buChar char="●"/>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600">
              <a:latin typeface="Lato"/>
              <a:ea typeface="Lato"/>
              <a:cs typeface="Lato"/>
              <a:sym typeface="Lato"/>
            </a:endParaRPr>
          </a:p>
        </p:txBody>
      </p:sp>
      <p:pic>
        <p:nvPicPr>
          <p:cNvPr id="92" name="Google Shape;92;p18"/>
          <p:cNvPicPr preferRelativeResize="0"/>
          <p:nvPr/>
        </p:nvPicPr>
        <p:blipFill>
          <a:blip r:embed="rId3">
            <a:alphaModFix/>
          </a:blip>
          <a:stretch>
            <a:fillRect/>
          </a:stretch>
        </p:blipFill>
        <p:spPr>
          <a:xfrm>
            <a:off x="265275" y="1370625"/>
            <a:ext cx="8878724" cy="347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8" name="Google Shape;98;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9" name="Google Shape;99;p19"/>
          <p:cNvSpPr txBox="1"/>
          <p:nvPr/>
        </p:nvSpPr>
        <p:spPr>
          <a:xfrm>
            <a:off x="2855550" y="219044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200">
                <a:solidFill>
                  <a:schemeClr val="dk2"/>
                </a:solidFill>
                <a:latin typeface="Raleway"/>
                <a:ea typeface="Raleway"/>
                <a:cs typeface="Raleway"/>
                <a:sym typeface="Raleway"/>
              </a:rPr>
              <a:t>Any Question?</a:t>
            </a:r>
            <a:endParaRPr b="1" sz="3200">
              <a:solidFill>
                <a:schemeClr val="dk2"/>
              </a:solidFill>
              <a:latin typeface="Raleway"/>
              <a:ea typeface="Raleway"/>
              <a:cs typeface="Raleway"/>
              <a:sym typeface="Raleway"/>
            </a:endParaRPr>
          </a:p>
        </p:txBody>
      </p:sp>
      <p:sp>
        <p:nvSpPr>
          <p:cNvPr id="100" name="Google Shape;100;p19"/>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