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Alata"/>
      <p:regular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56366D-E81E-48EA-8CF3-5F4C4D4E459B}">
  <a:tblStyle styleId="{5656366D-E81E-48EA-8CF3-5F4C4D4E45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Barlow-regular.fntdata"/><Relationship Id="rId10" Type="http://schemas.openxmlformats.org/officeDocument/2006/relationships/slide" Target="slides/slide4.xml"/><Relationship Id="rId32" Type="http://schemas.openxmlformats.org/officeDocument/2006/relationships/font" Target="fonts/Alata-regular.fntdata"/><Relationship Id="rId13" Type="http://schemas.openxmlformats.org/officeDocument/2006/relationships/slide" Target="slides/slide7.xml"/><Relationship Id="rId35" Type="http://schemas.openxmlformats.org/officeDocument/2006/relationships/font" Target="fonts/Barlow-italic.fntdata"/><Relationship Id="rId12" Type="http://schemas.openxmlformats.org/officeDocument/2006/relationships/slide" Target="slides/slide6.xml"/><Relationship Id="rId34" Type="http://schemas.openxmlformats.org/officeDocument/2006/relationships/font" Target="fonts/Barlow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Barlow-boldItalic.fntdata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fc92b184b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fc92b184b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fdb0d41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fdb0d41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fc92b184b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fc92b184b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c92b184b_6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fc92b184b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fc8d2b1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fc8d2b1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4b349fee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e4b349fe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fdb0d41a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fdb0d41a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fc92b184b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fc92b184b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38016/jista.8772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00" y="1018925"/>
            <a:ext cx="10668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05750" y="895500"/>
            <a:ext cx="81690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rgbClr val="000000"/>
                </a:solidFill>
              </a:rPr>
              <a:t>Early Diabetes Prediction Using Machine Learning Techniques with XAI</a:t>
            </a:r>
            <a:endParaRPr sz="3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88" name="Google Shape;88;p13"/>
          <p:cNvSpPr/>
          <p:nvPr/>
        </p:nvSpPr>
        <p:spPr>
          <a:xfrm>
            <a:off x="2311050" y="2260700"/>
            <a:ext cx="4521900" cy="213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Submitted By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Team no - 09</a:t>
            </a:r>
            <a:endParaRPr b="1"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Rakib Hossain Rifat 			   ID: 22366030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Marufa Kamal				   ID: 22366033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Abanti Chakraborty Shruti            ID: 22366034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Ehsanur Rahman Rhythm 	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Md. Humaion Kabir Mehedi 		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25" y="1839775"/>
            <a:ext cx="8191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714300" y="61372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45457"/>
                </a:solidFill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b="1" sz="2300">
              <a:solidFill>
                <a:srgbClr val="5454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662000" y="1721325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Introduction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66875" y="16631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01.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633350" y="2752725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Motivation 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66875" y="39326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03.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604700" y="4008825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Related Works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66875" y="270157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02.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472150" y="1638088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Work Plan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76875" y="1611963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04</a:t>
            </a:r>
            <a:r>
              <a:rPr lang="en" sz="3100">
                <a:solidFill>
                  <a:srgbClr val="2F4A8A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  <a:endParaRPr sz="3100">
              <a:solidFill>
                <a:srgbClr val="2F4A8A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472150" y="2752725"/>
            <a:ext cx="3525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Potential Challenges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576875" y="2726600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05.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443238" y="3867350"/>
            <a:ext cx="3525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4A8A"/>
                </a:solidFill>
                <a:latin typeface="Barlow"/>
                <a:ea typeface="Barlow"/>
                <a:cs typeface="Barlow"/>
                <a:sym typeface="Barlow"/>
              </a:rPr>
              <a:t>Conclusion and Future Works</a:t>
            </a:r>
            <a:endParaRPr b="1" sz="1800">
              <a:solidFill>
                <a:srgbClr val="2F4A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547963" y="38412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06.</a:t>
            </a:r>
            <a:endParaRPr sz="31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27650" y="54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68550" y="1404125"/>
            <a:ext cx="80730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Diabetes is a state of the body, or it is basically known as an incurable and deadliest disease that is caused by an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imbalance of the sugar level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[1]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 </a:t>
            </a:r>
            <a:r>
              <a:rPr b="1" lang="en" sz="1600"/>
              <a:t>400 million </a:t>
            </a:r>
            <a:r>
              <a:rPr lang="en" sz="1600"/>
              <a:t>people worldwide are diabetic, and the number is increasing each year. Early detection of diabetes is crucial to prevent complications and improve patient quality of life[3].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Typically There are two types of diabetes:</a:t>
            </a:r>
            <a:br>
              <a:rPr lang="en" sz="1600">
                <a:latin typeface="Barlow"/>
                <a:ea typeface="Barlow"/>
                <a:cs typeface="Barlow"/>
                <a:sym typeface="Barlow"/>
              </a:rPr>
            </a:b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Type 1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, where the pancreas does not produce enough insulin and 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requires insulin therapy</a:t>
            </a:r>
            <a:b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Type 2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, where insulin resistance is a major issue and it is associated with other diseases [2].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53250" y="1304150"/>
            <a:ext cx="79773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It is  announced by the International Diabetes Federation, the number of diabetic patients 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by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2030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will be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490 million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b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Diabetes also has an effect on the other organs such as eyes, kidneys, limbs, feets and may cause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heart stroke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blindness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or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neuropathy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While there is treatment for this disease, it does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not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have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complete cure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b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cost 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of managing diabetes and its complications is also significant, and it is estimated to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increase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in the coming years.</a:t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7"/>
              </a:buClr>
              <a:buSzPts val="1600"/>
              <a:buChar char="●"/>
            </a:pP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There is a crucial need to find the best techniques for more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effective treatments 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and </a:t>
            </a:r>
            <a:r>
              <a:rPr b="1"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prevention strategies</a:t>
            </a:r>
            <a:r>
              <a:rPr lang="en" sz="1600">
                <a:solidFill>
                  <a:srgbClr val="545457"/>
                </a:solidFill>
                <a:latin typeface="Barlow"/>
                <a:ea typeface="Barlow"/>
                <a:cs typeface="Barlow"/>
                <a:sym typeface="Barlow"/>
              </a:rPr>
              <a:t> of this disease.</a:t>
            </a:r>
            <a:endParaRPr sz="1600">
              <a:solidFill>
                <a:srgbClr val="54545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727650" y="53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7"/>
          <p:cNvGraphicFramePr/>
          <p:nvPr/>
        </p:nvGraphicFramePr>
        <p:xfrm>
          <a:off x="756875" y="115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{5656366D-E81E-48EA-8CF3-5F4C4D4E459B}</a:tableStyleId>
              </a:tblPr>
              <a:tblGrid>
                <a:gridCol w="1331425"/>
                <a:gridCol w="1378500"/>
                <a:gridCol w="3359850"/>
                <a:gridCol w="1560450"/>
              </a:tblGrid>
              <a:tr h="44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b="1"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Methods</a:t>
                      </a:r>
                      <a:endParaRPr b="1"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 Metric</a:t>
                      </a:r>
                      <a:endParaRPr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172"/>
                    </a:solidFill>
                  </a:tcPr>
                </a:tc>
              </a:tr>
              <a:tr h="6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Hassan</a:t>
                      </a: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et al [1]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Using Machine learning techniques,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SVM, logistic regression and Random Classifier. B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oth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Random Forest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and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Logistic Regression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produced highest F1-score.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88% F1-score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Le et. al[4]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2021 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 feature selection algorithm has also been implemented to optimize the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Multilayer Perceptron Classifier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which produced highest accuracy.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97% accuracy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Özer[5] 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 time domain specific deep learning model,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LSTM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, has also been tested on the UCI dataset.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F1 score of 98.9%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Sadhu and Jadli[6]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2021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Seven classical machine learning models were compared using the same dataset. The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random forest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method was found to have highest accuracy.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98.08% accuracy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Oleiwi et al[7]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Applied a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radial basis function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network model and evaluated its performance using 10-fold cross-validation.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98.80%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accuracy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A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7"/>
          <p:cNvSpPr txBox="1"/>
          <p:nvPr>
            <p:ph idx="4294967295" type="title"/>
          </p:nvPr>
        </p:nvSpPr>
        <p:spPr>
          <a:xfrm>
            <a:off x="661000" y="49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r>
              <a:rPr lang="en"/>
              <a:t> Works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05350" y="47609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45457"/>
                </a:solidFill>
              </a:rPr>
              <a:t>Table</a:t>
            </a:r>
            <a:r>
              <a:rPr b="1" lang="en" sz="1100">
                <a:solidFill>
                  <a:srgbClr val="545457"/>
                </a:solidFill>
              </a:rPr>
              <a:t> 1.</a:t>
            </a:r>
            <a:r>
              <a:rPr lang="en" sz="1100">
                <a:solidFill>
                  <a:srgbClr val="545457"/>
                </a:solidFill>
              </a:rPr>
              <a:t> Related Works Description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664200" y="49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345500" y="1556938"/>
            <a:ext cx="10791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50350" y="15569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Preprocess Data and feature engineering</a:t>
            </a:r>
            <a:endParaRPr sz="1000"/>
          </a:p>
        </p:txBody>
      </p:sp>
      <p:sp>
        <p:nvSpPr>
          <p:cNvPr id="137" name="Google Shape;137;p18"/>
          <p:cNvSpPr/>
          <p:nvPr/>
        </p:nvSpPr>
        <p:spPr>
          <a:xfrm>
            <a:off x="1092900" y="3122950"/>
            <a:ext cx="1331700" cy="6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XAI to Explain Prediction Based on the Best Model</a:t>
            </a:r>
            <a:endParaRPr sz="1000"/>
          </a:p>
        </p:txBody>
      </p:sp>
      <p:sp>
        <p:nvSpPr>
          <p:cNvPr id="138" name="Google Shape;138;p18"/>
          <p:cNvSpPr/>
          <p:nvPr/>
        </p:nvSpPr>
        <p:spPr>
          <a:xfrm>
            <a:off x="4778300" y="31413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Ensemble</a:t>
            </a:r>
            <a:endParaRPr sz="1000"/>
          </a:p>
        </p:txBody>
      </p:sp>
      <p:sp>
        <p:nvSpPr>
          <p:cNvPr id="139" name="Google Shape;139;p18"/>
          <p:cNvSpPr/>
          <p:nvPr/>
        </p:nvSpPr>
        <p:spPr>
          <a:xfrm>
            <a:off x="6328200" y="3141338"/>
            <a:ext cx="15960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Compare scores</a:t>
            </a:r>
            <a:endParaRPr sz="1000"/>
          </a:p>
        </p:txBody>
      </p:sp>
      <p:sp>
        <p:nvSpPr>
          <p:cNvPr id="140" name="Google Shape;140;p18"/>
          <p:cNvSpPr/>
          <p:nvPr/>
        </p:nvSpPr>
        <p:spPr>
          <a:xfrm>
            <a:off x="4778300" y="15569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Preparation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328200" y="1556938"/>
            <a:ext cx="15960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Multiple Model Train and evaluate</a:t>
            </a:r>
            <a:endParaRPr sz="1000"/>
          </a:p>
        </p:txBody>
      </p:sp>
      <p:sp>
        <p:nvSpPr>
          <p:cNvPr id="142" name="Google Shape;142;p18"/>
          <p:cNvSpPr/>
          <p:nvPr/>
        </p:nvSpPr>
        <p:spPr>
          <a:xfrm>
            <a:off x="2433100" y="1839813"/>
            <a:ext cx="6174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152550" y="1832638"/>
            <a:ext cx="6174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872000" y="1832638"/>
            <a:ext cx="4563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5400000">
            <a:off x="6681900" y="2615638"/>
            <a:ext cx="888600" cy="1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883100" y="3409213"/>
            <a:ext cx="456300" cy="12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75875" y="3443625"/>
            <a:ext cx="617400" cy="12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59530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062363" y="3133513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 Classes</a:t>
            </a:r>
            <a:endParaRPr sz="1000"/>
          </a:p>
        </p:txBody>
      </p:sp>
      <p:sp>
        <p:nvSpPr>
          <p:cNvPr id="150" name="Google Shape;150;p18"/>
          <p:cNvSpPr/>
          <p:nvPr/>
        </p:nvSpPr>
        <p:spPr>
          <a:xfrm>
            <a:off x="2424600" y="3460325"/>
            <a:ext cx="640200" cy="126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B1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3008550" y="40759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45457"/>
                </a:solidFill>
              </a:rPr>
              <a:t>Figure 1.</a:t>
            </a:r>
            <a:r>
              <a:rPr lang="en" sz="1100">
                <a:solidFill>
                  <a:srgbClr val="545457"/>
                </a:solidFill>
              </a:rPr>
              <a:t> A Flowchart of Work Plan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1345975" y="1556938"/>
            <a:ext cx="10791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Collection</a:t>
            </a:r>
            <a:endParaRPr sz="1000"/>
          </a:p>
        </p:txBody>
      </p:sp>
      <p:sp>
        <p:nvSpPr>
          <p:cNvPr id="153" name="Google Shape;153;p18"/>
          <p:cNvSpPr/>
          <p:nvPr/>
        </p:nvSpPr>
        <p:spPr>
          <a:xfrm>
            <a:off x="3050825" y="15569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Preprocess Data and feature engineering</a:t>
            </a:r>
            <a:endParaRPr sz="1000"/>
          </a:p>
        </p:txBody>
      </p:sp>
      <p:sp>
        <p:nvSpPr>
          <p:cNvPr id="154" name="Google Shape;154;p18"/>
          <p:cNvSpPr/>
          <p:nvPr/>
        </p:nvSpPr>
        <p:spPr>
          <a:xfrm>
            <a:off x="4778775" y="1556938"/>
            <a:ext cx="1102200" cy="67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 Preparation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7650" y="53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847600" y="1470225"/>
            <a:ext cx="75687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Handle the missing values in dataset. 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Find the highly </a:t>
            </a: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correlated</a:t>
            </a: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features and make a better comparison between the result before feature engineering and after.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Finding out the potential high scoring algorithms for the ensemble technique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Visualizing results with XAI - finding out which performs better - LIME or SHAP?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683200" y="49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ork 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785000" y="1441200"/>
            <a:ext cx="77514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We will use p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erformance metrics such as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Accuracy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Recall,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Precision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F1-score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to compare and validate the results.</a:t>
            </a:r>
            <a:br>
              <a:rPr lang="en" sz="1600">
                <a:latin typeface="Barlow"/>
                <a:ea typeface="Barlow"/>
                <a:cs typeface="Barlow"/>
                <a:sym typeface="Barlow"/>
              </a:rPr>
            </a:b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Find the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best model from all the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techniques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and and explain the output with XAI</a:t>
            </a:r>
            <a:br>
              <a:rPr lang="en" sz="1600">
                <a:latin typeface="Barlow"/>
                <a:ea typeface="Barlow"/>
                <a:cs typeface="Barlow"/>
                <a:sym typeface="Barlow"/>
              </a:rPr>
            </a:b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Create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ensemble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model so that we can see if multiple model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perform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better than individual.</a:t>
            </a:r>
            <a:br>
              <a:rPr lang="en" sz="1600">
                <a:latin typeface="Barlow"/>
                <a:ea typeface="Barlow"/>
                <a:cs typeface="Barlow"/>
                <a:sym typeface="Barlow"/>
              </a:rPr>
            </a:b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We will try to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develop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a diabetes risk prediction application using the best model.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4294967295" type="title"/>
          </p:nvPr>
        </p:nvSpPr>
        <p:spPr>
          <a:xfrm>
            <a:off x="727650" y="46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727650" y="1355250"/>
            <a:ext cx="8352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"/>
                <a:ea typeface="Barlow"/>
                <a:cs typeface="Barlow"/>
                <a:sym typeface="Barlow"/>
              </a:rPr>
              <a:t>[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1] 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Hassan, M. M., Peya, Z. J., Mollick, S., Billah, M. A. M., Shakil, M. M. H., &amp; Dulla, A. U. (2021, July). Diabetes prediction in healthcare at early stage using machine learning approach. In </a:t>
            </a:r>
            <a:r>
              <a:rPr i="1" lang="en" sz="1000">
                <a:latin typeface="Barlow"/>
                <a:ea typeface="Barlow"/>
                <a:cs typeface="Barlow"/>
                <a:sym typeface="Barlow"/>
              </a:rPr>
              <a:t>2021 12th International Conference on Computing Communication and Networking Technologies (ICCCNT)</a:t>
            </a:r>
            <a:r>
              <a:rPr lang="en" sz="1000">
                <a:latin typeface="Barlow"/>
                <a:ea typeface="Barlow"/>
                <a:cs typeface="Barlow"/>
                <a:sym typeface="Barlow"/>
              </a:rPr>
              <a:t> (pp. 01-05). IEEE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[2] </a:t>
            </a: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Abdulhadi, N. and Al-Mousa, A., 2021, July. Diabetes detection using machine learning classification methods. In </a:t>
            </a:r>
            <a:r>
              <a:rPr i="1"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2021 International Conference on Information Technology (ICIT)</a:t>
            </a: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 (pp. 350-354). IEEE.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[3] WHO. (n.d.). Diabetes. Retrieved July 15, 2021, from https://www.who.int/health-topics/diabetes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[4] Le, T. M., Vo, T. M., Pham, T. N. &amp; Dao, S. V. T. (2020). A Novel Wrapper–Based Feature Selection for Early Diabetes Prediction Enhanced With a Metaheuristic. IEEE Access, 9, 7869-7884. DOI:10.1109/ACCESS.2020.3047942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[5]Özer, İ. (2020). Uzun Kısa Dönem Bellek Ağlarını Kullanarak Erken Aşama Diyabet Tahmini. Mühendislik Bilimleri ve Araştırmaları Dergisi, 2(2), 50-57. </a:t>
            </a:r>
            <a:r>
              <a:rPr lang="en" sz="10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https://doi.org/10.38016/jista.877292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[6]Sadhu, A. &amp; Jadli, A. (2021). Early-Stage Diabetes Risk Prediction: A Comparative Analysis of Classification Algorithms. International Advanced Research Journal in Science, Engineering and Technology (IARJSET), 8(2), 193-201. DOI: 10.17148/IARJSET.2021.8228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632"/>
                </a:solidFill>
                <a:latin typeface="Barlow"/>
                <a:ea typeface="Barlow"/>
                <a:cs typeface="Barlow"/>
                <a:sym typeface="Barlow"/>
              </a:rPr>
              <a:t>[7]Oleiwi, A. K., Shi, L., Tao, Y. &amp; Wei, L. (2020). A Comparative Analysis and Risk Prediction of Diabetes at Early Stage using Machine Learning Approach. International Journal of Future Generation Communication and Networking, 13(3), 4151-4163.</a:t>
            </a:r>
            <a:endParaRPr sz="1000">
              <a:solidFill>
                <a:srgbClr val="20263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