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zuki" initials="K" lastIdx="1" clrIdx="0">
    <p:extLst>
      <p:ext uri="{19B8F6BF-5375-455C-9EA6-DF929625EA0E}">
        <p15:presenceInfo xmlns:p15="http://schemas.microsoft.com/office/powerpoint/2012/main" userId="Kazu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rgbClr val="00B050"/>
                </a:solidFill>
              </a:rPr>
              <a:t>サイバネティックス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>
                <a:solidFill>
                  <a:srgbClr val="FF0000"/>
                </a:solidFill>
              </a:rPr>
              <a:t>スペクタクル　グラス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IchigoJam</a:t>
            </a:r>
            <a:r>
              <a:rPr lang="ja-JP" altLang="en-US" dirty="0" smtClean="0"/>
              <a:t>プログラム</a:t>
            </a:r>
            <a:endParaRPr lang="en-US" altLang="ja-JP" dirty="0" smtClean="0"/>
          </a:p>
          <a:p>
            <a:r>
              <a:rPr lang="ja-JP" altLang="en-US" dirty="0" smtClean="0"/>
              <a:t>どんなふうになってるの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28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2265" y="372533"/>
            <a:ext cx="7408333" cy="6163734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30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PLAY "$T180O5ER16ER16E2R16 ER16ER16E2R16 EGC.D8E2.R8 FR16FR16F.R16F8R16FER16ER16ER16EDR16DCD2G2 ER16ER16E2R16 </a:t>
            </a:r>
            <a:r>
              <a:rPr lang="en-US" altLang="ja-JP" dirty="0" err="1">
                <a:solidFill>
                  <a:schemeClr val="bg1"/>
                </a:solidFill>
                <a:latin typeface="+mj-ea"/>
                <a:ea typeface="+mj-ea"/>
              </a:rPr>
              <a:t>ER16ER16E2R16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 EGC.D8E2.R8 FR16FR16F.R16F8FER16ER16EGR16GFDC2.R"</a:t>
            </a:r>
          </a:p>
          <a:p>
            <a:pPr marL="0" indent="0">
              <a:buNone/>
            </a:pPr>
            <a:endParaRPr lang="en-US" altLang="ja-JP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40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50 IF I &lt; 36 LET [I],50,0,0 ELSE LET [I],0,50,0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60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70 WS.LED 24 : PWM 5,50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80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90 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100 IF I &lt; 36 LET [I],0,50,0 ELSE LET [I],50,0,0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110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120 WS.LED 24 : PWM 5,200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130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140 IF BTN() GOTO 200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150 GOTO 40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200 FOR I = 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210 IF I &lt; 12 OR ( I &gt;= 36 AND I &lt; 48 ) LET [I],0,50,0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220 IF ( I &gt;= 12 AND I &lt; 24 ) OR ( I &gt;= 48 AND I &lt; 60) LET [I],50,0,0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230 IF ( I &gt;= 24 AND I &lt; 36 ) OR I &gt;= 60 LET [I],50,50,50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240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250 A = 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260 WS.LED 24 : IF A = 0 GOTO 270 ELSE GOTO 280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270 PWM 5,50 : A = 1 : GOTO 290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280 PWM 5,200 : A = 0 : GOTO 290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290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300 [72] = [0] : [73] = [1] : [74] = [2]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310 FOR I = 0 TO 71 STEP 1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320 [I] = [I+3]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330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340 IF BTN() GOTO 400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350 GOTO 260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400 PLAY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410 CLV:WS.LED24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420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430 IF BTN() GOTO 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440 GOTO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420</a:t>
            </a: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11332" y="2421467"/>
            <a:ext cx="306493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400" dirty="0" err="1" smtClean="0"/>
              <a:t>めっちゃ</a:t>
            </a:r>
            <a:r>
              <a:rPr kumimoji="1" lang="ja-JP" altLang="en-US" sz="2400" dirty="0" smtClean="0"/>
              <a:t>長いよ。</a:t>
            </a:r>
            <a:endParaRPr kumimoji="1" lang="en-US" altLang="ja-JP" sz="2400" dirty="0" smtClean="0"/>
          </a:p>
          <a:p>
            <a:r>
              <a:rPr kumimoji="1" lang="ja-JP" altLang="en-US" sz="2400" dirty="0" err="1" smtClean="0"/>
              <a:t>めっちゃ</a:t>
            </a:r>
            <a:r>
              <a:rPr kumimoji="1" lang="ja-JP" altLang="en-US" sz="2400" dirty="0" smtClean="0"/>
              <a:t>字小さいよ。</a:t>
            </a:r>
            <a:endParaRPr kumimoji="1" lang="en-US" altLang="ja-JP" sz="2400" dirty="0" smtClean="0"/>
          </a:p>
          <a:p>
            <a:r>
              <a:rPr kumimoji="1" lang="ja-JP" altLang="en-US" sz="2400" dirty="0" err="1" smtClean="0"/>
              <a:t>書くの</a:t>
            </a:r>
            <a:r>
              <a:rPr kumimoji="1" lang="ja-JP" altLang="en-US" sz="2400" dirty="0" smtClean="0"/>
              <a:t>大変だったよ。</a:t>
            </a:r>
            <a:endParaRPr kumimoji="1" lang="ja-JP" altLang="en-US" sz="2400" dirty="0"/>
          </a:p>
        </p:txBody>
      </p:sp>
      <p:sp>
        <p:nvSpPr>
          <p:cNvPr id="5" name="角丸四角形 4"/>
          <p:cNvSpPr/>
          <p:nvPr/>
        </p:nvSpPr>
        <p:spPr>
          <a:xfrm>
            <a:off x="2379133" y="372532"/>
            <a:ext cx="7501466" cy="139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379133" y="638996"/>
            <a:ext cx="2624667" cy="2061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79132" y="2827869"/>
            <a:ext cx="2624667" cy="2751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379132" y="5672667"/>
            <a:ext cx="2624667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3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72265" y="372533"/>
            <a:ext cx="7408333" cy="6163734"/>
          </a:xfrm>
          <a:solidFill>
            <a:schemeClr val="tx1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30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PLAY "$T180O5ER16ER16E2R16 ER16ER16E2R16 EGC.D8E2.R8 FR16FR16F.R16F8R16FER16ER16ER16EDR16DCD2G2 ER16ER16E2R16 </a:t>
            </a:r>
            <a:r>
              <a:rPr lang="en-US" altLang="ja-JP" dirty="0" err="1">
                <a:solidFill>
                  <a:schemeClr val="bg1"/>
                </a:solidFill>
                <a:latin typeface="+mj-ea"/>
                <a:ea typeface="+mj-ea"/>
              </a:rPr>
              <a:t>ER16ER16E2R16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 EGC.D8E2.R8 FR16FR16F.R16F8FER16ER16EGR16GFDC2.R"</a:t>
            </a:r>
          </a:p>
          <a:p>
            <a:pPr marL="0" indent="0">
              <a:buNone/>
            </a:pPr>
            <a:endParaRPr lang="en-US" altLang="ja-JP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40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50 IF I &lt; 36 LET [I],50,0,0 ELSE LET [I],0,50,0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60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70 WS.LED 24 : PWM 5,50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80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90 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100 IF I &lt; 36 LET [I],0,50,0 ELSE LET [I],50,0,0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110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120 WS.LED 24 : PWM 5,200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130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140 IF BTN() GOTO 200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150 GOTO 40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200 FOR I = 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210 IF I &lt; 12 OR ( I &gt;= 36 AND I &lt; 48 ) LET [I],0,50,0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220 IF ( I &gt;= 12 AND I &lt; 24 ) OR ( I &gt;= 48 AND I &lt; 60) LET [I],50,0,0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230 IF ( I &gt;= 24 AND I &lt; 36 ) OR I &gt;= 60 LET [I],50,50,50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240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250 A = 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260 WS.LED 24 : IF A = 0 GOTO 270 ELSE GOTO 280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270 PWM 5,50 : A = 1 : GOTO 290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280 PWM 5,200 : A = 0 : GOTO 290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290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300 [72] = [0] : [73] = [1] : [74] = [2]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310 FOR I = 0 TO 71 STEP 1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320 [I] = [I+3]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330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340 IF BTN() GOTO 400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350 GOTO 260</a:t>
            </a:r>
          </a:p>
          <a:p>
            <a:pPr marL="0" indent="0">
              <a:buNone/>
            </a:pP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400 PLAY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410 CLV:WS.LED24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420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430 IF BTN() GOTO 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440 GOTO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420</a:t>
            </a: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2379133" y="372532"/>
            <a:ext cx="7501466" cy="139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2379133" y="638996"/>
            <a:ext cx="2624667" cy="20618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379132" y="2827869"/>
            <a:ext cx="2624667" cy="27516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2379132" y="5672667"/>
            <a:ext cx="2624667" cy="863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425266" y="1016000"/>
            <a:ext cx="19558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音楽を鳴らす部分</a:t>
            </a:r>
            <a:endParaRPr kumimoji="1" lang="ja-JP" altLang="en-US" dirty="0"/>
          </a:p>
        </p:txBody>
      </p:sp>
      <p:sp>
        <p:nvSpPr>
          <p:cNvPr id="8" name="下矢印 7"/>
          <p:cNvSpPr/>
          <p:nvPr/>
        </p:nvSpPr>
        <p:spPr>
          <a:xfrm rot="7581268">
            <a:off x="5249333" y="2027291"/>
            <a:ext cx="372534" cy="3600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867401" y="2981306"/>
            <a:ext cx="282786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ライト</a:t>
            </a:r>
            <a:r>
              <a:rPr kumimoji="1" lang="en-US" altLang="ja-JP" dirty="0" smtClean="0"/>
              <a:t>(LED)</a:t>
            </a:r>
            <a:r>
              <a:rPr kumimoji="1" lang="ja-JP" altLang="en-US" dirty="0" smtClean="0"/>
              <a:t>を光らせる部分</a:t>
            </a:r>
            <a:endParaRPr kumimoji="1" lang="ja-JP" altLang="en-US" dirty="0"/>
          </a:p>
        </p:txBody>
      </p:sp>
      <p:sp>
        <p:nvSpPr>
          <p:cNvPr id="12" name="下矢印 11"/>
          <p:cNvSpPr/>
          <p:nvPr/>
        </p:nvSpPr>
        <p:spPr>
          <a:xfrm rot="10800000">
            <a:off x="7961490" y="579228"/>
            <a:ext cx="372534" cy="3600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4779526">
            <a:off x="5249333" y="3006689"/>
            <a:ext cx="372534" cy="36007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2464399">
            <a:off x="5680160" y="3684142"/>
            <a:ext cx="498692" cy="230761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498330" y="539699"/>
            <a:ext cx="88036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①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543266" y="1026764"/>
            <a:ext cx="88036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543266" y="3742036"/>
            <a:ext cx="88036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③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83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6463" y="1923695"/>
            <a:ext cx="10718800" cy="1312332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30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PLAY </a:t>
            </a:r>
            <a:r>
              <a:rPr lang="en-US" altLang="ja-JP" dirty="0">
                <a:solidFill>
                  <a:srgbClr val="FFFF00"/>
                </a:solidFill>
                <a:latin typeface="+mj-ea"/>
                <a:ea typeface="+mj-ea"/>
              </a:rPr>
              <a:t>"$T180O5ER16ER16E2R16 ER16ER16E2R16 EGC.D8E2.R8 FR16FR16F.R16F8R16FER16ER16ER16EDR16DCD2G2 ER16ER16E2R16 </a:t>
            </a:r>
            <a:r>
              <a:rPr lang="en-US" altLang="ja-JP" dirty="0" err="1">
                <a:solidFill>
                  <a:srgbClr val="FFFF00"/>
                </a:solidFill>
                <a:latin typeface="+mj-ea"/>
                <a:ea typeface="+mj-ea"/>
              </a:rPr>
              <a:t>ER16ER16E2R16</a:t>
            </a:r>
            <a:r>
              <a:rPr lang="en-US" altLang="ja-JP" dirty="0">
                <a:solidFill>
                  <a:srgbClr val="FFFF00"/>
                </a:solidFill>
                <a:latin typeface="+mj-ea"/>
                <a:ea typeface="+mj-ea"/>
              </a:rPr>
              <a:t> EGC.D8E2.R8 FR16FR16F.R16F8FER16ER16EGR16GFDC2.R"</a:t>
            </a:r>
          </a:p>
          <a:p>
            <a:pPr marL="0" indent="0">
              <a:buNone/>
            </a:pPr>
            <a:endParaRPr lang="en-US" altLang="ja-JP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845733" y="1099065"/>
            <a:ext cx="347980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音楽を鳴らす部分</a:t>
            </a:r>
            <a:endParaRPr kumimoji="1" lang="ja-JP" altLang="en-US" sz="3200" dirty="0"/>
          </a:p>
        </p:txBody>
      </p:sp>
      <p:sp>
        <p:nvSpPr>
          <p:cNvPr id="9" name="正方形/長方形 8"/>
          <p:cNvSpPr/>
          <p:nvPr/>
        </p:nvSpPr>
        <p:spPr>
          <a:xfrm>
            <a:off x="876463" y="923667"/>
            <a:ext cx="88036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①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295401" y="3236026"/>
            <a:ext cx="9601196" cy="26398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PLAY</a:t>
            </a:r>
            <a:r>
              <a:rPr lang="ja-JP" altLang="en-US" dirty="0" smtClean="0"/>
              <a:t>コマンドで音が流れる。</a:t>
            </a:r>
            <a:endParaRPr lang="en-US" altLang="ja-JP" dirty="0" smtClean="0"/>
          </a:p>
          <a:p>
            <a:r>
              <a:rPr lang="ja-JP" altLang="en-US" dirty="0" smtClean="0"/>
              <a:t>黄色の呪文みたいなところが楽譜になっている。</a:t>
            </a:r>
            <a:r>
              <a:rPr lang="en-US" altLang="ja-JP" dirty="0" smtClean="0"/>
              <a:t>(</a:t>
            </a:r>
            <a:r>
              <a:rPr lang="ja-JP" altLang="en-US" dirty="0" smtClean="0"/>
              <a:t>ここではジングルベル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MML(Music Macro Language)</a:t>
            </a:r>
            <a:r>
              <a:rPr lang="ja-JP" altLang="en-US" dirty="0" smtClean="0"/>
              <a:t>といいます。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124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この曲なー</a:t>
            </a:r>
            <a:r>
              <a:rPr kumimoji="1" lang="ja-JP" altLang="en-US" dirty="0" err="1" smtClean="0"/>
              <a:t>んだ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1" y="3037770"/>
            <a:ext cx="9601195" cy="2838098"/>
          </a:xfrm>
        </p:spPr>
        <p:txBody>
          <a:bodyPr/>
          <a:lstStyle/>
          <a:p>
            <a:r>
              <a:rPr lang="en-US" altLang="ja-JP" dirty="0" smtClean="0"/>
              <a:t>PLAY</a:t>
            </a:r>
            <a:r>
              <a:rPr lang="ja-JP" altLang="en-US" dirty="0" smtClean="0"/>
              <a:t>コマンドで音が流れる。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″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Shift</a:t>
            </a:r>
            <a:r>
              <a:rPr lang="ja-JP" altLang="en-US" dirty="0" smtClean="0"/>
              <a:t>押しながら「</a:t>
            </a:r>
            <a:r>
              <a:rPr lang="en-US" altLang="ja-JP" dirty="0" smtClean="0"/>
              <a:t>2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ドレミファソラシ　→　</a:t>
            </a:r>
            <a:r>
              <a:rPr lang="en-US" altLang="ja-JP" dirty="0" smtClean="0"/>
              <a:t>CDEFGAB</a:t>
            </a:r>
            <a:r>
              <a:rPr lang="ja-JP" altLang="en-US" dirty="0" smtClean="0"/>
              <a:t>　に対応。</a:t>
            </a:r>
            <a:endParaRPr lang="en-US" altLang="ja-JP" dirty="0" smtClean="0"/>
          </a:p>
          <a:p>
            <a:r>
              <a:rPr lang="en-US" altLang="ja-JP" dirty="0" smtClean="0"/>
              <a:t>R</a:t>
            </a:r>
            <a:r>
              <a:rPr lang="ja-JP" altLang="en-US" dirty="0" smtClean="0"/>
              <a:t>は休符。</a:t>
            </a:r>
            <a:endParaRPr lang="en-US" altLang="ja-JP" dirty="0" smtClean="0"/>
          </a:p>
          <a:p>
            <a:r>
              <a:rPr lang="ja-JP" altLang="en-US" dirty="0" smtClean="0"/>
              <a:t>「</a:t>
            </a:r>
            <a:r>
              <a:rPr lang="en-US" altLang="ja-JP" dirty="0" smtClean="0"/>
              <a:t>$</a:t>
            </a:r>
            <a:r>
              <a:rPr lang="ja-JP" altLang="en-US" dirty="0" smtClean="0"/>
              <a:t>」を付けるとその後ろを繰り返す。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638463" y="2556932"/>
            <a:ext cx="6091604" cy="4808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ja-JP" dirty="0">
                <a:solidFill>
                  <a:schemeClr val="bg1"/>
                </a:solidFill>
                <a:latin typeface="+mj-ea"/>
                <a:ea typeface="+mj-ea"/>
              </a:rPr>
              <a:t>PLAY "T180 CDER CDER GEDCDED"</a:t>
            </a:r>
            <a:endParaRPr lang="en-US" altLang="ja-JP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566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5733" y="1939222"/>
            <a:ext cx="5240864" cy="393664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295401" y="960851"/>
            <a:ext cx="880369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②</a:t>
            </a:r>
            <a:endParaRPr lang="ja-JP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75771" y="1157649"/>
            <a:ext cx="491083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ライト</a:t>
            </a:r>
            <a:r>
              <a:rPr kumimoji="1" lang="en-US" altLang="ja-JP" sz="3200" dirty="0" smtClean="0"/>
              <a:t>(LED)</a:t>
            </a:r>
            <a:r>
              <a:rPr kumimoji="1" lang="ja-JP" altLang="en-US" sz="3200" dirty="0" smtClean="0"/>
              <a:t>を光らせる部分</a:t>
            </a:r>
            <a:endParaRPr kumimoji="1" lang="ja-JP" altLang="en-US" sz="320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76463" y="1923694"/>
            <a:ext cx="4779270" cy="42739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40 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50 IF I &lt; 36 LET [I],50,0,0 ELSE LET [I],0,50,0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60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70 WS.LED 24 : PWM 5,50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80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90 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100 IF I &lt; 36 LET [I],0,50,0 ELSE LET [I],50,0,0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110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120 WS.LED 24 : PWM 5,200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130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140 IF BTN() GOTO 200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150 GOTO 40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95867" y="1884181"/>
            <a:ext cx="4859866" cy="1019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6265" y="2024792"/>
            <a:ext cx="38269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眼鏡の周り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の色を決める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82631" y="2835192"/>
            <a:ext cx="35332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WS.LED 24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を点灯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795867" y="3559318"/>
            <a:ext cx="4859866" cy="10198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82631" y="3216656"/>
            <a:ext cx="26839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WAIT30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秒待つ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6265" y="3699929"/>
            <a:ext cx="47444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眼鏡の周り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の色を決める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左右反転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795867" y="5234454"/>
            <a:ext cx="4859866" cy="364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62898" y="5229757"/>
            <a:ext cx="47444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ボタンが押された時、別の行に飛ぶ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795867" y="5625173"/>
            <a:ext cx="4859866" cy="364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2899" y="5620476"/>
            <a:ext cx="1540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40</a:t>
            </a:r>
            <a:r>
              <a:rPr kumimoji="1" lang="ja-JP" altLang="en-US" dirty="0" smtClean="0"/>
              <a:t>行目に戻る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23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42314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めがねのライト</a:t>
            </a:r>
            <a:r>
              <a:rPr kumimoji="1" lang="en-US" altLang="ja-JP" dirty="0" smtClean="0"/>
              <a:t>(LED)</a:t>
            </a:r>
            <a:r>
              <a:rPr kumimoji="1" lang="ja-JP" altLang="en-US" dirty="0" smtClean="0"/>
              <a:t>を点滅させるプログラムを書いてみましょう</a:t>
            </a:r>
            <a:r>
              <a:rPr kumimoji="1" lang="en-US" altLang="ja-JP" dirty="0" smtClean="0"/>
              <a:t>!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900317" y="2980073"/>
            <a:ext cx="4705353" cy="11546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FOR </a:t>
            </a:r>
            <a:r>
              <a:rPr lang="en-US" altLang="ja-JP" sz="1800" dirty="0">
                <a:solidFill>
                  <a:schemeClr val="bg1"/>
                </a:solidFill>
                <a:latin typeface="+mj-ea"/>
                <a:ea typeface="+mj-ea"/>
              </a:rPr>
              <a:t>I=0 TO 71 STEP 3</a:t>
            </a:r>
          </a:p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IF I &lt; 36 LET [I],50,0,0 ELSE LET </a:t>
            </a:r>
            <a:r>
              <a:rPr lang="en-US" altLang="ja-JP" sz="1800" dirty="0">
                <a:solidFill>
                  <a:schemeClr val="bg1"/>
                </a:solidFill>
                <a:latin typeface="+mj-ea"/>
                <a:ea typeface="+mj-ea"/>
              </a:rPr>
              <a:t>[I</a:t>
            </a:r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],0,50,0</a:t>
            </a:r>
            <a:endParaRPr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NEXT</a:t>
            </a:r>
            <a:endParaRPr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900317" y="4369169"/>
            <a:ext cx="4705353" cy="127220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WS.LED 24</a:t>
            </a:r>
            <a:endParaRPr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WAIT30</a:t>
            </a:r>
            <a:endParaRPr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1800" dirty="0" smtClean="0">
                <a:solidFill>
                  <a:schemeClr val="bg1"/>
                </a:solidFill>
                <a:latin typeface="+mj-ea"/>
                <a:ea typeface="+mj-ea"/>
              </a:rPr>
              <a:t>GOTO </a:t>
            </a:r>
            <a:r>
              <a:rPr lang="ja-JP" altLang="en-US" sz="1800" dirty="0" smtClean="0">
                <a:solidFill>
                  <a:schemeClr val="bg1"/>
                </a:solidFill>
                <a:latin typeface="+mj-ea"/>
                <a:ea typeface="+mj-ea"/>
              </a:rPr>
              <a:t>○○</a:t>
            </a:r>
            <a:endParaRPr lang="en-US" altLang="ja-JP" sz="1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162755" y="4532243"/>
            <a:ext cx="3943847" cy="25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H="1">
            <a:off x="2091193" y="4929808"/>
            <a:ext cx="4004806" cy="1762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2313830" y="5327373"/>
            <a:ext cx="3792772" cy="795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5088835" y="3515136"/>
            <a:ext cx="1007165" cy="127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241774" y="333686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ここを変化させてみよう。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41774" y="4347577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決めた色に光らせる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71758" y="475309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秒待つ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216101" y="517362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○○行目に行く命令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82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5733" y="1939222"/>
            <a:ext cx="5240864" cy="393664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76463" y="1923694"/>
            <a:ext cx="4779270" cy="42739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40 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50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LET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[I],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50,50,50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60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70 WS.LED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24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80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90 FOR I=0 TO 71 STEP 3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100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LET [I],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0,0,0</a:t>
            </a: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110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120 WS.LED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24</a:t>
            </a: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130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140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GOTO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40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95867" y="1884181"/>
            <a:ext cx="4859866" cy="1124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6265" y="2024792"/>
            <a:ext cx="382693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眼鏡の周り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の色を決める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50,50,50</a:t>
            </a:r>
            <a:r>
              <a:rPr kumimoji="1" lang="ja-JP" altLang="en-US" dirty="0" smtClean="0"/>
              <a:t>　にすると白色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82631" y="3018066"/>
            <a:ext cx="33570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を点灯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795867" y="3782785"/>
            <a:ext cx="4859866" cy="11090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82631" y="3399530"/>
            <a:ext cx="26839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秒待つ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6265" y="3882803"/>
            <a:ext cx="406856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眼鏡の周り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の色を決める</a:t>
            </a:r>
            <a:endParaRPr kumimoji="1" lang="en-US" altLang="ja-JP" dirty="0" smtClean="0"/>
          </a:p>
          <a:p>
            <a:r>
              <a:rPr kumimoji="1" lang="en-US" altLang="ja-JP" dirty="0" smtClean="0"/>
              <a:t>0,0,0</a:t>
            </a:r>
            <a:r>
              <a:rPr kumimoji="1" lang="ja-JP" altLang="en-US" dirty="0" smtClean="0"/>
              <a:t>　にすると消灯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795867" y="5672879"/>
            <a:ext cx="4859866" cy="364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2899" y="5668182"/>
            <a:ext cx="1540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最初に戻る</a:t>
            </a:r>
            <a:endParaRPr kumimoji="1" lang="ja-JP" alt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4158532" y="560720"/>
            <a:ext cx="3657600" cy="1303867"/>
          </a:xfrm>
        </p:spPr>
        <p:txBody>
          <a:bodyPr/>
          <a:lstStyle/>
          <a:p>
            <a:r>
              <a:rPr lang="ja-JP" altLang="en-US" dirty="0"/>
              <a:t>ヒント</a:t>
            </a:r>
            <a:endParaRPr kumimoji="1" lang="ja-JP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1256306" y="3028458"/>
            <a:ext cx="3726325" cy="74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362637" y="4932476"/>
            <a:ext cx="3726325" cy="1105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81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55733" y="1939222"/>
            <a:ext cx="5240864" cy="393664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876463" y="1923694"/>
            <a:ext cx="4779270" cy="42739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kumimoji="1"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40 FOR I=0 TO 71 STEP 3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50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LET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[I],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50,50,50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60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70 WS.LED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24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80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90 FOR I=0 TO 71 STEP 3</a:t>
            </a:r>
          </a:p>
          <a:p>
            <a:pPr marL="0" indent="0">
              <a:buNone/>
            </a:pP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100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LET [I],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0,0,0</a:t>
            </a: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110 NEXT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120 WS.LED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24</a:t>
            </a:r>
            <a:endParaRPr lang="en-US" altLang="ja-JP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130 WAIT30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140 </a:t>
            </a:r>
            <a:r>
              <a:rPr lang="en-US" altLang="ja-JP" dirty="0" smtClean="0">
                <a:solidFill>
                  <a:schemeClr val="bg1"/>
                </a:solidFill>
                <a:latin typeface="+mj-ea"/>
                <a:ea typeface="+mj-ea"/>
              </a:rPr>
              <a:t>GOTO </a:t>
            </a:r>
            <a:r>
              <a:rPr lang="en-US" altLang="ja-JP" dirty="0">
                <a:solidFill>
                  <a:schemeClr val="bg1"/>
                </a:solidFill>
                <a:latin typeface="+mj-ea"/>
                <a:ea typeface="+mj-ea"/>
              </a:rPr>
              <a:t>40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795867" y="1884181"/>
            <a:ext cx="4859866" cy="1124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66265" y="2024792"/>
            <a:ext cx="38269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眼鏡の周り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の色を決める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82631" y="3018066"/>
            <a:ext cx="335703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WS.LED 24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個の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を点灯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795867" y="3782785"/>
            <a:ext cx="4859866" cy="11090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82631" y="3399530"/>
            <a:ext cx="268393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WAIT30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0.5</a:t>
            </a:r>
            <a:r>
              <a:rPr kumimoji="1" lang="ja-JP" altLang="en-US" dirty="0" smtClean="0"/>
              <a:t>秒待つ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266265" y="3882803"/>
            <a:ext cx="474442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眼鏡の周り</a:t>
            </a:r>
            <a:r>
              <a:rPr kumimoji="1" lang="en-US" altLang="ja-JP" dirty="0" smtClean="0"/>
              <a:t>24</a:t>
            </a:r>
            <a:r>
              <a:rPr kumimoji="1" lang="ja-JP" altLang="en-US" dirty="0" smtClean="0"/>
              <a:t>個</a:t>
            </a:r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の色を決める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左右反転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6" name="角丸四角形 15"/>
          <p:cNvSpPr/>
          <p:nvPr/>
        </p:nvSpPr>
        <p:spPr>
          <a:xfrm>
            <a:off x="795867" y="5672879"/>
            <a:ext cx="4859866" cy="364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2899" y="5668182"/>
            <a:ext cx="15400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40</a:t>
            </a:r>
            <a:r>
              <a:rPr kumimoji="1" lang="ja-JP" altLang="en-US" dirty="0" smtClean="0"/>
              <a:t>行目に戻る</a:t>
            </a:r>
            <a:endParaRPr kumimoji="1" lang="ja-JP" alt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4158532" y="560720"/>
            <a:ext cx="3657600" cy="1303867"/>
          </a:xfrm>
        </p:spPr>
        <p:txBody>
          <a:bodyPr/>
          <a:lstStyle/>
          <a:p>
            <a:r>
              <a:rPr lang="ja-JP" altLang="en-US" dirty="0" smtClean="0"/>
              <a:t>解答例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6019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318</TotalTime>
  <Words>1016</Words>
  <Application>Microsoft Office PowerPoint</Application>
  <PresentationFormat>ワイド画面</PresentationFormat>
  <Paragraphs>166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ＭＳ Ｐゴシック</vt:lpstr>
      <vt:lpstr>ＭＳ Ｐ明朝</vt:lpstr>
      <vt:lpstr>Arial</vt:lpstr>
      <vt:lpstr>Garamond</vt:lpstr>
      <vt:lpstr>オーガニック</vt:lpstr>
      <vt:lpstr>サイバネティックス スペクタクル　グラス</vt:lpstr>
      <vt:lpstr>PowerPoint プレゼンテーション</vt:lpstr>
      <vt:lpstr>PowerPoint プレゼンテーション</vt:lpstr>
      <vt:lpstr>PowerPoint プレゼンテーション</vt:lpstr>
      <vt:lpstr>この曲なーんだ?</vt:lpstr>
      <vt:lpstr>PowerPoint プレゼンテーション</vt:lpstr>
      <vt:lpstr>やってみよう</vt:lpstr>
      <vt:lpstr>ヒント</vt:lpstr>
      <vt:lpstr>解答例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サイバネティックス スペクタクル　グラス</dc:title>
  <dc:creator>Kazuki</dc:creator>
  <cp:lastModifiedBy>Kazuki</cp:lastModifiedBy>
  <cp:revision>24</cp:revision>
  <dcterms:created xsi:type="dcterms:W3CDTF">2023-11-20T02:29:51Z</dcterms:created>
  <dcterms:modified xsi:type="dcterms:W3CDTF">2023-11-20T08:31:05Z</dcterms:modified>
</cp:coreProperties>
</file>