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ka Maruri" userId="002123d468956dc1" providerId="LiveId" clId="{E6F85108-70ED-4723-95AA-3C240FFC7EF4}"/>
    <pc:docChg chg="modSld">
      <pc:chgData name="Priyanka Maruri" userId="002123d468956dc1" providerId="LiveId" clId="{E6F85108-70ED-4723-95AA-3C240FFC7EF4}" dt="2024-11-06T14:10:19.383" v="3" actId="115"/>
      <pc:docMkLst>
        <pc:docMk/>
      </pc:docMkLst>
      <pc:sldChg chg="modSp mod">
        <pc:chgData name="Priyanka Maruri" userId="002123d468956dc1" providerId="LiveId" clId="{E6F85108-70ED-4723-95AA-3C240FFC7EF4}" dt="2024-11-06T14:10:19.383" v="3" actId="115"/>
        <pc:sldMkLst>
          <pc:docMk/>
          <pc:sldMk cId="199728840" sldId="271"/>
        </pc:sldMkLst>
        <pc:spChg chg="mod">
          <ac:chgData name="Priyanka Maruri" userId="002123d468956dc1" providerId="LiveId" clId="{E6F85108-70ED-4723-95AA-3C240FFC7EF4}" dt="2024-11-06T14:10:19.383" v="3" actId="115"/>
          <ac:spMkLst>
            <pc:docMk/>
            <pc:sldMk cId="199728840" sldId="271"/>
            <ac:spMk id="3" creationId="{D78A1E58-EB3A-474A-1341-6C4D8C99189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2C22F-A2EE-83F7-1D7C-C62919F41F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BBC6C3D-9FE3-C7CD-4C9D-C2EDAA78FD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D097AA-867A-FF38-CBC2-102506B11C37}"/>
              </a:ext>
            </a:extLst>
          </p:cNvPr>
          <p:cNvSpPr>
            <a:spLocks noGrp="1"/>
          </p:cNvSpPr>
          <p:nvPr>
            <p:ph type="dt" sz="half" idx="10"/>
          </p:nvPr>
        </p:nvSpPr>
        <p:spPr/>
        <p:txBody>
          <a:bodyPr/>
          <a:lstStyle/>
          <a:p>
            <a:fld id="{387D7B56-6B43-414B-A957-750E9F59A712}" type="datetimeFigureOut">
              <a:rPr lang="en-IN" smtClean="0"/>
              <a:t>06-11-2024</a:t>
            </a:fld>
            <a:endParaRPr lang="en-IN"/>
          </a:p>
        </p:txBody>
      </p:sp>
      <p:sp>
        <p:nvSpPr>
          <p:cNvPr id="5" name="Footer Placeholder 4">
            <a:extLst>
              <a:ext uri="{FF2B5EF4-FFF2-40B4-BE49-F238E27FC236}">
                <a16:creationId xmlns:a16="http://schemas.microsoft.com/office/drawing/2014/main" id="{920BFA0F-EF8A-E8CE-463A-56A182699A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AAFA36-F493-3ACF-78E9-48B41D866812}"/>
              </a:ext>
            </a:extLst>
          </p:cNvPr>
          <p:cNvSpPr>
            <a:spLocks noGrp="1"/>
          </p:cNvSpPr>
          <p:nvPr>
            <p:ph type="sldNum" sz="quarter" idx="12"/>
          </p:nvPr>
        </p:nvSpPr>
        <p:spPr/>
        <p:txBody>
          <a:bodyPr/>
          <a:lstStyle/>
          <a:p>
            <a:fld id="{CA058E1D-3667-443D-90C5-DB4426DAB7CA}" type="slidenum">
              <a:rPr lang="en-IN" smtClean="0"/>
              <a:t>‹#›</a:t>
            </a:fld>
            <a:endParaRPr lang="en-IN"/>
          </a:p>
        </p:txBody>
      </p:sp>
    </p:spTree>
    <p:extLst>
      <p:ext uri="{BB962C8B-B14F-4D97-AF65-F5344CB8AC3E}">
        <p14:creationId xmlns:p14="http://schemas.microsoft.com/office/powerpoint/2010/main" val="2437318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654F3-5B12-5078-4772-4925F00AAF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5D1F3C-B9E7-200B-A587-8F1009BB77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C1E6DB-638F-7579-A548-FE4AF3AFF227}"/>
              </a:ext>
            </a:extLst>
          </p:cNvPr>
          <p:cNvSpPr>
            <a:spLocks noGrp="1"/>
          </p:cNvSpPr>
          <p:nvPr>
            <p:ph type="dt" sz="half" idx="10"/>
          </p:nvPr>
        </p:nvSpPr>
        <p:spPr/>
        <p:txBody>
          <a:bodyPr/>
          <a:lstStyle/>
          <a:p>
            <a:fld id="{387D7B56-6B43-414B-A957-750E9F59A712}" type="datetimeFigureOut">
              <a:rPr lang="en-IN" smtClean="0"/>
              <a:t>06-11-2024</a:t>
            </a:fld>
            <a:endParaRPr lang="en-IN"/>
          </a:p>
        </p:txBody>
      </p:sp>
      <p:sp>
        <p:nvSpPr>
          <p:cNvPr id="5" name="Footer Placeholder 4">
            <a:extLst>
              <a:ext uri="{FF2B5EF4-FFF2-40B4-BE49-F238E27FC236}">
                <a16:creationId xmlns:a16="http://schemas.microsoft.com/office/drawing/2014/main" id="{85375468-F1DA-6131-CEF6-0CBB8473E4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4A3728-E5ED-C240-48F3-27E63612A8DA}"/>
              </a:ext>
            </a:extLst>
          </p:cNvPr>
          <p:cNvSpPr>
            <a:spLocks noGrp="1"/>
          </p:cNvSpPr>
          <p:nvPr>
            <p:ph type="sldNum" sz="quarter" idx="12"/>
          </p:nvPr>
        </p:nvSpPr>
        <p:spPr/>
        <p:txBody>
          <a:bodyPr/>
          <a:lstStyle/>
          <a:p>
            <a:fld id="{CA058E1D-3667-443D-90C5-DB4426DAB7CA}" type="slidenum">
              <a:rPr lang="en-IN" smtClean="0"/>
              <a:t>‹#›</a:t>
            </a:fld>
            <a:endParaRPr lang="en-IN"/>
          </a:p>
        </p:txBody>
      </p:sp>
    </p:spTree>
    <p:extLst>
      <p:ext uri="{BB962C8B-B14F-4D97-AF65-F5344CB8AC3E}">
        <p14:creationId xmlns:p14="http://schemas.microsoft.com/office/powerpoint/2010/main" val="842035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C97C56-72BE-D463-6D00-D2AE605D5B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37FB4E-1A22-E563-00B0-095C5E8955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B4F5ED-0DF9-326B-8BE2-7171D0142DEF}"/>
              </a:ext>
            </a:extLst>
          </p:cNvPr>
          <p:cNvSpPr>
            <a:spLocks noGrp="1"/>
          </p:cNvSpPr>
          <p:nvPr>
            <p:ph type="dt" sz="half" idx="10"/>
          </p:nvPr>
        </p:nvSpPr>
        <p:spPr/>
        <p:txBody>
          <a:bodyPr/>
          <a:lstStyle/>
          <a:p>
            <a:fld id="{387D7B56-6B43-414B-A957-750E9F59A712}" type="datetimeFigureOut">
              <a:rPr lang="en-IN" smtClean="0"/>
              <a:t>06-11-2024</a:t>
            </a:fld>
            <a:endParaRPr lang="en-IN"/>
          </a:p>
        </p:txBody>
      </p:sp>
      <p:sp>
        <p:nvSpPr>
          <p:cNvPr id="5" name="Footer Placeholder 4">
            <a:extLst>
              <a:ext uri="{FF2B5EF4-FFF2-40B4-BE49-F238E27FC236}">
                <a16:creationId xmlns:a16="http://schemas.microsoft.com/office/drawing/2014/main" id="{533FF911-FD7B-0889-8A8F-5C4F526E3F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2788BA-7AC2-0429-F792-53BA579DCA1B}"/>
              </a:ext>
            </a:extLst>
          </p:cNvPr>
          <p:cNvSpPr>
            <a:spLocks noGrp="1"/>
          </p:cNvSpPr>
          <p:nvPr>
            <p:ph type="sldNum" sz="quarter" idx="12"/>
          </p:nvPr>
        </p:nvSpPr>
        <p:spPr/>
        <p:txBody>
          <a:bodyPr/>
          <a:lstStyle/>
          <a:p>
            <a:fld id="{CA058E1D-3667-443D-90C5-DB4426DAB7CA}" type="slidenum">
              <a:rPr lang="en-IN" smtClean="0"/>
              <a:t>‹#›</a:t>
            </a:fld>
            <a:endParaRPr lang="en-IN"/>
          </a:p>
        </p:txBody>
      </p:sp>
    </p:spTree>
    <p:extLst>
      <p:ext uri="{BB962C8B-B14F-4D97-AF65-F5344CB8AC3E}">
        <p14:creationId xmlns:p14="http://schemas.microsoft.com/office/powerpoint/2010/main" val="3465644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9BEFA-276C-3962-6ADA-470D589A20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EAE50B-9815-20DE-EC2B-EB1E289B07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438801-B12A-6E21-2BC4-37AB3915A31D}"/>
              </a:ext>
            </a:extLst>
          </p:cNvPr>
          <p:cNvSpPr>
            <a:spLocks noGrp="1"/>
          </p:cNvSpPr>
          <p:nvPr>
            <p:ph type="dt" sz="half" idx="10"/>
          </p:nvPr>
        </p:nvSpPr>
        <p:spPr/>
        <p:txBody>
          <a:bodyPr/>
          <a:lstStyle/>
          <a:p>
            <a:fld id="{387D7B56-6B43-414B-A957-750E9F59A712}" type="datetimeFigureOut">
              <a:rPr lang="en-IN" smtClean="0"/>
              <a:t>06-11-2024</a:t>
            </a:fld>
            <a:endParaRPr lang="en-IN"/>
          </a:p>
        </p:txBody>
      </p:sp>
      <p:sp>
        <p:nvSpPr>
          <p:cNvPr id="5" name="Footer Placeholder 4">
            <a:extLst>
              <a:ext uri="{FF2B5EF4-FFF2-40B4-BE49-F238E27FC236}">
                <a16:creationId xmlns:a16="http://schemas.microsoft.com/office/drawing/2014/main" id="{93813122-9469-08FF-75AF-4C703C55B7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835238-CBEF-3991-D615-89A6576C5581}"/>
              </a:ext>
            </a:extLst>
          </p:cNvPr>
          <p:cNvSpPr>
            <a:spLocks noGrp="1"/>
          </p:cNvSpPr>
          <p:nvPr>
            <p:ph type="sldNum" sz="quarter" idx="12"/>
          </p:nvPr>
        </p:nvSpPr>
        <p:spPr/>
        <p:txBody>
          <a:bodyPr/>
          <a:lstStyle/>
          <a:p>
            <a:fld id="{CA058E1D-3667-443D-90C5-DB4426DAB7CA}" type="slidenum">
              <a:rPr lang="en-IN" smtClean="0"/>
              <a:t>‹#›</a:t>
            </a:fld>
            <a:endParaRPr lang="en-IN"/>
          </a:p>
        </p:txBody>
      </p:sp>
    </p:spTree>
    <p:extLst>
      <p:ext uri="{BB962C8B-B14F-4D97-AF65-F5344CB8AC3E}">
        <p14:creationId xmlns:p14="http://schemas.microsoft.com/office/powerpoint/2010/main" val="1496473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3C5B-2589-6B40-ECA8-C1E710A9DA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688BCF-0BED-0724-DE5C-168537F6D5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4DF24B-6418-86EE-7ABB-1714A92F5E9D}"/>
              </a:ext>
            </a:extLst>
          </p:cNvPr>
          <p:cNvSpPr>
            <a:spLocks noGrp="1"/>
          </p:cNvSpPr>
          <p:nvPr>
            <p:ph type="dt" sz="half" idx="10"/>
          </p:nvPr>
        </p:nvSpPr>
        <p:spPr/>
        <p:txBody>
          <a:bodyPr/>
          <a:lstStyle/>
          <a:p>
            <a:fld id="{387D7B56-6B43-414B-A957-750E9F59A712}" type="datetimeFigureOut">
              <a:rPr lang="en-IN" smtClean="0"/>
              <a:t>06-11-2024</a:t>
            </a:fld>
            <a:endParaRPr lang="en-IN"/>
          </a:p>
        </p:txBody>
      </p:sp>
      <p:sp>
        <p:nvSpPr>
          <p:cNvPr id="5" name="Footer Placeholder 4">
            <a:extLst>
              <a:ext uri="{FF2B5EF4-FFF2-40B4-BE49-F238E27FC236}">
                <a16:creationId xmlns:a16="http://schemas.microsoft.com/office/drawing/2014/main" id="{B604F735-B7B4-BAB5-CF5E-6447656904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FD2D95-D570-8634-4849-F32F6F99C521}"/>
              </a:ext>
            </a:extLst>
          </p:cNvPr>
          <p:cNvSpPr>
            <a:spLocks noGrp="1"/>
          </p:cNvSpPr>
          <p:nvPr>
            <p:ph type="sldNum" sz="quarter" idx="12"/>
          </p:nvPr>
        </p:nvSpPr>
        <p:spPr/>
        <p:txBody>
          <a:bodyPr/>
          <a:lstStyle/>
          <a:p>
            <a:fld id="{CA058E1D-3667-443D-90C5-DB4426DAB7CA}" type="slidenum">
              <a:rPr lang="en-IN" smtClean="0"/>
              <a:t>‹#›</a:t>
            </a:fld>
            <a:endParaRPr lang="en-IN"/>
          </a:p>
        </p:txBody>
      </p:sp>
    </p:spTree>
    <p:extLst>
      <p:ext uri="{BB962C8B-B14F-4D97-AF65-F5344CB8AC3E}">
        <p14:creationId xmlns:p14="http://schemas.microsoft.com/office/powerpoint/2010/main" val="1969889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4A16-A590-65E1-5D41-BF8A1862CC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C341E8-E086-4384-96E7-DE3A440C31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FD925B-47EB-9828-180A-1ED0D797A4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9DCC1C-774A-A51E-C35D-A40EE38421DA}"/>
              </a:ext>
            </a:extLst>
          </p:cNvPr>
          <p:cNvSpPr>
            <a:spLocks noGrp="1"/>
          </p:cNvSpPr>
          <p:nvPr>
            <p:ph type="dt" sz="half" idx="10"/>
          </p:nvPr>
        </p:nvSpPr>
        <p:spPr/>
        <p:txBody>
          <a:bodyPr/>
          <a:lstStyle/>
          <a:p>
            <a:fld id="{387D7B56-6B43-414B-A957-750E9F59A712}" type="datetimeFigureOut">
              <a:rPr lang="en-IN" smtClean="0"/>
              <a:t>06-11-2024</a:t>
            </a:fld>
            <a:endParaRPr lang="en-IN"/>
          </a:p>
        </p:txBody>
      </p:sp>
      <p:sp>
        <p:nvSpPr>
          <p:cNvPr id="6" name="Footer Placeholder 5">
            <a:extLst>
              <a:ext uri="{FF2B5EF4-FFF2-40B4-BE49-F238E27FC236}">
                <a16:creationId xmlns:a16="http://schemas.microsoft.com/office/drawing/2014/main" id="{457EA43C-45ED-C500-26D2-E33A9EEE3B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4DF95E-B8C6-7E0F-CF1C-BD5EACFA0DBF}"/>
              </a:ext>
            </a:extLst>
          </p:cNvPr>
          <p:cNvSpPr>
            <a:spLocks noGrp="1"/>
          </p:cNvSpPr>
          <p:nvPr>
            <p:ph type="sldNum" sz="quarter" idx="12"/>
          </p:nvPr>
        </p:nvSpPr>
        <p:spPr/>
        <p:txBody>
          <a:bodyPr/>
          <a:lstStyle/>
          <a:p>
            <a:fld id="{CA058E1D-3667-443D-90C5-DB4426DAB7CA}" type="slidenum">
              <a:rPr lang="en-IN" smtClean="0"/>
              <a:t>‹#›</a:t>
            </a:fld>
            <a:endParaRPr lang="en-IN"/>
          </a:p>
        </p:txBody>
      </p:sp>
    </p:spTree>
    <p:extLst>
      <p:ext uri="{BB962C8B-B14F-4D97-AF65-F5344CB8AC3E}">
        <p14:creationId xmlns:p14="http://schemas.microsoft.com/office/powerpoint/2010/main" val="423406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AC0F0-140E-52B2-C409-DABD58FCE2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FD0413-BEA2-8A20-6812-5426667AF4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A0F801-899D-8828-BDBC-8A4DB05D20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7E37A6-3DEB-F2F5-5632-86B691149D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85E029-F2D5-A1E0-E561-54E4966D6B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33527E-58CF-BE75-6C52-6726E6108977}"/>
              </a:ext>
            </a:extLst>
          </p:cNvPr>
          <p:cNvSpPr>
            <a:spLocks noGrp="1"/>
          </p:cNvSpPr>
          <p:nvPr>
            <p:ph type="dt" sz="half" idx="10"/>
          </p:nvPr>
        </p:nvSpPr>
        <p:spPr/>
        <p:txBody>
          <a:bodyPr/>
          <a:lstStyle/>
          <a:p>
            <a:fld id="{387D7B56-6B43-414B-A957-750E9F59A712}" type="datetimeFigureOut">
              <a:rPr lang="en-IN" smtClean="0"/>
              <a:t>06-11-2024</a:t>
            </a:fld>
            <a:endParaRPr lang="en-IN"/>
          </a:p>
        </p:txBody>
      </p:sp>
      <p:sp>
        <p:nvSpPr>
          <p:cNvPr id="8" name="Footer Placeholder 7">
            <a:extLst>
              <a:ext uri="{FF2B5EF4-FFF2-40B4-BE49-F238E27FC236}">
                <a16:creationId xmlns:a16="http://schemas.microsoft.com/office/drawing/2014/main" id="{FC9436FE-8D5F-FA75-D478-0E94A8AC909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019BAA-DFC7-E2EF-7641-A38D41369A0F}"/>
              </a:ext>
            </a:extLst>
          </p:cNvPr>
          <p:cNvSpPr>
            <a:spLocks noGrp="1"/>
          </p:cNvSpPr>
          <p:nvPr>
            <p:ph type="sldNum" sz="quarter" idx="12"/>
          </p:nvPr>
        </p:nvSpPr>
        <p:spPr/>
        <p:txBody>
          <a:bodyPr/>
          <a:lstStyle/>
          <a:p>
            <a:fld id="{CA058E1D-3667-443D-90C5-DB4426DAB7CA}" type="slidenum">
              <a:rPr lang="en-IN" smtClean="0"/>
              <a:t>‹#›</a:t>
            </a:fld>
            <a:endParaRPr lang="en-IN"/>
          </a:p>
        </p:txBody>
      </p:sp>
    </p:spTree>
    <p:extLst>
      <p:ext uri="{BB962C8B-B14F-4D97-AF65-F5344CB8AC3E}">
        <p14:creationId xmlns:p14="http://schemas.microsoft.com/office/powerpoint/2010/main" val="1142160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AF70B-F560-3BF3-CDCA-D48EB3599BD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CDEA2C-FBB4-C69A-74BA-8FAD115CC1DB}"/>
              </a:ext>
            </a:extLst>
          </p:cNvPr>
          <p:cNvSpPr>
            <a:spLocks noGrp="1"/>
          </p:cNvSpPr>
          <p:nvPr>
            <p:ph type="dt" sz="half" idx="10"/>
          </p:nvPr>
        </p:nvSpPr>
        <p:spPr/>
        <p:txBody>
          <a:bodyPr/>
          <a:lstStyle/>
          <a:p>
            <a:fld id="{387D7B56-6B43-414B-A957-750E9F59A712}" type="datetimeFigureOut">
              <a:rPr lang="en-IN" smtClean="0"/>
              <a:t>06-11-2024</a:t>
            </a:fld>
            <a:endParaRPr lang="en-IN"/>
          </a:p>
        </p:txBody>
      </p:sp>
      <p:sp>
        <p:nvSpPr>
          <p:cNvPr id="4" name="Footer Placeholder 3">
            <a:extLst>
              <a:ext uri="{FF2B5EF4-FFF2-40B4-BE49-F238E27FC236}">
                <a16:creationId xmlns:a16="http://schemas.microsoft.com/office/drawing/2014/main" id="{657F016B-3252-7BFE-A3CE-407B2EF045F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D160426-048C-4704-F9A6-EF5FE3BE9802}"/>
              </a:ext>
            </a:extLst>
          </p:cNvPr>
          <p:cNvSpPr>
            <a:spLocks noGrp="1"/>
          </p:cNvSpPr>
          <p:nvPr>
            <p:ph type="sldNum" sz="quarter" idx="12"/>
          </p:nvPr>
        </p:nvSpPr>
        <p:spPr/>
        <p:txBody>
          <a:bodyPr/>
          <a:lstStyle/>
          <a:p>
            <a:fld id="{CA058E1D-3667-443D-90C5-DB4426DAB7CA}" type="slidenum">
              <a:rPr lang="en-IN" smtClean="0"/>
              <a:t>‹#›</a:t>
            </a:fld>
            <a:endParaRPr lang="en-IN"/>
          </a:p>
        </p:txBody>
      </p:sp>
    </p:spTree>
    <p:extLst>
      <p:ext uri="{BB962C8B-B14F-4D97-AF65-F5344CB8AC3E}">
        <p14:creationId xmlns:p14="http://schemas.microsoft.com/office/powerpoint/2010/main" val="3883457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9E6A31-512E-FE2D-7B8B-1BC7F390A5E7}"/>
              </a:ext>
            </a:extLst>
          </p:cNvPr>
          <p:cNvSpPr>
            <a:spLocks noGrp="1"/>
          </p:cNvSpPr>
          <p:nvPr>
            <p:ph type="dt" sz="half" idx="10"/>
          </p:nvPr>
        </p:nvSpPr>
        <p:spPr/>
        <p:txBody>
          <a:bodyPr/>
          <a:lstStyle/>
          <a:p>
            <a:fld id="{387D7B56-6B43-414B-A957-750E9F59A712}" type="datetimeFigureOut">
              <a:rPr lang="en-IN" smtClean="0"/>
              <a:t>06-11-2024</a:t>
            </a:fld>
            <a:endParaRPr lang="en-IN"/>
          </a:p>
        </p:txBody>
      </p:sp>
      <p:sp>
        <p:nvSpPr>
          <p:cNvPr id="3" name="Footer Placeholder 2">
            <a:extLst>
              <a:ext uri="{FF2B5EF4-FFF2-40B4-BE49-F238E27FC236}">
                <a16:creationId xmlns:a16="http://schemas.microsoft.com/office/drawing/2014/main" id="{B44B63A0-52A9-DA01-C1E9-23D4A715C9A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547D84B-2693-7895-32D3-0C9F749FAD3F}"/>
              </a:ext>
            </a:extLst>
          </p:cNvPr>
          <p:cNvSpPr>
            <a:spLocks noGrp="1"/>
          </p:cNvSpPr>
          <p:nvPr>
            <p:ph type="sldNum" sz="quarter" idx="12"/>
          </p:nvPr>
        </p:nvSpPr>
        <p:spPr/>
        <p:txBody>
          <a:bodyPr/>
          <a:lstStyle/>
          <a:p>
            <a:fld id="{CA058E1D-3667-443D-90C5-DB4426DAB7CA}" type="slidenum">
              <a:rPr lang="en-IN" smtClean="0"/>
              <a:t>‹#›</a:t>
            </a:fld>
            <a:endParaRPr lang="en-IN"/>
          </a:p>
        </p:txBody>
      </p:sp>
    </p:spTree>
    <p:extLst>
      <p:ext uri="{BB962C8B-B14F-4D97-AF65-F5344CB8AC3E}">
        <p14:creationId xmlns:p14="http://schemas.microsoft.com/office/powerpoint/2010/main" val="1009152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12A52-5BD3-5087-39FC-27620819E3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E8B035-98A9-FC67-E4F4-4AC3D08835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0D454F-A49D-5228-0AA5-3F3EC1A8BF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4BF0B4-3530-E79A-4DB0-E79BCC954F0F}"/>
              </a:ext>
            </a:extLst>
          </p:cNvPr>
          <p:cNvSpPr>
            <a:spLocks noGrp="1"/>
          </p:cNvSpPr>
          <p:nvPr>
            <p:ph type="dt" sz="half" idx="10"/>
          </p:nvPr>
        </p:nvSpPr>
        <p:spPr/>
        <p:txBody>
          <a:bodyPr/>
          <a:lstStyle/>
          <a:p>
            <a:fld id="{387D7B56-6B43-414B-A957-750E9F59A712}" type="datetimeFigureOut">
              <a:rPr lang="en-IN" smtClean="0"/>
              <a:t>06-11-2024</a:t>
            </a:fld>
            <a:endParaRPr lang="en-IN"/>
          </a:p>
        </p:txBody>
      </p:sp>
      <p:sp>
        <p:nvSpPr>
          <p:cNvPr id="6" name="Footer Placeholder 5">
            <a:extLst>
              <a:ext uri="{FF2B5EF4-FFF2-40B4-BE49-F238E27FC236}">
                <a16:creationId xmlns:a16="http://schemas.microsoft.com/office/drawing/2014/main" id="{FF34F26A-09C4-B1AB-5DD4-808958DC9D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C681E9-C424-6476-902D-8778A64A2BFE}"/>
              </a:ext>
            </a:extLst>
          </p:cNvPr>
          <p:cNvSpPr>
            <a:spLocks noGrp="1"/>
          </p:cNvSpPr>
          <p:nvPr>
            <p:ph type="sldNum" sz="quarter" idx="12"/>
          </p:nvPr>
        </p:nvSpPr>
        <p:spPr/>
        <p:txBody>
          <a:bodyPr/>
          <a:lstStyle/>
          <a:p>
            <a:fld id="{CA058E1D-3667-443D-90C5-DB4426DAB7CA}" type="slidenum">
              <a:rPr lang="en-IN" smtClean="0"/>
              <a:t>‹#›</a:t>
            </a:fld>
            <a:endParaRPr lang="en-IN"/>
          </a:p>
        </p:txBody>
      </p:sp>
    </p:spTree>
    <p:extLst>
      <p:ext uri="{BB962C8B-B14F-4D97-AF65-F5344CB8AC3E}">
        <p14:creationId xmlns:p14="http://schemas.microsoft.com/office/powerpoint/2010/main" val="4177706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59054-066C-1F7B-0935-23746101EF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57ADDA-176E-F067-E60E-A38F5E25FB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B18B92-658E-E4C7-9F8A-2D79580B1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71F383-08FD-1690-77B7-68346EDE1CBE}"/>
              </a:ext>
            </a:extLst>
          </p:cNvPr>
          <p:cNvSpPr>
            <a:spLocks noGrp="1"/>
          </p:cNvSpPr>
          <p:nvPr>
            <p:ph type="dt" sz="half" idx="10"/>
          </p:nvPr>
        </p:nvSpPr>
        <p:spPr/>
        <p:txBody>
          <a:bodyPr/>
          <a:lstStyle/>
          <a:p>
            <a:fld id="{387D7B56-6B43-414B-A957-750E9F59A712}" type="datetimeFigureOut">
              <a:rPr lang="en-IN" smtClean="0"/>
              <a:t>06-11-2024</a:t>
            </a:fld>
            <a:endParaRPr lang="en-IN"/>
          </a:p>
        </p:txBody>
      </p:sp>
      <p:sp>
        <p:nvSpPr>
          <p:cNvPr id="6" name="Footer Placeholder 5">
            <a:extLst>
              <a:ext uri="{FF2B5EF4-FFF2-40B4-BE49-F238E27FC236}">
                <a16:creationId xmlns:a16="http://schemas.microsoft.com/office/drawing/2014/main" id="{CDF73CCC-274C-741B-EC27-A17105DE76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E14FCC-2BAB-F6D3-9873-CD512C00E1C7}"/>
              </a:ext>
            </a:extLst>
          </p:cNvPr>
          <p:cNvSpPr>
            <a:spLocks noGrp="1"/>
          </p:cNvSpPr>
          <p:nvPr>
            <p:ph type="sldNum" sz="quarter" idx="12"/>
          </p:nvPr>
        </p:nvSpPr>
        <p:spPr/>
        <p:txBody>
          <a:bodyPr/>
          <a:lstStyle/>
          <a:p>
            <a:fld id="{CA058E1D-3667-443D-90C5-DB4426DAB7CA}" type="slidenum">
              <a:rPr lang="en-IN" smtClean="0"/>
              <a:t>‹#›</a:t>
            </a:fld>
            <a:endParaRPr lang="en-IN"/>
          </a:p>
        </p:txBody>
      </p:sp>
    </p:spTree>
    <p:extLst>
      <p:ext uri="{BB962C8B-B14F-4D97-AF65-F5344CB8AC3E}">
        <p14:creationId xmlns:p14="http://schemas.microsoft.com/office/powerpoint/2010/main" val="1642328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BDDA57-2AA7-6DC3-CF61-C810FA8D78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EF32FA-F8F0-D4F8-645C-524FCBE4AA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B66C03-5388-DEA4-A231-A350FEB5F9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D7B56-6B43-414B-A957-750E9F59A712}" type="datetimeFigureOut">
              <a:rPr lang="en-IN" smtClean="0"/>
              <a:t>06-11-2024</a:t>
            </a:fld>
            <a:endParaRPr lang="en-IN"/>
          </a:p>
        </p:txBody>
      </p:sp>
      <p:sp>
        <p:nvSpPr>
          <p:cNvPr id="5" name="Footer Placeholder 4">
            <a:extLst>
              <a:ext uri="{FF2B5EF4-FFF2-40B4-BE49-F238E27FC236}">
                <a16:creationId xmlns:a16="http://schemas.microsoft.com/office/drawing/2014/main" id="{8C21A555-2831-24A6-5E05-DD2BCA5436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42A4EB3-F993-6A74-2212-F5636C8078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058E1D-3667-443D-90C5-DB4426DAB7CA}" type="slidenum">
              <a:rPr lang="en-IN" smtClean="0"/>
              <a:t>‹#›</a:t>
            </a:fld>
            <a:endParaRPr lang="en-IN"/>
          </a:p>
        </p:txBody>
      </p:sp>
    </p:spTree>
    <p:extLst>
      <p:ext uri="{BB962C8B-B14F-4D97-AF65-F5344CB8AC3E}">
        <p14:creationId xmlns:p14="http://schemas.microsoft.com/office/powerpoint/2010/main" val="2467768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14CB36-2287-F70A-59CA-9F224A40A0EF}"/>
              </a:ext>
            </a:extLst>
          </p:cNvPr>
          <p:cNvSpPr>
            <a:spLocks noGrp="1"/>
          </p:cNvSpPr>
          <p:nvPr>
            <p:ph type="subTitle" idx="1"/>
          </p:nvPr>
        </p:nvSpPr>
        <p:spPr>
          <a:xfrm>
            <a:off x="796413" y="698091"/>
            <a:ext cx="10766321" cy="825910"/>
          </a:xfrm>
        </p:spPr>
        <p:txBody>
          <a:bodyPr>
            <a:noAutofit/>
          </a:bodyPr>
          <a:lstStyle/>
          <a:p>
            <a:r>
              <a:rPr lang="en-IN" sz="5000" b="1" dirty="0">
                <a:solidFill>
                  <a:srgbClr val="002060"/>
                </a:solidFill>
                <a:latin typeface="Times New Roman" panose="02020603050405020304" pitchFamily="18" charset="0"/>
                <a:cs typeface="Times New Roman" panose="02020603050405020304" pitchFamily="18" charset="0"/>
              </a:rPr>
              <a:t>EXPLORATORY DATA ANALYSIS USING TABLEAU</a:t>
            </a:r>
          </a:p>
          <a:p>
            <a:r>
              <a:rPr lang="en-IN" sz="4500" b="1" dirty="0">
                <a:solidFill>
                  <a:srgbClr val="C00000"/>
                </a:solidFill>
                <a:latin typeface="Times New Roman" panose="02020603050405020304" pitchFamily="18" charset="0"/>
                <a:cs typeface="Times New Roman" panose="02020603050405020304" pitchFamily="18" charset="0"/>
              </a:rPr>
              <a:t>UNVEILING AUTOMOBILE SALES TRENDS PROJECT PART-1</a:t>
            </a:r>
          </a:p>
        </p:txBody>
      </p:sp>
      <p:sp>
        <p:nvSpPr>
          <p:cNvPr id="4" name="TextBox 3">
            <a:extLst>
              <a:ext uri="{FF2B5EF4-FFF2-40B4-BE49-F238E27FC236}">
                <a16:creationId xmlns:a16="http://schemas.microsoft.com/office/drawing/2014/main" id="{FB614CCF-CC2A-0C93-2680-6E3DA68818A9}"/>
              </a:ext>
            </a:extLst>
          </p:cNvPr>
          <p:cNvSpPr txBox="1"/>
          <p:nvPr/>
        </p:nvSpPr>
        <p:spPr>
          <a:xfrm>
            <a:off x="4739148" y="4139381"/>
            <a:ext cx="7157884" cy="2246769"/>
          </a:xfrm>
          <a:prstGeom prst="rect">
            <a:avLst/>
          </a:prstGeom>
          <a:noFill/>
        </p:spPr>
        <p:txBody>
          <a:bodyPr wrap="square" rtlCol="0">
            <a:spAutoFit/>
          </a:bodyPr>
          <a:lstStyle/>
          <a:p>
            <a:r>
              <a:rPr lang="en-IN" sz="1800" b="1" dirty="0">
                <a:solidFill>
                  <a:srgbClr val="C00000"/>
                </a:solidFill>
                <a:latin typeface="Times New Roman" panose="02020603050405020304" pitchFamily="18" charset="0"/>
                <a:cs typeface="Times New Roman" panose="02020603050405020304" pitchFamily="18" charset="0"/>
              </a:rPr>
              <a:t> </a:t>
            </a:r>
            <a:r>
              <a:rPr lang="en-IN" sz="3500" b="1" dirty="0">
                <a:solidFill>
                  <a:srgbClr val="C00000"/>
                </a:solidFill>
                <a:latin typeface="Times New Roman" panose="02020603050405020304" pitchFamily="18" charset="0"/>
                <a:cs typeface="Times New Roman" panose="02020603050405020304" pitchFamily="18" charset="0"/>
              </a:rPr>
              <a:t>MENTOR: </a:t>
            </a:r>
            <a:r>
              <a:rPr lang="en-IN" sz="3500" dirty="0">
                <a:solidFill>
                  <a:srgbClr val="002060"/>
                </a:solidFill>
                <a:latin typeface="Times New Roman" panose="02020603050405020304" pitchFamily="18" charset="0"/>
                <a:cs typeface="Times New Roman" panose="02020603050405020304" pitchFamily="18" charset="0"/>
              </a:rPr>
              <a:t>MUNNA PANDEY</a:t>
            </a:r>
          </a:p>
          <a:p>
            <a:r>
              <a:rPr lang="en-IN" sz="3500" dirty="0">
                <a:solidFill>
                  <a:srgbClr val="002060"/>
                </a:solidFill>
                <a:latin typeface="Times New Roman" panose="02020603050405020304" pitchFamily="18" charset="0"/>
                <a:cs typeface="Times New Roman" panose="02020603050405020304" pitchFamily="18" charset="0"/>
              </a:rPr>
              <a:t>   </a:t>
            </a:r>
          </a:p>
          <a:p>
            <a:r>
              <a:rPr lang="en-IN" sz="3500" dirty="0">
                <a:solidFill>
                  <a:srgbClr val="002060"/>
                </a:solidFill>
                <a:latin typeface="Times New Roman" panose="02020603050405020304" pitchFamily="18" charset="0"/>
                <a:cs typeface="Times New Roman" panose="02020603050405020304" pitchFamily="18" charset="0"/>
              </a:rPr>
              <a:t>                     </a:t>
            </a:r>
            <a:r>
              <a:rPr lang="en-IN" sz="3500" b="1" dirty="0">
                <a:solidFill>
                  <a:srgbClr val="C00000"/>
                </a:solidFill>
                <a:latin typeface="Times New Roman" panose="02020603050405020304" pitchFamily="18" charset="0"/>
                <a:cs typeface="Times New Roman" panose="02020603050405020304" pitchFamily="18" charset="0"/>
              </a:rPr>
              <a:t>SUBMITTED BY : </a:t>
            </a:r>
          </a:p>
          <a:p>
            <a:r>
              <a:rPr lang="en-IN" sz="3500" dirty="0">
                <a:solidFill>
                  <a:srgbClr val="002060"/>
                </a:solidFill>
                <a:latin typeface="Times New Roman" panose="02020603050405020304" pitchFamily="18" charset="0"/>
                <a:cs typeface="Times New Roman" panose="02020603050405020304" pitchFamily="18" charset="0"/>
              </a:rPr>
              <a:t>                                   M.PRIYANKA</a:t>
            </a:r>
            <a:endParaRPr lang="en-IN" sz="3500" dirty="0"/>
          </a:p>
        </p:txBody>
      </p:sp>
    </p:spTree>
    <p:extLst>
      <p:ext uri="{BB962C8B-B14F-4D97-AF65-F5344CB8AC3E}">
        <p14:creationId xmlns:p14="http://schemas.microsoft.com/office/powerpoint/2010/main" val="2463180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56F914C-834F-4F99-6C6D-420737188DC7}"/>
              </a:ext>
            </a:extLst>
          </p:cNvPr>
          <p:cNvPicPr>
            <a:picLocks noGrp="1" noChangeAspect="1"/>
          </p:cNvPicPr>
          <p:nvPr>
            <p:ph idx="1"/>
          </p:nvPr>
        </p:nvPicPr>
        <p:blipFill>
          <a:blip r:embed="rId2"/>
          <a:stretch>
            <a:fillRect/>
          </a:stretch>
        </p:blipFill>
        <p:spPr>
          <a:xfrm>
            <a:off x="137500" y="930579"/>
            <a:ext cx="11661646" cy="5391563"/>
          </a:xfrm>
        </p:spPr>
      </p:pic>
      <p:sp>
        <p:nvSpPr>
          <p:cNvPr id="7" name="TextBox 6">
            <a:extLst>
              <a:ext uri="{FF2B5EF4-FFF2-40B4-BE49-F238E27FC236}">
                <a16:creationId xmlns:a16="http://schemas.microsoft.com/office/drawing/2014/main" id="{3138520A-63A8-A77C-5B99-3249B87F15A2}"/>
              </a:ext>
            </a:extLst>
          </p:cNvPr>
          <p:cNvSpPr txBox="1"/>
          <p:nvPr/>
        </p:nvSpPr>
        <p:spPr>
          <a:xfrm>
            <a:off x="2064774" y="196645"/>
            <a:ext cx="7482349" cy="553998"/>
          </a:xfrm>
          <a:prstGeom prst="rect">
            <a:avLst/>
          </a:prstGeom>
          <a:noFill/>
        </p:spPr>
        <p:txBody>
          <a:bodyPr wrap="square" rtlCol="0">
            <a:spAutoFit/>
          </a:bodyPr>
          <a:lstStyle/>
          <a:p>
            <a:r>
              <a:rPr lang="en-IN" dirty="0"/>
              <a:t>                               </a:t>
            </a:r>
            <a:r>
              <a:rPr lang="en-IN" sz="3000" b="1" u="sng" dirty="0">
                <a:solidFill>
                  <a:schemeClr val="accent6">
                    <a:lumMod val="50000"/>
                  </a:schemeClr>
                </a:solidFill>
                <a:latin typeface="Times New Roman" panose="02020603050405020304" pitchFamily="18" charset="0"/>
                <a:cs typeface="Times New Roman" panose="02020603050405020304" pitchFamily="18" charset="0"/>
              </a:rPr>
              <a:t>DASHBOARD</a:t>
            </a:r>
          </a:p>
        </p:txBody>
      </p:sp>
    </p:spTree>
    <p:extLst>
      <p:ext uri="{BB962C8B-B14F-4D97-AF65-F5344CB8AC3E}">
        <p14:creationId xmlns:p14="http://schemas.microsoft.com/office/powerpoint/2010/main" val="503234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5335AF6-A989-EF0B-4AE5-C19292C47EB0}"/>
              </a:ext>
            </a:extLst>
          </p:cNvPr>
          <p:cNvPicPr>
            <a:picLocks noGrp="1" noChangeAspect="1"/>
          </p:cNvPicPr>
          <p:nvPr>
            <p:ph idx="1"/>
          </p:nvPr>
        </p:nvPicPr>
        <p:blipFill>
          <a:blip r:embed="rId2"/>
          <a:stretch>
            <a:fillRect/>
          </a:stretch>
        </p:blipFill>
        <p:spPr>
          <a:xfrm>
            <a:off x="333632" y="857160"/>
            <a:ext cx="11779250" cy="5823859"/>
          </a:xfrm>
        </p:spPr>
      </p:pic>
      <p:sp>
        <p:nvSpPr>
          <p:cNvPr id="6" name="TextBox 5">
            <a:extLst>
              <a:ext uri="{FF2B5EF4-FFF2-40B4-BE49-F238E27FC236}">
                <a16:creationId xmlns:a16="http://schemas.microsoft.com/office/drawing/2014/main" id="{B530B1FB-DB4A-AE39-9060-6B9646D87854}"/>
              </a:ext>
            </a:extLst>
          </p:cNvPr>
          <p:cNvSpPr txBox="1"/>
          <p:nvPr/>
        </p:nvSpPr>
        <p:spPr>
          <a:xfrm>
            <a:off x="2880852" y="176981"/>
            <a:ext cx="4011561" cy="523220"/>
          </a:xfrm>
          <a:prstGeom prst="rect">
            <a:avLst/>
          </a:prstGeom>
          <a:noFill/>
        </p:spPr>
        <p:txBody>
          <a:bodyPr wrap="square" rtlCol="0">
            <a:spAutoFit/>
          </a:bodyPr>
          <a:lstStyle/>
          <a:p>
            <a:r>
              <a:rPr lang="en-IN" dirty="0"/>
              <a:t>                         </a:t>
            </a:r>
            <a:r>
              <a:rPr lang="en-IN" sz="2800" b="1" u="sng" dirty="0">
                <a:solidFill>
                  <a:schemeClr val="accent6">
                    <a:lumMod val="50000"/>
                  </a:schemeClr>
                </a:solidFill>
                <a:latin typeface="Times New Roman" panose="02020603050405020304" pitchFamily="18" charset="0"/>
                <a:cs typeface="Times New Roman" panose="02020603050405020304" pitchFamily="18" charset="0"/>
              </a:rPr>
              <a:t>DASHBOARD </a:t>
            </a:r>
          </a:p>
        </p:txBody>
      </p:sp>
    </p:spTree>
    <p:extLst>
      <p:ext uri="{BB962C8B-B14F-4D97-AF65-F5344CB8AC3E}">
        <p14:creationId xmlns:p14="http://schemas.microsoft.com/office/powerpoint/2010/main" val="2032304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58716C-6C2E-662F-E92D-FBDB2FF0D96E}"/>
              </a:ext>
            </a:extLst>
          </p:cNvPr>
          <p:cNvSpPr>
            <a:spLocks noGrp="1"/>
          </p:cNvSpPr>
          <p:nvPr>
            <p:ph idx="1"/>
          </p:nvPr>
        </p:nvSpPr>
        <p:spPr>
          <a:xfrm>
            <a:off x="353961" y="206477"/>
            <a:ext cx="11592233" cy="5970486"/>
          </a:xfrm>
        </p:spPr>
        <p:txBody>
          <a:bodyPr/>
          <a:lstStyle/>
          <a:p>
            <a:pPr marL="0" indent="0" algn="just">
              <a:buNone/>
            </a:pPr>
            <a:r>
              <a:rPr lang="en-IN" dirty="0"/>
              <a:t>                                                      </a:t>
            </a:r>
            <a:r>
              <a:rPr lang="en-IN" b="1" u="sng" dirty="0">
                <a:solidFill>
                  <a:schemeClr val="accent6">
                    <a:lumMod val="50000"/>
                  </a:schemeClr>
                </a:solidFill>
                <a:latin typeface="Times New Roman" panose="02020603050405020304" pitchFamily="18" charset="0"/>
                <a:cs typeface="Times New Roman" panose="02020603050405020304" pitchFamily="18" charset="0"/>
              </a:rPr>
              <a:t>DASHBOARD</a:t>
            </a:r>
          </a:p>
        </p:txBody>
      </p:sp>
      <p:pic>
        <p:nvPicPr>
          <p:cNvPr id="5" name="Picture 4">
            <a:extLst>
              <a:ext uri="{FF2B5EF4-FFF2-40B4-BE49-F238E27FC236}">
                <a16:creationId xmlns:a16="http://schemas.microsoft.com/office/drawing/2014/main" id="{607BF887-7E52-5935-59BF-86553FA4726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86910" y="654063"/>
            <a:ext cx="11926334" cy="5997460"/>
          </a:xfrm>
          <a:prstGeom prst="rect">
            <a:avLst/>
          </a:prstGeom>
        </p:spPr>
      </p:pic>
    </p:spTree>
    <p:extLst>
      <p:ext uri="{BB962C8B-B14F-4D97-AF65-F5344CB8AC3E}">
        <p14:creationId xmlns:p14="http://schemas.microsoft.com/office/powerpoint/2010/main" val="3512002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7CF6E6-597F-8625-2F82-A24CCC453552}"/>
              </a:ext>
            </a:extLst>
          </p:cNvPr>
          <p:cNvSpPr>
            <a:spLocks noGrp="1"/>
          </p:cNvSpPr>
          <p:nvPr>
            <p:ph idx="1"/>
          </p:nvPr>
        </p:nvSpPr>
        <p:spPr>
          <a:xfrm>
            <a:off x="412955" y="294968"/>
            <a:ext cx="10940845" cy="5881995"/>
          </a:xfrm>
        </p:spPr>
        <p:txBody>
          <a:bodyPr/>
          <a:lstStyle/>
          <a:p>
            <a:endParaRPr lang="en-IN" sz="2800" b="1" dirty="0">
              <a:solidFill>
                <a:srgbClr val="C00000"/>
              </a:solidFill>
              <a:latin typeface="Times New Roman" panose="02020603050405020304" pitchFamily="18" charset="0"/>
              <a:cs typeface="Times New Roman" panose="02020603050405020304" pitchFamily="18" charset="0"/>
            </a:endParaRPr>
          </a:p>
          <a:p>
            <a:endParaRPr lang="en-IN" b="1" dirty="0">
              <a:solidFill>
                <a:srgbClr val="C00000"/>
              </a:solidFill>
              <a:latin typeface="Times New Roman" panose="02020603050405020304" pitchFamily="18" charset="0"/>
              <a:cs typeface="Times New Roman" panose="02020603050405020304" pitchFamily="18" charset="0"/>
            </a:endParaRPr>
          </a:p>
          <a:p>
            <a:endParaRPr lang="en-IN" sz="2800" b="1" dirty="0">
              <a:solidFill>
                <a:srgbClr val="C00000"/>
              </a:solidFill>
              <a:latin typeface="Times New Roman" panose="02020603050405020304" pitchFamily="18" charset="0"/>
              <a:cs typeface="Times New Roman" panose="02020603050405020304" pitchFamily="18" charset="0"/>
            </a:endParaRPr>
          </a:p>
          <a:p>
            <a:endParaRPr lang="en-IN" b="1" dirty="0">
              <a:solidFill>
                <a:srgbClr val="C00000"/>
              </a:solidFill>
              <a:latin typeface="Times New Roman" panose="02020603050405020304" pitchFamily="18" charset="0"/>
              <a:cs typeface="Times New Roman" panose="02020603050405020304" pitchFamily="18" charset="0"/>
            </a:endParaRPr>
          </a:p>
          <a:p>
            <a:pPr marL="0" indent="0">
              <a:buNone/>
            </a:pPr>
            <a:r>
              <a:rPr lang="en-IN" sz="5000" b="1" dirty="0">
                <a:solidFill>
                  <a:srgbClr val="C00000"/>
                </a:solidFill>
                <a:latin typeface="Times New Roman" panose="02020603050405020304" pitchFamily="18" charset="0"/>
                <a:cs typeface="Times New Roman" panose="02020603050405020304" pitchFamily="18" charset="0"/>
              </a:rPr>
              <a:t>UNVEILING AUTOMOBILE SALES       TRENDS PROJECT PART-2</a:t>
            </a:r>
          </a:p>
          <a:p>
            <a:endParaRPr lang="en-IN" dirty="0"/>
          </a:p>
        </p:txBody>
      </p:sp>
    </p:spTree>
    <p:extLst>
      <p:ext uri="{BB962C8B-B14F-4D97-AF65-F5344CB8AC3E}">
        <p14:creationId xmlns:p14="http://schemas.microsoft.com/office/powerpoint/2010/main" val="4239396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81747A-0C57-A331-C38D-EECB902E5C7E}"/>
              </a:ext>
            </a:extLst>
          </p:cNvPr>
          <p:cNvSpPr>
            <a:spLocks noGrp="1"/>
          </p:cNvSpPr>
          <p:nvPr>
            <p:ph idx="1"/>
          </p:nvPr>
        </p:nvSpPr>
        <p:spPr>
          <a:xfrm>
            <a:off x="344129" y="186813"/>
            <a:ext cx="11503742" cy="5990150"/>
          </a:xfrm>
        </p:spPr>
        <p:txBody>
          <a:bodyPr/>
          <a:lstStyle/>
          <a:p>
            <a:pPr>
              <a:buFont typeface="Wingdings" panose="05000000000000000000" pitchFamily="2" charset="2"/>
              <a:buChar char="Ø"/>
            </a:pPr>
            <a:r>
              <a:rPr lang="en-IN" b="1" u="sng" dirty="0">
                <a:solidFill>
                  <a:schemeClr val="accent6">
                    <a:lumMod val="50000"/>
                  </a:schemeClr>
                </a:solidFill>
                <a:latin typeface="Times New Roman" panose="02020603050405020304" pitchFamily="18" charset="0"/>
                <a:cs typeface="Times New Roman" panose="02020603050405020304" pitchFamily="18" charset="0"/>
              </a:rPr>
              <a:t>INVENTORY MANAGEMENT</a:t>
            </a:r>
          </a:p>
          <a:p>
            <a:pPr>
              <a:buFont typeface="Wingdings" panose="05000000000000000000" pitchFamily="2" charset="2"/>
              <a:buChar char="Ø"/>
            </a:pPr>
            <a:r>
              <a:rPr lang="en-IN" b="1" dirty="0">
                <a:solidFill>
                  <a:srgbClr val="C00000"/>
                </a:solidFill>
                <a:latin typeface="Times New Roman" panose="02020603050405020304" pitchFamily="18" charset="0"/>
                <a:cs typeface="Times New Roman" panose="02020603050405020304" pitchFamily="18" charset="0"/>
              </a:rPr>
              <a:t>Which product have highest and lowest quantities ordered.</a:t>
            </a:r>
          </a:p>
        </p:txBody>
      </p:sp>
      <p:pic>
        <p:nvPicPr>
          <p:cNvPr id="5" name="Picture 4">
            <a:extLst>
              <a:ext uri="{FF2B5EF4-FFF2-40B4-BE49-F238E27FC236}">
                <a16:creationId xmlns:a16="http://schemas.microsoft.com/office/drawing/2014/main" id="{77E34272-D27C-9BFF-FB53-3A406FF30F55}"/>
              </a:ext>
            </a:extLst>
          </p:cNvPr>
          <p:cNvPicPr>
            <a:picLocks noChangeAspect="1"/>
          </p:cNvPicPr>
          <p:nvPr/>
        </p:nvPicPr>
        <p:blipFill>
          <a:blip r:embed="rId2"/>
          <a:stretch>
            <a:fillRect/>
          </a:stretch>
        </p:blipFill>
        <p:spPr>
          <a:xfrm>
            <a:off x="1234869" y="1158150"/>
            <a:ext cx="6178654" cy="4515064"/>
          </a:xfrm>
          <a:prstGeom prst="rect">
            <a:avLst/>
          </a:prstGeom>
        </p:spPr>
      </p:pic>
      <p:pic>
        <p:nvPicPr>
          <p:cNvPr id="7" name="Picture 6">
            <a:extLst>
              <a:ext uri="{FF2B5EF4-FFF2-40B4-BE49-F238E27FC236}">
                <a16:creationId xmlns:a16="http://schemas.microsoft.com/office/drawing/2014/main" id="{5E09995D-A9D5-E0AD-883C-CB1D40F68ED8}"/>
              </a:ext>
            </a:extLst>
          </p:cNvPr>
          <p:cNvPicPr>
            <a:picLocks noChangeAspect="1"/>
          </p:cNvPicPr>
          <p:nvPr/>
        </p:nvPicPr>
        <p:blipFill>
          <a:blip r:embed="rId3"/>
          <a:stretch>
            <a:fillRect/>
          </a:stretch>
        </p:blipFill>
        <p:spPr>
          <a:xfrm>
            <a:off x="7887124" y="1458179"/>
            <a:ext cx="2417082" cy="2081434"/>
          </a:xfrm>
          <a:prstGeom prst="rect">
            <a:avLst/>
          </a:prstGeom>
        </p:spPr>
      </p:pic>
      <p:sp>
        <p:nvSpPr>
          <p:cNvPr id="9" name="TextBox 8">
            <a:extLst>
              <a:ext uri="{FF2B5EF4-FFF2-40B4-BE49-F238E27FC236}">
                <a16:creationId xmlns:a16="http://schemas.microsoft.com/office/drawing/2014/main" id="{5AC61CE9-DC68-7863-F1EF-10E12E4C7591}"/>
              </a:ext>
            </a:extLst>
          </p:cNvPr>
          <p:cNvSpPr txBox="1"/>
          <p:nvPr/>
        </p:nvSpPr>
        <p:spPr>
          <a:xfrm>
            <a:off x="511278" y="5869858"/>
            <a:ext cx="11336593" cy="954107"/>
          </a:xfrm>
          <a:prstGeom prst="rect">
            <a:avLst/>
          </a:prstGeom>
          <a:noFill/>
        </p:spPr>
        <p:txBody>
          <a:bodyPr wrap="square" rtlCol="0">
            <a:spAutoFit/>
          </a:bodyPr>
          <a:lstStyle/>
          <a:p>
            <a:r>
              <a:rPr lang="en-IN" sz="2800" b="1" u="sng" dirty="0">
                <a:solidFill>
                  <a:srgbClr val="002060"/>
                </a:solidFill>
                <a:latin typeface="Times New Roman" panose="02020603050405020304" pitchFamily="18" charset="0"/>
                <a:cs typeface="Times New Roman" panose="02020603050405020304" pitchFamily="18" charset="0"/>
              </a:rPr>
              <a:t>INTERPRETATION: </a:t>
            </a:r>
            <a:r>
              <a:rPr lang="en-IN" sz="2800" dirty="0">
                <a:latin typeface="Times New Roman" panose="02020603050405020304" pitchFamily="18" charset="0"/>
                <a:cs typeface="Times New Roman" panose="02020603050405020304" pitchFamily="18" charset="0"/>
              </a:rPr>
              <a:t>From that the classic cars have highest quantities ordered and trains has lowest quantities ordered.</a:t>
            </a:r>
          </a:p>
        </p:txBody>
      </p:sp>
    </p:spTree>
    <p:extLst>
      <p:ext uri="{BB962C8B-B14F-4D97-AF65-F5344CB8AC3E}">
        <p14:creationId xmlns:p14="http://schemas.microsoft.com/office/powerpoint/2010/main" val="3281908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F4B252-EC43-F7ED-07BA-9F646F0A38AD}"/>
              </a:ext>
            </a:extLst>
          </p:cNvPr>
          <p:cNvSpPr>
            <a:spLocks noGrp="1"/>
          </p:cNvSpPr>
          <p:nvPr>
            <p:ph idx="1"/>
          </p:nvPr>
        </p:nvSpPr>
        <p:spPr>
          <a:xfrm>
            <a:off x="353961" y="245806"/>
            <a:ext cx="11356258" cy="5931157"/>
          </a:xfrm>
        </p:spPr>
        <p:txBody>
          <a:bodyPr/>
          <a:lstStyle/>
          <a:p>
            <a:pPr>
              <a:buFont typeface="Wingdings" panose="05000000000000000000" pitchFamily="2" charset="2"/>
              <a:buChar char="Ø"/>
            </a:pPr>
            <a:r>
              <a:rPr lang="en-IN" b="1" u="sng" dirty="0">
                <a:solidFill>
                  <a:schemeClr val="accent6">
                    <a:lumMod val="50000"/>
                  </a:schemeClr>
                </a:solidFill>
                <a:latin typeface="Times New Roman" panose="02020603050405020304" pitchFamily="18" charset="0"/>
                <a:cs typeface="Times New Roman" panose="02020603050405020304" pitchFamily="18" charset="0"/>
              </a:rPr>
              <a:t>ORDER FULFILLMENT ANALYSIS</a:t>
            </a:r>
          </a:p>
          <a:p>
            <a:pPr>
              <a:buFont typeface="Wingdings" panose="05000000000000000000" pitchFamily="2" charset="2"/>
              <a:buChar char="Ø"/>
            </a:pPr>
            <a:r>
              <a:rPr lang="en-IN" b="1" dirty="0">
                <a:solidFill>
                  <a:srgbClr val="C00000"/>
                </a:solidFill>
                <a:latin typeface="Times New Roman" panose="02020603050405020304" pitchFamily="18" charset="0"/>
                <a:cs typeface="Times New Roman" panose="02020603050405020304" pitchFamily="18" charset="0"/>
              </a:rPr>
              <a:t>What is the distribution of order status.</a:t>
            </a:r>
          </a:p>
        </p:txBody>
      </p:sp>
      <p:pic>
        <p:nvPicPr>
          <p:cNvPr id="5" name="Picture 4">
            <a:extLst>
              <a:ext uri="{FF2B5EF4-FFF2-40B4-BE49-F238E27FC236}">
                <a16:creationId xmlns:a16="http://schemas.microsoft.com/office/drawing/2014/main" id="{C4E4FE20-A5EF-C5DE-6D17-6D3FDCF2C448}"/>
              </a:ext>
            </a:extLst>
          </p:cNvPr>
          <p:cNvPicPr>
            <a:picLocks noChangeAspect="1"/>
          </p:cNvPicPr>
          <p:nvPr/>
        </p:nvPicPr>
        <p:blipFill>
          <a:blip r:embed="rId2"/>
          <a:stretch>
            <a:fillRect/>
          </a:stretch>
        </p:blipFill>
        <p:spPr>
          <a:xfrm>
            <a:off x="766916" y="1495271"/>
            <a:ext cx="6715432" cy="4000961"/>
          </a:xfrm>
          <a:prstGeom prst="rect">
            <a:avLst/>
          </a:prstGeom>
        </p:spPr>
      </p:pic>
      <p:pic>
        <p:nvPicPr>
          <p:cNvPr id="7" name="Picture 6">
            <a:extLst>
              <a:ext uri="{FF2B5EF4-FFF2-40B4-BE49-F238E27FC236}">
                <a16:creationId xmlns:a16="http://schemas.microsoft.com/office/drawing/2014/main" id="{21DEBC09-5171-5888-0B9F-420EB5C4A0E3}"/>
              </a:ext>
            </a:extLst>
          </p:cNvPr>
          <p:cNvPicPr>
            <a:picLocks noChangeAspect="1"/>
          </p:cNvPicPr>
          <p:nvPr/>
        </p:nvPicPr>
        <p:blipFill>
          <a:blip r:embed="rId3"/>
          <a:stretch>
            <a:fillRect/>
          </a:stretch>
        </p:blipFill>
        <p:spPr>
          <a:xfrm>
            <a:off x="8073404" y="2303513"/>
            <a:ext cx="2407702" cy="2199661"/>
          </a:xfrm>
          <a:prstGeom prst="rect">
            <a:avLst/>
          </a:prstGeom>
        </p:spPr>
      </p:pic>
      <p:sp>
        <p:nvSpPr>
          <p:cNvPr id="8" name="TextBox 7">
            <a:extLst>
              <a:ext uri="{FF2B5EF4-FFF2-40B4-BE49-F238E27FC236}">
                <a16:creationId xmlns:a16="http://schemas.microsoft.com/office/drawing/2014/main" id="{22A98C9F-AAD2-7EC4-9C40-08489D4448A4}"/>
              </a:ext>
            </a:extLst>
          </p:cNvPr>
          <p:cNvSpPr txBox="1"/>
          <p:nvPr/>
        </p:nvSpPr>
        <p:spPr>
          <a:xfrm>
            <a:off x="766916" y="5807631"/>
            <a:ext cx="9448800" cy="954107"/>
          </a:xfrm>
          <a:prstGeom prst="rect">
            <a:avLst/>
          </a:prstGeom>
          <a:noFill/>
        </p:spPr>
        <p:txBody>
          <a:bodyPr wrap="square" rtlCol="0">
            <a:spAutoFit/>
          </a:bodyPr>
          <a:lstStyle/>
          <a:p>
            <a:r>
              <a:rPr lang="en-IN" sz="2800" b="1" u="sng" dirty="0">
                <a:solidFill>
                  <a:srgbClr val="002060"/>
                </a:solidFill>
                <a:latin typeface="Times New Roman" panose="02020603050405020304" pitchFamily="18" charset="0"/>
                <a:cs typeface="Times New Roman" panose="02020603050405020304" pitchFamily="18" charset="0"/>
              </a:rPr>
              <a:t>INTERPRETATION: </a:t>
            </a:r>
            <a:r>
              <a:rPr lang="en-IN" sz="2800" dirty="0">
                <a:latin typeface="Times New Roman" panose="02020603050405020304" pitchFamily="18" charset="0"/>
                <a:cs typeface="Times New Roman" panose="02020603050405020304" pitchFamily="18" charset="0"/>
              </a:rPr>
              <a:t>From this identified the distribution of order status</a:t>
            </a:r>
            <a:r>
              <a:rPr lang="en-IN" dirty="0"/>
              <a:t>.</a:t>
            </a:r>
          </a:p>
        </p:txBody>
      </p:sp>
    </p:spTree>
    <p:extLst>
      <p:ext uri="{BB962C8B-B14F-4D97-AF65-F5344CB8AC3E}">
        <p14:creationId xmlns:p14="http://schemas.microsoft.com/office/powerpoint/2010/main" val="1899109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8A1E58-EB3A-474A-1341-6C4D8C991895}"/>
              </a:ext>
            </a:extLst>
          </p:cNvPr>
          <p:cNvSpPr>
            <a:spLocks noGrp="1"/>
          </p:cNvSpPr>
          <p:nvPr>
            <p:ph idx="1"/>
          </p:nvPr>
        </p:nvSpPr>
        <p:spPr>
          <a:xfrm>
            <a:off x="442452" y="363794"/>
            <a:ext cx="10911348" cy="5813169"/>
          </a:xfrm>
        </p:spPr>
        <p:txBody>
          <a:bodyPr/>
          <a:lstStyle/>
          <a:p>
            <a:pPr>
              <a:buFont typeface="Wingdings" panose="05000000000000000000" pitchFamily="2" charset="2"/>
              <a:buChar char="Ø"/>
            </a:pPr>
            <a:r>
              <a:rPr lang="en-IN" b="1" u="sng" dirty="0">
                <a:solidFill>
                  <a:srgbClr val="C00000"/>
                </a:solidFill>
                <a:latin typeface="Times New Roman" panose="02020603050405020304" pitchFamily="18" charset="0"/>
                <a:cs typeface="Times New Roman" panose="02020603050405020304" pitchFamily="18" charset="0"/>
              </a:rPr>
              <a:t>CONCLUSION:</a:t>
            </a:r>
          </a:p>
          <a:p>
            <a:pPr marL="0" indent="0">
              <a:buNone/>
            </a:pPr>
            <a:r>
              <a:rPr lang="en-IN" dirty="0">
                <a:latin typeface="Times New Roman" panose="02020603050405020304" pitchFamily="18" charset="0"/>
                <a:cs typeface="Times New Roman" panose="02020603050405020304" pitchFamily="18" charset="0"/>
              </a:rPr>
              <a:t>From part 1 Sales analysis </a:t>
            </a:r>
            <a:r>
              <a:rPr lang="en-IN" sz="2800" dirty="0">
                <a:latin typeface="Times New Roman" panose="02020603050405020304" pitchFamily="18" charset="0"/>
                <a:cs typeface="Times New Roman" panose="02020603050405020304" pitchFamily="18" charset="0"/>
              </a:rPr>
              <a:t>identified the sales trend over on years 2003 and 2004.And also product lines wise total sales and classic cars has highest sales compared to other product line. And also identified that the more sales on medium deal size.</a:t>
            </a:r>
          </a:p>
          <a:p>
            <a:pPr marL="0" indent="0">
              <a:buNone/>
            </a:pPr>
            <a:r>
              <a:rPr lang="en-IN" dirty="0">
                <a:latin typeface="Times New Roman" panose="02020603050405020304" pitchFamily="18" charset="0"/>
                <a:cs typeface="Times New Roman" panose="02020603050405020304" pitchFamily="18" charset="0"/>
              </a:rPr>
              <a:t>From customer segmentation the </a:t>
            </a:r>
            <a:r>
              <a:rPr lang="en-IN" sz="2800" dirty="0">
                <a:latin typeface="Times New Roman" panose="02020603050405020304" pitchFamily="18" charset="0"/>
                <a:cs typeface="Times New Roman" panose="02020603050405020304" pitchFamily="18" charset="0"/>
              </a:rPr>
              <a:t>sales are distributed across different countries and France has highest sales distribution. And also EMEA territory has most vary deal sizes.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From part 2 Inventory management classic cars have highest quantities ordered and trains has lowest quantities ordered.\</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728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742901-7646-C378-7297-686AF2DE11DE}"/>
              </a:ext>
            </a:extLst>
          </p:cNvPr>
          <p:cNvSpPr>
            <a:spLocks noGrp="1"/>
          </p:cNvSpPr>
          <p:nvPr>
            <p:ph idx="1"/>
          </p:nvPr>
        </p:nvSpPr>
        <p:spPr>
          <a:xfrm>
            <a:off x="147484" y="68826"/>
            <a:ext cx="11975690" cy="6108137"/>
          </a:xfrm>
        </p:spPr>
        <p:txBody>
          <a:bodyPr/>
          <a:lstStyle/>
          <a:p>
            <a:pPr>
              <a:buFont typeface="Wingdings" panose="05000000000000000000" pitchFamily="2" charset="2"/>
              <a:buChar char="Ø"/>
            </a:pPr>
            <a:r>
              <a:rPr lang="en-IN" b="1" dirty="0">
                <a:solidFill>
                  <a:srgbClr val="C00000"/>
                </a:solidFill>
                <a:latin typeface="Times New Roman" panose="02020603050405020304" pitchFamily="18" charset="0"/>
                <a:cs typeface="Times New Roman" panose="02020603050405020304" pitchFamily="18" charset="0"/>
              </a:rPr>
              <a:t>A DATA-DRIVEN APPROACH TO MARKETING STRATEGY PROJECT PART-1</a:t>
            </a:r>
          </a:p>
          <a:p>
            <a:pPr marL="0" indent="0">
              <a:buNone/>
            </a:pPr>
            <a:r>
              <a:rPr lang="en-IN" b="1" u="sng" dirty="0">
                <a:solidFill>
                  <a:srgbClr val="002060"/>
                </a:solidFill>
                <a:latin typeface="Times New Roman" panose="02020603050405020304" pitchFamily="18" charset="0"/>
                <a:cs typeface="Times New Roman" panose="02020603050405020304" pitchFamily="18" charset="0"/>
              </a:rPr>
              <a:t>SALES ANALYSIS:</a:t>
            </a:r>
          </a:p>
          <a:p>
            <a:pPr marL="0" indent="0">
              <a:buNone/>
            </a:pPr>
            <a:r>
              <a:rPr lang="en-IN" b="1" dirty="0">
                <a:solidFill>
                  <a:srgbClr val="C00000"/>
                </a:solidFill>
                <a:latin typeface="Times New Roman" panose="02020603050405020304" pitchFamily="18" charset="0"/>
                <a:cs typeface="Times New Roman" panose="02020603050405020304" pitchFamily="18" charset="0"/>
              </a:rPr>
              <a:t>What is the total trend in total sales amount over different quarters and years?</a:t>
            </a:r>
          </a:p>
          <a:p>
            <a:pPr marL="0" indent="0">
              <a:buNone/>
            </a:pP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FD9AAB5-7298-5B74-E49F-6B7D7CEC3183}"/>
              </a:ext>
            </a:extLst>
          </p:cNvPr>
          <p:cNvSpPr txBox="1"/>
          <p:nvPr/>
        </p:nvSpPr>
        <p:spPr>
          <a:xfrm>
            <a:off x="334298" y="5860027"/>
            <a:ext cx="11710218" cy="954107"/>
          </a:xfrm>
          <a:prstGeom prst="rect">
            <a:avLst/>
          </a:prstGeom>
          <a:noFill/>
        </p:spPr>
        <p:txBody>
          <a:bodyPr wrap="square" rtlCol="0">
            <a:spAutoFit/>
          </a:bodyPr>
          <a:lstStyle/>
          <a:p>
            <a:r>
              <a:rPr lang="en-IN" sz="2800" b="1" u="sng" dirty="0">
                <a:solidFill>
                  <a:srgbClr val="002060"/>
                </a:solidFill>
                <a:latin typeface="Times New Roman" panose="02020603050405020304" pitchFamily="18" charset="0"/>
                <a:cs typeface="Times New Roman" panose="02020603050405020304" pitchFamily="18" charset="0"/>
              </a:rPr>
              <a:t>INTERPRETATION: </a:t>
            </a:r>
            <a:r>
              <a:rPr lang="en-IN" sz="2800" dirty="0">
                <a:latin typeface="Times New Roman" panose="02020603050405020304" pitchFamily="18" charset="0"/>
                <a:cs typeface="Times New Roman" panose="02020603050405020304" pitchFamily="18" charset="0"/>
              </a:rPr>
              <a:t>From this identified that in 2003 and 2004 the sales are increasing over the quarters. </a:t>
            </a:r>
          </a:p>
        </p:txBody>
      </p:sp>
      <p:pic>
        <p:nvPicPr>
          <p:cNvPr id="8" name="Picture 7">
            <a:extLst>
              <a:ext uri="{FF2B5EF4-FFF2-40B4-BE49-F238E27FC236}">
                <a16:creationId xmlns:a16="http://schemas.microsoft.com/office/drawing/2014/main" id="{7549A25B-41A2-DAA0-E405-0CAB94A3488D}"/>
              </a:ext>
            </a:extLst>
          </p:cNvPr>
          <p:cNvPicPr>
            <a:picLocks noChangeAspect="1"/>
          </p:cNvPicPr>
          <p:nvPr/>
        </p:nvPicPr>
        <p:blipFill>
          <a:blip r:embed="rId2"/>
          <a:stretch>
            <a:fillRect/>
          </a:stretch>
        </p:blipFill>
        <p:spPr>
          <a:xfrm>
            <a:off x="1425677" y="2045110"/>
            <a:ext cx="8947355" cy="3706761"/>
          </a:xfrm>
          <a:prstGeom prst="rect">
            <a:avLst/>
          </a:prstGeom>
        </p:spPr>
      </p:pic>
    </p:spTree>
    <p:extLst>
      <p:ext uri="{BB962C8B-B14F-4D97-AF65-F5344CB8AC3E}">
        <p14:creationId xmlns:p14="http://schemas.microsoft.com/office/powerpoint/2010/main" val="4139021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BA2D2A-06D4-089B-7427-2E9B040A7CE9}"/>
              </a:ext>
            </a:extLst>
          </p:cNvPr>
          <p:cNvSpPr>
            <a:spLocks noGrp="1"/>
          </p:cNvSpPr>
          <p:nvPr>
            <p:ph idx="1"/>
          </p:nvPr>
        </p:nvSpPr>
        <p:spPr>
          <a:xfrm>
            <a:off x="176981" y="147484"/>
            <a:ext cx="11867535" cy="6607277"/>
          </a:xfrm>
        </p:spPr>
        <p:txBody>
          <a:bodyPr/>
          <a:lstStyle/>
          <a:p>
            <a:pPr>
              <a:buFont typeface="Wingdings" panose="05000000000000000000" pitchFamily="2" charset="2"/>
              <a:buChar char="Ø"/>
            </a:pPr>
            <a:r>
              <a:rPr lang="en-IN" b="1" dirty="0">
                <a:solidFill>
                  <a:srgbClr val="C00000"/>
                </a:solidFill>
                <a:latin typeface="Times New Roman" panose="02020603050405020304" pitchFamily="18" charset="0"/>
                <a:cs typeface="Times New Roman" panose="02020603050405020304" pitchFamily="18" charset="0"/>
              </a:rPr>
              <a:t>How do different product line contribute to the total sales.</a:t>
            </a:r>
          </a:p>
          <a:p>
            <a:pPr marL="0" indent="0">
              <a:buNone/>
            </a:pPr>
            <a:endParaRPr lang="en-IN" dirty="0">
              <a:solidFill>
                <a:srgbClr val="C0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0B3AEF5-E83E-CEDF-32EC-9AD9E939DF97}"/>
              </a:ext>
            </a:extLst>
          </p:cNvPr>
          <p:cNvPicPr>
            <a:picLocks noChangeAspect="1"/>
          </p:cNvPicPr>
          <p:nvPr/>
        </p:nvPicPr>
        <p:blipFill>
          <a:blip r:embed="rId2"/>
          <a:stretch>
            <a:fillRect/>
          </a:stretch>
        </p:blipFill>
        <p:spPr>
          <a:xfrm>
            <a:off x="176982" y="668595"/>
            <a:ext cx="11395586" cy="5132059"/>
          </a:xfrm>
          <a:prstGeom prst="rect">
            <a:avLst/>
          </a:prstGeom>
          <a:solidFill>
            <a:srgbClr val="FFFFFF">
              <a:shade val="85000"/>
            </a:srgbClr>
          </a:solidFill>
          <a:ln w="88900" cap="sq">
            <a:solidFill>
              <a:schemeClr val="bg1"/>
            </a:solidFill>
            <a:miter lim="800000"/>
          </a:ln>
          <a:effectLst>
            <a:outerShdw blurRad="55000" dist="18000" dir="5400000" algn="tl" rotWithShape="0">
              <a:srgbClr val="000000">
                <a:alpha val="40000"/>
              </a:srgbClr>
            </a:outerShdw>
          </a:effectLst>
          <a:scene3d>
            <a:camera prst="perspective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FDC30E6C-8910-C367-41FC-310F2E825EFB}"/>
              </a:ext>
            </a:extLst>
          </p:cNvPr>
          <p:cNvSpPr txBox="1"/>
          <p:nvPr/>
        </p:nvSpPr>
        <p:spPr>
          <a:xfrm>
            <a:off x="245806" y="5928853"/>
            <a:ext cx="11582399" cy="954107"/>
          </a:xfrm>
          <a:prstGeom prst="rect">
            <a:avLst/>
          </a:prstGeom>
          <a:noFill/>
        </p:spPr>
        <p:txBody>
          <a:bodyPr wrap="square" rtlCol="0">
            <a:spAutoFit/>
          </a:bodyPr>
          <a:lstStyle/>
          <a:p>
            <a:r>
              <a:rPr lang="en-IN" sz="2800" b="1" u="sng" dirty="0">
                <a:solidFill>
                  <a:srgbClr val="002060"/>
                </a:solidFill>
                <a:latin typeface="Times New Roman" panose="02020603050405020304" pitchFamily="18" charset="0"/>
                <a:cs typeface="Times New Roman" panose="02020603050405020304" pitchFamily="18" charset="0"/>
              </a:rPr>
              <a:t>INTERPRETATION: </a:t>
            </a:r>
            <a:r>
              <a:rPr lang="en-IN" sz="2800" dirty="0">
                <a:latin typeface="Times New Roman" panose="02020603050405020304" pitchFamily="18" charset="0"/>
                <a:cs typeface="Times New Roman" panose="02020603050405020304" pitchFamily="18" charset="0"/>
              </a:rPr>
              <a:t>From this identified the product lines wise total sales. The classic cars has highest sales compared to other product line</a:t>
            </a:r>
          </a:p>
        </p:txBody>
      </p:sp>
    </p:spTree>
    <p:extLst>
      <p:ext uri="{BB962C8B-B14F-4D97-AF65-F5344CB8AC3E}">
        <p14:creationId xmlns:p14="http://schemas.microsoft.com/office/powerpoint/2010/main" val="1709747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E27F43-7017-76BC-7E94-9F07BB4CFC4C}"/>
              </a:ext>
            </a:extLst>
          </p:cNvPr>
          <p:cNvSpPr>
            <a:spLocks noGrp="1"/>
          </p:cNvSpPr>
          <p:nvPr>
            <p:ph idx="1"/>
          </p:nvPr>
        </p:nvSpPr>
        <p:spPr>
          <a:xfrm>
            <a:off x="157316" y="147484"/>
            <a:ext cx="11956026" cy="6029479"/>
          </a:xfrm>
        </p:spPr>
        <p:txBody>
          <a:bodyPr/>
          <a:lstStyle/>
          <a:p>
            <a:pPr>
              <a:buFont typeface="Wingdings" panose="05000000000000000000" pitchFamily="2" charset="2"/>
              <a:buChar char="Ø"/>
            </a:pPr>
            <a:r>
              <a:rPr lang="en-IN" b="1" dirty="0">
                <a:solidFill>
                  <a:srgbClr val="C00000"/>
                </a:solidFill>
                <a:latin typeface="Times New Roman" panose="02020603050405020304" pitchFamily="18" charset="0"/>
                <a:cs typeface="Times New Roman" panose="02020603050405020304" pitchFamily="18" charset="0"/>
              </a:rPr>
              <a:t>What is the impact of different deal sizes on total sales.</a:t>
            </a:r>
          </a:p>
        </p:txBody>
      </p:sp>
      <p:pic>
        <p:nvPicPr>
          <p:cNvPr id="5" name="Picture 4">
            <a:extLst>
              <a:ext uri="{FF2B5EF4-FFF2-40B4-BE49-F238E27FC236}">
                <a16:creationId xmlns:a16="http://schemas.microsoft.com/office/drawing/2014/main" id="{CEFDB720-9E8D-742A-7FA5-1B487FACA446}"/>
              </a:ext>
            </a:extLst>
          </p:cNvPr>
          <p:cNvPicPr>
            <a:picLocks noChangeAspect="1"/>
          </p:cNvPicPr>
          <p:nvPr/>
        </p:nvPicPr>
        <p:blipFill>
          <a:blip r:embed="rId2"/>
          <a:stretch>
            <a:fillRect/>
          </a:stretch>
        </p:blipFill>
        <p:spPr>
          <a:xfrm>
            <a:off x="2805100" y="1065182"/>
            <a:ext cx="5837455" cy="4519541"/>
          </a:xfrm>
          <a:prstGeom prst="rect">
            <a:avLst/>
          </a:prstGeom>
          <a:ln>
            <a:solidFill>
              <a:schemeClr val="bg2"/>
            </a:solidFill>
          </a:ln>
          <a:scene3d>
            <a:camera prst="obliqueTopLeft"/>
            <a:lightRig rig="threePt" dir="t"/>
          </a:scene3d>
        </p:spPr>
      </p:pic>
      <p:sp>
        <p:nvSpPr>
          <p:cNvPr id="6" name="TextBox 5">
            <a:extLst>
              <a:ext uri="{FF2B5EF4-FFF2-40B4-BE49-F238E27FC236}">
                <a16:creationId xmlns:a16="http://schemas.microsoft.com/office/drawing/2014/main" id="{991882DB-0F90-FEF7-A538-B4B798B6211A}"/>
              </a:ext>
            </a:extLst>
          </p:cNvPr>
          <p:cNvSpPr txBox="1"/>
          <p:nvPr/>
        </p:nvSpPr>
        <p:spPr>
          <a:xfrm>
            <a:off x="285134" y="5792819"/>
            <a:ext cx="11680723" cy="954107"/>
          </a:xfrm>
          <a:prstGeom prst="rect">
            <a:avLst/>
          </a:prstGeom>
          <a:noFill/>
        </p:spPr>
        <p:txBody>
          <a:bodyPr wrap="square" rtlCol="0">
            <a:spAutoFit/>
          </a:bodyPr>
          <a:lstStyle/>
          <a:p>
            <a:r>
              <a:rPr lang="en-IN" sz="2800" b="1" u="sng" dirty="0">
                <a:solidFill>
                  <a:srgbClr val="002060"/>
                </a:solidFill>
                <a:latin typeface="Times New Roman" panose="02020603050405020304" pitchFamily="18" charset="0"/>
                <a:cs typeface="Times New Roman" panose="02020603050405020304" pitchFamily="18" charset="0"/>
              </a:rPr>
              <a:t>INTERPRETATION: </a:t>
            </a:r>
            <a:r>
              <a:rPr lang="en-IN" sz="2800" dirty="0">
                <a:latin typeface="Times New Roman" panose="02020603050405020304" pitchFamily="18" charset="0"/>
                <a:cs typeface="Times New Roman" panose="02020603050405020304" pitchFamily="18" charset="0"/>
              </a:rPr>
              <a:t>From this identified that the more sales on medium deal size.</a:t>
            </a:r>
          </a:p>
        </p:txBody>
      </p:sp>
    </p:spTree>
    <p:extLst>
      <p:ext uri="{BB962C8B-B14F-4D97-AF65-F5344CB8AC3E}">
        <p14:creationId xmlns:p14="http://schemas.microsoft.com/office/powerpoint/2010/main" val="3908927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47096E-D261-6E5E-CA06-CD7CC2219782}"/>
              </a:ext>
            </a:extLst>
          </p:cNvPr>
          <p:cNvSpPr>
            <a:spLocks noGrp="1"/>
          </p:cNvSpPr>
          <p:nvPr>
            <p:ph idx="1"/>
          </p:nvPr>
        </p:nvSpPr>
        <p:spPr>
          <a:xfrm>
            <a:off x="186813" y="147484"/>
            <a:ext cx="11729884" cy="6029479"/>
          </a:xfrm>
        </p:spPr>
        <p:txBody>
          <a:bodyPr/>
          <a:lstStyle/>
          <a:p>
            <a:pPr>
              <a:buFont typeface="Wingdings" panose="05000000000000000000" pitchFamily="2" charset="2"/>
              <a:buChar char="Ø"/>
            </a:pPr>
            <a:r>
              <a:rPr lang="en-IN" b="1" u="sng" dirty="0">
                <a:solidFill>
                  <a:schemeClr val="accent6">
                    <a:lumMod val="50000"/>
                  </a:schemeClr>
                </a:solidFill>
                <a:latin typeface="Times New Roman" panose="02020603050405020304" pitchFamily="18" charset="0"/>
                <a:cs typeface="Times New Roman" panose="02020603050405020304" pitchFamily="18" charset="0"/>
              </a:rPr>
              <a:t>CUSTOMER SEGMENTATION</a:t>
            </a:r>
          </a:p>
          <a:p>
            <a:pPr>
              <a:buFont typeface="Wingdings" panose="05000000000000000000" pitchFamily="2" charset="2"/>
              <a:buChar char="Ø"/>
            </a:pPr>
            <a:r>
              <a:rPr lang="en-IN" b="1" dirty="0">
                <a:solidFill>
                  <a:srgbClr val="C00000"/>
                </a:solidFill>
                <a:latin typeface="Times New Roman" panose="02020603050405020304" pitchFamily="18" charset="0"/>
                <a:cs typeface="Times New Roman" panose="02020603050405020304" pitchFamily="18" charset="0"/>
              </a:rPr>
              <a:t>How are sales are distributed across different countries and territories</a:t>
            </a:r>
          </a:p>
          <a:p>
            <a:pPr marL="0" indent="0">
              <a:buNone/>
            </a:pPr>
            <a:endParaRPr lang="en-IN" b="1" dirty="0">
              <a:solidFill>
                <a:srgbClr val="C0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4C57DAA-AF49-C600-107E-AE2CE21B94A5}"/>
              </a:ext>
            </a:extLst>
          </p:cNvPr>
          <p:cNvPicPr>
            <a:picLocks noChangeAspect="1"/>
          </p:cNvPicPr>
          <p:nvPr/>
        </p:nvPicPr>
        <p:blipFill>
          <a:blip r:embed="rId2"/>
          <a:stretch>
            <a:fillRect/>
          </a:stretch>
        </p:blipFill>
        <p:spPr>
          <a:xfrm>
            <a:off x="550606" y="1347019"/>
            <a:ext cx="9527459" cy="4355691"/>
          </a:xfrm>
          <a:prstGeom prst="rect">
            <a:avLst/>
          </a:prstGeom>
        </p:spPr>
      </p:pic>
      <p:pic>
        <p:nvPicPr>
          <p:cNvPr id="7" name="Picture 6">
            <a:extLst>
              <a:ext uri="{FF2B5EF4-FFF2-40B4-BE49-F238E27FC236}">
                <a16:creationId xmlns:a16="http://schemas.microsoft.com/office/drawing/2014/main" id="{1E2FE6BC-6AD8-3683-EFA4-3E668D47A74C}"/>
              </a:ext>
            </a:extLst>
          </p:cNvPr>
          <p:cNvPicPr>
            <a:picLocks noChangeAspect="1"/>
          </p:cNvPicPr>
          <p:nvPr/>
        </p:nvPicPr>
        <p:blipFill>
          <a:blip r:embed="rId3"/>
          <a:stretch>
            <a:fillRect/>
          </a:stretch>
        </p:blipFill>
        <p:spPr>
          <a:xfrm>
            <a:off x="10430668" y="1211388"/>
            <a:ext cx="1486029" cy="4435224"/>
          </a:xfrm>
          <a:prstGeom prst="rect">
            <a:avLst/>
          </a:prstGeom>
        </p:spPr>
      </p:pic>
      <p:sp>
        <p:nvSpPr>
          <p:cNvPr id="8" name="TextBox 7">
            <a:extLst>
              <a:ext uri="{FF2B5EF4-FFF2-40B4-BE49-F238E27FC236}">
                <a16:creationId xmlns:a16="http://schemas.microsoft.com/office/drawing/2014/main" id="{2F67434F-1E3C-B2D4-929E-9153F0999451}"/>
              </a:ext>
            </a:extLst>
          </p:cNvPr>
          <p:cNvSpPr txBox="1"/>
          <p:nvPr/>
        </p:nvSpPr>
        <p:spPr>
          <a:xfrm>
            <a:off x="275303" y="5830530"/>
            <a:ext cx="11729884" cy="954107"/>
          </a:xfrm>
          <a:prstGeom prst="rect">
            <a:avLst/>
          </a:prstGeom>
          <a:noFill/>
        </p:spPr>
        <p:txBody>
          <a:bodyPr wrap="square" rtlCol="0">
            <a:spAutoFit/>
          </a:bodyPr>
          <a:lstStyle/>
          <a:p>
            <a:r>
              <a:rPr lang="en-IN" sz="2800" b="1" u="sng" dirty="0">
                <a:solidFill>
                  <a:srgbClr val="002060"/>
                </a:solidFill>
                <a:latin typeface="Times New Roman" panose="02020603050405020304" pitchFamily="18" charset="0"/>
                <a:cs typeface="Times New Roman" panose="02020603050405020304" pitchFamily="18" charset="0"/>
              </a:rPr>
              <a:t>INTERPRETATION: </a:t>
            </a:r>
            <a:r>
              <a:rPr lang="en-IN" sz="2800" dirty="0">
                <a:latin typeface="Times New Roman" panose="02020603050405020304" pitchFamily="18" charset="0"/>
                <a:cs typeface="Times New Roman" panose="02020603050405020304" pitchFamily="18" charset="0"/>
              </a:rPr>
              <a:t>From that the sales are distributed across different countries .The France has highest sales distribution</a:t>
            </a:r>
          </a:p>
        </p:txBody>
      </p:sp>
    </p:spTree>
    <p:extLst>
      <p:ext uri="{BB962C8B-B14F-4D97-AF65-F5344CB8AC3E}">
        <p14:creationId xmlns:p14="http://schemas.microsoft.com/office/powerpoint/2010/main" val="89389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D8C2D-C143-9BA8-7B29-33A7B59795C9}"/>
              </a:ext>
            </a:extLst>
          </p:cNvPr>
          <p:cNvSpPr>
            <a:spLocks noGrp="1"/>
          </p:cNvSpPr>
          <p:nvPr>
            <p:ph idx="1"/>
          </p:nvPr>
        </p:nvSpPr>
        <p:spPr>
          <a:xfrm>
            <a:off x="167148" y="147484"/>
            <a:ext cx="12024852" cy="6029479"/>
          </a:xfrm>
        </p:spPr>
        <p:txBody>
          <a:bodyPr/>
          <a:lstStyle/>
          <a:p>
            <a:pPr>
              <a:buFont typeface="Wingdings" panose="05000000000000000000" pitchFamily="2" charset="2"/>
              <a:buChar char="Ø"/>
            </a:pPr>
            <a:r>
              <a:rPr lang="en-IN" b="1" dirty="0">
                <a:solidFill>
                  <a:srgbClr val="C00000"/>
                </a:solidFill>
                <a:latin typeface="Times New Roman" panose="02020603050405020304" pitchFamily="18" charset="0"/>
                <a:cs typeface="Times New Roman" panose="02020603050405020304" pitchFamily="18" charset="0"/>
              </a:rPr>
              <a:t>How does size of deal vary across different territories.</a:t>
            </a:r>
          </a:p>
          <a:p>
            <a:pPr marL="0" indent="0">
              <a:buNone/>
            </a:pPr>
            <a:endParaRPr lang="en-IN" b="1" dirty="0">
              <a:solidFill>
                <a:srgbClr val="C0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D020B25-AF7C-1BB5-F9CE-3FC40D062C3F}"/>
              </a:ext>
            </a:extLst>
          </p:cNvPr>
          <p:cNvPicPr>
            <a:picLocks noChangeAspect="1"/>
          </p:cNvPicPr>
          <p:nvPr/>
        </p:nvPicPr>
        <p:blipFill>
          <a:blip r:embed="rId2"/>
          <a:stretch>
            <a:fillRect/>
          </a:stretch>
        </p:blipFill>
        <p:spPr>
          <a:xfrm>
            <a:off x="1091382" y="875838"/>
            <a:ext cx="7619999" cy="4968671"/>
          </a:xfrm>
          <a:prstGeom prst="rect">
            <a:avLst/>
          </a:prstGeom>
          <a:ln>
            <a:solidFill>
              <a:schemeClr val="bg2"/>
            </a:solidFill>
          </a:ln>
        </p:spPr>
      </p:pic>
      <p:pic>
        <p:nvPicPr>
          <p:cNvPr id="7" name="Picture 6">
            <a:extLst>
              <a:ext uri="{FF2B5EF4-FFF2-40B4-BE49-F238E27FC236}">
                <a16:creationId xmlns:a16="http://schemas.microsoft.com/office/drawing/2014/main" id="{4A56BE20-9F88-3C55-52E7-1D04944C34AD}"/>
              </a:ext>
            </a:extLst>
          </p:cNvPr>
          <p:cNvPicPr>
            <a:picLocks noChangeAspect="1"/>
          </p:cNvPicPr>
          <p:nvPr/>
        </p:nvPicPr>
        <p:blipFill>
          <a:blip r:embed="rId3"/>
          <a:stretch>
            <a:fillRect/>
          </a:stretch>
        </p:blipFill>
        <p:spPr>
          <a:xfrm>
            <a:off x="9291484" y="1364678"/>
            <a:ext cx="2546555" cy="1899632"/>
          </a:xfrm>
          <a:prstGeom prst="rect">
            <a:avLst/>
          </a:prstGeom>
        </p:spPr>
      </p:pic>
      <p:sp>
        <p:nvSpPr>
          <p:cNvPr id="8" name="TextBox 7">
            <a:extLst>
              <a:ext uri="{FF2B5EF4-FFF2-40B4-BE49-F238E27FC236}">
                <a16:creationId xmlns:a16="http://schemas.microsoft.com/office/drawing/2014/main" id="{3935799E-166F-E4D9-D9C2-51597AE85D1E}"/>
              </a:ext>
            </a:extLst>
          </p:cNvPr>
          <p:cNvSpPr txBox="1"/>
          <p:nvPr/>
        </p:nvSpPr>
        <p:spPr>
          <a:xfrm>
            <a:off x="294969" y="5844509"/>
            <a:ext cx="11897032" cy="954107"/>
          </a:xfrm>
          <a:prstGeom prst="rect">
            <a:avLst/>
          </a:prstGeom>
          <a:noFill/>
        </p:spPr>
        <p:txBody>
          <a:bodyPr wrap="square" rtlCol="0">
            <a:spAutoFit/>
          </a:bodyPr>
          <a:lstStyle/>
          <a:p>
            <a:r>
              <a:rPr lang="en-IN" sz="2800" b="1" u="sng" dirty="0">
                <a:solidFill>
                  <a:srgbClr val="002060"/>
                </a:solidFill>
                <a:latin typeface="Times New Roman" panose="02020603050405020304" pitchFamily="18" charset="0"/>
                <a:cs typeface="Times New Roman" panose="02020603050405020304" pitchFamily="18" charset="0"/>
              </a:rPr>
              <a:t>INTERPRETATION: </a:t>
            </a:r>
            <a:r>
              <a:rPr lang="en-IN" sz="2800" dirty="0">
                <a:latin typeface="Times New Roman" panose="02020603050405020304" pitchFamily="18" charset="0"/>
                <a:cs typeface="Times New Roman" panose="02020603050405020304" pitchFamily="18" charset="0"/>
              </a:rPr>
              <a:t>From this the EMEA territory has most vary deal sizes and in EMEA has most vary between medium size and large and small.</a:t>
            </a:r>
          </a:p>
        </p:txBody>
      </p:sp>
    </p:spTree>
    <p:extLst>
      <p:ext uri="{BB962C8B-B14F-4D97-AF65-F5344CB8AC3E}">
        <p14:creationId xmlns:p14="http://schemas.microsoft.com/office/powerpoint/2010/main" val="1547575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96C9BA-0A98-EC91-7085-7503C44F2F05}"/>
              </a:ext>
            </a:extLst>
          </p:cNvPr>
          <p:cNvSpPr>
            <a:spLocks noGrp="1"/>
          </p:cNvSpPr>
          <p:nvPr>
            <p:ph idx="1"/>
          </p:nvPr>
        </p:nvSpPr>
        <p:spPr>
          <a:xfrm>
            <a:off x="245806" y="196645"/>
            <a:ext cx="11107994" cy="5980318"/>
          </a:xfrm>
        </p:spPr>
        <p:txBody>
          <a:bodyPr/>
          <a:lstStyle/>
          <a:p>
            <a:pPr>
              <a:buFont typeface="Wingdings" panose="05000000000000000000" pitchFamily="2" charset="2"/>
              <a:buChar char="Ø"/>
            </a:pPr>
            <a:r>
              <a:rPr lang="en-IN" b="1" u="sng" dirty="0">
                <a:solidFill>
                  <a:schemeClr val="accent6">
                    <a:lumMod val="50000"/>
                  </a:schemeClr>
                </a:solidFill>
                <a:latin typeface="Times New Roman" panose="02020603050405020304" pitchFamily="18" charset="0"/>
                <a:cs typeface="Times New Roman" panose="02020603050405020304" pitchFamily="18" charset="0"/>
              </a:rPr>
              <a:t>SALES FORECASTING</a:t>
            </a:r>
          </a:p>
          <a:p>
            <a:pPr>
              <a:buFont typeface="Wingdings" panose="05000000000000000000" pitchFamily="2" charset="2"/>
              <a:buChar char="Ø"/>
            </a:pPr>
            <a:r>
              <a:rPr lang="en-IN" b="1" dirty="0">
                <a:solidFill>
                  <a:srgbClr val="C00000"/>
                </a:solidFill>
                <a:latin typeface="Times New Roman" panose="02020603050405020304" pitchFamily="18" charset="0"/>
                <a:cs typeface="Times New Roman" panose="02020603050405020304" pitchFamily="18" charset="0"/>
              </a:rPr>
              <a:t>How sales evolved over different years and months.</a:t>
            </a:r>
          </a:p>
          <a:p>
            <a:pPr>
              <a:buFont typeface="Wingdings" panose="05000000000000000000" pitchFamily="2" charset="2"/>
              <a:buChar char="Ø"/>
            </a:pPr>
            <a:endParaRPr lang="en-IN" b="1" dirty="0">
              <a:solidFill>
                <a:srgbClr val="C0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F13C35F-632B-8844-EC04-FD1EC7B34E8A}"/>
              </a:ext>
            </a:extLst>
          </p:cNvPr>
          <p:cNvPicPr>
            <a:picLocks noChangeAspect="1"/>
          </p:cNvPicPr>
          <p:nvPr/>
        </p:nvPicPr>
        <p:blipFill>
          <a:blip r:embed="rId2"/>
          <a:stretch>
            <a:fillRect/>
          </a:stretch>
        </p:blipFill>
        <p:spPr>
          <a:xfrm>
            <a:off x="73142" y="1093982"/>
            <a:ext cx="10388382" cy="4697217"/>
          </a:xfrm>
          <a:prstGeom prst="rect">
            <a:avLst/>
          </a:prstGeom>
        </p:spPr>
      </p:pic>
      <p:pic>
        <p:nvPicPr>
          <p:cNvPr id="7" name="Picture 6">
            <a:extLst>
              <a:ext uri="{FF2B5EF4-FFF2-40B4-BE49-F238E27FC236}">
                <a16:creationId xmlns:a16="http://schemas.microsoft.com/office/drawing/2014/main" id="{D51771EB-FBAB-5FE8-0937-3C461CA3652D}"/>
              </a:ext>
            </a:extLst>
          </p:cNvPr>
          <p:cNvPicPr>
            <a:picLocks noChangeAspect="1"/>
          </p:cNvPicPr>
          <p:nvPr/>
        </p:nvPicPr>
        <p:blipFill>
          <a:blip r:embed="rId3"/>
          <a:stretch>
            <a:fillRect/>
          </a:stretch>
        </p:blipFill>
        <p:spPr>
          <a:xfrm>
            <a:off x="10461524" y="1310481"/>
            <a:ext cx="1657335" cy="1334396"/>
          </a:xfrm>
          <a:prstGeom prst="rect">
            <a:avLst/>
          </a:prstGeom>
        </p:spPr>
      </p:pic>
      <p:sp>
        <p:nvSpPr>
          <p:cNvPr id="8" name="TextBox 7">
            <a:extLst>
              <a:ext uri="{FF2B5EF4-FFF2-40B4-BE49-F238E27FC236}">
                <a16:creationId xmlns:a16="http://schemas.microsoft.com/office/drawing/2014/main" id="{A8A2055C-AC39-A09A-123A-0601A27D00E2}"/>
              </a:ext>
            </a:extLst>
          </p:cNvPr>
          <p:cNvSpPr txBox="1"/>
          <p:nvPr/>
        </p:nvSpPr>
        <p:spPr>
          <a:xfrm>
            <a:off x="396977" y="5723514"/>
            <a:ext cx="10805651" cy="954107"/>
          </a:xfrm>
          <a:prstGeom prst="rect">
            <a:avLst/>
          </a:prstGeom>
          <a:noFill/>
        </p:spPr>
        <p:txBody>
          <a:bodyPr wrap="square" rtlCol="0">
            <a:spAutoFit/>
          </a:bodyPr>
          <a:lstStyle/>
          <a:p>
            <a:r>
              <a:rPr lang="en-IN" sz="2800" b="1" u="sng" dirty="0">
                <a:solidFill>
                  <a:srgbClr val="002060"/>
                </a:solidFill>
                <a:latin typeface="Times New Roman" panose="02020603050405020304" pitchFamily="18" charset="0"/>
                <a:cs typeface="Times New Roman" panose="02020603050405020304" pitchFamily="18" charset="0"/>
              </a:rPr>
              <a:t>INTERPRETATION: </a:t>
            </a:r>
            <a:r>
              <a:rPr lang="en-IN" sz="2800" dirty="0">
                <a:latin typeface="Times New Roman" panose="02020603050405020304" pitchFamily="18" charset="0"/>
                <a:cs typeface="Times New Roman" panose="02020603050405020304" pitchFamily="18" charset="0"/>
              </a:rPr>
              <a:t>From that evolved the sales over months and years .In the year 2004 in November has highest sales.</a:t>
            </a:r>
          </a:p>
        </p:txBody>
      </p:sp>
    </p:spTree>
    <p:extLst>
      <p:ext uri="{BB962C8B-B14F-4D97-AF65-F5344CB8AC3E}">
        <p14:creationId xmlns:p14="http://schemas.microsoft.com/office/powerpoint/2010/main" val="3959369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13E559-6DE9-8551-D261-9A9B47B583D3}"/>
              </a:ext>
            </a:extLst>
          </p:cNvPr>
          <p:cNvSpPr>
            <a:spLocks noGrp="1"/>
          </p:cNvSpPr>
          <p:nvPr>
            <p:ph idx="1"/>
          </p:nvPr>
        </p:nvSpPr>
        <p:spPr>
          <a:xfrm>
            <a:off x="78658" y="78658"/>
            <a:ext cx="11995355" cy="6695768"/>
          </a:xfrm>
        </p:spPr>
        <p:txBody>
          <a:bodyPr/>
          <a:lstStyle/>
          <a:p>
            <a:pPr>
              <a:buFont typeface="Wingdings" panose="05000000000000000000" pitchFamily="2" charset="2"/>
              <a:buChar char="Ø"/>
            </a:pPr>
            <a:r>
              <a:rPr lang="en-IN" b="1" dirty="0">
                <a:solidFill>
                  <a:srgbClr val="C00000"/>
                </a:solidFill>
                <a:latin typeface="Times New Roman" panose="02020603050405020304" pitchFamily="18" charset="0"/>
                <a:cs typeface="Times New Roman" panose="02020603050405020304" pitchFamily="18" charset="0"/>
              </a:rPr>
              <a:t>Can you identify any patterns or seasonality in sales data.</a:t>
            </a:r>
          </a:p>
        </p:txBody>
      </p:sp>
      <p:pic>
        <p:nvPicPr>
          <p:cNvPr id="5" name="Picture 4">
            <a:extLst>
              <a:ext uri="{FF2B5EF4-FFF2-40B4-BE49-F238E27FC236}">
                <a16:creationId xmlns:a16="http://schemas.microsoft.com/office/drawing/2014/main" id="{0D85C83A-95DD-E708-8C80-B013D78A605F}"/>
              </a:ext>
            </a:extLst>
          </p:cNvPr>
          <p:cNvPicPr>
            <a:picLocks noChangeAspect="1"/>
          </p:cNvPicPr>
          <p:nvPr/>
        </p:nvPicPr>
        <p:blipFill>
          <a:blip r:embed="rId2"/>
          <a:stretch>
            <a:fillRect/>
          </a:stretch>
        </p:blipFill>
        <p:spPr>
          <a:xfrm>
            <a:off x="786582" y="971656"/>
            <a:ext cx="7993624" cy="4514744"/>
          </a:xfrm>
          <a:prstGeom prst="rect">
            <a:avLst/>
          </a:prstGeom>
        </p:spPr>
      </p:pic>
      <p:pic>
        <p:nvPicPr>
          <p:cNvPr id="7" name="Picture 6">
            <a:extLst>
              <a:ext uri="{FF2B5EF4-FFF2-40B4-BE49-F238E27FC236}">
                <a16:creationId xmlns:a16="http://schemas.microsoft.com/office/drawing/2014/main" id="{774F23CF-8075-8DF8-FB2E-BB80BF7538F8}"/>
              </a:ext>
            </a:extLst>
          </p:cNvPr>
          <p:cNvPicPr>
            <a:picLocks noChangeAspect="1"/>
          </p:cNvPicPr>
          <p:nvPr/>
        </p:nvPicPr>
        <p:blipFill>
          <a:blip r:embed="rId3"/>
          <a:stretch>
            <a:fillRect/>
          </a:stretch>
        </p:blipFill>
        <p:spPr>
          <a:xfrm>
            <a:off x="8764167" y="1371600"/>
            <a:ext cx="2031652" cy="3593690"/>
          </a:xfrm>
          <a:prstGeom prst="rect">
            <a:avLst/>
          </a:prstGeom>
        </p:spPr>
      </p:pic>
      <p:sp>
        <p:nvSpPr>
          <p:cNvPr id="8" name="TextBox 7">
            <a:extLst>
              <a:ext uri="{FF2B5EF4-FFF2-40B4-BE49-F238E27FC236}">
                <a16:creationId xmlns:a16="http://schemas.microsoft.com/office/drawing/2014/main" id="{BA274A23-9693-7AF8-3949-A37CAA0732A2}"/>
              </a:ext>
            </a:extLst>
          </p:cNvPr>
          <p:cNvSpPr txBox="1"/>
          <p:nvPr/>
        </p:nvSpPr>
        <p:spPr>
          <a:xfrm>
            <a:off x="619432" y="5685192"/>
            <a:ext cx="10176387" cy="954107"/>
          </a:xfrm>
          <a:prstGeom prst="rect">
            <a:avLst/>
          </a:prstGeom>
          <a:noFill/>
        </p:spPr>
        <p:txBody>
          <a:bodyPr wrap="square" rtlCol="0">
            <a:spAutoFit/>
          </a:bodyPr>
          <a:lstStyle/>
          <a:p>
            <a:r>
              <a:rPr lang="en-IN" sz="2800" b="1" u="sng" dirty="0">
                <a:solidFill>
                  <a:srgbClr val="002060"/>
                </a:solidFill>
                <a:latin typeface="Times New Roman" panose="02020603050405020304" pitchFamily="18" charset="0"/>
                <a:cs typeface="Times New Roman" panose="02020603050405020304" pitchFamily="18" charset="0"/>
              </a:rPr>
              <a:t>INTERPRETATION: </a:t>
            </a:r>
            <a:r>
              <a:rPr lang="en-IN" sz="2800" dirty="0">
                <a:latin typeface="Times New Roman" panose="02020603050405020304" pitchFamily="18" charset="0"/>
                <a:cs typeface="Times New Roman" panose="02020603050405020304" pitchFamily="18" charset="0"/>
              </a:rPr>
              <a:t>From this in the Month of November has most seasonality sales.</a:t>
            </a:r>
          </a:p>
        </p:txBody>
      </p:sp>
    </p:spTree>
    <p:extLst>
      <p:ext uri="{BB962C8B-B14F-4D97-AF65-F5344CB8AC3E}">
        <p14:creationId xmlns:p14="http://schemas.microsoft.com/office/powerpoint/2010/main" val="4262833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90B5AA-5004-B146-8241-4D87B2A831EB}"/>
              </a:ext>
            </a:extLst>
          </p:cNvPr>
          <p:cNvSpPr>
            <a:spLocks noGrp="1"/>
          </p:cNvSpPr>
          <p:nvPr>
            <p:ph idx="1"/>
          </p:nvPr>
        </p:nvSpPr>
        <p:spPr>
          <a:xfrm>
            <a:off x="334297" y="235974"/>
            <a:ext cx="11425084" cy="5940989"/>
          </a:xfrm>
        </p:spPr>
        <p:txBody>
          <a:bodyPr/>
          <a:lstStyle/>
          <a:p>
            <a:pPr>
              <a:buFont typeface="Wingdings" panose="05000000000000000000" pitchFamily="2" charset="2"/>
              <a:buChar char="Ø"/>
            </a:pPr>
            <a:r>
              <a:rPr lang="en-IN" b="1" dirty="0">
                <a:solidFill>
                  <a:srgbClr val="C00000"/>
                </a:solidFill>
                <a:latin typeface="Times New Roman" panose="02020603050405020304" pitchFamily="18" charset="0"/>
                <a:cs typeface="Times New Roman" panose="02020603050405020304" pitchFamily="18" charset="0"/>
              </a:rPr>
              <a:t>What factors might influence future sales based on historical data.</a:t>
            </a:r>
          </a:p>
        </p:txBody>
      </p:sp>
      <p:pic>
        <p:nvPicPr>
          <p:cNvPr id="5" name="Picture 4">
            <a:extLst>
              <a:ext uri="{FF2B5EF4-FFF2-40B4-BE49-F238E27FC236}">
                <a16:creationId xmlns:a16="http://schemas.microsoft.com/office/drawing/2014/main" id="{9B4AFF5F-3FE3-591D-E3A0-A99706F43C37}"/>
              </a:ext>
            </a:extLst>
          </p:cNvPr>
          <p:cNvPicPr>
            <a:picLocks noChangeAspect="1"/>
          </p:cNvPicPr>
          <p:nvPr/>
        </p:nvPicPr>
        <p:blipFill>
          <a:blip r:embed="rId2"/>
          <a:stretch>
            <a:fillRect/>
          </a:stretch>
        </p:blipFill>
        <p:spPr>
          <a:xfrm>
            <a:off x="432618" y="952285"/>
            <a:ext cx="8701549" cy="4953429"/>
          </a:xfrm>
          <a:prstGeom prst="rect">
            <a:avLst/>
          </a:prstGeom>
        </p:spPr>
      </p:pic>
      <p:pic>
        <p:nvPicPr>
          <p:cNvPr id="7" name="Picture 6">
            <a:extLst>
              <a:ext uri="{FF2B5EF4-FFF2-40B4-BE49-F238E27FC236}">
                <a16:creationId xmlns:a16="http://schemas.microsoft.com/office/drawing/2014/main" id="{C17EA5A3-BA21-215F-78F1-FFD7643C2BE1}"/>
              </a:ext>
            </a:extLst>
          </p:cNvPr>
          <p:cNvPicPr>
            <a:picLocks noChangeAspect="1"/>
          </p:cNvPicPr>
          <p:nvPr/>
        </p:nvPicPr>
        <p:blipFill>
          <a:blip r:embed="rId3"/>
          <a:stretch>
            <a:fillRect/>
          </a:stretch>
        </p:blipFill>
        <p:spPr>
          <a:xfrm>
            <a:off x="9585653" y="1459271"/>
            <a:ext cx="1908257" cy="2375309"/>
          </a:xfrm>
          <a:prstGeom prst="rect">
            <a:avLst/>
          </a:prstGeom>
        </p:spPr>
      </p:pic>
      <p:sp>
        <p:nvSpPr>
          <p:cNvPr id="8" name="TextBox 7">
            <a:extLst>
              <a:ext uri="{FF2B5EF4-FFF2-40B4-BE49-F238E27FC236}">
                <a16:creationId xmlns:a16="http://schemas.microsoft.com/office/drawing/2014/main" id="{AF2BC3B4-A86F-58F7-93A7-659129602B48}"/>
              </a:ext>
            </a:extLst>
          </p:cNvPr>
          <p:cNvSpPr txBox="1"/>
          <p:nvPr/>
        </p:nvSpPr>
        <p:spPr>
          <a:xfrm>
            <a:off x="334297" y="5905715"/>
            <a:ext cx="11248103" cy="523220"/>
          </a:xfrm>
          <a:prstGeom prst="rect">
            <a:avLst/>
          </a:prstGeom>
          <a:noFill/>
        </p:spPr>
        <p:txBody>
          <a:bodyPr wrap="square" rtlCol="0">
            <a:spAutoFit/>
          </a:bodyPr>
          <a:lstStyle/>
          <a:p>
            <a:r>
              <a:rPr lang="en-IN" sz="2800" b="1" u="sng" dirty="0">
                <a:solidFill>
                  <a:srgbClr val="002060"/>
                </a:solidFill>
                <a:latin typeface="Times New Roman" panose="02020603050405020304" pitchFamily="18" charset="0"/>
                <a:cs typeface="Times New Roman" panose="02020603050405020304" pitchFamily="18" charset="0"/>
              </a:rPr>
              <a:t>INTERPRETATION: </a:t>
            </a:r>
            <a:r>
              <a:rPr lang="en-IN" sz="2800" dirty="0">
                <a:latin typeface="Times New Roman" panose="02020603050405020304" pitchFamily="18" charset="0"/>
                <a:cs typeface="Times New Roman" panose="02020603050405020304" pitchFamily="18" charset="0"/>
              </a:rPr>
              <a:t>From that The product line might influence on sales.</a:t>
            </a:r>
          </a:p>
        </p:txBody>
      </p:sp>
    </p:spTree>
    <p:extLst>
      <p:ext uri="{BB962C8B-B14F-4D97-AF65-F5344CB8AC3E}">
        <p14:creationId xmlns:p14="http://schemas.microsoft.com/office/powerpoint/2010/main" val="322335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433</Words>
  <Application>Microsoft Office PowerPoint</Application>
  <PresentationFormat>Widescreen</PresentationFormat>
  <Paragraphs>45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Priyanka Maruri</dc:creator>
  <cp:lastModifiedBy>Priyanka Maruri</cp:lastModifiedBy>
  <cp:revision>1</cp:revision>
  <dcterms:created xsi:type="dcterms:W3CDTF">2024-11-06T12:08:06Z</dcterms:created>
  <dcterms:modified xsi:type="dcterms:W3CDTF">2024-11-06T14:10:20Z</dcterms:modified>
</cp:coreProperties>
</file>