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85620-935C-43B8-95E6-5BF786329428}" v="4" dt="2024-12-18T09:58:07.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ruri" userId="002123d468956dc1" providerId="LiveId" clId="{62885620-935C-43B8-95E6-5BF786329428}"/>
    <pc:docChg chg="undo custSel addSld delSld modSld">
      <pc:chgData name="Priyanka Maruri" userId="002123d468956dc1" providerId="LiveId" clId="{62885620-935C-43B8-95E6-5BF786329428}" dt="2024-12-19T03:44:40.276" v="2726" actId="20577"/>
      <pc:docMkLst>
        <pc:docMk/>
      </pc:docMkLst>
      <pc:sldChg chg="modSp mod">
        <pc:chgData name="Priyanka Maruri" userId="002123d468956dc1" providerId="LiveId" clId="{62885620-935C-43B8-95E6-5BF786329428}" dt="2024-12-19T03:30:04.182" v="1861" actId="20577"/>
        <pc:sldMkLst>
          <pc:docMk/>
          <pc:sldMk cId="2619548176" sldId="256"/>
        </pc:sldMkLst>
        <pc:spChg chg="mod">
          <ac:chgData name="Priyanka Maruri" userId="002123d468956dc1" providerId="LiveId" clId="{62885620-935C-43B8-95E6-5BF786329428}" dt="2024-12-19T03:30:04.182" v="1861" actId="20577"/>
          <ac:spMkLst>
            <pc:docMk/>
            <pc:sldMk cId="2619548176" sldId="256"/>
            <ac:spMk id="3" creationId="{BDDEC607-8CF0-CDC2-6100-752FDBE2B295}"/>
          </ac:spMkLst>
        </pc:spChg>
      </pc:sldChg>
      <pc:sldChg chg="modSp mod">
        <pc:chgData name="Priyanka Maruri" userId="002123d468956dc1" providerId="LiveId" clId="{62885620-935C-43B8-95E6-5BF786329428}" dt="2024-12-18T08:25:01.970" v="2" actId="207"/>
        <pc:sldMkLst>
          <pc:docMk/>
          <pc:sldMk cId="2103084234" sldId="260"/>
        </pc:sldMkLst>
        <pc:spChg chg="mod">
          <ac:chgData name="Priyanka Maruri" userId="002123d468956dc1" providerId="LiveId" clId="{62885620-935C-43B8-95E6-5BF786329428}" dt="2024-12-18T08:25:01.970" v="2" actId="207"/>
          <ac:spMkLst>
            <pc:docMk/>
            <pc:sldMk cId="2103084234" sldId="260"/>
            <ac:spMk id="3" creationId="{87C7A8A7-F879-37BD-CA85-A912C5A1F73E}"/>
          </ac:spMkLst>
        </pc:spChg>
      </pc:sldChg>
      <pc:sldChg chg="delSp modSp new mod">
        <pc:chgData name="Priyanka Maruri" userId="002123d468956dc1" providerId="LiveId" clId="{62885620-935C-43B8-95E6-5BF786329428}" dt="2024-12-18T08:34:58.074" v="389" actId="20577"/>
        <pc:sldMkLst>
          <pc:docMk/>
          <pc:sldMk cId="126540901" sldId="261"/>
        </pc:sldMkLst>
        <pc:spChg chg="del">
          <ac:chgData name="Priyanka Maruri" userId="002123d468956dc1" providerId="LiveId" clId="{62885620-935C-43B8-95E6-5BF786329428}" dt="2024-12-18T08:25:16.124" v="4" actId="21"/>
          <ac:spMkLst>
            <pc:docMk/>
            <pc:sldMk cId="126540901" sldId="261"/>
            <ac:spMk id="2" creationId="{ED2E4936-BAB8-5023-5620-FC51830A18BB}"/>
          </ac:spMkLst>
        </pc:spChg>
        <pc:spChg chg="mod">
          <ac:chgData name="Priyanka Maruri" userId="002123d468956dc1" providerId="LiveId" clId="{62885620-935C-43B8-95E6-5BF786329428}" dt="2024-12-18T08:34:58.074" v="389" actId="20577"/>
          <ac:spMkLst>
            <pc:docMk/>
            <pc:sldMk cId="126540901" sldId="261"/>
            <ac:spMk id="3" creationId="{040F3B3B-0274-B38C-0851-2578D3B11B50}"/>
          </ac:spMkLst>
        </pc:spChg>
      </pc:sldChg>
      <pc:sldChg chg="addSp delSp modSp new mod">
        <pc:chgData name="Priyanka Maruri" userId="002123d468956dc1" providerId="LiveId" clId="{62885620-935C-43B8-95E6-5BF786329428}" dt="2024-12-18T09:58:07.067" v="463"/>
        <pc:sldMkLst>
          <pc:docMk/>
          <pc:sldMk cId="2231047924" sldId="262"/>
        </pc:sldMkLst>
        <pc:spChg chg="del">
          <ac:chgData name="Priyanka Maruri" userId="002123d468956dc1" providerId="LiveId" clId="{62885620-935C-43B8-95E6-5BF786329428}" dt="2024-12-18T08:35:12.524" v="391" actId="21"/>
          <ac:spMkLst>
            <pc:docMk/>
            <pc:sldMk cId="2231047924" sldId="262"/>
            <ac:spMk id="2" creationId="{662EE3E3-67AF-0425-E0D5-456C548982CD}"/>
          </ac:spMkLst>
        </pc:spChg>
        <pc:spChg chg="mod">
          <ac:chgData name="Priyanka Maruri" userId="002123d468956dc1" providerId="LiveId" clId="{62885620-935C-43B8-95E6-5BF786329428}" dt="2024-12-18T08:41:15.337" v="446" actId="20577"/>
          <ac:spMkLst>
            <pc:docMk/>
            <pc:sldMk cId="2231047924" sldId="262"/>
            <ac:spMk id="3" creationId="{4F1DED1F-1DA0-829D-1B7E-9A9689D4C996}"/>
          </ac:spMkLst>
        </pc:spChg>
        <pc:picChg chg="add mod">
          <ac:chgData name="Priyanka Maruri" userId="002123d468956dc1" providerId="LiveId" clId="{62885620-935C-43B8-95E6-5BF786329428}" dt="2024-12-18T09:58:07.067" v="463"/>
          <ac:picMkLst>
            <pc:docMk/>
            <pc:sldMk cId="2231047924" sldId="262"/>
            <ac:picMk id="5" creationId="{3D35AA80-D294-64FA-69D4-82CBEE388B08}"/>
          </ac:picMkLst>
        </pc:picChg>
        <pc:picChg chg="add mod">
          <ac:chgData name="Priyanka Maruri" userId="002123d468956dc1" providerId="LiveId" clId="{62885620-935C-43B8-95E6-5BF786329428}" dt="2024-12-18T08:43:21.440" v="457"/>
          <ac:picMkLst>
            <pc:docMk/>
            <pc:sldMk cId="2231047924" sldId="262"/>
            <ac:picMk id="7" creationId="{4E4D918C-6108-B232-EA7D-D3A42BADB540}"/>
          </ac:picMkLst>
        </pc:picChg>
      </pc:sldChg>
      <pc:sldChg chg="addSp delSp modSp new mod">
        <pc:chgData name="Priyanka Maruri" userId="002123d468956dc1" providerId="LiveId" clId="{62885620-935C-43B8-95E6-5BF786329428}" dt="2024-12-18T10:02:36.229" v="516" actId="12"/>
        <pc:sldMkLst>
          <pc:docMk/>
          <pc:sldMk cId="2845186208" sldId="263"/>
        </pc:sldMkLst>
        <pc:spChg chg="del">
          <ac:chgData name="Priyanka Maruri" userId="002123d468956dc1" providerId="LiveId" clId="{62885620-935C-43B8-95E6-5BF786329428}" dt="2024-12-18T08:43:48.486" v="461" actId="21"/>
          <ac:spMkLst>
            <pc:docMk/>
            <pc:sldMk cId="2845186208" sldId="263"/>
            <ac:spMk id="2" creationId="{5322BE4F-4785-F72D-83FD-F94332F1C950}"/>
          </ac:spMkLst>
        </pc:spChg>
        <pc:spChg chg="mod">
          <ac:chgData name="Priyanka Maruri" userId="002123d468956dc1" providerId="LiveId" clId="{62885620-935C-43B8-95E6-5BF786329428}" dt="2024-12-18T10:02:36.229" v="516" actId="12"/>
          <ac:spMkLst>
            <pc:docMk/>
            <pc:sldMk cId="2845186208" sldId="263"/>
            <ac:spMk id="3" creationId="{1561B6BC-255E-74E7-ABDB-6A8D042FD3CA}"/>
          </ac:spMkLst>
        </pc:spChg>
        <pc:picChg chg="add mod">
          <ac:chgData name="Priyanka Maruri" userId="002123d468956dc1" providerId="LiveId" clId="{62885620-935C-43B8-95E6-5BF786329428}" dt="2024-12-18T10:02:04.981" v="515" actId="14100"/>
          <ac:picMkLst>
            <pc:docMk/>
            <pc:sldMk cId="2845186208" sldId="263"/>
            <ac:picMk id="5" creationId="{101979CA-91C0-4100-4119-1CACB4DB4668}"/>
          </ac:picMkLst>
        </pc:picChg>
      </pc:sldChg>
      <pc:sldChg chg="addSp delSp modSp new mod">
        <pc:chgData name="Priyanka Maruri" userId="002123d468956dc1" providerId="LiveId" clId="{62885620-935C-43B8-95E6-5BF786329428}" dt="2024-12-19T03:44:40.276" v="2726" actId="20577"/>
        <pc:sldMkLst>
          <pc:docMk/>
          <pc:sldMk cId="2822927050" sldId="264"/>
        </pc:sldMkLst>
        <pc:spChg chg="del">
          <ac:chgData name="Priyanka Maruri" userId="002123d468956dc1" providerId="LiveId" clId="{62885620-935C-43B8-95E6-5BF786329428}" dt="2024-12-18T10:02:43.734" v="518" actId="21"/>
          <ac:spMkLst>
            <pc:docMk/>
            <pc:sldMk cId="2822927050" sldId="264"/>
            <ac:spMk id="2" creationId="{07FD81B1-1C49-5623-1399-EB6A80EF26A8}"/>
          </ac:spMkLst>
        </pc:spChg>
        <pc:spChg chg="mod">
          <ac:chgData name="Priyanka Maruri" userId="002123d468956dc1" providerId="LiveId" clId="{62885620-935C-43B8-95E6-5BF786329428}" dt="2024-12-19T03:44:40.276" v="2726" actId="20577"/>
          <ac:spMkLst>
            <pc:docMk/>
            <pc:sldMk cId="2822927050" sldId="264"/>
            <ac:spMk id="3" creationId="{1E2008D7-01EC-527C-C442-8AD9BDF7C2AB}"/>
          </ac:spMkLst>
        </pc:spChg>
        <pc:picChg chg="add mod">
          <ac:chgData name="Priyanka Maruri" userId="002123d468956dc1" providerId="LiveId" clId="{62885620-935C-43B8-95E6-5BF786329428}" dt="2024-12-18T10:11:33.055" v="577" actId="1076"/>
          <ac:picMkLst>
            <pc:docMk/>
            <pc:sldMk cId="2822927050" sldId="264"/>
            <ac:picMk id="5" creationId="{B41669A2-5379-4FA9-7409-FA1C0AFF670E}"/>
          </ac:picMkLst>
        </pc:picChg>
        <pc:picChg chg="add mod">
          <ac:chgData name="Priyanka Maruri" userId="002123d468956dc1" providerId="LiveId" clId="{62885620-935C-43B8-95E6-5BF786329428}" dt="2024-12-18T10:19:27.968" v="599" actId="1076"/>
          <ac:picMkLst>
            <pc:docMk/>
            <pc:sldMk cId="2822927050" sldId="264"/>
            <ac:picMk id="7" creationId="{4FD9430D-B25A-26D6-AD5D-4F272FE57E99}"/>
          </ac:picMkLst>
        </pc:picChg>
      </pc:sldChg>
      <pc:sldChg chg="delSp modSp new del mod">
        <pc:chgData name="Priyanka Maruri" userId="002123d468956dc1" providerId="LiveId" clId="{62885620-935C-43B8-95E6-5BF786329428}" dt="2024-12-18T10:29:29.466" v="812" actId="2696"/>
        <pc:sldMkLst>
          <pc:docMk/>
          <pc:sldMk cId="3044761918" sldId="265"/>
        </pc:sldMkLst>
        <pc:spChg chg="del">
          <ac:chgData name="Priyanka Maruri" userId="002123d468956dc1" providerId="LiveId" clId="{62885620-935C-43B8-95E6-5BF786329428}" dt="2024-12-18T10:15:32.130" v="582" actId="21"/>
          <ac:spMkLst>
            <pc:docMk/>
            <pc:sldMk cId="3044761918" sldId="265"/>
            <ac:spMk id="2" creationId="{445A3DDD-9B4A-C17F-B074-1EAED942730B}"/>
          </ac:spMkLst>
        </pc:spChg>
        <pc:spChg chg="mod">
          <ac:chgData name="Priyanka Maruri" userId="002123d468956dc1" providerId="LiveId" clId="{62885620-935C-43B8-95E6-5BF786329428}" dt="2024-12-18T10:25:43.622" v="809" actId="20577"/>
          <ac:spMkLst>
            <pc:docMk/>
            <pc:sldMk cId="3044761918" sldId="265"/>
            <ac:spMk id="3" creationId="{8D23A817-2449-00DC-51EB-C3EE8A65F942}"/>
          </ac:spMkLst>
        </pc:spChg>
      </pc:sldChg>
      <pc:sldChg chg="addSp delSp modSp new mod">
        <pc:chgData name="Priyanka Maruri" userId="002123d468956dc1" providerId="LiveId" clId="{62885620-935C-43B8-95E6-5BF786329428}" dt="2024-12-18T10:50:13.930" v="1127" actId="14100"/>
        <pc:sldMkLst>
          <pc:docMk/>
          <pc:sldMk cId="4240044535" sldId="265"/>
        </pc:sldMkLst>
        <pc:spChg chg="del">
          <ac:chgData name="Priyanka Maruri" userId="002123d468956dc1" providerId="LiveId" clId="{62885620-935C-43B8-95E6-5BF786329428}" dt="2024-12-18T10:29:36.720" v="814" actId="21"/>
          <ac:spMkLst>
            <pc:docMk/>
            <pc:sldMk cId="4240044535" sldId="265"/>
            <ac:spMk id="2" creationId="{4EAFB786-EAEC-58A7-C3E8-0DF1C42E4089}"/>
          </ac:spMkLst>
        </pc:spChg>
        <pc:spChg chg="mod">
          <ac:chgData name="Priyanka Maruri" userId="002123d468956dc1" providerId="LiveId" clId="{62885620-935C-43B8-95E6-5BF786329428}" dt="2024-12-18T10:48:27.963" v="1115" actId="20577"/>
          <ac:spMkLst>
            <pc:docMk/>
            <pc:sldMk cId="4240044535" sldId="265"/>
            <ac:spMk id="3" creationId="{AE4A87E9-59EC-4A01-6678-19B07BD3305E}"/>
          </ac:spMkLst>
        </pc:spChg>
        <pc:picChg chg="add del mod">
          <ac:chgData name="Priyanka Maruri" userId="002123d468956dc1" providerId="LiveId" clId="{62885620-935C-43B8-95E6-5BF786329428}" dt="2024-12-18T10:50:01.533" v="1123" actId="21"/>
          <ac:picMkLst>
            <pc:docMk/>
            <pc:sldMk cId="4240044535" sldId="265"/>
            <ac:picMk id="5" creationId="{1BC0BE43-E895-0657-2A6C-5A39C7D44FC2}"/>
          </ac:picMkLst>
        </pc:picChg>
        <pc:picChg chg="add mod">
          <ac:chgData name="Priyanka Maruri" userId="002123d468956dc1" providerId="LiveId" clId="{62885620-935C-43B8-95E6-5BF786329428}" dt="2024-12-18T10:50:13.930" v="1127" actId="14100"/>
          <ac:picMkLst>
            <pc:docMk/>
            <pc:sldMk cId="4240044535" sldId="265"/>
            <ac:picMk id="7" creationId="{183C76B7-FA2A-094A-64D8-6863F4DFF625}"/>
          </ac:picMkLst>
        </pc:picChg>
      </pc:sldChg>
      <pc:sldChg chg="addSp delSp modSp new mod">
        <pc:chgData name="Priyanka Maruri" userId="002123d468956dc1" providerId="LiveId" clId="{62885620-935C-43B8-95E6-5BF786329428}" dt="2024-12-18T10:52:14.891" v="1207" actId="1076"/>
        <pc:sldMkLst>
          <pc:docMk/>
          <pc:sldMk cId="4193570579" sldId="266"/>
        </pc:sldMkLst>
        <pc:spChg chg="del">
          <ac:chgData name="Priyanka Maruri" userId="002123d468956dc1" providerId="LiveId" clId="{62885620-935C-43B8-95E6-5BF786329428}" dt="2024-12-18T10:44:56.274" v="1057" actId="21"/>
          <ac:spMkLst>
            <pc:docMk/>
            <pc:sldMk cId="4193570579" sldId="266"/>
            <ac:spMk id="2" creationId="{48BA330E-BC07-185D-A87D-F9F2BE811388}"/>
          </ac:spMkLst>
        </pc:spChg>
        <pc:spChg chg="mod">
          <ac:chgData name="Priyanka Maruri" userId="002123d468956dc1" providerId="LiveId" clId="{62885620-935C-43B8-95E6-5BF786329428}" dt="2024-12-18T10:52:09.936" v="1205" actId="115"/>
          <ac:spMkLst>
            <pc:docMk/>
            <pc:sldMk cId="4193570579" sldId="266"/>
            <ac:spMk id="3" creationId="{BAAEAD67-1B98-47E8-ECA5-C2122C7CCD3A}"/>
          </ac:spMkLst>
        </pc:spChg>
        <pc:picChg chg="add del mod">
          <ac:chgData name="Priyanka Maruri" userId="002123d468956dc1" providerId="LiveId" clId="{62885620-935C-43B8-95E6-5BF786329428}" dt="2024-12-18T10:49:23.378" v="1117" actId="21"/>
          <ac:picMkLst>
            <pc:docMk/>
            <pc:sldMk cId="4193570579" sldId="266"/>
            <ac:picMk id="5" creationId="{65EB89FA-03B0-B231-72C4-9BDD9B63C5F5}"/>
          </ac:picMkLst>
        </pc:picChg>
        <pc:picChg chg="add mod">
          <ac:chgData name="Priyanka Maruri" userId="002123d468956dc1" providerId="LiveId" clId="{62885620-935C-43B8-95E6-5BF786329428}" dt="2024-12-18T10:52:14.891" v="1207" actId="1076"/>
          <ac:picMkLst>
            <pc:docMk/>
            <pc:sldMk cId="4193570579" sldId="266"/>
            <ac:picMk id="7" creationId="{833849AD-B2B5-18A7-849C-1BE7F3AE5E85}"/>
          </ac:picMkLst>
        </pc:picChg>
      </pc:sldChg>
      <pc:sldChg chg="delSp modSp new mod">
        <pc:chgData name="Priyanka Maruri" userId="002123d468956dc1" providerId="LiveId" clId="{62885620-935C-43B8-95E6-5BF786329428}" dt="2024-12-18T14:20:16.326" v="1468" actId="255"/>
        <pc:sldMkLst>
          <pc:docMk/>
          <pc:sldMk cId="204984732" sldId="267"/>
        </pc:sldMkLst>
        <pc:spChg chg="del">
          <ac:chgData name="Priyanka Maruri" userId="002123d468956dc1" providerId="LiveId" clId="{62885620-935C-43B8-95E6-5BF786329428}" dt="2024-12-18T10:52:21.163" v="1209" actId="21"/>
          <ac:spMkLst>
            <pc:docMk/>
            <pc:sldMk cId="204984732" sldId="267"/>
            <ac:spMk id="2" creationId="{221BF265-13BB-536E-A343-38A5CFE80C1D}"/>
          </ac:spMkLst>
        </pc:spChg>
        <pc:spChg chg="mod">
          <ac:chgData name="Priyanka Maruri" userId="002123d468956dc1" providerId="LiveId" clId="{62885620-935C-43B8-95E6-5BF786329428}" dt="2024-12-18T14:20:16.326" v="1468" actId="255"/>
          <ac:spMkLst>
            <pc:docMk/>
            <pc:sldMk cId="204984732" sldId="267"/>
            <ac:spMk id="3" creationId="{65FD38E4-6ED4-4C1B-6D4C-F8648A92D697}"/>
          </ac:spMkLst>
        </pc:spChg>
      </pc:sldChg>
      <pc:sldChg chg="delSp modSp new mod">
        <pc:chgData name="Priyanka Maruri" userId="002123d468956dc1" providerId="LiveId" clId="{62885620-935C-43B8-95E6-5BF786329428}" dt="2024-12-18T14:27:20.735" v="1586" actId="27636"/>
        <pc:sldMkLst>
          <pc:docMk/>
          <pc:sldMk cId="1202317832" sldId="268"/>
        </pc:sldMkLst>
        <pc:spChg chg="del">
          <ac:chgData name="Priyanka Maruri" userId="002123d468956dc1" providerId="LiveId" clId="{62885620-935C-43B8-95E6-5BF786329428}" dt="2024-12-18T14:16:20.295" v="1384" actId="21"/>
          <ac:spMkLst>
            <pc:docMk/>
            <pc:sldMk cId="1202317832" sldId="268"/>
            <ac:spMk id="2" creationId="{3B3712F2-44BD-C579-C135-68F29E406686}"/>
          </ac:spMkLst>
        </pc:spChg>
        <pc:spChg chg="mod">
          <ac:chgData name="Priyanka Maruri" userId="002123d468956dc1" providerId="LiveId" clId="{62885620-935C-43B8-95E6-5BF786329428}" dt="2024-12-18T14:27:20.735" v="1586" actId="27636"/>
          <ac:spMkLst>
            <pc:docMk/>
            <pc:sldMk cId="1202317832" sldId="268"/>
            <ac:spMk id="3" creationId="{88D7A213-8242-DC12-1B89-0F1F828DC01B}"/>
          </ac:spMkLst>
        </pc:spChg>
      </pc:sldChg>
      <pc:sldChg chg="delSp modSp new mod">
        <pc:chgData name="Priyanka Maruri" userId="002123d468956dc1" providerId="LiveId" clId="{62885620-935C-43B8-95E6-5BF786329428}" dt="2024-12-19T03:23:48.511" v="1726" actId="20577"/>
        <pc:sldMkLst>
          <pc:docMk/>
          <pc:sldMk cId="156053312" sldId="269"/>
        </pc:sldMkLst>
        <pc:spChg chg="del">
          <ac:chgData name="Priyanka Maruri" userId="002123d468956dc1" providerId="LiveId" clId="{62885620-935C-43B8-95E6-5BF786329428}" dt="2024-12-19T03:17:57.139" v="1588" actId="21"/>
          <ac:spMkLst>
            <pc:docMk/>
            <pc:sldMk cId="156053312" sldId="269"/>
            <ac:spMk id="2" creationId="{DF356ED6-E14E-69EB-2BA0-F109BEE17119}"/>
          </ac:spMkLst>
        </pc:spChg>
        <pc:spChg chg="mod">
          <ac:chgData name="Priyanka Maruri" userId="002123d468956dc1" providerId="LiveId" clId="{62885620-935C-43B8-95E6-5BF786329428}" dt="2024-12-19T03:23:48.511" v="1726" actId="20577"/>
          <ac:spMkLst>
            <pc:docMk/>
            <pc:sldMk cId="156053312" sldId="269"/>
            <ac:spMk id="3" creationId="{A3FD9A1B-D5E0-8AC6-AD1C-50BF9AA9BBF6}"/>
          </ac:spMkLst>
        </pc:spChg>
      </pc:sldChg>
      <pc:sldChg chg="addSp delSp modSp new mod">
        <pc:chgData name="Priyanka Maruri" userId="002123d468956dc1" providerId="LiveId" clId="{62885620-935C-43B8-95E6-5BF786329428}" dt="2024-12-19T03:29:09.654" v="1831" actId="207"/>
        <pc:sldMkLst>
          <pc:docMk/>
          <pc:sldMk cId="1816258298" sldId="270"/>
        </pc:sldMkLst>
        <pc:spChg chg="del">
          <ac:chgData name="Priyanka Maruri" userId="002123d468956dc1" providerId="LiveId" clId="{62885620-935C-43B8-95E6-5BF786329428}" dt="2024-12-19T03:23:54.119" v="1728" actId="21"/>
          <ac:spMkLst>
            <pc:docMk/>
            <pc:sldMk cId="1816258298" sldId="270"/>
            <ac:spMk id="2" creationId="{51669BE2-9911-6986-EDD4-382111CF1650}"/>
          </ac:spMkLst>
        </pc:spChg>
        <pc:spChg chg="mod">
          <ac:chgData name="Priyanka Maruri" userId="002123d468956dc1" providerId="LiveId" clId="{62885620-935C-43B8-95E6-5BF786329428}" dt="2024-12-19T03:29:09.654" v="1831" actId="207"/>
          <ac:spMkLst>
            <pc:docMk/>
            <pc:sldMk cId="1816258298" sldId="270"/>
            <ac:spMk id="3" creationId="{45562823-90F9-7E87-54E2-DB926CC5B915}"/>
          </ac:spMkLst>
        </pc:spChg>
        <pc:picChg chg="add mod">
          <ac:chgData name="Priyanka Maruri" userId="002123d468956dc1" providerId="LiveId" clId="{62885620-935C-43B8-95E6-5BF786329428}" dt="2024-12-19T03:29:02.805" v="1829" actId="1076"/>
          <ac:picMkLst>
            <pc:docMk/>
            <pc:sldMk cId="1816258298" sldId="270"/>
            <ac:picMk id="5" creationId="{BF7B6815-5601-E858-209A-499A4B07B169}"/>
          </ac:picMkLst>
        </pc:picChg>
      </pc:sldChg>
      <pc:sldChg chg="delSp modSp new mod">
        <pc:chgData name="Priyanka Maruri" userId="002123d468956dc1" providerId="LiveId" clId="{62885620-935C-43B8-95E6-5BF786329428}" dt="2024-12-19T03:44:12.888" v="2724" actId="20577"/>
        <pc:sldMkLst>
          <pc:docMk/>
          <pc:sldMk cId="1624168709" sldId="271"/>
        </pc:sldMkLst>
        <pc:spChg chg="del">
          <ac:chgData name="Priyanka Maruri" userId="002123d468956dc1" providerId="LiveId" clId="{62885620-935C-43B8-95E6-5BF786329428}" dt="2024-12-19T03:29:17.239" v="1833" actId="21"/>
          <ac:spMkLst>
            <pc:docMk/>
            <pc:sldMk cId="1624168709" sldId="271"/>
            <ac:spMk id="2" creationId="{04DC0A48-451A-B6E1-B8AF-A0DE04AFA7AE}"/>
          </ac:spMkLst>
        </pc:spChg>
        <pc:spChg chg="mod">
          <ac:chgData name="Priyanka Maruri" userId="002123d468956dc1" providerId="LiveId" clId="{62885620-935C-43B8-95E6-5BF786329428}" dt="2024-12-19T03:44:12.888" v="2724" actId="20577"/>
          <ac:spMkLst>
            <pc:docMk/>
            <pc:sldMk cId="1624168709" sldId="271"/>
            <ac:spMk id="3" creationId="{DCFDD7F4-4452-374E-5B49-23485C43CB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57E07-82E1-4C8A-B901-AE2100378110}"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C3F5C-F94D-4B6C-A9FD-E8F17470843F}" type="slidenum">
              <a:rPr lang="en-IN" smtClean="0"/>
              <a:t>‹#›</a:t>
            </a:fld>
            <a:endParaRPr lang="en-IN"/>
          </a:p>
        </p:txBody>
      </p:sp>
    </p:spTree>
    <p:extLst>
      <p:ext uri="{BB962C8B-B14F-4D97-AF65-F5344CB8AC3E}">
        <p14:creationId xmlns:p14="http://schemas.microsoft.com/office/powerpoint/2010/main" val="1954416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CC3F5C-F94D-4B6C-A9FD-E8F17470843F}" type="slidenum">
              <a:rPr lang="en-IN" smtClean="0"/>
              <a:t>1</a:t>
            </a:fld>
            <a:endParaRPr lang="en-IN"/>
          </a:p>
        </p:txBody>
      </p:sp>
    </p:spTree>
    <p:extLst>
      <p:ext uri="{BB962C8B-B14F-4D97-AF65-F5344CB8AC3E}">
        <p14:creationId xmlns:p14="http://schemas.microsoft.com/office/powerpoint/2010/main" val="6985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1DB7-740C-F4FC-FA13-DAC6DCE82C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DA2778-24E4-B86F-14F1-559D68A84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0269C0-F41D-D333-CABF-B829FE91F5D0}"/>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5" name="Footer Placeholder 4">
            <a:extLst>
              <a:ext uri="{FF2B5EF4-FFF2-40B4-BE49-F238E27FC236}">
                <a16:creationId xmlns:a16="http://schemas.microsoft.com/office/drawing/2014/main" id="{12915CF9-EAB9-92A0-6EDE-212B805CB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CDF162-CD15-DF0B-025D-E833C7B3756F}"/>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331783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2570-373E-5C1A-A9AA-3117EDE404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9DF0B-FF33-62F2-9C91-D3EC376BBB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4FA2D-E59A-17CC-86E5-7A2F80252CB9}"/>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5" name="Footer Placeholder 4">
            <a:extLst>
              <a:ext uri="{FF2B5EF4-FFF2-40B4-BE49-F238E27FC236}">
                <a16:creationId xmlns:a16="http://schemas.microsoft.com/office/drawing/2014/main" id="{5A4E3D2D-C966-D907-9F4D-5224B5B2A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53FECB-125A-8C32-0B89-BF29E099653D}"/>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21829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CFF31-A267-8902-C4D1-5F9428D03F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BEA6D7-827F-477A-0B63-C27EE0A5B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23C6D-541F-8C5F-6727-AB6AD363AEA9}"/>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5" name="Footer Placeholder 4">
            <a:extLst>
              <a:ext uri="{FF2B5EF4-FFF2-40B4-BE49-F238E27FC236}">
                <a16:creationId xmlns:a16="http://schemas.microsoft.com/office/drawing/2014/main" id="{4334C08B-2C7D-FDF7-1EA1-BE3BCDFD4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88A50-E286-0023-4422-4A45066A3834}"/>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1132743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B86C-364A-8534-D565-AE9416A57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A38495-BD1C-E579-50CB-95828793B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48CD08-BA04-4B5A-ACED-85A68605593F}"/>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5" name="Footer Placeholder 4">
            <a:extLst>
              <a:ext uri="{FF2B5EF4-FFF2-40B4-BE49-F238E27FC236}">
                <a16:creationId xmlns:a16="http://schemas.microsoft.com/office/drawing/2014/main" id="{B3DB9199-A774-D6D2-CB77-B58694D42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B9277-20D5-2006-30DB-0E71817480B6}"/>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213976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1C11-8939-6A16-8880-D69D2971C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4EBA68-11D2-D18B-4148-3F5C146BB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EF7D1-E465-BB80-0639-E3A557452D7F}"/>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5" name="Footer Placeholder 4">
            <a:extLst>
              <a:ext uri="{FF2B5EF4-FFF2-40B4-BE49-F238E27FC236}">
                <a16:creationId xmlns:a16="http://schemas.microsoft.com/office/drawing/2014/main" id="{F3B377CA-C9BE-9894-7CF5-930049694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D9E85D-C279-2029-67BD-5C7D959D9B7F}"/>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360153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BAAD-E96C-251A-978C-DAF5FCBD86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CE4672-7DD0-6F53-0758-FE821F33B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8EBD74-A957-E49F-1AB2-DFC3ABDC7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315037-6414-5C7C-36F2-0B4F68E1128D}"/>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6" name="Footer Placeholder 5">
            <a:extLst>
              <a:ext uri="{FF2B5EF4-FFF2-40B4-BE49-F238E27FC236}">
                <a16:creationId xmlns:a16="http://schemas.microsoft.com/office/drawing/2014/main" id="{7B0D64F9-BA10-7F7A-A1BF-732C5439AF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615A56-695C-7392-A6DC-2ABB8822023C}"/>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1281819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FA0B-96C6-0085-CCE8-477CB15309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6AEA1-A87C-AAD8-ACBA-C97DBE22A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C355DB-FA59-D91F-76DA-90EBE34754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CBC64C-7914-B176-0E33-CBED2DCA01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12D854-5C57-36D3-75B6-3687B6A35E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FD25AF-388C-FE7D-0D6F-D20BF46C1600}"/>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8" name="Footer Placeholder 7">
            <a:extLst>
              <a:ext uri="{FF2B5EF4-FFF2-40B4-BE49-F238E27FC236}">
                <a16:creationId xmlns:a16="http://schemas.microsoft.com/office/drawing/2014/main" id="{4FAF8A4E-0432-EC1C-2736-84217249A1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4A9F18-B310-FC70-1ED5-BA2FD91CC705}"/>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177912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3A4D-90E7-1914-C752-7DFF89B9FF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32B935-B39A-0524-0324-76C1909057E4}"/>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4" name="Footer Placeholder 3">
            <a:extLst>
              <a:ext uri="{FF2B5EF4-FFF2-40B4-BE49-F238E27FC236}">
                <a16:creationId xmlns:a16="http://schemas.microsoft.com/office/drawing/2014/main" id="{3CFD5A3C-E2B0-2082-3937-2B4A1CC2B6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8730C2-3BE6-8D7D-F26A-7D83CEA0A3AE}"/>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133789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41DEF-DAC8-0780-946E-6816D9F9599D}"/>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3" name="Footer Placeholder 2">
            <a:extLst>
              <a:ext uri="{FF2B5EF4-FFF2-40B4-BE49-F238E27FC236}">
                <a16:creationId xmlns:a16="http://schemas.microsoft.com/office/drawing/2014/main" id="{01AE7C4B-282C-5D9F-80CC-51CB303DB9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A20A29-00B3-E974-86B0-206D65246369}"/>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210080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25C9-3567-3112-5A50-4E55697B5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527A3F-C460-5816-AF10-5CE69204D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92FDA6-60B6-4E40-2FDA-E3DECDC13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F3089-8C12-47C6-13E3-DBE9AD4E948A}"/>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6" name="Footer Placeholder 5">
            <a:extLst>
              <a:ext uri="{FF2B5EF4-FFF2-40B4-BE49-F238E27FC236}">
                <a16:creationId xmlns:a16="http://schemas.microsoft.com/office/drawing/2014/main" id="{AACE6693-2EE0-466B-ABC1-589DCB4A5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10623D-2D2C-3A04-1241-116DDF0BCE11}"/>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14738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DBDD-6075-5B0B-62DF-3A630726E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10A0B3-71F6-0487-E224-9174D8643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B61A44-2B42-A4A4-E21E-01AD70D0F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BF0DB-AC5D-60C4-D8CB-5DA6CB75D291}"/>
              </a:ext>
            </a:extLst>
          </p:cNvPr>
          <p:cNvSpPr>
            <a:spLocks noGrp="1"/>
          </p:cNvSpPr>
          <p:nvPr>
            <p:ph type="dt" sz="half" idx="10"/>
          </p:nvPr>
        </p:nvSpPr>
        <p:spPr/>
        <p:txBody>
          <a:bodyPr/>
          <a:lstStyle/>
          <a:p>
            <a:fld id="{8D85CBF0-60C8-484F-AD61-1CFB7892E3AC}" type="datetimeFigureOut">
              <a:rPr lang="en-IN" smtClean="0"/>
              <a:t>19-12-2024</a:t>
            </a:fld>
            <a:endParaRPr lang="en-IN"/>
          </a:p>
        </p:txBody>
      </p:sp>
      <p:sp>
        <p:nvSpPr>
          <p:cNvPr id="6" name="Footer Placeholder 5">
            <a:extLst>
              <a:ext uri="{FF2B5EF4-FFF2-40B4-BE49-F238E27FC236}">
                <a16:creationId xmlns:a16="http://schemas.microsoft.com/office/drawing/2014/main" id="{450C186D-2D0A-C61A-74FF-AB47C7506F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136384-2C42-B272-20F3-74DE6FB03094}"/>
              </a:ext>
            </a:extLst>
          </p:cNvPr>
          <p:cNvSpPr>
            <a:spLocks noGrp="1"/>
          </p:cNvSpPr>
          <p:nvPr>
            <p:ph type="sldNum" sz="quarter" idx="12"/>
          </p:nvPr>
        </p:nvSpPr>
        <p:spPr/>
        <p:txBody>
          <a:bodyPr/>
          <a:lstStyle/>
          <a:p>
            <a:fld id="{28E3BB55-FC9C-4220-A13B-417DD8638180}" type="slidenum">
              <a:rPr lang="en-IN" smtClean="0"/>
              <a:t>‹#›</a:t>
            </a:fld>
            <a:endParaRPr lang="en-IN"/>
          </a:p>
        </p:txBody>
      </p:sp>
    </p:spTree>
    <p:extLst>
      <p:ext uri="{BB962C8B-B14F-4D97-AF65-F5344CB8AC3E}">
        <p14:creationId xmlns:p14="http://schemas.microsoft.com/office/powerpoint/2010/main" val="100525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1A6F7-C0CB-DBA3-62ED-C11E43E22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5F333B-D17E-5A06-1134-E0CA62060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751B59-C420-D75D-7A95-F3AF4FD24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5CBF0-60C8-484F-AD61-1CFB7892E3AC}" type="datetimeFigureOut">
              <a:rPr lang="en-IN" smtClean="0"/>
              <a:t>19-12-2024</a:t>
            </a:fld>
            <a:endParaRPr lang="en-IN"/>
          </a:p>
        </p:txBody>
      </p:sp>
      <p:sp>
        <p:nvSpPr>
          <p:cNvPr id="5" name="Footer Placeholder 4">
            <a:extLst>
              <a:ext uri="{FF2B5EF4-FFF2-40B4-BE49-F238E27FC236}">
                <a16:creationId xmlns:a16="http://schemas.microsoft.com/office/drawing/2014/main" id="{2223C980-4B12-CED6-DA31-3DE550FCE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037F59-6B65-B04C-E630-665D9F7C1C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3BB55-FC9C-4220-A13B-417DD8638180}" type="slidenum">
              <a:rPr lang="en-IN" smtClean="0"/>
              <a:t>‹#›</a:t>
            </a:fld>
            <a:endParaRPr lang="en-IN"/>
          </a:p>
        </p:txBody>
      </p:sp>
    </p:spTree>
    <p:extLst>
      <p:ext uri="{BB962C8B-B14F-4D97-AF65-F5344CB8AC3E}">
        <p14:creationId xmlns:p14="http://schemas.microsoft.com/office/powerpoint/2010/main" val="217758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DEC607-8CF0-CDC2-6100-752FDBE2B295}"/>
              </a:ext>
            </a:extLst>
          </p:cNvPr>
          <p:cNvSpPr>
            <a:spLocks noGrp="1"/>
          </p:cNvSpPr>
          <p:nvPr>
            <p:ph type="subTitle" idx="1"/>
          </p:nvPr>
        </p:nvSpPr>
        <p:spPr>
          <a:xfrm>
            <a:off x="196645" y="481781"/>
            <a:ext cx="11857703" cy="3775587"/>
          </a:xfrm>
        </p:spPr>
        <p:txBody>
          <a:bodyPr>
            <a:normAutofit/>
          </a:bodyPr>
          <a:lstStyle/>
          <a:p>
            <a:r>
              <a:rPr lang="en-IN" sz="4500" b="1" dirty="0">
                <a:solidFill>
                  <a:srgbClr val="002060"/>
                </a:solidFill>
                <a:latin typeface="Times New Roman" panose="02020603050405020304" pitchFamily="18" charset="0"/>
                <a:cs typeface="Times New Roman" panose="02020603050405020304" pitchFamily="18" charset="0"/>
              </a:rPr>
              <a:t>PREDICTIVE MODELING USING MACHINE LEARNING </a:t>
            </a:r>
          </a:p>
          <a:p>
            <a:endParaRPr lang="en-IN" sz="5400" b="1" dirty="0">
              <a:solidFill>
                <a:srgbClr val="C00000"/>
              </a:solidFill>
              <a:latin typeface="Times New Roman" panose="02020603050405020304" pitchFamily="18" charset="0"/>
              <a:cs typeface="Times New Roman" panose="02020603050405020304" pitchFamily="18" charset="0"/>
            </a:endParaRPr>
          </a:p>
          <a:p>
            <a:r>
              <a:rPr lang="en-IN" sz="4000" b="1" dirty="0">
                <a:solidFill>
                  <a:srgbClr val="C00000"/>
                </a:solidFill>
                <a:latin typeface="Times New Roman" panose="02020603050405020304" pitchFamily="18" charset="0"/>
                <a:cs typeface="Times New Roman" panose="02020603050405020304" pitchFamily="18" charset="0"/>
              </a:rPr>
              <a:t>MANAGEMENT OF EMPLOYEE ABSENTEEISM</a:t>
            </a:r>
          </a:p>
          <a:p>
            <a:r>
              <a:rPr lang="en-IN" sz="4000" b="1" dirty="0">
                <a:solidFill>
                  <a:srgbClr val="C00000"/>
                </a:solidFill>
                <a:latin typeface="Times New Roman" panose="02020603050405020304" pitchFamily="18" charset="0"/>
                <a:cs typeface="Times New Roman" panose="02020603050405020304" pitchFamily="18" charset="0"/>
              </a:rPr>
              <a:t>PROJECT PART-1,PART-2</a:t>
            </a:r>
          </a:p>
        </p:txBody>
      </p:sp>
      <p:sp>
        <p:nvSpPr>
          <p:cNvPr id="6" name="TextBox 5">
            <a:extLst>
              <a:ext uri="{FF2B5EF4-FFF2-40B4-BE49-F238E27FC236}">
                <a16:creationId xmlns:a16="http://schemas.microsoft.com/office/drawing/2014/main" id="{AA83EE9D-B0CB-DE44-F8D8-51896CACCF4E}"/>
              </a:ext>
            </a:extLst>
          </p:cNvPr>
          <p:cNvSpPr txBox="1"/>
          <p:nvPr/>
        </p:nvSpPr>
        <p:spPr>
          <a:xfrm>
            <a:off x="6007510" y="4257368"/>
            <a:ext cx="5987845" cy="553998"/>
          </a:xfrm>
          <a:prstGeom prst="rect">
            <a:avLst/>
          </a:prstGeom>
          <a:noFill/>
        </p:spPr>
        <p:txBody>
          <a:bodyPr wrap="square" rtlCol="0">
            <a:spAutoFit/>
          </a:bodyPr>
          <a:lstStyle/>
          <a:p>
            <a:r>
              <a:rPr lang="en-IN" sz="3000" b="1" dirty="0">
                <a:solidFill>
                  <a:srgbClr val="C00000"/>
                </a:solidFill>
                <a:latin typeface="Times New Roman" panose="02020603050405020304" pitchFamily="18" charset="0"/>
                <a:cs typeface="Times New Roman" panose="02020603050405020304" pitchFamily="18" charset="0"/>
              </a:rPr>
              <a:t>MENTOR: </a:t>
            </a:r>
            <a:r>
              <a:rPr lang="en-IN" sz="3000" b="1" dirty="0">
                <a:solidFill>
                  <a:srgbClr val="002060"/>
                </a:solidFill>
                <a:latin typeface="Times New Roman" panose="02020603050405020304" pitchFamily="18" charset="0"/>
                <a:cs typeface="Times New Roman" panose="02020603050405020304" pitchFamily="18" charset="0"/>
              </a:rPr>
              <a:t>MUNNA PANDEY</a:t>
            </a:r>
          </a:p>
        </p:txBody>
      </p:sp>
      <p:sp>
        <p:nvSpPr>
          <p:cNvPr id="7" name="TextBox 6">
            <a:extLst>
              <a:ext uri="{FF2B5EF4-FFF2-40B4-BE49-F238E27FC236}">
                <a16:creationId xmlns:a16="http://schemas.microsoft.com/office/drawing/2014/main" id="{72C30BDB-4E86-8BE2-BEB1-4F9F6B15B059}"/>
              </a:ext>
            </a:extLst>
          </p:cNvPr>
          <p:cNvSpPr txBox="1"/>
          <p:nvPr/>
        </p:nvSpPr>
        <p:spPr>
          <a:xfrm>
            <a:off x="6508955" y="4994787"/>
            <a:ext cx="5486400" cy="984885"/>
          </a:xfrm>
          <a:prstGeom prst="rect">
            <a:avLst/>
          </a:prstGeom>
          <a:noFill/>
        </p:spPr>
        <p:txBody>
          <a:bodyPr wrap="square" rtlCol="0">
            <a:sp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SUBMITTED BY:               </a:t>
            </a:r>
            <a:r>
              <a:rPr lang="en-IN" sz="2800" b="1" dirty="0">
                <a:solidFill>
                  <a:srgbClr val="002060"/>
                </a:solidFill>
                <a:latin typeface="Times New Roman" panose="02020603050405020304" pitchFamily="18" charset="0"/>
                <a:cs typeface="Times New Roman" panose="02020603050405020304" pitchFamily="18" charset="0"/>
              </a:rPr>
              <a:t>M.PRIYANKA</a:t>
            </a:r>
          </a:p>
        </p:txBody>
      </p:sp>
    </p:spTree>
    <p:extLst>
      <p:ext uri="{BB962C8B-B14F-4D97-AF65-F5344CB8AC3E}">
        <p14:creationId xmlns:p14="http://schemas.microsoft.com/office/powerpoint/2010/main" val="261954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A87E9-59EC-4A01-6678-19B07BD3305E}"/>
              </a:ext>
            </a:extLst>
          </p:cNvPr>
          <p:cNvSpPr>
            <a:spLocks noGrp="1"/>
          </p:cNvSpPr>
          <p:nvPr>
            <p:ph idx="1"/>
          </p:nvPr>
        </p:nvSpPr>
        <p:spPr>
          <a:xfrm>
            <a:off x="68826" y="78658"/>
            <a:ext cx="12044516" cy="6779342"/>
          </a:xfrm>
        </p:spPr>
        <p:txBody>
          <a:bodyPr>
            <a:normAutofit lnSpcReduction="10000"/>
          </a:bodyPr>
          <a:lstStyle/>
          <a:p>
            <a:pPr marL="0" indent="0">
              <a:buNone/>
            </a:pPr>
            <a:r>
              <a:rPr lang="en-IN" sz="3000" b="1" dirty="0">
                <a:solidFill>
                  <a:schemeClr val="accent6">
                    <a:lumMod val="50000"/>
                  </a:schemeClr>
                </a:solidFill>
                <a:latin typeface="Times New Roman" panose="02020603050405020304" pitchFamily="18" charset="0"/>
                <a:cs typeface="Times New Roman" panose="02020603050405020304" pitchFamily="18" charset="0"/>
              </a:rPr>
              <a:t>                      </a:t>
            </a:r>
            <a:r>
              <a:rPr lang="en-IN" sz="3000" b="1" u="sng" dirty="0">
                <a:solidFill>
                  <a:schemeClr val="accent6">
                    <a:lumMod val="50000"/>
                  </a:schemeClr>
                </a:solidFill>
                <a:latin typeface="Times New Roman" panose="02020603050405020304" pitchFamily="18" charset="0"/>
                <a:cs typeface="Times New Roman" panose="02020603050405020304" pitchFamily="18" charset="0"/>
              </a:rPr>
              <a:t>ANALYZING REASONS FOR ABSENTEEISM</a:t>
            </a:r>
          </a:p>
          <a:p>
            <a:pPr marL="0" indent="0">
              <a:buNone/>
            </a:pPr>
            <a:r>
              <a:rPr lang="en-IN" sz="3000" dirty="0">
                <a:solidFill>
                  <a:srgbClr val="C00000"/>
                </a:solidFill>
                <a:latin typeface="Times New Roman" panose="02020603050405020304" pitchFamily="18" charset="0"/>
                <a:cs typeface="Times New Roman" panose="02020603050405020304" pitchFamily="18" charset="0"/>
              </a:rPr>
              <a:t>What are the most frequent reasons for employee absence ?Are there are any patten in these reason.</a:t>
            </a:r>
          </a:p>
          <a:p>
            <a:pPr marL="0" indent="0">
              <a:buNone/>
            </a:pPr>
            <a:r>
              <a:rPr lang="en-IN" sz="3000" b="1" u="sng" dirty="0">
                <a:solidFill>
                  <a:srgbClr val="C00000"/>
                </a:solidFill>
                <a:latin typeface="Times New Roman" panose="02020603050405020304" pitchFamily="18" charset="0"/>
                <a:cs typeface="Times New Roman" panose="02020603050405020304" pitchFamily="18" charset="0"/>
              </a:rPr>
              <a:t>CODE:</a:t>
            </a:r>
          </a:p>
          <a:p>
            <a:pPr marL="0" indent="0">
              <a:buNone/>
            </a:pPr>
            <a:r>
              <a:rPr lang="en-US" sz="3000" dirty="0">
                <a:latin typeface="Times New Roman" panose="02020603050405020304" pitchFamily="18" charset="0"/>
                <a:cs typeface="Times New Roman" panose="02020603050405020304" pitchFamily="18" charset="0"/>
              </a:rPr>
              <a:t>df2=df1['Reason for absence'].</a:t>
            </a:r>
            <a:r>
              <a:rPr lang="en-US" sz="3000" dirty="0" err="1">
                <a:latin typeface="Times New Roman" panose="02020603050405020304" pitchFamily="18" charset="0"/>
                <a:cs typeface="Times New Roman" panose="02020603050405020304" pitchFamily="18" charset="0"/>
              </a:rPr>
              <a:t>value_counts</a:t>
            </a:r>
            <a:r>
              <a:rPr lang="en-US" sz="3000" dirty="0">
                <a:latin typeface="Times New Roman" panose="02020603050405020304" pitchFamily="18" charset="0"/>
                <a:cs typeface="Times New Roman" panose="02020603050405020304" pitchFamily="18" charset="0"/>
              </a:rPr>
              <a:t>(normalize=True).</a:t>
            </a:r>
          </a:p>
          <a:p>
            <a:pPr marL="0" indent="0">
              <a:buNone/>
            </a:pPr>
            <a:r>
              <a:rPr lang="en-US" sz="3000" dirty="0" err="1">
                <a:latin typeface="Times New Roman" panose="02020603050405020304" pitchFamily="18" charset="0"/>
                <a:cs typeface="Times New Roman" panose="02020603050405020304" pitchFamily="18" charset="0"/>
              </a:rPr>
              <a:t>sort_values</a:t>
            </a:r>
            <a:r>
              <a:rPr lang="en-US" sz="3000" dirty="0">
                <a:latin typeface="Times New Roman" panose="02020603050405020304" pitchFamily="18" charset="0"/>
                <a:cs typeface="Times New Roman" panose="02020603050405020304" pitchFamily="18" charset="0"/>
              </a:rPr>
              <a:t>(ascending=True).mode()</a:t>
            </a:r>
          </a:p>
          <a:p>
            <a:pPr marL="0" indent="0">
              <a:buNone/>
            </a:pPr>
            <a:r>
              <a:rPr lang="en-US" sz="3000" dirty="0">
                <a:latin typeface="Times New Roman" panose="02020603050405020304" pitchFamily="18" charset="0"/>
                <a:cs typeface="Times New Roman" panose="02020603050405020304" pitchFamily="18" charset="0"/>
              </a:rPr>
              <a:t>df2</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df2.plot(x=df2.index, y=df2.values,kind='</a:t>
            </a:r>
            <a:r>
              <a:rPr lang="en-IN" sz="3000" dirty="0" err="1">
                <a:latin typeface="Times New Roman" panose="02020603050405020304" pitchFamily="18" charset="0"/>
                <a:cs typeface="Times New Roman" panose="02020603050405020304" pitchFamily="18" charset="0"/>
              </a:rPr>
              <a:t>barh</a:t>
            </a:r>
            <a:r>
              <a:rPr lang="en-IN" sz="3000" dirty="0">
                <a:latin typeface="Times New Roman" panose="02020603050405020304" pitchFamily="18" charset="0"/>
                <a:cs typeface="Times New Roman" panose="02020603050405020304" pitchFamily="18" charset="0"/>
              </a:rPr>
              <a:t>’)</a:t>
            </a:r>
          </a:p>
          <a:p>
            <a:pPr marL="0" indent="0">
              <a:buNone/>
            </a:pPr>
            <a:r>
              <a:rPr lang="en-IN" sz="3000" dirty="0" err="1">
                <a:latin typeface="Times New Roman" panose="02020603050405020304" pitchFamily="18" charset="0"/>
                <a:cs typeface="Times New Roman" panose="02020603050405020304" pitchFamily="18" charset="0"/>
              </a:rPr>
              <a:t>plt.title</a:t>
            </a:r>
            <a:r>
              <a:rPr lang="en-IN" sz="3000" dirty="0">
                <a:latin typeface="Times New Roman" panose="02020603050405020304" pitchFamily="18" charset="0"/>
                <a:cs typeface="Times New Roman" panose="02020603050405020304" pitchFamily="18" charset="0"/>
              </a:rPr>
              <a:t>('Most Frequent Reasons for Employee Absenteeism’)</a:t>
            </a:r>
          </a:p>
          <a:p>
            <a:pPr marL="0" indent="0">
              <a:buNone/>
            </a:pPr>
            <a:r>
              <a:rPr lang="en-IN" sz="3000" dirty="0" err="1">
                <a:latin typeface="Times New Roman" panose="02020603050405020304" pitchFamily="18" charset="0"/>
                <a:cs typeface="Times New Roman" panose="02020603050405020304" pitchFamily="18" charset="0"/>
              </a:rPr>
              <a:t>plt.xlabel</a:t>
            </a:r>
            <a:r>
              <a:rPr lang="en-IN" sz="3000" dirty="0">
                <a:latin typeface="Times New Roman" panose="02020603050405020304" pitchFamily="18" charset="0"/>
                <a:cs typeface="Times New Roman" panose="02020603050405020304" pitchFamily="18" charset="0"/>
              </a:rPr>
              <a:t>('Reason for Absence’)</a:t>
            </a:r>
          </a:p>
          <a:p>
            <a:pPr marL="0" indent="0">
              <a:buNone/>
            </a:pPr>
            <a:r>
              <a:rPr lang="en-IN" sz="3000" dirty="0" err="1">
                <a:latin typeface="Times New Roman" panose="02020603050405020304" pitchFamily="18" charset="0"/>
                <a:cs typeface="Times New Roman" panose="02020603050405020304" pitchFamily="18" charset="0"/>
              </a:rPr>
              <a:t>plt.ylabel</a:t>
            </a:r>
            <a:r>
              <a:rPr lang="en-IN" sz="3000" dirty="0">
                <a:latin typeface="Times New Roman" panose="02020603050405020304" pitchFamily="18" charset="0"/>
                <a:cs typeface="Times New Roman" panose="02020603050405020304" pitchFamily="18" charset="0"/>
              </a:rPr>
              <a:t>('Frequency’)</a:t>
            </a:r>
          </a:p>
          <a:p>
            <a:pPr marL="0" indent="0">
              <a:buNone/>
            </a:pPr>
            <a:r>
              <a:rPr lang="en-IN" sz="3000" dirty="0" err="1">
                <a:latin typeface="Times New Roman" panose="02020603050405020304" pitchFamily="18" charset="0"/>
                <a:cs typeface="Times New Roman" panose="02020603050405020304" pitchFamily="18" charset="0"/>
              </a:rPr>
              <a:t>plt.xticks</a:t>
            </a:r>
            <a:r>
              <a:rPr lang="en-IN" sz="3000" dirty="0">
                <a:latin typeface="Times New Roman" panose="02020603050405020304" pitchFamily="18" charset="0"/>
                <a:cs typeface="Times New Roman" panose="02020603050405020304" pitchFamily="18" charset="0"/>
              </a:rPr>
              <a:t>(rotation=90)</a:t>
            </a:r>
          </a:p>
          <a:p>
            <a:pPr marL="0" indent="0">
              <a:buNone/>
            </a:pPr>
            <a:r>
              <a:rPr lang="en-IN" sz="3000" dirty="0" err="1">
                <a:latin typeface="Times New Roman" panose="02020603050405020304" pitchFamily="18" charset="0"/>
                <a:cs typeface="Times New Roman" panose="02020603050405020304" pitchFamily="18" charset="0"/>
              </a:rPr>
              <a:t>plt.show</a:t>
            </a:r>
            <a:r>
              <a:rPr lang="en-IN" sz="3000" dirty="0">
                <a:latin typeface="Times New Roman" panose="02020603050405020304" pitchFamily="18" charset="0"/>
                <a:cs typeface="Times New Roman" panose="02020603050405020304" pitchFamily="18" charset="0"/>
              </a:rPr>
              <a:t>()</a:t>
            </a:r>
          </a:p>
          <a:p>
            <a:endParaRPr lang="en-IN" dirty="0"/>
          </a:p>
        </p:txBody>
      </p:sp>
      <p:pic>
        <p:nvPicPr>
          <p:cNvPr id="7" name="Picture 6">
            <a:extLst>
              <a:ext uri="{FF2B5EF4-FFF2-40B4-BE49-F238E27FC236}">
                <a16:creationId xmlns:a16="http://schemas.microsoft.com/office/drawing/2014/main" id="{183C76B7-FA2A-094A-64D8-6863F4DFF625}"/>
              </a:ext>
            </a:extLst>
          </p:cNvPr>
          <p:cNvPicPr>
            <a:picLocks noChangeAspect="1"/>
          </p:cNvPicPr>
          <p:nvPr/>
        </p:nvPicPr>
        <p:blipFill>
          <a:blip r:embed="rId2"/>
          <a:stretch>
            <a:fillRect/>
          </a:stretch>
        </p:blipFill>
        <p:spPr>
          <a:xfrm>
            <a:off x="7983794" y="2617692"/>
            <a:ext cx="4208206" cy="1806824"/>
          </a:xfrm>
          <a:prstGeom prst="rect">
            <a:avLst/>
          </a:prstGeom>
        </p:spPr>
      </p:pic>
    </p:spTree>
    <p:extLst>
      <p:ext uri="{BB962C8B-B14F-4D97-AF65-F5344CB8AC3E}">
        <p14:creationId xmlns:p14="http://schemas.microsoft.com/office/powerpoint/2010/main" val="4240044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EAD67-1B98-47E8-ECA5-C2122C7CCD3A}"/>
              </a:ext>
            </a:extLst>
          </p:cNvPr>
          <p:cNvSpPr>
            <a:spLocks noGrp="1"/>
          </p:cNvSpPr>
          <p:nvPr>
            <p:ph idx="1"/>
          </p:nvPr>
        </p:nvSpPr>
        <p:spPr>
          <a:xfrm>
            <a:off x="108155" y="88490"/>
            <a:ext cx="11985522" cy="6656439"/>
          </a:xfrm>
        </p:spPr>
        <p:txBody>
          <a:bodyPr>
            <a:normAutofit lnSpcReduction="10000"/>
          </a:bodyPr>
          <a:lstStyle/>
          <a:p>
            <a:pPr marL="0" indent="0">
              <a:buNone/>
            </a:pPr>
            <a:r>
              <a:rPr lang="en-IN" sz="2800" dirty="0" err="1">
                <a:latin typeface="Times New Roman" panose="02020603050405020304" pitchFamily="18" charset="0"/>
                <a:cs typeface="Times New Roman" panose="02020603050405020304" pitchFamily="18" charset="0"/>
              </a:rPr>
              <a:t>plt.xticks</a:t>
            </a:r>
            <a:r>
              <a:rPr lang="en-IN" sz="2800" dirty="0">
                <a:latin typeface="Times New Roman" panose="02020603050405020304" pitchFamily="18" charset="0"/>
                <a:cs typeface="Times New Roman" panose="02020603050405020304" pitchFamily="18" charset="0"/>
              </a:rPr>
              <a:t>(rotation=90)</a:t>
            </a:r>
          </a:p>
          <a:p>
            <a:pPr marL="0" indent="0">
              <a:buNone/>
            </a:pPr>
            <a:r>
              <a:rPr lang="en-IN" sz="2800" dirty="0" err="1">
                <a:latin typeface="Times New Roman" panose="02020603050405020304" pitchFamily="18" charset="0"/>
                <a:cs typeface="Times New Roman" panose="02020603050405020304" pitchFamily="18" charset="0"/>
              </a:rPr>
              <a:t>plt.show</a:t>
            </a:r>
            <a:r>
              <a:rPr lang="en-IN" sz="2800"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print("Unique Reasons for Absence:\n", df1['Reason for absence'].</a:t>
            </a:r>
            <a:r>
              <a:rPr lang="en-US" sz="2800" dirty="0" err="1">
                <a:latin typeface="Times New Roman" panose="02020603050405020304" pitchFamily="18" charset="0"/>
                <a:cs typeface="Times New Roman" panose="02020603050405020304" pitchFamily="18" charset="0"/>
              </a:rPr>
              <a:t>value_counts</a:t>
            </a:r>
            <a:r>
              <a:rPr lang="en-US" sz="2800" dirty="0">
                <a:latin typeface="Times New Roman" panose="02020603050405020304" pitchFamily="18" charset="0"/>
                <a:cs typeface="Times New Roman" panose="02020603050405020304" pitchFamily="18" charset="0"/>
              </a:rPr>
              <a:t>(normalize=True).unique())</a:t>
            </a:r>
          </a:p>
          <a:p>
            <a:pPr marL="0" indent="0">
              <a:buNone/>
            </a:pPr>
            <a:r>
              <a:rPr lang="en-US" b="1" u="sng" dirty="0">
                <a:solidFill>
                  <a:srgbClr val="002060"/>
                </a:solidFill>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From this identified the most frequent reason for the absence.</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833849AD-B2B5-18A7-849C-1BE7F3AE5E85}"/>
              </a:ext>
            </a:extLst>
          </p:cNvPr>
          <p:cNvPicPr>
            <a:picLocks noChangeAspect="1"/>
          </p:cNvPicPr>
          <p:nvPr/>
        </p:nvPicPr>
        <p:blipFill>
          <a:blip r:embed="rId2"/>
          <a:stretch>
            <a:fillRect/>
          </a:stretch>
        </p:blipFill>
        <p:spPr>
          <a:xfrm>
            <a:off x="2112472" y="580103"/>
            <a:ext cx="7670625" cy="4129549"/>
          </a:xfrm>
          <a:prstGeom prst="rect">
            <a:avLst/>
          </a:prstGeom>
        </p:spPr>
      </p:pic>
    </p:spTree>
    <p:extLst>
      <p:ext uri="{BB962C8B-B14F-4D97-AF65-F5344CB8AC3E}">
        <p14:creationId xmlns:p14="http://schemas.microsoft.com/office/powerpoint/2010/main" val="419357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D38E4-6ED4-4C1B-6D4C-F8648A92D697}"/>
              </a:ext>
            </a:extLst>
          </p:cNvPr>
          <p:cNvSpPr>
            <a:spLocks noGrp="1"/>
          </p:cNvSpPr>
          <p:nvPr>
            <p:ph idx="1"/>
          </p:nvPr>
        </p:nvSpPr>
        <p:spPr>
          <a:xfrm>
            <a:off x="108155" y="98324"/>
            <a:ext cx="11965858" cy="6685934"/>
          </a:xfrm>
        </p:spPr>
        <p:txBody>
          <a:bodyPr>
            <a:normAutofit fontScale="62500" lnSpcReduction="20000"/>
          </a:bodyPr>
          <a:lstStyle/>
          <a:p>
            <a:pPr marL="0" indent="0">
              <a:buNone/>
            </a:pPr>
            <a:r>
              <a:rPr lang="en-IN" sz="4500" dirty="0">
                <a:latin typeface="Times New Roman" panose="02020603050405020304" pitchFamily="18" charset="0"/>
                <a:cs typeface="Times New Roman" panose="02020603050405020304" pitchFamily="18" charset="0"/>
              </a:rPr>
              <a:t>                         </a:t>
            </a:r>
            <a:r>
              <a:rPr lang="en-IN" sz="4500" b="1" u="sng" dirty="0">
                <a:solidFill>
                  <a:schemeClr val="accent6">
                    <a:lumMod val="50000"/>
                  </a:schemeClr>
                </a:solidFill>
                <a:latin typeface="Times New Roman" panose="02020603050405020304" pitchFamily="18" charset="0"/>
                <a:cs typeface="Times New Roman" panose="02020603050405020304" pitchFamily="18" charset="0"/>
              </a:rPr>
              <a:t>PREDICTING  ABSENTEEISM  DURATION </a:t>
            </a:r>
          </a:p>
          <a:p>
            <a:pPr>
              <a:buFont typeface="Wingdings" panose="05000000000000000000" pitchFamily="2" charset="2"/>
              <a:buChar char="Ø"/>
            </a:pPr>
            <a:r>
              <a:rPr lang="en-US" sz="4500" dirty="0">
                <a:solidFill>
                  <a:srgbClr val="C00000"/>
                </a:solidFill>
                <a:latin typeface="Times New Roman" panose="02020603050405020304" pitchFamily="18" charset="0"/>
                <a:cs typeface="Times New Roman" panose="02020603050405020304" pitchFamily="18" charset="0"/>
              </a:rPr>
              <a:t>Can we predict the duration of an employee's absence based on factors like reason for absence, disciplinary failure, distance from residence to work, obesity, etc.?</a:t>
            </a:r>
          </a:p>
          <a:p>
            <a:pPr>
              <a:buFont typeface="Wingdings" panose="05000000000000000000" pitchFamily="2" charset="2"/>
              <a:buChar char="Ø"/>
            </a:pPr>
            <a:r>
              <a:rPr lang="en-US" sz="4500" dirty="0">
                <a:solidFill>
                  <a:srgbClr val="C00000"/>
                </a:solidFill>
                <a:latin typeface="Times New Roman" panose="02020603050405020304" pitchFamily="18" charset="0"/>
                <a:cs typeface="Times New Roman" panose="02020603050405020304" pitchFamily="18" charset="0"/>
              </a:rPr>
              <a:t>Perform predictive analysis to forecast the duration of an employee's absence based on various factors mentioned above</a:t>
            </a:r>
          </a:p>
          <a:p>
            <a:pPr marL="0" indent="0">
              <a:buNone/>
            </a:pPr>
            <a:r>
              <a:rPr lang="en-IN" sz="4500" b="1" u="sng" dirty="0">
                <a:solidFill>
                  <a:srgbClr val="002060"/>
                </a:solidFill>
                <a:latin typeface="Times New Roman" panose="02020603050405020304" pitchFamily="18" charset="0"/>
                <a:cs typeface="Times New Roman" panose="02020603050405020304" pitchFamily="18" charset="0"/>
              </a:rPr>
              <a:t>CODE:</a:t>
            </a:r>
            <a:endParaRPr lang="en-IN" sz="4500" dirty="0">
              <a:latin typeface="Times New Roman" panose="02020603050405020304" pitchFamily="18" charset="0"/>
              <a:cs typeface="Times New Roman" panose="02020603050405020304" pitchFamily="18" charset="0"/>
            </a:endParaRPr>
          </a:p>
          <a:p>
            <a:pPr marL="0" indent="0">
              <a:buNone/>
            </a:pPr>
            <a:r>
              <a:rPr lang="en-IN" sz="4500" dirty="0">
                <a:latin typeface="Times New Roman" panose="02020603050405020304" pitchFamily="18" charset="0"/>
                <a:cs typeface="Times New Roman" panose="02020603050405020304" pitchFamily="18" charset="0"/>
              </a:rPr>
              <a:t>features = ['Reason for absence', 'Disciplinary failure', 'Distance from Residence to Work', 'Body mass index', 'Transportation expense', 'Age', 'Work load Average/day ‘]</a:t>
            </a:r>
          </a:p>
          <a:p>
            <a:pPr marL="0" indent="0">
              <a:buNone/>
            </a:pPr>
            <a:r>
              <a:rPr lang="en-IN" sz="4500" dirty="0">
                <a:latin typeface="Times New Roman" panose="02020603050405020304" pitchFamily="18" charset="0"/>
                <a:cs typeface="Times New Roman" panose="02020603050405020304" pitchFamily="18" charset="0"/>
              </a:rPr>
              <a:t>target = 'Absenteeism time in hours’</a:t>
            </a:r>
          </a:p>
          <a:p>
            <a:pPr marL="0" indent="0">
              <a:buNone/>
            </a:pPr>
            <a:r>
              <a:rPr lang="en-IN" sz="4500" dirty="0">
                <a:latin typeface="Times New Roman" panose="02020603050405020304" pitchFamily="18" charset="0"/>
                <a:cs typeface="Times New Roman" panose="02020603050405020304" pitchFamily="18" charset="0"/>
              </a:rPr>
              <a:t>X = df1[features]y = df1[target]</a:t>
            </a:r>
          </a:p>
          <a:p>
            <a:pPr marL="0" indent="0">
              <a:buNone/>
            </a:pPr>
            <a:r>
              <a:rPr lang="en-IN" sz="4500" dirty="0">
                <a:latin typeface="Times New Roman" panose="02020603050405020304" pitchFamily="18" charset="0"/>
                <a:cs typeface="Times New Roman" panose="02020603050405020304" pitchFamily="18" charset="0"/>
              </a:rPr>
              <a:t>scaler = </a:t>
            </a:r>
            <a:r>
              <a:rPr lang="en-IN" sz="4500" dirty="0" err="1">
                <a:latin typeface="Times New Roman" panose="02020603050405020304" pitchFamily="18" charset="0"/>
                <a:cs typeface="Times New Roman" panose="02020603050405020304" pitchFamily="18" charset="0"/>
              </a:rPr>
              <a:t>StandardScaler</a:t>
            </a:r>
            <a:r>
              <a:rPr lang="en-IN" sz="4500" dirty="0">
                <a:latin typeface="Times New Roman" panose="02020603050405020304" pitchFamily="18" charset="0"/>
                <a:cs typeface="Times New Roman" panose="02020603050405020304" pitchFamily="18" charset="0"/>
              </a:rPr>
              <a:t>()</a:t>
            </a:r>
          </a:p>
          <a:p>
            <a:pPr marL="0" indent="0">
              <a:buNone/>
            </a:pPr>
            <a:r>
              <a:rPr lang="en-IN" sz="4500" dirty="0">
                <a:latin typeface="Times New Roman" panose="02020603050405020304" pitchFamily="18" charset="0"/>
                <a:cs typeface="Times New Roman" panose="02020603050405020304" pitchFamily="18" charset="0"/>
              </a:rPr>
              <a:t>x = </a:t>
            </a:r>
            <a:r>
              <a:rPr lang="en-IN" sz="4500" dirty="0" err="1">
                <a:latin typeface="Times New Roman" panose="02020603050405020304" pitchFamily="18" charset="0"/>
                <a:cs typeface="Times New Roman" panose="02020603050405020304" pitchFamily="18" charset="0"/>
              </a:rPr>
              <a:t>scaler.fit_transform</a:t>
            </a:r>
            <a:r>
              <a:rPr lang="en-IN" sz="4500" dirty="0">
                <a:latin typeface="Times New Roman" panose="02020603050405020304" pitchFamily="18" charset="0"/>
                <a:cs typeface="Times New Roman" panose="02020603050405020304" pitchFamily="18" charset="0"/>
              </a:rPr>
              <a:t>(X)</a:t>
            </a:r>
          </a:p>
          <a:p>
            <a:pPr marL="0" indent="0">
              <a:buNone/>
            </a:pPr>
            <a:r>
              <a:rPr lang="en-IN" sz="4500" dirty="0" err="1">
                <a:latin typeface="Times New Roman" panose="02020603050405020304" pitchFamily="18" charset="0"/>
                <a:cs typeface="Times New Roman" panose="02020603050405020304" pitchFamily="18" charset="0"/>
              </a:rPr>
              <a:t>X_train</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X_test</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y_train</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y_test</a:t>
            </a:r>
            <a:r>
              <a:rPr lang="en-IN" sz="4500" dirty="0">
                <a:latin typeface="Times New Roman" panose="02020603050405020304" pitchFamily="18" charset="0"/>
                <a:cs typeface="Times New Roman" panose="02020603050405020304" pitchFamily="18" charset="0"/>
              </a:rPr>
              <a:t> = </a:t>
            </a:r>
            <a:r>
              <a:rPr lang="en-IN" sz="4500" dirty="0" err="1">
                <a:latin typeface="Times New Roman" panose="02020603050405020304" pitchFamily="18" charset="0"/>
                <a:cs typeface="Times New Roman" panose="02020603050405020304" pitchFamily="18" charset="0"/>
              </a:rPr>
              <a:t>train_test_split</a:t>
            </a:r>
            <a:r>
              <a:rPr lang="en-IN" sz="4500" dirty="0">
                <a:latin typeface="Times New Roman" panose="02020603050405020304" pitchFamily="18" charset="0"/>
                <a:cs typeface="Times New Roman" panose="02020603050405020304" pitchFamily="18" charset="0"/>
              </a:rPr>
              <a:t>(x, y, </a:t>
            </a:r>
            <a:r>
              <a:rPr lang="en-IN" sz="4500" dirty="0" err="1">
                <a:latin typeface="Times New Roman" panose="02020603050405020304" pitchFamily="18" charset="0"/>
                <a:cs typeface="Times New Roman" panose="02020603050405020304" pitchFamily="18" charset="0"/>
              </a:rPr>
              <a:t>test_size</a:t>
            </a:r>
            <a:r>
              <a:rPr lang="en-IN" sz="4500" dirty="0">
                <a:latin typeface="Times New Roman" panose="02020603050405020304" pitchFamily="18" charset="0"/>
                <a:cs typeface="Times New Roman" panose="02020603050405020304" pitchFamily="18" charset="0"/>
              </a:rPr>
              <a:t>=0.3, </a:t>
            </a:r>
            <a:r>
              <a:rPr lang="en-IN" sz="4500" dirty="0" err="1">
                <a:latin typeface="Times New Roman" panose="02020603050405020304" pitchFamily="18" charset="0"/>
                <a:cs typeface="Times New Roman" panose="02020603050405020304" pitchFamily="18" charset="0"/>
              </a:rPr>
              <a:t>random_state</a:t>
            </a:r>
            <a:r>
              <a:rPr lang="en-IN" sz="4500" dirty="0">
                <a:latin typeface="Times New Roman" panose="02020603050405020304" pitchFamily="18" charset="0"/>
                <a:cs typeface="Times New Roman" panose="02020603050405020304" pitchFamily="18" charset="0"/>
              </a:rPr>
              <a:t>=42)</a:t>
            </a:r>
          </a:p>
          <a:p>
            <a:pPr marL="0" indent="0">
              <a:buNone/>
            </a:pPr>
            <a:r>
              <a:rPr lang="en-IN" sz="4500" dirty="0">
                <a:latin typeface="Times New Roman" panose="02020603050405020304" pitchFamily="18" charset="0"/>
                <a:cs typeface="Times New Roman" panose="02020603050405020304" pitchFamily="18" charset="0"/>
              </a:rPr>
              <a:t>model = </a:t>
            </a:r>
            <a:r>
              <a:rPr lang="en-IN" sz="4500" dirty="0" err="1">
                <a:latin typeface="Times New Roman" panose="02020603050405020304" pitchFamily="18" charset="0"/>
                <a:cs typeface="Times New Roman" panose="02020603050405020304" pitchFamily="18" charset="0"/>
              </a:rPr>
              <a:t>LinearRegression</a:t>
            </a:r>
            <a:r>
              <a:rPr lang="en-IN" sz="4500" dirty="0">
                <a:latin typeface="Times New Roman" panose="02020603050405020304" pitchFamily="18" charset="0"/>
                <a:cs typeface="Times New Roman" panose="02020603050405020304" pitchFamily="18" charset="0"/>
              </a:rPr>
              <a:t>()</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b="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8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7A213-8242-DC12-1B89-0F1F828DC01B}"/>
              </a:ext>
            </a:extLst>
          </p:cNvPr>
          <p:cNvSpPr>
            <a:spLocks noGrp="1"/>
          </p:cNvSpPr>
          <p:nvPr>
            <p:ph idx="1"/>
          </p:nvPr>
        </p:nvSpPr>
        <p:spPr>
          <a:xfrm>
            <a:off x="137652" y="127818"/>
            <a:ext cx="11975690" cy="6636775"/>
          </a:xfrm>
        </p:spPr>
        <p:txBody>
          <a:bodyPr>
            <a:normAutofit/>
          </a:bodyPr>
          <a:lstStyle/>
          <a:p>
            <a:pPr marL="0" indent="0">
              <a:buNone/>
            </a:pPr>
            <a:r>
              <a:rPr lang="en-IN" dirty="0" err="1">
                <a:latin typeface="Times New Roman" panose="02020603050405020304" pitchFamily="18" charset="0"/>
                <a:cs typeface="Times New Roman" panose="02020603050405020304" pitchFamily="18" charset="0"/>
              </a:rPr>
              <a:t>model.fit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X_train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y_train</a:t>
            </a:r>
            <a:r>
              <a:rPr lang="en-IN"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model.predict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X_test</a:t>
            </a:r>
            <a:r>
              <a:rPr lang="en-US"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mae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mean_absolute_error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mse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mean_squared_error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rmse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np.sqrt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mse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r2 = r2_score(</a:t>
            </a:r>
            <a:r>
              <a:rPr lang="en-IN" dirty="0" err="1">
                <a:latin typeface="Times New Roman" panose="02020603050405020304" pitchFamily="18" charset="0"/>
                <a:cs typeface="Times New Roman" panose="02020603050405020304" pitchFamily="18" charset="0"/>
              </a:rPr>
              <a:t>y_test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y_pred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nModel</a:t>
            </a:r>
            <a:r>
              <a:rPr lang="en-IN" dirty="0">
                <a:latin typeface="Times New Roman" panose="02020603050405020304" pitchFamily="18" charset="0"/>
                <a:cs typeface="Times New Roman" panose="02020603050405020304" pitchFamily="18" charset="0"/>
              </a:rPr>
              <a:t> Performance Metrics:")print(</a:t>
            </a:r>
            <a:r>
              <a:rPr lang="en-IN" dirty="0" err="1">
                <a:latin typeface="Times New Roman" panose="02020603050405020304" pitchFamily="18" charset="0"/>
                <a:cs typeface="Times New Roman" panose="02020603050405020304" pitchFamily="18" charset="0"/>
              </a:rPr>
              <a:t>f"Mean</a:t>
            </a:r>
            <a:r>
              <a:rPr lang="en-IN" dirty="0">
                <a:latin typeface="Times New Roman" panose="02020603050405020304" pitchFamily="18" charset="0"/>
                <a:cs typeface="Times New Roman" panose="02020603050405020304" pitchFamily="18" charset="0"/>
              </a:rPr>
              <a:t> Absolute Error (MAE): {mae:.2f}")print(</a:t>
            </a:r>
            <a:r>
              <a:rPr lang="en-IN" dirty="0" err="1">
                <a:latin typeface="Times New Roman" panose="02020603050405020304" pitchFamily="18" charset="0"/>
                <a:cs typeface="Times New Roman" panose="02020603050405020304" pitchFamily="18" charset="0"/>
              </a:rPr>
              <a:t>f"Mean</a:t>
            </a:r>
            <a:r>
              <a:rPr lang="en-IN" dirty="0">
                <a:latin typeface="Times New Roman" panose="02020603050405020304" pitchFamily="18" charset="0"/>
                <a:cs typeface="Times New Roman" panose="02020603050405020304" pitchFamily="18" charset="0"/>
              </a:rPr>
              <a:t> Squared Error (MSE): {mse:.2f}")print(</a:t>
            </a:r>
            <a:r>
              <a:rPr lang="en-IN" dirty="0" err="1">
                <a:latin typeface="Times New Roman" panose="02020603050405020304" pitchFamily="18" charset="0"/>
                <a:cs typeface="Times New Roman" panose="02020603050405020304" pitchFamily="18" charset="0"/>
              </a:rPr>
              <a:t>f"Root</a:t>
            </a:r>
            <a:r>
              <a:rPr lang="en-IN" dirty="0">
                <a:latin typeface="Times New Roman" panose="02020603050405020304" pitchFamily="18" charset="0"/>
                <a:cs typeface="Times New Roman" panose="02020603050405020304" pitchFamily="18" charset="0"/>
              </a:rPr>
              <a:t> Mean Squared Error (RMSE): {rmse:.2f}")print(</a:t>
            </a:r>
            <a:r>
              <a:rPr lang="en-IN" dirty="0" err="1">
                <a:latin typeface="Times New Roman" panose="02020603050405020304" pitchFamily="18" charset="0"/>
                <a:cs typeface="Times New Roman" panose="02020603050405020304" pitchFamily="18" charset="0"/>
              </a:rPr>
              <a:t>f"R</a:t>
            </a:r>
            <a:r>
              <a:rPr lang="en-IN" dirty="0">
                <a:latin typeface="Times New Roman" panose="02020603050405020304" pitchFamily="18" charset="0"/>
                <a:cs typeface="Times New Roman" panose="02020603050405020304" pitchFamily="18" charset="0"/>
              </a:rPr>
              <a:t>-squared (R²): {r2:.2f}")</a:t>
            </a:r>
          </a:p>
          <a:p>
            <a:pPr marL="0" indent="0">
              <a:buNone/>
            </a:pPr>
            <a:r>
              <a:rPr lang="en-IN" dirty="0" err="1">
                <a:latin typeface="Times New Roman" panose="02020603050405020304" pitchFamily="18" charset="0"/>
                <a:cs typeface="Times New Roman" panose="02020603050405020304" pitchFamily="18" charset="0"/>
              </a:rPr>
              <a:t>feature_importance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pd.DataFrame</a:t>
            </a:r>
            <a:r>
              <a:rPr lang="en-IN" dirty="0">
                <a:latin typeface="Times New Roman" panose="02020603050405020304" pitchFamily="18" charset="0"/>
                <a:cs typeface="Times New Roman" panose="02020603050405020304" pitchFamily="18" charset="0"/>
              </a:rPr>
              <a:t>({'Feature': features, 'Coefficient': </a:t>
            </a:r>
            <a:r>
              <a:rPr lang="en-IN" dirty="0" err="1">
                <a:latin typeface="Times New Roman" panose="02020603050405020304" pitchFamily="18" charset="0"/>
                <a:cs typeface="Times New Roman" panose="02020603050405020304" pitchFamily="18" charset="0"/>
              </a:rPr>
              <a:t>model.coef</a:t>
            </a:r>
            <a:r>
              <a:rPr lang="en-IN" dirty="0">
                <a:latin typeface="Times New Roman" panose="02020603050405020304" pitchFamily="18" charset="0"/>
                <a:cs typeface="Times New Roman" panose="02020603050405020304" pitchFamily="18" charset="0"/>
              </a:rPr>
              <a:t>_})print("\</a:t>
            </a:r>
            <a:r>
              <a:rPr lang="en-IN" dirty="0" err="1">
                <a:latin typeface="Times New Roman" panose="02020603050405020304" pitchFamily="18" charset="0"/>
                <a:cs typeface="Times New Roman" panose="02020603050405020304" pitchFamily="18" charset="0"/>
              </a:rPr>
              <a:t>nFeature</a:t>
            </a:r>
            <a:r>
              <a:rPr lang="en-IN" dirty="0">
                <a:latin typeface="Times New Roman" panose="02020603050405020304" pitchFamily="18" charset="0"/>
                <a:cs typeface="Times New Roman" panose="02020603050405020304" pitchFamily="18" charset="0"/>
              </a:rPr>
              <a:t> </a:t>
            </a:r>
            <a:r>
              <a:rPr lang="en-IN">
                <a:latin typeface="Times New Roman" panose="02020603050405020304" pitchFamily="18" charset="0"/>
                <a:cs typeface="Times New Roman" panose="02020603050405020304" pitchFamily="18" charset="0"/>
              </a:rPr>
              <a:t>Importance:")</a:t>
            </a:r>
          </a:p>
          <a:p>
            <a:pPr marL="0" indent="0">
              <a:buNone/>
            </a:pPr>
            <a:r>
              <a:rPr lang="en-IN">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feature_importance.sort_values</a:t>
            </a:r>
            <a:r>
              <a:rPr lang="en-IN" dirty="0">
                <a:latin typeface="Times New Roman" panose="02020603050405020304" pitchFamily="18" charset="0"/>
                <a:cs typeface="Times New Roman" panose="02020603050405020304" pitchFamily="18" charset="0"/>
              </a:rPr>
              <a:t>(by='Coefficient', ascending=False)</a:t>
            </a:r>
          </a:p>
          <a:p>
            <a:pPr marL="0" indent="0">
              <a:buNone/>
            </a:pPr>
            <a:r>
              <a:rPr lang="en-IN" dirty="0">
                <a:latin typeface="Times New Roman" panose="02020603050405020304" pitchFamily="18" charset="0"/>
                <a:cs typeface="Times New Roman" panose="02020603050405020304" pitchFamily="18" charset="0"/>
              </a:rPr>
              <a:t>intercept = </a:t>
            </a:r>
            <a:r>
              <a:rPr lang="en-IN" dirty="0" err="1">
                <a:latin typeface="Times New Roman" panose="02020603050405020304" pitchFamily="18" charset="0"/>
                <a:cs typeface="Times New Roman" panose="02020603050405020304" pitchFamily="18" charset="0"/>
              </a:rPr>
              <a:t>model.intercept_slope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model.coef</a:t>
            </a:r>
            <a:r>
              <a:rPr lang="en-IN" dirty="0">
                <a:latin typeface="Times New Roman" panose="02020603050405020304" pitchFamily="18" charset="0"/>
                <a:cs typeface="Times New Roman" panose="02020603050405020304" pitchFamily="18" charset="0"/>
              </a:rPr>
              <a:t>_[0]</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f"Intercept</a:t>
            </a:r>
            <a:r>
              <a:rPr lang="en-IN" dirty="0">
                <a:latin typeface="Times New Roman" panose="02020603050405020304" pitchFamily="18" charset="0"/>
                <a:cs typeface="Times New Roman" panose="02020603050405020304" pitchFamily="18" charset="0"/>
              </a:rPr>
              <a:t>: {intercept}")print(</a:t>
            </a:r>
            <a:r>
              <a:rPr lang="en-IN" dirty="0" err="1">
                <a:latin typeface="Times New Roman" panose="02020603050405020304" pitchFamily="18" charset="0"/>
                <a:cs typeface="Times New Roman" panose="02020603050405020304" pitchFamily="18" charset="0"/>
              </a:rPr>
              <a:t>f"Slope</a:t>
            </a:r>
            <a:r>
              <a:rPr lang="en-IN" dirty="0">
                <a:latin typeface="Times New Roman" panose="02020603050405020304" pitchFamily="18" charset="0"/>
                <a:cs typeface="Times New Roman" panose="02020603050405020304" pitchFamily="18" charset="0"/>
              </a:rPr>
              <a:t>: {slope}")</a:t>
            </a:r>
          </a:p>
        </p:txBody>
      </p:sp>
    </p:spTree>
    <p:extLst>
      <p:ext uri="{BB962C8B-B14F-4D97-AF65-F5344CB8AC3E}">
        <p14:creationId xmlns:p14="http://schemas.microsoft.com/office/powerpoint/2010/main" val="120231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D9A1B-D5E0-8AC6-AD1C-50BF9AA9BBF6}"/>
              </a:ext>
            </a:extLst>
          </p:cNvPr>
          <p:cNvSpPr>
            <a:spLocks noGrp="1"/>
          </p:cNvSpPr>
          <p:nvPr>
            <p:ph idx="1"/>
          </p:nvPr>
        </p:nvSpPr>
        <p:spPr>
          <a:xfrm>
            <a:off x="98323" y="78658"/>
            <a:ext cx="12015019" cy="6779342"/>
          </a:xfrm>
        </p:spPr>
        <p:txBody>
          <a:bodyPr>
            <a:normAutofit lnSpcReduction="10000"/>
          </a:bodyPr>
          <a:lstStyle/>
          <a:p>
            <a:pPr marL="0" indent="0">
              <a:buNone/>
            </a:pPr>
            <a:r>
              <a:rPr lang="en-IN" dirty="0"/>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IDENTIFYING EMPLOYEE AT RISK OF ABSENTEEISM</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dirty="0">
                <a:solidFill>
                  <a:srgbClr val="C00000"/>
                </a:solidFill>
                <a:latin typeface="Times New Roman" panose="02020603050405020304" pitchFamily="18" charset="0"/>
                <a:cs typeface="Times New Roman" panose="02020603050405020304" pitchFamily="18" charset="0"/>
              </a:rPr>
              <a:t>Can we identify employees who are more likely to have high absenteeism using factors like demographics, work characteristics, and past absence data?</a:t>
            </a:r>
          </a:p>
          <a:p>
            <a:pPr>
              <a:buFont typeface="Wingdings" panose="05000000000000000000" pitchFamily="2" charset="2"/>
              <a:buChar char="Ø"/>
            </a:pPr>
            <a:r>
              <a:rPr lang="en-US" sz="2600" b="1" dirty="0">
                <a:solidFill>
                  <a:srgbClr val="C00000"/>
                </a:solidFill>
                <a:latin typeface="Times New Roman" panose="02020603050405020304" pitchFamily="18" charset="0"/>
                <a:cs typeface="Times New Roman" panose="02020603050405020304" pitchFamily="18" charset="0"/>
              </a:rPr>
              <a:t>Build Logistic Regression and KNN models</a:t>
            </a:r>
            <a:r>
              <a:rPr lang="en-US" sz="2600" dirty="0">
                <a:solidFill>
                  <a:srgbClr val="C00000"/>
                </a:solidFill>
                <a:latin typeface="Times New Roman" panose="02020603050405020304" pitchFamily="18" charset="0"/>
                <a:cs typeface="Times New Roman" panose="02020603050405020304" pitchFamily="18" charset="0"/>
              </a:rPr>
              <a:t> to classify employees who are more likely to have high absenteeism using factors like demographics, work characteristics, and past absence data. Further compare them to choose the best classifier model to identify employees who likely to have high absenteeism</a:t>
            </a:r>
            <a:r>
              <a:rPr lang="en-US" sz="2600" dirty="0"/>
              <a:t>.</a:t>
            </a:r>
          </a:p>
          <a:p>
            <a:pPr marL="0" indent="0">
              <a:buNone/>
            </a:pPr>
            <a:r>
              <a:rPr lang="en-US" sz="2600" b="1" u="sng" dirty="0">
                <a:solidFill>
                  <a:srgbClr val="C00000"/>
                </a:solidFill>
                <a:latin typeface="Times New Roman" panose="02020603050405020304" pitchFamily="18" charset="0"/>
                <a:cs typeface="Times New Roman" panose="02020603050405020304" pitchFamily="18" charset="0"/>
              </a:rPr>
              <a:t>CODE:</a:t>
            </a:r>
          </a:p>
          <a:p>
            <a:pPr marL="0" indent="0">
              <a:buNone/>
            </a:pPr>
            <a:r>
              <a:rPr lang="en-US" sz="2600" dirty="0">
                <a:latin typeface="Times New Roman" panose="02020603050405020304" pitchFamily="18" charset="0"/>
                <a:cs typeface="Times New Roman" panose="02020603050405020304" pitchFamily="18" charset="0"/>
              </a:rPr>
              <a:t>features = ['Reason for absence', 'Disciplinary failure', 'Age', 'Distance from Residence to Work', 'Body mass index', 'Transportation expense', 'Work load Average/day ‘]</a:t>
            </a:r>
          </a:p>
          <a:p>
            <a:pPr marL="0" indent="0">
              <a:buNone/>
            </a:pPr>
            <a:r>
              <a:rPr lang="en-US" sz="2600" dirty="0">
                <a:latin typeface="Times New Roman" panose="02020603050405020304" pitchFamily="18" charset="0"/>
                <a:cs typeface="Times New Roman" panose="02020603050405020304" pitchFamily="18" charset="0"/>
              </a:rPr>
              <a:t>target = 'Absenteeism time in hours’</a:t>
            </a:r>
          </a:p>
          <a:p>
            <a:pPr marL="0" indent="0">
              <a:buNone/>
            </a:pPr>
            <a:r>
              <a:rPr lang="en-US" sz="2600" dirty="0">
                <a:latin typeface="Times New Roman" panose="02020603050405020304" pitchFamily="18" charset="0"/>
                <a:cs typeface="Times New Roman" panose="02020603050405020304" pitchFamily="18" charset="0"/>
              </a:rPr>
              <a:t>X = </a:t>
            </a:r>
            <a:r>
              <a:rPr lang="en-US" sz="2600" dirty="0" err="1">
                <a:latin typeface="Times New Roman" panose="02020603050405020304" pitchFamily="18" charset="0"/>
                <a:cs typeface="Times New Roman" panose="02020603050405020304" pitchFamily="18" charset="0"/>
              </a:rPr>
              <a:t>df</a:t>
            </a:r>
            <a:r>
              <a:rPr lang="en-US" sz="2600" dirty="0">
                <a:latin typeface="Times New Roman" panose="02020603050405020304" pitchFamily="18" charset="0"/>
                <a:cs typeface="Times New Roman" panose="02020603050405020304" pitchFamily="18" charset="0"/>
              </a:rPr>
              <a:t>[features] ,y = </a:t>
            </a:r>
            <a:r>
              <a:rPr lang="en-US" sz="2600" dirty="0" err="1">
                <a:latin typeface="Times New Roman" panose="02020603050405020304" pitchFamily="18" charset="0"/>
                <a:cs typeface="Times New Roman" panose="02020603050405020304" pitchFamily="18" charset="0"/>
              </a:rPr>
              <a:t>df</a:t>
            </a:r>
            <a:r>
              <a:rPr lang="en-US" sz="2600" dirty="0">
                <a:latin typeface="Times New Roman" panose="02020603050405020304" pitchFamily="18" charset="0"/>
                <a:cs typeface="Times New Roman" panose="02020603050405020304" pitchFamily="18" charset="0"/>
              </a:rPr>
              <a:t>[target]</a:t>
            </a:r>
          </a:p>
          <a:p>
            <a:pPr marL="0" indent="0">
              <a:buNone/>
            </a:pPr>
            <a:r>
              <a:rPr lang="en-US" sz="2600" dirty="0">
                <a:latin typeface="Times New Roman" panose="02020603050405020304" pitchFamily="18" charset="0"/>
                <a:cs typeface="Times New Roman" panose="02020603050405020304" pitchFamily="18" charset="0"/>
              </a:rPr>
              <a:t>scaler = </a:t>
            </a:r>
            <a:r>
              <a:rPr lang="en-US" sz="2600" dirty="0" err="1">
                <a:latin typeface="Times New Roman" panose="02020603050405020304" pitchFamily="18" charset="0"/>
                <a:cs typeface="Times New Roman" panose="02020603050405020304" pitchFamily="18" charset="0"/>
              </a:rPr>
              <a:t>StandardScaler</a:t>
            </a:r>
            <a:r>
              <a:rPr lang="en-US" sz="2600" dirty="0">
                <a:latin typeface="Times New Roman" panose="02020603050405020304" pitchFamily="18" charset="0"/>
                <a:cs typeface="Times New Roman" panose="02020603050405020304" pitchFamily="18" charset="0"/>
              </a:rPr>
              <a:t>()</a:t>
            </a:r>
          </a:p>
          <a:p>
            <a:pPr marL="0" indent="0">
              <a:buNone/>
            </a:pPr>
            <a:r>
              <a:rPr lang="en-US" sz="2600" dirty="0" err="1">
                <a:latin typeface="Times New Roman" panose="02020603050405020304" pitchFamily="18" charset="0"/>
                <a:cs typeface="Times New Roman" panose="02020603050405020304" pitchFamily="18" charset="0"/>
              </a:rPr>
              <a:t>X_scaled</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scaler.fit_transform</a:t>
            </a:r>
            <a:r>
              <a:rPr lang="en-US" sz="2600" dirty="0">
                <a:latin typeface="Times New Roman" panose="02020603050405020304" pitchFamily="18" charset="0"/>
                <a:cs typeface="Times New Roman" panose="02020603050405020304" pitchFamily="18" charset="0"/>
              </a:rPr>
              <a:t>(X)</a:t>
            </a:r>
          </a:p>
          <a:p>
            <a:pPr marL="0" indent="0">
              <a:buNone/>
            </a:pPr>
            <a:r>
              <a:rPr lang="en-US" sz="2600" dirty="0" err="1">
                <a:latin typeface="Times New Roman" panose="02020603050405020304" pitchFamily="18" charset="0"/>
                <a:cs typeface="Times New Roman" panose="02020603050405020304" pitchFamily="18" charset="0"/>
              </a:rPr>
              <a:t>X_train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X_test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y_train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y_test</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train_test_split</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X_scaled</a:t>
            </a:r>
            <a:r>
              <a:rPr lang="en-US" sz="2600" dirty="0">
                <a:latin typeface="Times New Roman" panose="02020603050405020304" pitchFamily="18" charset="0"/>
                <a:cs typeface="Times New Roman" panose="02020603050405020304" pitchFamily="18" charset="0"/>
              </a:rPr>
              <a:t>, y, </a:t>
            </a:r>
            <a:r>
              <a:rPr lang="en-US" sz="2600" dirty="0" err="1">
                <a:latin typeface="Times New Roman" panose="02020603050405020304" pitchFamily="18" charset="0"/>
                <a:cs typeface="Times New Roman" panose="02020603050405020304" pitchFamily="18" charset="0"/>
              </a:rPr>
              <a:t>test_size</a:t>
            </a:r>
            <a:r>
              <a:rPr lang="en-US" sz="2600" dirty="0">
                <a:latin typeface="Times New Roman" panose="02020603050405020304" pitchFamily="18" charset="0"/>
                <a:cs typeface="Times New Roman" panose="02020603050405020304" pitchFamily="18" charset="0"/>
              </a:rPr>
              <a:t>=0.3, </a:t>
            </a:r>
            <a:r>
              <a:rPr lang="en-US" sz="2600" dirty="0" err="1">
                <a:latin typeface="Times New Roman" panose="02020603050405020304" pitchFamily="18" charset="0"/>
                <a:cs typeface="Times New Roman" panose="02020603050405020304" pitchFamily="18" charset="0"/>
              </a:rPr>
              <a:t>random_state</a:t>
            </a:r>
            <a:r>
              <a:rPr lang="en-US" sz="2600" dirty="0">
                <a:latin typeface="Times New Roman" panose="02020603050405020304" pitchFamily="18" charset="0"/>
                <a:cs typeface="Times New Roman" panose="02020603050405020304" pitchFamily="18" charset="0"/>
              </a:rPr>
              <a:t>=42)</a:t>
            </a:r>
          </a:p>
          <a:p>
            <a:pPr marL="0" indent="0">
              <a:buNone/>
            </a:pPr>
            <a:r>
              <a:rPr lang="fr-FR" sz="2600" dirty="0" err="1">
                <a:latin typeface="Times New Roman" panose="02020603050405020304" pitchFamily="18" charset="0"/>
                <a:cs typeface="Times New Roman" panose="02020603050405020304" pitchFamily="18" charset="0"/>
              </a:rPr>
              <a:t>logreg</a:t>
            </a:r>
            <a:r>
              <a:rPr lang="fr-FR" sz="2600" dirty="0">
                <a:latin typeface="Times New Roman" panose="02020603050405020304" pitchFamily="18" charset="0"/>
                <a:cs typeface="Times New Roman" panose="02020603050405020304" pitchFamily="18" charset="0"/>
              </a:rPr>
              <a:t> = </a:t>
            </a:r>
            <a:r>
              <a:rPr lang="fr-FR" sz="2600" dirty="0" err="1">
                <a:latin typeface="Times New Roman" panose="02020603050405020304" pitchFamily="18" charset="0"/>
                <a:cs typeface="Times New Roman" panose="02020603050405020304" pitchFamily="18" charset="0"/>
              </a:rPr>
              <a:t>LogisticRegression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logreg.fit</a:t>
            </a:r>
            <a:r>
              <a:rPr lang="fr-FR" sz="2600" dirty="0">
                <a:latin typeface="Times New Roman" panose="02020603050405020304" pitchFamily="18" charset="0"/>
                <a:cs typeface="Times New Roman" panose="02020603050405020304" pitchFamily="18" charset="0"/>
              </a:rPr>
              <a:t>(</a:t>
            </a:r>
            <a:r>
              <a:rPr lang="fr-FR" sz="2600" dirty="0" err="1">
                <a:latin typeface="Times New Roman" panose="02020603050405020304" pitchFamily="18" charset="0"/>
                <a:cs typeface="Times New Roman" panose="02020603050405020304" pitchFamily="18" charset="0"/>
              </a:rPr>
              <a:t>X_train</a:t>
            </a:r>
            <a:r>
              <a:rPr lang="fr-FR" sz="2600" dirty="0">
                <a:latin typeface="Times New Roman" panose="02020603050405020304" pitchFamily="18" charset="0"/>
                <a:cs typeface="Times New Roman" panose="02020603050405020304" pitchFamily="18" charset="0"/>
              </a:rPr>
              <a:t>, </a:t>
            </a:r>
            <a:r>
              <a:rPr lang="fr-FR" sz="2600" dirty="0" err="1">
                <a:latin typeface="Times New Roman" panose="02020603050405020304" pitchFamily="18" charset="0"/>
                <a:cs typeface="Times New Roman" panose="02020603050405020304" pitchFamily="18" charset="0"/>
              </a:rPr>
              <a:t>y_train</a:t>
            </a:r>
            <a:r>
              <a:rPr lang="fr-FR"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5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62823-90F9-7E87-54E2-DB926CC5B915}"/>
              </a:ext>
            </a:extLst>
          </p:cNvPr>
          <p:cNvSpPr>
            <a:spLocks noGrp="1"/>
          </p:cNvSpPr>
          <p:nvPr>
            <p:ph idx="1"/>
          </p:nvPr>
        </p:nvSpPr>
        <p:spPr>
          <a:xfrm>
            <a:off x="68825" y="0"/>
            <a:ext cx="12024851" cy="6774426"/>
          </a:xfrm>
        </p:spPr>
        <p:txBody>
          <a:bodyPr>
            <a:normAutofit lnSpcReduction="10000"/>
          </a:bodyPr>
          <a:lstStyle/>
          <a:p>
            <a:pPr marL="0" indent="0">
              <a:buNone/>
            </a:pPr>
            <a:r>
              <a:rPr lang="en-US" sz="2600" dirty="0" err="1">
                <a:latin typeface="Times New Roman" panose="02020603050405020304" pitchFamily="18" charset="0"/>
                <a:cs typeface="Times New Roman" panose="02020603050405020304" pitchFamily="18" charset="0"/>
              </a:rPr>
              <a:t>logreg_pred</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logreg.predict</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X_test</a:t>
            </a:r>
            <a:r>
              <a:rPr lang="en-US"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print("Logistic Regression Performance:")</a:t>
            </a:r>
          </a:p>
          <a:p>
            <a:pPr marL="0" indent="0">
              <a:buNone/>
            </a:pPr>
            <a:r>
              <a:rPr lang="en-US" sz="2600" dirty="0">
                <a:latin typeface="Times New Roman" panose="02020603050405020304" pitchFamily="18" charset="0"/>
                <a:cs typeface="Times New Roman" panose="02020603050405020304" pitchFamily="18" charset="0"/>
              </a:rPr>
              <a:t>print("Accuracy: ", </a:t>
            </a:r>
            <a:r>
              <a:rPr lang="en-US" sz="2600" dirty="0" err="1">
                <a:latin typeface="Times New Roman" panose="02020603050405020304" pitchFamily="18" charset="0"/>
                <a:cs typeface="Times New Roman" panose="02020603050405020304" pitchFamily="18" charset="0"/>
              </a:rPr>
              <a:t>accuracy_score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y_test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logreg_pred</a:t>
            </a:r>
            <a:r>
              <a:rPr lang="en-US"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knn</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KNeighborsClassifier</a:t>
            </a:r>
            <a:r>
              <a:rPr lang="en-IN" sz="2600" dirty="0">
                <a:latin typeface="Times New Roman" panose="02020603050405020304" pitchFamily="18" charset="0"/>
                <a:cs typeface="Times New Roman" panose="02020603050405020304" pitchFamily="18" charset="0"/>
              </a:rPr>
              <a:t>()                                                           </a:t>
            </a:r>
            <a:r>
              <a:rPr lang="en-IN" sz="2600" b="1" dirty="0">
                <a:solidFill>
                  <a:srgbClr val="C00000"/>
                </a:solidFill>
                <a:latin typeface="Times New Roman" panose="02020603050405020304" pitchFamily="18" charset="0"/>
                <a:cs typeface="Times New Roman" panose="02020603050405020304" pitchFamily="18" charset="0"/>
              </a:rPr>
              <a:t>OUTPUT</a:t>
            </a:r>
          </a:p>
          <a:p>
            <a:pPr marL="0" indent="0">
              <a:buNone/>
            </a:pPr>
            <a:r>
              <a:rPr lang="en-IN" sz="2600" dirty="0" err="1">
                <a:latin typeface="Times New Roman" panose="02020603050405020304" pitchFamily="18" charset="0"/>
                <a:cs typeface="Times New Roman" panose="02020603050405020304" pitchFamily="18" charset="0"/>
              </a:rPr>
              <a:t>knn.fit</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X_train</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y_train</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knn_pred</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knn.predict</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X_test</a:t>
            </a:r>
            <a:r>
              <a:rPr lang="en-IN" sz="2600" dirty="0">
                <a:latin typeface="Times New Roman" panose="02020603050405020304" pitchFamily="18" charset="0"/>
                <a:cs typeface="Times New Roman" panose="02020603050405020304" pitchFamily="18" charset="0"/>
              </a:rPr>
              <a:t>)</a:t>
            </a:r>
          </a:p>
          <a:p>
            <a:pPr marL="0" indent="0">
              <a:buNone/>
            </a:pPr>
            <a:r>
              <a:rPr lang="en-US" sz="2600" dirty="0">
                <a:latin typeface="Times New Roman" panose="02020603050405020304" pitchFamily="18" charset="0"/>
                <a:cs typeface="Times New Roman" panose="02020603050405020304" pitchFamily="18" charset="0"/>
              </a:rPr>
              <a:t>print("\</a:t>
            </a:r>
            <a:r>
              <a:rPr lang="en-US" sz="2600" dirty="0" err="1">
                <a:latin typeface="Times New Roman" panose="02020603050405020304" pitchFamily="18" charset="0"/>
                <a:cs typeface="Times New Roman" panose="02020603050405020304" pitchFamily="18" charset="0"/>
              </a:rPr>
              <a:t>nK</a:t>
            </a:r>
            <a:r>
              <a:rPr lang="en-US" sz="2600" dirty="0">
                <a:latin typeface="Times New Roman" panose="02020603050405020304" pitchFamily="18" charset="0"/>
                <a:cs typeface="Times New Roman" panose="02020603050405020304" pitchFamily="18" charset="0"/>
              </a:rPr>
              <a:t>-Nearest Neighbors Performance:")</a:t>
            </a:r>
          </a:p>
          <a:p>
            <a:pPr marL="0" indent="0">
              <a:buNone/>
            </a:pPr>
            <a:r>
              <a:rPr lang="en-US" sz="2600" dirty="0">
                <a:latin typeface="Times New Roman" panose="02020603050405020304" pitchFamily="18" charset="0"/>
                <a:cs typeface="Times New Roman" panose="02020603050405020304" pitchFamily="18" charset="0"/>
              </a:rPr>
              <a:t>print("Accuracy: ", </a:t>
            </a:r>
            <a:r>
              <a:rPr lang="en-US" sz="2600" dirty="0" err="1">
                <a:latin typeface="Times New Roman" panose="02020603050405020304" pitchFamily="18" charset="0"/>
                <a:cs typeface="Times New Roman" panose="02020603050405020304" pitchFamily="18" charset="0"/>
              </a:rPr>
              <a:t>accuracy_score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y_test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knn_pred</a:t>
            </a:r>
            <a:r>
              <a:rPr lang="en-US"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ogreg_acc</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accuracy_score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y_test</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logreg_pred</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knn_acc</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accuracy_score</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y_test</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knn_pred</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print("\</a:t>
            </a:r>
            <a:r>
              <a:rPr lang="en-IN" sz="2600" dirty="0" err="1">
                <a:latin typeface="Times New Roman" panose="02020603050405020304" pitchFamily="18" charset="0"/>
                <a:cs typeface="Times New Roman" panose="02020603050405020304" pitchFamily="18" charset="0"/>
              </a:rPr>
              <a:t>nModel</a:t>
            </a:r>
            <a:r>
              <a:rPr lang="en-IN" sz="2600" dirty="0">
                <a:latin typeface="Times New Roman" panose="02020603050405020304" pitchFamily="18" charset="0"/>
                <a:cs typeface="Times New Roman" panose="02020603050405020304" pitchFamily="18" charset="0"/>
              </a:rPr>
              <a:t> Comparison:")</a:t>
            </a:r>
          </a:p>
          <a:p>
            <a:pPr marL="0" indent="0">
              <a:buNone/>
            </a:pPr>
            <a:r>
              <a:rPr lang="en-IN" sz="2600" dirty="0">
                <a:latin typeface="Times New Roman" panose="02020603050405020304" pitchFamily="18" charset="0"/>
                <a:cs typeface="Times New Roman" panose="02020603050405020304" pitchFamily="18" charset="0"/>
              </a:rPr>
              <a:t>print(</a:t>
            </a:r>
            <a:r>
              <a:rPr lang="en-IN" sz="2600" dirty="0" err="1">
                <a:latin typeface="Times New Roman" panose="02020603050405020304" pitchFamily="18" charset="0"/>
                <a:cs typeface="Times New Roman" panose="02020603050405020304" pitchFamily="18" charset="0"/>
              </a:rPr>
              <a:t>f"Logistic</a:t>
            </a:r>
            <a:r>
              <a:rPr lang="en-IN" sz="2600" dirty="0">
                <a:latin typeface="Times New Roman" panose="02020603050405020304" pitchFamily="18" charset="0"/>
                <a:cs typeface="Times New Roman" panose="02020603050405020304" pitchFamily="18" charset="0"/>
              </a:rPr>
              <a:t> Regression Accuracy: {logreg_acc:.2f}")</a:t>
            </a:r>
          </a:p>
          <a:p>
            <a:pPr marL="0" indent="0">
              <a:buNone/>
            </a:pPr>
            <a:r>
              <a:rPr lang="en-IN" sz="2600" dirty="0">
                <a:latin typeface="Times New Roman" panose="02020603050405020304" pitchFamily="18" charset="0"/>
                <a:cs typeface="Times New Roman" panose="02020603050405020304" pitchFamily="18" charset="0"/>
              </a:rPr>
              <a:t>print(</a:t>
            </a:r>
            <a:r>
              <a:rPr lang="en-IN" sz="2600" dirty="0" err="1">
                <a:latin typeface="Times New Roman" panose="02020603050405020304" pitchFamily="18" charset="0"/>
                <a:cs typeface="Times New Roman" panose="02020603050405020304" pitchFamily="18" charset="0"/>
              </a:rPr>
              <a:t>f"KNN</a:t>
            </a:r>
            <a:r>
              <a:rPr lang="en-IN" sz="2600" dirty="0">
                <a:latin typeface="Times New Roman" panose="02020603050405020304" pitchFamily="18" charset="0"/>
                <a:cs typeface="Times New Roman" panose="02020603050405020304" pitchFamily="18" charset="0"/>
              </a:rPr>
              <a:t> Accuracy: {knn_acc:.2f}")</a:t>
            </a:r>
          </a:p>
          <a:p>
            <a:pPr marL="0" indent="0">
              <a:buNone/>
            </a:pPr>
            <a:r>
              <a:rPr lang="en-IN" sz="2600" dirty="0">
                <a:latin typeface="Times New Roman" panose="02020603050405020304" pitchFamily="18" charset="0"/>
                <a:cs typeface="Times New Roman" panose="02020603050405020304" pitchFamily="18" charset="0"/>
              </a:rPr>
              <a:t>if </a:t>
            </a:r>
            <a:r>
              <a:rPr lang="en-IN" sz="2600" dirty="0" err="1">
                <a:latin typeface="Times New Roman" panose="02020603050405020304" pitchFamily="18" charset="0"/>
                <a:cs typeface="Times New Roman" panose="02020603050405020304" pitchFamily="18" charset="0"/>
              </a:rPr>
              <a:t>logreg_acc</a:t>
            </a:r>
            <a:r>
              <a:rPr lang="en-IN" sz="2600" dirty="0">
                <a:latin typeface="Times New Roman" panose="02020603050405020304" pitchFamily="18" charset="0"/>
                <a:cs typeface="Times New Roman" panose="02020603050405020304" pitchFamily="18" charset="0"/>
              </a:rPr>
              <a:t> &gt; </a:t>
            </a:r>
            <a:r>
              <a:rPr lang="en-IN" sz="2600" dirty="0" err="1">
                <a:latin typeface="Times New Roman" panose="02020603050405020304" pitchFamily="18" charset="0"/>
                <a:cs typeface="Times New Roman" panose="02020603050405020304" pitchFamily="18" charset="0"/>
              </a:rPr>
              <a:t>knn_acc</a:t>
            </a:r>
            <a:r>
              <a:rPr lang="en-IN" sz="2600" dirty="0">
                <a:latin typeface="Times New Roman" panose="02020603050405020304" pitchFamily="18" charset="0"/>
                <a:cs typeface="Times New Roman" panose="02020603050405020304" pitchFamily="18" charset="0"/>
              </a:rPr>
              <a:t>:   </a:t>
            </a:r>
          </a:p>
          <a:p>
            <a:pPr marL="0" indent="0">
              <a:buNone/>
            </a:pPr>
            <a:r>
              <a:rPr lang="en-IN" sz="2600" dirty="0">
                <a:latin typeface="Times New Roman" panose="02020603050405020304" pitchFamily="18" charset="0"/>
                <a:cs typeface="Times New Roman" panose="02020603050405020304" pitchFamily="18" charset="0"/>
              </a:rPr>
              <a:t>print("Logistic Regression performs better.")else:    print("KNN performs better.")</a:t>
            </a:r>
          </a:p>
        </p:txBody>
      </p:sp>
      <p:pic>
        <p:nvPicPr>
          <p:cNvPr id="5" name="Picture 4">
            <a:extLst>
              <a:ext uri="{FF2B5EF4-FFF2-40B4-BE49-F238E27FC236}">
                <a16:creationId xmlns:a16="http://schemas.microsoft.com/office/drawing/2014/main" id="{BF7B6815-5601-E858-209A-499A4B07B169}"/>
              </a:ext>
            </a:extLst>
          </p:cNvPr>
          <p:cNvPicPr>
            <a:picLocks noChangeAspect="1"/>
          </p:cNvPicPr>
          <p:nvPr/>
        </p:nvPicPr>
        <p:blipFill>
          <a:blip r:embed="rId2"/>
          <a:stretch>
            <a:fillRect/>
          </a:stretch>
        </p:blipFill>
        <p:spPr>
          <a:xfrm>
            <a:off x="8403890" y="1823811"/>
            <a:ext cx="3424317" cy="2895673"/>
          </a:xfrm>
          <a:prstGeom prst="rect">
            <a:avLst/>
          </a:prstGeom>
        </p:spPr>
      </p:pic>
    </p:spTree>
    <p:extLst>
      <p:ext uri="{BB962C8B-B14F-4D97-AF65-F5344CB8AC3E}">
        <p14:creationId xmlns:p14="http://schemas.microsoft.com/office/powerpoint/2010/main" val="181625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DD7F4-4452-374E-5B49-23485C43CB00}"/>
              </a:ext>
            </a:extLst>
          </p:cNvPr>
          <p:cNvSpPr>
            <a:spLocks noGrp="1"/>
          </p:cNvSpPr>
          <p:nvPr>
            <p:ph idx="1"/>
          </p:nvPr>
        </p:nvSpPr>
        <p:spPr>
          <a:xfrm>
            <a:off x="108155" y="88490"/>
            <a:ext cx="11965858" cy="6769510"/>
          </a:xfrm>
        </p:spPr>
        <p:txBody>
          <a:bodyPr/>
          <a:lstStyle/>
          <a:p>
            <a:pPr marL="0" indent="0">
              <a:buNone/>
            </a:pPr>
            <a:r>
              <a:rPr lang="en-IN" b="1" u="sng" dirty="0">
                <a:solidFill>
                  <a:srgbClr val="C00000"/>
                </a:solidFill>
                <a:latin typeface="Times New Roman" panose="02020603050405020304" pitchFamily="18" charset="0"/>
                <a:cs typeface="Times New Roman" panose="02020603050405020304" pitchFamily="18" charset="0"/>
              </a:rPr>
              <a:t>CONCLUSION:</a:t>
            </a:r>
          </a:p>
          <a:p>
            <a:pPr marL="0" indent="0">
              <a:buNone/>
            </a:pPr>
            <a:r>
              <a:rPr lang="en-IN" dirty="0">
                <a:latin typeface="Times New Roman" panose="02020603050405020304" pitchFamily="18" charset="0"/>
                <a:cs typeface="Times New Roman" panose="02020603050405020304" pitchFamily="18" charset="0"/>
              </a:rPr>
              <a:t>In the part 1 performed the data cleaning steps .</a:t>
            </a:r>
          </a:p>
          <a:p>
            <a:pPr marL="0" indent="0">
              <a:buNone/>
            </a:pPr>
            <a:r>
              <a:rPr lang="en-IN" dirty="0">
                <a:latin typeface="Times New Roman" panose="02020603050405020304" pitchFamily="18" charset="0"/>
                <a:cs typeface="Times New Roman" panose="02020603050405020304" pitchFamily="18" charset="0"/>
              </a:rPr>
              <a:t>And also determined the absenteeism vary across different employee demographic like age and son and reason for absence and etc..</a:t>
            </a:r>
          </a:p>
          <a:p>
            <a:pPr marL="0" indent="0">
              <a:buNone/>
            </a:pPr>
            <a:r>
              <a:rPr lang="en-IN" dirty="0">
                <a:latin typeface="Times New Roman" panose="02020603050405020304" pitchFamily="18" charset="0"/>
                <a:cs typeface="Times New Roman" panose="02020603050405020304" pitchFamily="18" charset="0"/>
              </a:rPr>
              <a:t>And from the education the absenteeism has highest in high school compared to the others, and in the age 53 above the absenteeism has highest.</a:t>
            </a:r>
          </a:p>
          <a:p>
            <a:pPr marL="0" indent="0">
              <a:buNone/>
            </a:pPr>
            <a:r>
              <a:rPr lang="en-IN" dirty="0">
                <a:latin typeface="Times New Roman" panose="02020603050405020304" pitchFamily="18" charset="0"/>
                <a:cs typeface="Times New Roman" panose="02020603050405020304" pitchFamily="18" charset="0"/>
              </a:rPr>
              <a:t>And also determined the absenteeism duration of employee absence.</a:t>
            </a:r>
          </a:p>
          <a:p>
            <a:pPr marL="0" indent="0">
              <a:buNone/>
            </a:pPr>
            <a:r>
              <a:rPr lang="en-IN" dirty="0">
                <a:latin typeface="Times New Roman" panose="02020603050405020304" pitchFamily="18" charset="0"/>
                <a:cs typeface="Times New Roman" panose="02020603050405020304" pitchFamily="18" charset="0"/>
              </a:rPr>
              <a:t>In part 2 also performed data cleaning steps to get the cleaned the data.</a:t>
            </a:r>
          </a:p>
          <a:p>
            <a:pPr marL="0" indent="0">
              <a:buNone/>
            </a:pPr>
            <a:r>
              <a:rPr lang="en-IN" dirty="0">
                <a:latin typeface="Times New Roman" panose="02020603050405020304" pitchFamily="18" charset="0"/>
                <a:cs typeface="Times New Roman" panose="02020603050405020304" pitchFamily="18" charset="0"/>
              </a:rPr>
              <a:t>And identified the employee risk at absenteeism with the help of logistic regression and KNN and identified that KNN performance is better than logistic regression.</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b="1"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416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BB908-BBAD-FB40-2463-5763994625C5}"/>
              </a:ext>
            </a:extLst>
          </p:cNvPr>
          <p:cNvSpPr>
            <a:spLocks noGrp="1"/>
          </p:cNvSpPr>
          <p:nvPr>
            <p:ph idx="1"/>
          </p:nvPr>
        </p:nvSpPr>
        <p:spPr>
          <a:xfrm>
            <a:off x="176981" y="176981"/>
            <a:ext cx="11877367" cy="6567948"/>
          </a:xfrm>
        </p:spPr>
        <p:txBody>
          <a:bodyPr/>
          <a:lstStyle/>
          <a:p>
            <a:pPr>
              <a:buFont typeface="Wingdings" panose="05000000000000000000" pitchFamily="2" charset="2"/>
              <a:buChar char="Ø"/>
            </a:pPr>
            <a:r>
              <a:rPr lang="en-IN" sz="3500" b="1" u="sng" dirty="0">
                <a:solidFill>
                  <a:srgbClr val="C00000"/>
                </a:solidFill>
                <a:latin typeface="Times New Roman" panose="02020603050405020304" pitchFamily="18" charset="0"/>
                <a:cs typeface="Times New Roman" panose="02020603050405020304" pitchFamily="18" charset="0"/>
              </a:rPr>
              <a:t>OBJECTIVE OF PROJECT</a:t>
            </a:r>
          </a:p>
          <a:p>
            <a:r>
              <a:rPr lang="en-US" sz="3000" dirty="0">
                <a:latin typeface="Times New Roman" panose="02020603050405020304" pitchFamily="18" charset="0"/>
                <a:cs typeface="Times New Roman" panose="02020603050405020304" pitchFamily="18" charset="0"/>
              </a:rPr>
              <a:t>This project focuses on analyzing data about employee absenteeism.</a:t>
            </a:r>
          </a:p>
          <a:p>
            <a:r>
              <a:rPr lang="en-US" sz="3000" dirty="0">
                <a:latin typeface="Times New Roman" panose="02020603050405020304" pitchFamily="18" charset="0"/>
                <a:cs typeface="Times New Roman" panose="02020603050405020304" pitchFamily="18" charset="0"/>
              </a:rPr>
              <a:t> The goal is to help companies understand why employees miss work, identify patterns, and predict future absences. </a:t>
            </a:r>
          </a:p>
          <a:p>
            <a:r>
              <a:rPr lang="en-US" sz="3000" dirty="0">
                <a:latin typeface="Times New Roman" panose="02020603050405020304" pitchFamily="18" charset="0"/>
                <a:cs typeface="Times New Roman" panose="02020603050405020304" pitchFamily="18" charset="0"/>
              </a:rPr>
              <a:t>This will help businesses manage their workforce better, improve productivity, and create a positive work environment</a:t>
            </a:r>
            <a:r>
              <a:rPr lang="en-US" sz="3000" dirty="0"/>
              <a:t>.</a:t>
            </a:r>
          </a:p>
          <a:p>
            <a:r>
              <a:rPr lang="en-US" sz="3000" dirty="0">
                <a:latin typeface="Times New Roman" panose="02020603050405020304" pitchFamily="18" charset="0"/>
                <a:cs typeface="Times New Roman" panose="02020603050405020304" pitchFamily="18" charset="0"/>
              </a:rPr>
              <a:t>And also the goal of this project is to extract valuable information from the employee absenteeism dataset.</a:t>
            </a:r>
          </a:p>
        </p:txBody>
      </p:sp>
    </p:spTree>
    <p:extLst>
      <p:ext uri="{BB962C8B-B14F-4D97-AF65-F5344CB8AC3E}">
        <p14:creationId xmlns:p14="http://schemas.microsoft.com/office/powerpoint/2010/main" val="243396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26BC7B-D014-2345-F21F-C071EC6829C5}"/>
              </a:ext>
            </a:extLst>
          </p:cNvPr>
          <p:cNvSpPr>
            <a:spLocks noGrp="1"/>
          </p:cNvSpPr>
          <p:nvPr>
            <p:ph idx="1"/>
          </p:nvPr>
        </p:nvSpPr>
        <p:spPr>
          <a:xfrm>
            <a:off x="78658" y="88490"/>
            <a:ext cx="12034683" cy="6666271"/>
          </a:xfrm>
        </p:spPr>
        <p:txBody>
          <a:bodyPr>
            <a:normAutofit lnSpcReduction="10000"/>
          </a:bodyPr>
          <a:lstStyle/>
          <a:p>
            <a:pPr>
              <a:buFont typeface="Wingdings" panose="05000000000000000000" pitchFamily="2" charset="2"/>
              <a:buChar char="Ø"/>
            </a:pPr>
            <a:r>
              <a:rPr lang="en-IN" sz="3000" b="1" u="sng" dirty="0">
                <a:solidFill>
                  <a:schemeClr val="accent6">
                    <a:lumMod val="50000"/>
                  </a:schemeClr>
                </a:solidFill>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Ø"/>
            </a:pPr>
            <a:r>
              <a:rPr lang="en-IN" sz="3000" dirty="0">
                <a:solidFill>
                  <a:srgbClr val="C00000"/>
                </a:solidFill>
                <a:latin typeface="Times New Roman" panose="02020603050405020304" pitchFamily="18" charset="0"/>
                <a:cs typeface="Times New Roman" panose="02020603050405020304" pitchFamily="18" charset="0"/>
              </a:rPr>
              <a:t>Perform necessary data cleaning steps to convert messy , unclean data into clean data.</a:t>
            </a:r>
          </a:p>
          <a:p>
            <a:pPr>
              <a:buFont typeface="Wingdings" panose="05000000000000000000" pitchFamily="2" charset="2"/>
              <a:buChar char="Ø"/>
            </a:pPr>
            <a:r>
              <a:rPr lang="en-IN" sz="3000" b="1" u="sng" dirty="0">
                <a:solidFill>
                  <a:srgbClr val="C00000"/>
                </a:solidFill>
                <a:latin typeface="Times New Roman" panose="02020603050405020304" pitchFamily="18" charset="0"/>
                <a:cs typeface="Times New Roman" panose="02020603050405020304" pitchFamily="18" charset="0"/>
              </a:rPr>
              <a:t>CODE:</a:t>
            </a:r>
          </a:p>
          <a:p>
            <a:pPr marL="0" indent="0">
              <a:buNone/>
            </a:pPr>
            <a:r>
              <a:rPr lang="en-IN" sz="3000" dirty="0" err="1">
                <a:latin typeface="Times New Roman" panose="02020603050405020304" pitchFamily="18" charset="0"/>
                <a:cs typeface="Times New Roman" panose="02020603050405020304" pitchFamily="18" charset="0"/>
              </a:rPr>
              <a:t>df.isnull</a:t>
            </a:r>
            <a:r>
              <a:rPr lang="en-IN" sz="3000" dirty="0">
                <a:latin typeface="Times New Roman" panose="02020603050405020304" pitchFamily="18" charset="0"/>
                <a:cs typeface="Times New Roman" panose="02020603050405020304" pitchFamily="18" charset="0"/>
              </a:rPr>
              <a:t>().sum() </a:t>
            </a:r>
            <a:r>
              <a:rPr lang="en-IN" sz="3000" dirty="0">
                <a:solidFill>
                  <a:srgbClr val="C00000"/>
                </a:solidFill>
                <a:latin typeface="Times New Roman" panose="02020603050405020304" pitchFamily="18" charset="0"/>
                <a:cs typeface="Times New Roman" panose="02020603050405020304" pitchFamily="18" charset="0"/>
              </a:rPr>
              <a:t>#Finding missing values</a:t>
            </a:r>
          </a:p>
          <a:p>
            <a:pPr marL="0" indent="0">
              <a:buNone/>
            </a:pPr>
            <a:r>
              <a:rPr lang="en-IN" sz="3000" dirty="0" err="1">
                <a:latin typeface="Times New Roman" panose="02020603050405020304" pitchFamily="18" charset="0"/>
                <a:cs typeface="Times New Roman" panose="02020603050405020304" pitchFamily="18" charset="0"/>
              </a:rPr>
              <a:t>df.dtypes</a:t>
            </a:r>
            <a:r>
              <a:rPr lang="en-IN" sz="3000" dirty="0">
                <a:latin typeface="Times New Roman" panose="02020603050405020304" pitchFamily="18" charset="0"/>
                <a:cs typeface="Times New Roman" panose="02020603050405020304" pitchFamily="18" charset="0"/>
              </a:rPr>
              <a:t> </a:t>
            </a:r>
            <a:r>
              <a:rPr lang="en-IN" sz="3000" dirty="0">
                <a:solidFill>
                  <a:srgbClr val="C00000"/>
                </a:solidFill>
                <a:latin typeface="Times New Roman" panose="02020603050405020304" pitchFamily="18" charset="0"/>
                <a:cs typeface="Times New Roman" panose="02020603050405020304" pitchFamily="18" charset="0"/>
              </a:rPr>
              <a:t>#Finding datatype </a:t>
            </a:r>
          </a:p>
          <a:p>
            <a:pPr marL="0" indent="0">
              <a:buNone/>
            </a:pPr>
            <a:r>
              <a:rPr lang="en-IN" sz="3000" dirty="0">
                <a:solidFill>
                  <a:srgbClr val="C00000"/>
                </a:solidFill>
                <a:latin typeface="Times New Roman" panose="02020603050405020304" pitchFamily="18" charset="0"/>
                <a:cs typeface="Times New Roman" panose="02020603050405020304" pitchFamily="18" charset="0"/>
              </a:rPr>
              <a:t>#Checking outlier if any</a:t>
            </a:r>
          </a:p>
          <a:p>
            <a:pPr marL="0" indent="0">
              <a:buNone/>
            </a:pPr>
            <a:r>
              <a:rPr lang="en-IN" sz="3000" dirty="0">
                <a:latin typeface="Times New Roman" panose="02020603050405020304" pitchFamily="18" charset="0"/>
                <a:cs typeface="Times New Roman" panose="02020603050405020304" pitchFamily="18" charset="0"/>
              </a:rPr>
              <a:t>def outliers(</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 </a:t>
            </a:r>
          </a:p>
          <a:p>
            <a:pPr marL="0" indent="0">
              <a:buNone/>
            </a:pPr>
            <a:r>
              <a:rPr lang="en-IN" sz="3000" dirty="0">
                <a:latin typeface="Times New Roman" panose="02020603050405020304" pitchFamily="18" charset="0"/>
                <a:cs typeface="Times New Roman" panose="02020603050405020304" pitchFamily="18" charset="0"/>
              </a:rPr>
              <a:t>for col in </a:t>
            </a:r>
            <a:r>
              <a:rPr lang="en-IN" sz="3000" dirty="0" err="1">
                <a:latin typeface="Times New Roman" panose="02020603050405020304" pitchFamily="18" charset="0"/>
                <a:cs typeface="Times New Roman" panose="02020603050405020304" pitchFamily="18" charset="0"/>
              </a:rPr>
              <a:t>df.select_dtypes</a:t>
            </a:r>
            <a:r>
              <a:rPr lang="en-IN" sz="3000" dirty="0">
                <a:latin typeface="Times New Roman" panose="02020603050405020304" pitchFamily="18" charset="0"/>
                <a:cs typeface="Times New Roman" panose="02020603050405020304" pitchFamily="18" charset="0"/>
              </a:rPr>
              <a:t>(include=['number']).columns:        q1=</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[col].quantile(0.25)     </a:t>
            </a:r>
          </a:p>
          <a:p>
            <a:pPr marL="0" indent="0">
              <a:buNone/>
            </a:pPr>
            <a:r>
              <a:rPr lang="en-IN" sz="3000" dirty="0">
                <a:latin typeface="Times New Roman" panose="02020603050405020304" pitchFamily="18" charset="0"/>
                <a:cs typeface="Times New Roman" panose="02020603050405020304" pitchFamily="18" charset="0"/>
              </a:rPr>
              <a:t>q3=</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[col].quantile(0.75) </a:t>
            </a:r>
          </a:p>
          <a:p>
            <a:pPr marL="0" indent="0">
              <a:buNone/>
            </a:pPr>
            <a:r>
              <a:rPr lang="en-IN" sz="3000" dirty="0">
                <a:latin typeface="Times New Roman" panose="02020603050405020304" pitchFamily="18" charset="0"/>
                <a:cs typeface="Times New Roman" panose="02020603050405020304" pitchFamily="18" charset="0"/>
              </a:rPr>
              <a:t>IQR=q3-q1        </a:t>
            </a:r>
          </a:p>
          <a:p>
            <a:pPr marL="0" indent="0">
              <a:buNone/>
            </a:pPr>
            <a:r>
              <a:rPr lang="en-IN" sz="3000" dirty="0">
                <a:latin typeface="Times New Roman" panose="02020603050405020304" pitchFamily="18" charset="0"/>
                <a:cs typeface="Times New Roman" panose="02020603050405020304" pitchFamily="18" charset="0"/>
              </a:rPr>
              <a:t>LF=q1-1.5*IQR       </a:t>
            </a:r>
          </a:p>
          <a:p>
            <a:pPr marL="0" indent="0">
              <a:buNone/>
            </a:pPr>
            <a:r>
              <a:rPr lang="en-IN" sz="3000" dirty="0">
                <a:latin typeface="Times New Roman" panose="02020603050405020304" pitchFamily="18" charset="0"/>
                <a:cs typeface="Times New Roman" panose="02020603050405020304" pitchFamily="18" charset="0"/>
              </a:rPr>
              <a:t>UF=q3+1.5*IQR</a:t>
            </a:r>
          </a:p>
        </p:txBody>
      </p:sp>
    </p:spTree>
    <p:extLst>
      <p:ext uri="{BB962C8B-B14F-4D97-AF65-F5344CB8AC3E}">
        <p14:creationId xmlns:p14="http://schemas.microsoft.com/office/powerpoint/2010/main" val="64075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4D6E9-DF70-9F93-8711-251E51E2703D}"/>
              </a:ext>
            </a:extLst>
          </p:cNvPr>
          <p:cNvSpPr>
            <a:spLocks noGrp="1"/>
          </p:cNvSpPr>
          <p:nvPr>
            <p:ph idx="1"/>
          </p:nvPr>
        </p:nvSpPr>
        <p:spPr>
          <a:xfrm>
            <a:off x="137652" y="147484"/>
            <a:ext cx="11916696" cy="6577781"/>
          </a:xfrm>
        </p:spPr>
        <p:txBody>
          <a:bodyPr>
            <a:normAutofit lnSpcReduction="10000"/>
          </a:bodyPr>
          <a:lstStyle/>
          <a:p>
            <a:pPr marL="0" indent="0">
              <a:buNone/>
            </a:pPr>
            <a:r>
              <a:rPr lang="en-IN" sz="3000" dirty="0">
                <a:latin typeface="Times New Roman" panose="02020603050405020304" pitchFamily="18" charset="0"/>
                <a:cs typeface="Times New Roman" panose="02020603050405020304" pitchFamily="18" charset="0"/>
              </a:rPr>
              <a:t>outlier=</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[col]&lt;LF) | (</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[col]&gt;UF)] </a:t>
            </a:r>
          </a:p>
          <a:p>
            <a:pPr marL="0" indent="0">
              <a:buNone/>
            </a:pPr>
            <a:r>
              <a:rPr lang="en-IN" sz="3000" dirty="0">
                <a:latin typeface="Times New Roman" panose="02020603050405020304" pitchFamily="18" charset="0"/>
                <a:cs typeface="Times New Roman" panose="02020603050405020304" pitchFamily="18" charset="0"/>
              </a:rPr>
              <a:t>return outlier</a:t>
            </a:r>
          </a:p>
          <a:p>
            <a:pPr marL="0" indent="0">
              <a:buNone/>
            </a:pPr>
            <a:r>
              <a:rPr lang="en-IN" sz="3000" dirty="0">
                <a:solidFill>
                  <a:srgbClr val="C00000"/>
                </a:solidFill>
                <a:latin typeface="Times New Roman" panose="02020603050405020304" pitchFamily="18" charset="0"/>
                <a:cs typeface="Times New Roman" panose="02020603050405020304" pitchFamily="18" charset="0"/>
              </a:rPr>
              <a:t># call</a:t>
            </a:r>
          </a:p>
          <a:p>
            <a:pPr marL="0" indent="0">
              <a:buNone/>
            </a:pPr>
            <a:r>
              <a:rPr lang="en-IN" sz="3000" dirty="0" err="1">
                <a:latin typeface="Times New Roman" panose="02020603050405020304" pitchFamily="18" charset="0"/>
                <a:cs typeface="Times New Roman" panose="02020603050405020304" pitchFamily="18" charset="0"/>
              </a:rPr>
              <a:t>alloutlier</a:t>
            </a:r>
            <a:r>
              <a:rPr lang="en-IN" sz="3000" dirty="0">
                <a:latin typeface="Times New Roman" panose="02020603050405020304" pitchFamily="18" charset="0"/>
                <a:cs typeface="Times New Roman" panose="02020603050405020304" pitchFamily="18" charset="0"/>
              </a:rPr>
              <a:t>=outliers(</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p>
          <a:p>
            <a:pPr marL="0" indent="0">
              <a:buNone/>
            </a:pPr>
            <a:r>
              <a:rPr lang="en-IN" sz="3000" dirty="0" err="1">
                <a:latin typeface="Times New Roman" panose="02020603050405020304" pitchFamily="18" charset="0"/>
                <a:cs typeface="Times New Roman" panose="02020603050405020304" pitchFamily="18" charset="0"/>
              </a:rPr>
              <a:t>alloutlier</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solidFill>
                  <a:srgbClr val="C00000"/>
                </a:solidFill>
                <a:latin typeface="Times New Roman" panose="02020603050405020304" pitchFamily="18" charset="0"/>
                <a:cs typeface="Times New Roman" panose="02020603050405020304" pitchFamily="18" charset="0"/>
              </a:rPr>
              <a:t># Removed outliers for all the columns:</a:t>
            </a:r>
          </a:p>
          <a:p>
            <a:pPr marL="0" indent="0">
              <a:buNone/>
            </a:pPr>
            <a:r>
              <a:rPr lang="en-IN" sz="3000" dirty="0">
                <a:latin typeface="Times New Roman" panose="02020603050405020304" pitchFamily="18" charset="0"/>
                <a:cs typeface="Times New Roman" panose="02020603050405020304" pitchFamily="18" charset="0"/>
              </a:rPr>
              <a:t>def </a:t>
            </a:r>
            <a:r>
              <a:rPr lang="en-IN" sz="3000" dirty="0" err="1">
                <a:latin typeface="Times New Roman" panose="02020603050405020304" pitchFamily="18" charset="0"/>
                <a:cs typeface="Times New Roman" panose="02020603050405020304" pitchFamily="18" charset="0"/>
              </a:rPr>
              <a:t>remove_outliers</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p>
          <a:p>
            <a:pPr marL="0" indent="0">
              <a:buNone/>
            </a:pPr>
            <a:r>
              <a:rPr lang="en-IN" sz="3000" dirty="0">
                <a:latin typeface="Times New Roman" panose="02020603050405020304" pitchFamily="18" charset="0"/>
                <a:cs typeface="Times New Roman" panose="02020603050405020304" pitchFamily="18" charset="0"/>
              </a:rPr>
              <a:t>for col in </a:t>
            </a:r>
            <a:r>
              <a:rPr lang="en-IN" sz="3000" dirty="0" err="1">
                <a:latin typeface="Times New Roman" panose="02020603050405020304" pitchFamily="18" charset="0"/>
                <a:cs typeface="Times New Roman" panose="02020603050405020304" pitchFamily="18" charset="0"/>
              </a:rPr>
              <a:t>df.select_dtypes</a:t>
            </a:r>
            <a:r>
              <a:rPr lang="en-IN" sz="3000" dirty="0">
                <a:latin typeface="Times New Roman" panose="02020603050405020304" pitchFamily="18" charset="0"/>
                <a:cs typeface="Times New Roman" panose="02020603050405020304" pitchFamily="18" charset="0"/>
              </a:rPr>
              <a:t>(include=['number']).columns:        q1=</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[col].quantile(0.25) </a:t>
            </a:r>
          </a:p>
          <a:p>
            <a:pPr marL="0" indent="0">
              <a:buNone/>
            </a:pPr>
            <a:r>
              <a:rPr lang="en-IN" sz="3000" dirty="0">
                <a:latin typeface="Times New Roman" panose="02020603050405020304" pitchFamily="18" charset="0"/>
                <a:cs typeface="Times New Roman" panose="02020603050405020304" pitchFamily="18" charset="0"/>
              </a:rPr>
              <a:t>q3=</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[col].quantile(0.75) </a:t>
            </a:r>
          </a:p>
          <a:p>
            <a:pPr marL="0" indent="0">
              <a:buNone/>
            </a:pPr>
            <a:r>
              <a:rPr lang="en-IN" sz="3000" dirty="0">
                <a:latin typeface="Times New Roman" panose="02020603050405020304" pitchFamily="18" charset="0"/>
                <a:cs typeface="Times New Roman" panose="02020603050405020304" pitchFamily="18" charset="0"/>
              </a:rPr>
              <a:t>IQR=q3-q1       </a:t>
            </a:r>
          </a:p>
          <a:p>
            <a:pPr marL="0" indent="0">
              <a:buNone/>
            </a:pPr>
            <a:r>
              <a:rPr lang="en-IN" sz="3000" dirty="0">
                <a:latin typeface="Times New Roman" panose="02020603050405020304" pitchFamily="18" charset="0"/>
                <a:cs typeface="Times New Roman" panose="02020603050405020304" pitchFamily="18" charset="0"/>
              </a:rPr>
              <a:t>LF=q1-1.5*IQR  </a:t>
            </a:r>
          </a:p>
          <a:p>
            <a:pPr marL="0" indent="0">
              <a:buNone/>
            </a:pPr>
            <a:r>
              <a:rPr lang="en-IN" sz="3000" dirty="0">
                <a:latin typeface="Times New Roman" panose="02020603050405020304" pitchFamily="18" charset="0"/>
                <a:cs typeface="Times New Roman" panose="02020603050405020304" pitchFamily="18" charset="0"/>
              </a:rPr>
              <a:t>UF=q3+1.5*IQR</a:t>
            </a:r>
          </a:p>
        </p:txBody>
      </p:sp>
    </p:spTree>
    <p:extLst>
      <p:ext uri="{BB962C8B-B14F-4D97-AF65-F5344CB8AC3E}">
        <p14:creationId xmlns:p14="http://schemas.microsoft.com/office/powerpoint/2010/main" val="75347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7A8A7-F879-37BD-CA85-A912C5A1F73E}"/>
              </a:ext>
            </a:extLst>
          </p:cNvPr>
          <p:cNvSpPr>
            <a:spLocks noGrp="1"/>
          </p:cNvSpPr>
          <p:nvPr>
            <p:ph idx="1"/>
          </p:nvPr>
        </p:nvSpPr>
        <p:spPr>
          <a:xfrm>
            <a:off x="117987" y="78658"/>
            <a:ext cx="11975690" cy="6695768"/>
          </a:xfrm>
        </p:spPr>
        <p:txBody>
          <a:bodyPr>
            <a:normAutofit/>
          </a:bodyPr>
          <a:lstStyle/>
          <a:p>
            <a:pPr marL="0" indent="0">
              <a:buNone/>
            </a:pPr>
            <a:r>
              <a:rPr lang="en-IN" sz="3000" dirty="0" err="1">
                <a:latin typeface="Times New Roman" panose="02020603050405020304" pitchFamily="18" charset="0"/>
                <a:cs typeface="Times New Roman" panose="02020603050405020304" pitchFamily="18" charset="0"/>
              </a:rPr>
              <a:t>outlier_removal</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[col]&lt;=LF) &amp; (</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[col]&gt;=UF)]  </a:t>
            </a:r>
          </a:p>
          <a:p>
            <a:pPr marL="0" indent="0">
              <a:buNone/>
            </a:pPr>
            <a:r>
              <a:rPr lang="en-IN" sz="3000" dirty="0">
                <a:latin typeface="Times New Roman" panose="02020603050405020304" pitchFamily="18" charset="0"/>
                <a:cs typeface="Times New Roman" panose="02020603050405020304" pitchFamily="18" charset="0"/>
              </a:rPr>
              <a:t>return </a:t>
            </a:r>
            <a:r>
              <a:rPr lang="en-IN" sz="3000" dirty="0" err="1">
                <a:latin typeface="Times New Roman" panose="02020603050405020304" pitchFamily="18" charset="0"/>
                <a:cs typeface="Times New Roman" panose="02020603050405020304" pitchFamily="18" charset="0"/>
              </a:rPr>
              <a:t>outlier_removal</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err="1">
                <a:latin typeface="Times New Roman" panose="02020603050405020304" pitchFamily="18" charset="0"/>
                <a:cs typeface="Times New Roman" panose="02020603050405020304" pitchFamily="18" charset="0"/>
              </a:rPr>
              <a:t>alloutlier</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remove_outliers</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t>
            </a:r>
          </a:p>
          <a:p>
            <a:pPr marL="0" indent="0">
              <a:buNone/>
            </a:pPr>
            <a:r>
              <a:rPr lang="en-IN" sz="3000" dirty="0" err="1">
                <a:latin typeface="Times New Roman" panose="02020603050405020304" pitchFamily="18" charset="0"/>
                <a:cs typeface="Times New Roman" panose="02020603050405020304" pitchFamily="18" charset="0"/>
              </a:rPr>
              <a:t>df</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solidFill>
                  <a:srgbClr val="C00000"/>
                </a:solidFill>
                <a:latin typeface="Times New Roman" panose="02020603050405020304" pitchFamily="18" charset="0"/>
                <a:cs typeface="Times New Roman" panose="02020603050405020304" pitchFamily="18" charset="0"/>
              </a:rPr>
              <a:t>#Finding duplicates if any then dropping duplicates</a:t>
            </a:r>
          </a:p>
          <a:p>
            <a:pPr marL="0" indent="0">
              <a:buNone/>
            </a:pPr>
            <a:r>
              <a:rPr lang="fr-FR" sz="3000" dirty="0">
                <a:latin typeface="Times New Roman" panose="02020603050405020304" pitchFamily="18" charset="0"/>
                <a:cs typeface="Times New Roman" panose="02020603050405020304" pitchFamily="18" charset="0"/>
              </a:rPr>
              <a:t>df1=</a:t>
            </a:r>
            <a:r>
              <a:rPr lang="fr-FR" sz="3000" dirty="0" err="1">
                <a:latin typeface="Times New Roman" panose="02020603050405020304" pitchFamily="18" charset="0"/>
                <a:cs typeface="Times New Roman" panose="02020603050405020304" pitchFamily="18" charset="0"/>
              </a:rPr>
              <a:t>df.drop_duplicates</a:t>
            </a:r>
            <a:r>
              <a:rPr lang="fr-FR" sz="3000" dirty="0">
                <a:latin typeface="Times New Roman" panose="02020603050405020304" pitchFamily="18" charset="0"/>
                <a:cs typeface="Times New Roman" panose="02020603050405020304" pitchFamily="18" charset="0"/>
              </a:rPr>
              <a:t>()</a:t>
            </a:r>
          </a:p>
          <a:p>
            <a:pPr marL="0" indent="0">
              <a:buNone/>
            </a:pPr>
            <a:r>
              <a:rPr lang="fr-FR" sz="3000" dirty="0">
                <a:latin typeface="Times New Roman" panose="02020603050405020304" pitchFamily="18" charset="0"/>
                <a:cs typeface="Times New Roman" panose="02020603050405020304" pitchFamily="18" charset="0"/>
              </a:rPr>
              <a:t>df1</a:t>
            </a: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a:t>
            </a:r>
            <a:r>
              <a:rPr lang="en-IN" sz="3000" dirty="0">
                <a:latin typeface="Times New Roman" panose="02020603050405020304" pitchFamily="18" charset="0"/>
                <a:cs typeface="Times New Roman" panose="02020603050405020304" pitchFamily="18" charset="0"/>
              </a:rPr>
              <a:t>To clean the data so we need to follow some steps. They are missing value treatment and outlier treatment and duplicates removing </a:t>
            </a:r>
          </a:p>
          <a:p>
            <a:pPr marL="0" indent="0">
              <a:buNone/>
            </a:pPr>
            <a:r>
              <a:rPr lang="en-IN" sz="3000" dirty="0">
                <a:latin typeface="Times New Roman" panose="02020603050405020304" pitchFamily="18" charset="0"/>
                <a:cs typeface="Times New Roman" panose="02020603050405020304" pitchFamily="18" charset="0"/>
              </a:rPr>
              <a:t>So from this, applied above those steps and </a:t>
            </a:r>
            <a:r>
              <a:rPr lang="en-IN" sz="3000" dirty="0" err="1">
                <a:latin typeface="Times New Roman" panose="02020603050405020304" pitchFamily="18" charset="0"/>
                <a:cs typeface="Times New Roman" panose="02020603050405020304" pitchFamily="18" charset="0"/>
              </a:rPr>
              <a:t>perfomed</a:t>
            </a:r>
            <a:r>
              <a:rPr lang="en-IN" sz="3000" dirty="0">
                <a:latin typeface="Times New Roman" panose="02020603050405020304" pitchFamily="18" charset="0"/>
                <a:cs typeface="Times New Roman" panose="02020603050405020304" pitchFamily="18" charset="0"/>
              </a:rPr>
              <a:t> the cleaning process</a:t>
            </a:r>
          </a:p>
        </p:txBody>
      </p:sp>
    </p:spTree>
    <p:extLst>
      <p:ext uri="{BB962C8B-B14F-4D97-AF65-F5344CB8AC3E}">
        <p14:creationId xmlns:p14="http://schemas.microsoft.com/office/powerpoint/2010/main" val="210308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F3B3B-0274-B38C-0851-2578D3B11B50}"/>
              </a:ext>
            </a:extLst>
          </p:cNvPr>
          <p:cNvSpPr>
            <a:spLocks noGrp="1"/>
          </p:cNvSpPr>
          <p:nvPr>
            <p:ph idx="1"/>
          </p:nvPr>
        </p:nvSpPr>
        <p:spPr>
          <a:xfrm>
            <a:off x="127819" y="127818"/>
            <a:ext cx="11985523" cy="6656439"/>
          </a:xfrm>
        </p:spPr>
        <p:txBody>
          <a:bodyPr>
            <a:normAutofit lnSpcReduction="10000"/>
          </a:bodyPr>
          <a:lstStyle/>
          <a:p>
            <a:pPr marL="0" indent="0">
              <a:buNone/>
            </a:pPr>
            <a:r>
              <a:rPr lang="en-IN" sz="3000" b="1"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                </a:t>
            </a:r>
            <a:r>
              <a:rPr lang="en-IN" sz="3000" b="1" u="sng" dirty="0">
                <a:solidFill>
                  <a:schemeClr val="accent6">
                    <a:lumMod val="50000"/>
                  </a:schemeClr>
                </a:solidFill>
                <a:latin typeface="Times New Roman" panose="02020603050405020304" pitchFamily="18" charset="0"/>
                <a:ea typeface="Tahoma" panose="020B0604030504040204" pitchFamily="34" charset="0"/>
                <a:cs typeface="Times New Roman" panose="02020603050405020304" pitchFamily="18" charset="0"/>
              </a:rPr>
              <a:t>UNDERSTANDING ABSENTEEISM PATTERNS</a:t>
            </a:r>
          </a:p>
          <a:p>
            <a:pPr>
              <a:buFont typeface="Wingdings" panose="05000000000000000000" pitchFamily="2" charset="2"/>
              <a:buChar char="Ø"/>
            </a:pPr>
            <a:r>
              <a:rPr lang="en-IN" sz="3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How does absenteeism vary across different employee demographic (age , education level , son , reason for absence etc..)and work characteristics(disciplinary failure , hit target etc..)</a:t>
            </a:r>
          </a:p>
          <a:p>
            <a:pPr>
              <a:buFont typeface="Wingdings" panose="05000000000000000000" pitchFamily="2" charset="2"/>
              <a:buChar char="Ø"/>
            </a:pPr>
            <a:r>
              <a:rPr lang="en-IN" sz="3000"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Perform descriptive analysis to find answer to the above question.</a:t>
            </a:r>
          </a:p>
          <a:p>
            <a:pPr>
              <a:buFont typeface="Wingdings" panose="05000000000000000000" pitchFamily="2" charset="2"/>
              <a:buChar char="Ø"/>
            </a:pPr>
            <a:r>
              <a:rPr lang="en-IN" sz="3000" b="1" u="sng" dirty="0">
                <a:solidFill>
                  <a:srgbClr val="C00000"/>
                </a:solidFill>
                <a:latin typeface="Times New Roman" panose="02020603050405020304" pitchFamily="18" charset="0"/>
                <a:ea typeface="Tahoma" panose="020B0604030504040204" pitchFamily="34" charset="0"/>
                <a:cs typeface="Times New Roman" panose="02020603050405020304" pitchFamily="18" charset="0"/>
              </a:rPr>
              <a:t>CODE:</a:t>
            </a:r>
          </a:p>
          <a:p>
            <a:pPr marL="0" indent="0">
              <a:buNone/>
            </a:pPr>
            <a:r>
              <a:rPr lang="en-IN" sz="3000" b="1" u="sng" dirty="0">
                <a:solidFill>
                  <a:srgbClr val="002060"/>
                </a:solidFill>
                <a:latin typeface="Times New Roman" panose="02020603050405020304" pitchFamily="18" charset="0"/>
                <a:ea typeface="Tahoma" panose="020B0604030504040204" pitchFamily="34" charset="0"/>
                <a:cs typeface="Times New Roman" panose="02020603050405020304" pitchFamily="18" charset="0"/>
              </a:rPr>
              <a:t>Absenteeism by Age</a:t>
            </a:r>
          </a:p>
          <a:p>
            <a:pPr marL="0" indent="0">
              <a:buNone/>
            </a:pPr>
            <a:r>
              <a:rPr lang="en-IN" sz="3000" dirty="0" err="1">
                <a:latin typeface="Times New Roman" panose="02020603050405020304" pitchFamily="18" charset="0"/>
                <a:ea typeface="Tahoma" panose="020B0604030504040204" pitchFamily="34" charset="0"/>
                <a:cs typeface="Times New Roman" panose="02020603050405020304" pitchFamily="18" charset="0"/>
              </a:rPr>
              <a:t>age_group_absenteeism</a:t>
            </a:r>
            <a:r>
              <a:rPr lang="en-IN" sz="3000" dirty="0">
                <a:latin typeface="Times New Roman" panose="02020603050405020304" pitchFamily="18" charset="0"/>
                <a:ea typeface="Tahoma" panose="020B0604030504040204" pitchFamily="34" charset="0"/>
                <a:cs typeface="Times New Roman" panose="02020603050405020304" pitchFamily="18" charset="0"/>
              </a:rPr>
              <a:t> = df1.groupby('Age')['Absenteeism time in hours'].mean().</a:t>
            </a:r>
            <a:r>
              <a:rPr lang="en-IN" sz="3000" dirty="0" err="1">
                <a:latin typeface="Times New Roman" panose="02020603050405020304" pitchFamily="18" charset="0"/>
                <a:ea typeface="Tahoma" panose="020B0604030504040204" pitchFamily="34" charset="0"/>
                <a:cs typeface="Times New Roman" panose="02020603050405020304" pitchFamily="18" charset="0"/>
              </a:rPr>
              <a:t>reset_index</a:t>
            </a:r>
            <a:r>
              <a:rPr lang="en-IN" sz="3000" dirty="0">
                <a:latin typeface="Times New Roman" panose="02020603050405020304" pitchFamily="18" charset="0"/>
                <a:ea typeface="Tahoma" panose="020B0604030504040204" pitchFamily="34" charset="0"/>
                <a:cs typeface="Times New Roman" panose="02020603050405020304" pitchFamily="18" charset="0"/>
              </a:rPr>
              <a:t>()</a:t>
            </a:r>
          </a:p>
          <a:p>
            <a:pPr marL="0" indent="0">
              <a:buNone/>
            </a:pPr>
            <a:r>
              <a:rPr lang="en-IN" sz="3000" dirty="0">
                <a:latin typeface="Times New Roman" panose="02020603050405020304" pitchFamily="18" charset="0"/>
                <a:ea typeface="Tahoma" panose="020B0604030504040204" pitchFamily="34" charset="0"/>
                <a:cs typeface="Times New Roman" panose="02020603050405020304" pitchFamily="18" charset="0"/>
              </a:rPr>
              <a:t># Plot absenteeism by Age</a:t>
            </a:r>
          </a:p>
          <a:p>
            <a:pPr marL="0" indent="0">
              <a:buNone/>
            </a:pPr>
            <a:r>
              <a:rPr lang="en-IN" sz="3000" dirty="0" err="1">
                <a:latin typeface="Times New Roman" panose="02020603050405020304" pitchFamily="18" charset="0"/>
                <a:ea typeface="Tahoma" panose="020B0604030504040204" pitchFamily="34" charset="0"/>
                <a:cs typeface="Times New Roman" panose="02020603050405020304" pitchFamily="18" charset="0"/>
              </a:rPr>
              <a:t>plt.figure</a:t>
            </a:r>
            <a:r>
              <a:rPr lang="en-IN" sz="3000" dirty="0">
                <a:latin typeface="Times New Roman" panose="02020603050405020304" pitchFamily="18" charset="0"/>
                <a:ea typeface="Tahoma" panose="020B0604030504040204" pitchFamily="34" charset="0"/>
                <a:cs typeface="Times New Roman" panose="02020603050405020304" pitchFamily="18" charset="0"/>
              </a:rPr>
              <a:t>(</a:t>
            </a:r>
            <a:r>
              <a:rPr lang="en-IN" sz="3000" dirty="0" err="1">
                <a:latin typeface="Times New Roman" panose="02020603050405020304" pitchFamily="18" charset="0"/>
                <a:ea typeface="Tahoma" panose="020B0604030504040204" pitchFamily="34" charset="0"/>
                <a:cs typeface="Times New Roman" panose="02020603050405020304" pitchFamily="18" charset="0"/>
              </a:rPr>
              <a:t>figsize</a:t>
            </a:r>
            <a:r>
              <a:rPr lang="en-IN" sz="3000" dirty="0">
                <a:latin typeface="Times New Roman" panose="02020603050405020304" pitchFamily="18" charset="0"/>
                <a:ea typeface="Tahoma" panose="020B0604030504040204" pitchFamily="34" charset="0"/>
                <a:cs typeface="Times New Roman" panose="02020603050405020304" pitchFamily="18" charset="0"/>
              </a:rPr>
              <a:t>=(10, 6))</a:t>
            </a:r>
          </a:p>
          <a:p>
            <a:pPr marL="0" indent="0">
              <a:buNone/>
            </a:pPr>
            <a:r>
              <a:rPr lang="en-IN" sz="3000" dirty="0" err="1">
                <a:latin typeface="Times New Roman" panose="02020603050405020304" pitchFamily="18" charset="0"/>
                <a:ea typeface="Tahoma" panose="020B0604030504040204" pitchFamily="34" charset="0"/>
                <a:cs typeface="Times New Roman" panose="02020603050405020304" pitchFamily="18" charset="0"/>
              </a:rPr>
              <a:t>plt.plot</a:t>
            </a:r>
            <a:r>
              <a:rPr lang="en-IN" sz="3000" dirty="0">
                <a:latin typeface="Times New Roman" panose="02020603050405020304" pitchFamily="18" charset="0"/>
                <a:ea typeface="Tahoma" panose="020B0604030504040204" pitchFamily="34" charset="0"/>
                <a:cs typeface="Times New Roman" panose="02020603050405020304" pitchFamily="18" charset="0"/>
              </a:rPr>
              <a:t>(</a:t>
            </a:r>
            <a:r>
              <a:rPr lang="en-IN" sz="3000" dirty="0" err="1">
                <a:latin typeface="Times New Roman" panose="02020603050405020304" pitchFamily="18" charset="0"/>
                <a:ea typeface="Tahoma" panose="020B0604030504040204" pitchFamily="34" charset="0"/>
                <a:cs typeface="Times New Roman" panose="02020603050405020304" pitchFamily="18" charset="0"/>
              </a:rPr>
              <a:t>age_group_absenteeism</a:t>
            </a:r>
            <a:r>
              <a:rPr lang="en-IN" sz="3000" dirty="0">
                <a:latin typeface="Times New Roman" panose="02020603050405020304" pitchFamily="18" charset="0"/>
                <a:ea typeface="Tahoma" panose="020B0604030504040204" pitchFamily="34" charset="0"/>
                <a:cs typeface="Times New Roman" panose="02020603050405020304" pitchFamily="18" charset="0"/>
              </a:rPr>
              <a:t>['Age'], </a:t>
            </a:r>
            <a:r>
              <a:rPr lang="en-IN" sz="3000" dirty="0" err="1">
                <a:latin typeface="Times New Roman" panose="02020603050405020304" pitchFamily="18" charset="0"/>
                <a:ea typeface="Tahoma" panose="020B0604030504040204" pitchFamily="34" charset="0"/>
                <a:cs typeface="Times New Roman" panose="02020603050405020304" pitchFamily="18" charset="0"/>
              </a:rPr>
              <a:t>age_group_absenteeism</a:t>
            </a:r>
            <a:r>
              <a:rPr lang="en-IN" sz="3000" dirty="0">
                <a:latin typeface="Times New Roman" panose="02020603050405020304" pitchFamily="18" charset="0"/>
                <a:ea typeface="Tahoma" panose="020B0604030504040204" pitchFamily="34" charset="0"/>
                <a:cs typeface="Times New Roman" panose="02020603050405020304" pitchFamily="18" charset="0"/>
              </a:rPr>
              <a:t>['Absenteeism time in hours'], marker='o’)</a:t>
            </a:r>
          </a:p>
          <a:p>
            <a:pPr marL="0" indent="0">
              <a:buNone/>
            </a:pPr>
            <a:r>
              <a:rPr lang="en-IN" sz="3000" dirty="0" err="1">
                <a:latin typeface="Times New Roman" panose="02020603050405020304" pitchFamily="18" charset="0"/>
                <a:ea typeface="Tahoma" panose="020B0604030504040204" pitchFamily="34" charset="0"/>
                <a:cs typeface="Times New Roman" panose="02020603050405020304" pitchFamily="18" charset="0"/>
              </a:rPr>
              <a:t>plt.title</a:t>
            </a:r>
            <a:r>
              <a:rPr lang="en-IN" sz="3000" dirty="0">
                <a:latin typeface="Times New Roman" panose="02020603050405020304" pitchFamily="18" charset="0"/>
                <a:ea typeface="Tahoma" panose="020B0604030504040204" pitchFamily="34" charset="0"/>
                <a:cs typeface="Times New Roman" panose="02020603050405020304" pitchFamily="18" charset="0"/>
              </a:rPr>
              <a:t>('Absenteeism by Age')</a:t>
            </a:r>
          </a:p>
        </p:txBody>
      </p:sp>
    </p:spTree>
    <p:extLst>
      <p:ext uri="{BB962C8B-B14F-4D97-AF65-F5344CB8AC3E}">
        <p14:creationId xmlns:p14="http://schemas.microsoft.com/office/powerpoint/2010/main" val="12654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DED1F-1DA0-829D-1B7E-9A9689D4C996}"/>
              </a:ext>
            </a:extLst>
          </p:cNvPr>
          <p:cNvSpPr>
            <a:spLocks noGrp="1"/>
          </p:cNvSpPr>
          <p:nvPr>
            <p:ph idx="1"/>
          </p:nvPr>
        </p:nvSpPr>
        <p:spPr>
          <a:xfrm>
            <a:off x="88490" y="78658"/>
            <a:ext cx="12015020" cy="6705600"/>
          </a:xfrm>
        </p:spPr>
        <p:txBody>
          <a:bodyPr>
            <a:noAutofit/>
          </a:bodyPr>
          <a:lstStyle/>
          <a:p>
            <a:pPr marL="0" indent="0">
              <a:buNone/>
            </a:pPr>
            <a:r>
              <a:rPr lang="en-IN" sz="3000" dirty="0" err="1">
                <a:latin typeface="Times New Roman" panose="02020603050405020304" pitchFamily="18" charset="0"/>
                <a:cs typeface="Times New Roman" panose="02020603050405020304" pitchFamily="18" charset="0"/>
              </a:rPr>
              <a:t>plt.xlabel</a:t>
            </a:r>
            <a:r>
              <a:rPr lang="en-IN" sz="3000" dirty="0">
                <a:latin typeface="Times New Roman" panose="02020603050405020304" pitchFamily="18" charset="0"/>
                <a:cs typeface="Times New Roman" panose="02020603050405020304" pitchFamily="18" charset="0"/>
              </a:rPr>
              <a:t>('Age’)</a:t>
            </a:r>
          </a:p>
          <a:p>
            <a:pPr marL="0" indent="0">
              <a:buNone/>
            </a:pPr>
            <a:r>
              <a:rPr lang="en-IN" sz="3000" dirty="0" err="1">
                <a:latin typeface="Times New Roman" panose="02020603050405020304" pitchFamily="18" charset="0"/>
                <a:cs typeface="Times New Roman" panose="02020603050405020304" pitchFamily="18" charset="0"/>
              </a:rPr>
              <a:t>plt.ylabel</a:t>
            </a:r>
            <a:r>
              <a:rPr lang="en-IN" sz="3000" dirty="0">
                <a:latin typeface="Times New Roman" panose="02020603050405020304" pitchFamily="18" charset="0"/>
                <a:cs typeface="Times New Roman" panose="02020603050405020304" pitchFamily="18" charset="0"/>
              </a:rPr>
              <a:t>('Average Absenteeism Time (hours)’)</a:t>
            </a:r>
          </a:p>
          <a:p>
            <a:pPr marL="0" indent="0">
              <a:buNone/>
            </a:pPr>
            <a:r>
              <a:rPr lang="en-IN" sz="3000" dirty="0" err="1">
                <a:latin typeface="Times New Roman" panose="02020603050405020304" pitchFamily="18" charset="0"/>
                <a:cs typeface="Times New Roman" panose="02020603050405020304" pitchFamily="18" charset="0"/>
              </a:rPr>
              <a:t>plt.grid</a:t>
            </a:r>
            <a:r>
              <a:rPr lang="en-IN" sz="3000" dirty="0">
                <a:latin typeface="Times New Roman" panose="02020603050405020304" pitchFamily="18" charset="0"/>
                <a:cs typeface="Times New Roman" panose="02020603050405020304" pitchFamily="18" charset="0"/>
              </a:rPr>
              <a:t>(True)</a:t>
            </a:r>
            <a:r>
              <a:rPr lang="en-IN" sz="3000" dirty="0" err="1">
                <a:latin typeface="Times New Roman" panose="02020603050405020304" pitchFamily="18" charset="0"/>
                <a:cs typeface="Times New Roman" panose="02020603050405020304" pitchFamily="18" charset="0"/>
              </a:rPr>
              <a:t>plt.show</a:t>
            </a:r>
            <a:r>
              <a:rPr lang="en-IN" sz="3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000" b="1" dirty="0">
                <a:solidFill>
                  <a:srgbClr val="002060"/>
                </a:solidFill>
                <a:latin typeface="Times New Roman" panose="02020603050405020304" pitchFamily="18" charset="0"/>
                <a:cs typeface="Times New Roman" panose="02020603050405020304" pitchFamily="18" charset="0"/>
              </a:rPr>
              <a:t> </a:t>
            </a:r>
            <a:r>
              <a:rPr lang="en-IN" sz="3000" b="1" u="sng" dirty="0">
                <a:solidFill>
                  <a:srgbClr val="002060"/>
                </a:solidFill>
                <a:latin typeface="Times New Roman" panose="02020603050405020304" pitchFamily="18" charset="0"/>
                <a:cs typeface="Times New Roman" panose="02020603050405020304" pitchFamily="18" charset="0"/>
              </a:rPr>
              <a:t>Absenteeism by Education</a:t>
            </a:r>
          </a:p>
          <a:p>
            <a:pPr marL="0" indent="0">
              <a:buNone/>
            </a:pPr>
            <a:r>
              <a:rPr lang="en-IN" sz="3000" dirty="0" err="1">
                <a:latin typeface="Times New Roman" panose="02020603050405020304" pitchFamily="18" charset="0"/>
                <a:cs typeface="Times New Roman" panose="02020603050405020304" pitchFamily="18" charset="0"/>
              </a:rPr>
              <a:t>education_group_absenteeism</a:t>
            </a:r>
            <a:r>
              <a:rPr lang="en-IN" sz="3000" dirty="0">
                <a:latin typeface="Times New Roman" panose="02020603050405020304" pitchFamily="18" charset="0"/>
                <a:cs typeface="Times New Roman" panose="02020603050405020304" pitchFamily="18" charset="0"/>
              </a:rPr>
              <a:t> = </a:t>
            </a:r>
          </a:p>
          <a:p>
            <a:pPr marL="0" indent="0">
              <a:buNone/>
            </a:pPr>
            <a:r>
              <a:rPr lang="en-IN" sz="3000" dirty="0">
                <a:latin typeface="Times New Roman" panose="02020603050405020304" pitchFamily="18" charset="0"/>
                <a:cs typeface="Times New Roman" panose="02020603050405020304" pitchFamily="18" charset="0"/>
              </a:rPr>
              <a:t>df1.groupby('Education’)</a:t>
            </a:r>
          </a:p>
          <a:p>
            <a:pPr marL="0" indent="0">
              <a:buNone/>
            </a:pPr>
            <a:r>
              <a:rPr lang="en-IN" sz="3000" dirty="0">
                <a:latin typeface="Times New Roman" panose="02020603050405020304" pitchFamily="18" charset="0"/>
                <a:cs typeface="Times New Roman" panose="02020603050405020304" pitchFamily="18" charset="0"/>
              </a:rPr>
              <a:t>['Absenteeism time in hours'].mean().</a:t>
            </a:r>
            <a:r>
              <a:rPr lang="en-IN" sz="3000" dirty="0" err="1">
                <a:latin typeface="Times New Roman" panose="02020603050405020304" pitchFamily="18" charset="0"/>
                <a:cs typeface="Times New Roman" panose="02020603050405020304" pitchFamily="18" charset="0"/>
              </a:rPr>
              <a:t>reset_index</a:t>
            </a:r>
            <a:r>
              <a:rPr lang="en-IN" sz="3000" dirty="0">
                <a:latin typeface="Times New Roman" panose="02020603050405020304" pitchFamily="18" charset="0"/>
                <a:cs typeface="Times New Roman" panose="02020603050405020304" pitchFamily="18" charset="0"/>
              </a:rPr>
              <a:t>()</a:t>
            </a:r>
          </a:p>
          <a:p>
            <a:pPr marL="0" indent="0">
              <a:buNone/>
            </a:pPr>
            <a:r>
              <a:rPr lang="en-IN" sz="3000" dirty="0">
                <a:latin typeface="Times New Roman" panose="02020603050405020304" pitchFamily="18" charset="0"/>
                <a:cs typeface="Times New Roman" panose="02020603050405020304" pitchFamily="18" charset="0"/>
              </a:rPr>
              <a:t># Bar plot for absenteeism by Education</a:t>
            </a:r>
          </a:p>
          <a:p>
            <a:pPr marL="0" indent="0">
              <a:buNone/>
            </a:pPr>
            <a:r>
              <a:rPr lang="en-IN" sz="3000" dirty="0" err="1">
                <a:latin typeface="Times New Roman" panose="02020603050405020304" pitchFamily="18" charset="0"/>
                <a:cs typeface="Times New Roman" panose="02020603050405020304" pitchFamily="18" charset="0"/>
              </a:rPr>
              <a:t>plt.figure</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figsize</a:t>
            </a:r>
            <a:r>
              <a:rPr lang="en-IN" sz="3000" dirty="0">
                <a:latin typeface="Times New Roman" panose="02020603050405020304" pitchFamily="18" charset="0"/>
                <a:cs typeface="Times New Roman" panose="02020603050405020304" pitchFamily="18" charset="0"/>
              </a:rPr>
              <a:t>=(8, 5))</a:t>
            </a:r>
          </a:p>
          <a:p>
            <a:pPr marL="0" indent="0">
              <a:buNone/>
            </a:pPr>
            <a:r>
              <a:rPr lang="en-IN" sz="3000" dirty="0" err="1">
                <a:latin typeface="Times New Roman" panose="02020603050405020304" pitchFamily="18" charset="0"/>
                <a:cs typeface="Times New Roman" panose="02020603050405020304" pitchFamily="18" charset="0"/>
              </a:rPr>
              <a:t>plt.bar</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education_group_absenteeism</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['Education'], </a:t>
            </a:r>
            <a:r>
              <a:rPr lang="en-IN" sz="3000" dirty="0" err="1">
                <a:latin typeface="Times New Roman" panose="02020603050405020304" pitchFamily="18" charset="0"/>
                <a:cs typeface="Times New Roman" panose="02020603050405020304" pitchFamily="18" charset="0"/>
              </a:rPr>
              <a:t>education_group_absenteeism</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['Absenteeism time in hours’])</a:t>
            </a:r>
          </a:p>
        </p:txBody>
      </p:sp>
      <p:pic>
        <p:nvPicPr>
          <p:cNvPr id="5" name="Picture 4">
            <a:extLst>
              <a:ext uri="{FF2B5EF4-FFF2-40B4-BE49-F238E27FC236}">
                <a16:creationId xmlns:a16="http://schemas.microsoft.com/office/drawing/2014/main" id="{3D35AA80-D294-64FA-69D4-82CBEE388B0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7130201" y="3844777"/>
            <a:ext cx="5061799" cy="2934565"/>
          </a:xfrm>
          <a:prstGeom prst="rect">
            <a:avLst/>
          </a:prstGeom>
        </p:spPr>
      </p:pic>
      <p:pic>
        <p:nvPicPr>
          <p:cNvPr id="7" name="Picture 6">
            <a:extLst>
              <a:ext uri="{FF2B5EF4-FFF2-40B4-BE49-F238E27FC236}">
                <a16:creationId xmlns:a16="http://schemas.microsoft.com/office/drawing/2014/main" id="{4E4D918C-6108-B232-EA7D-D3A42BADB540}"/>
              </a:ext>
            </a:extLst>
          </p:cNvPr>
          <p:cNvPicPr>
            <a:picLocks noChangeAspect="1"/>
          </p:cNvPicPr>
          <p:nvPr/>
        </p:nvPicPr>
        <p:blipFill>
          <a:blip r:embed="rId4">
            <a:duotone>
              <a:prstClr val="black"/>
              <a:srgbClr val="D9C3A5">
                <a:tint val="50000"/>
                <a:satMod val="180000"/>
              </a:srgbClr>
            </a:duotone>
          </a:blip>
          <a:stretch>
            <a:fillRect/>
          </a:stretch>
        </p:blipFill>
        <p:spPr>
          <a:xfrm>
            <a:off x="6567947" y="73742"/>
            <a:ext cx="5535563" cy="3355258"/>
          </a:xfrm>
          <a:prstGeom prst="rect">
            <a:avLst/>
          </a:prstGeom>
        </p:spPr>
      </p:pic>
    </p:spTree>
    <p:extLst>
      <p:ext uri="{BB962C8B-B14F-4D97-AF65-F5344CB8AC3E}">
        <p14:creationId xmlns:p14="http://schemas.microsoft.com/office/powerpoint/2010/main" val="223104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1B6BC-255E-74E7-ABDB-6A8D042FD3CA}"/>
              </a:ext>
            </a:extLst>
          </p:cNvPr>
          <p:cNvSpPr>
            <a:spLocks noGrp="1"/>
          </p:cNvSpPr>
          <p:nvPr>
            <p:ph idx="1"/>
          </p:nvPr>
        </p:nvSpPr>
        <p:spPr>
          <a:xfrm>
            <a:off x="98323" y="68826"/>
            <a:ext cx="11975690" cy="6715432"/>
          </a:xfrm>
        </p:spPr>
        <p:txBody>
          <a:bodyPr>
            <a:normAutofit lnSpcReduction="10000"/>
          </a:bodyPr>
          <a:lstStyle/>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('Absenteeism by Education Level’)</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('Education Level’)</a:t>
            </a:r>
          </a:p>
          <a:p>
            <a:pPr marL="0" indent="0">
              <a:buNone/>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('Average Absenteeism Time (hours)’)</a:t>
            </a:r>
          </a:p>
          <a:p>
            <a:pPr marL="0" indent="0">
              <a:buNone/>
            </a:pPr>
            <a:r>
              <a:rPr lang="en-IN" dirty="0" err="1">
                <a:latin typeface="Times New Roman" panose="02020603050405020304" pitchFamily="18" charset="0"/>
                <a:cs typeface="Times New Roman" panose="02020603050405020304" pitchFamily="18" charset="0"/>
              </a:rPr>
              <a:t>plt.xticks</a:t>
            </a:r>
            <a:r>
              <a:rPr lang="en-IN" dirty="0">
                <a:latin typeface="Times New Roman" panose="02020603050405020304" pitchFamily="18" charset="0"/>
                <a:cs typeface="Times New Roman" panose="02020603050405020304" pitchFamily="18" charset="0"/>
              </a:rPr>
              <a:t>([1, 2, 3, 4], ['High School', 'Graduate', 'Postgraduate', 'Master/Doctor’])</a:t>
            </a:r>
          </a:p>
          <a:p>
            <a:pPr marL="0" indent="0">
              <a:buNone/>
            </a:pP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b="1" dirty="0">
                <a:solidFill>
                  <a:schemeClr val="accent6">
                    <a:lumMod val="50000"/>
                  </a:schemeClr>
                </a:solidFill>
                <a:latin typeface="Times New Roman" panose="02020603050405020304" pitchFamily="18" charset="0"/>
                <a:cs typeface="Times New Roman" panose="02020603050405020304" pitchFamily="18" charset="0"/>
              </a:rPr>
              <a:t>Absenteeism by Son (Has a Son vs No Son)</a:t>
            </a:r>
          </a:p>
          <a:p>
            <a:pPr marL="0" indent="0">
              <a:buNone/>
            </a:pPr>
            <a:r>
              <a:rPr lang="en-IN" dirty="0" err="1">
                <a:latin typeface="Times New Roman" panose="02020603050405020304" pitchFamily="18" charset="0"/>
                <a:cs typeface="Times New Roman" panose="02020603050405020304" pitchFamily="18" charset="0"/>
              </a:rPr>
              <a:t>son_group_absenteeism</a:t>
            </a:r>
            <a:r>
              <a:rPr lang="en-IN" dirty="0">
                <a:latin typeface="Times New Roman" panose="02020603050405020304" pitchFamily="18" charset="0"/>
                <a:cs typeface="Times New Roman" panose="02020603050405020304" pitchFamily="18" charset="0"/>
              </a:rPr>
              <a:t> = df1.groupby('Son')['Absenteeism time in hours'].mean().</a:t>
            </a:r>
            <a:r>
              <a:rPr lang="en-IN" dirty="0" err="1">
                <a:latin typeface="Times New Roman" panose="02020603050405020304" pitchFamily="18" charset="0"/>
                <a:cs typeface="Times New Roman" panose="02020603050405020304" pitchFamily="18" charset="0"/>
              </a:rPr>
              <a:t>reset_index</a:t>
            </a:r>
            <a:endParaRPr lang="en-IN"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=(8, 5))</a:t>
            </a:r>
          </a:p>
          <a:p>
            <a:pPr marL="0" indent="0">
              <a:buNone/>
            </a:pPr>
            <a:r>
              <a:rPr lang="en-IN" dirty="0" err="1">
                <a:latin typeface="Times New Roman" panose="02020603050405020304" pitchFamily="18" charset="0"/>
                <a:cs typeface="Times New Roman" panose="02020603050405020304" pitchFamily="18" charset="0"/>
              </a:rPr>
              <a:t>plt.bar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son_group_absenteeism</a:t>
            </a:r>
            <a:r>
              <a:rPr lang="en-IN" dirty="0">
                <a:latin typeface="Times New Roman" panose="02020603050405020304" pitchFamily="18" charset="0"/>
                <a:cs typeface="Times New Roman" panose="02020603050405020304" pitchFamily="18" charset="0"/>
              </a:rPr>
              <a:t>['Son’], </a:t>
            </a:r>
          </a:p>
          <a:p>
            <a:pPr marL="0" indent="0">
              <a:buNone/>
            </a:pPr>
            <a:r>
              <a:rPr lang="en-IN" dirty="0" err="1">
                <a:latin typeface="Times New Roman" panose="02020603050405020304" pitchFamily="18" charset="0"/>
                <a:cs typeface="Times New Roman" panose="02020603050405020304" pitchFamily="18" charset="0"/>
              </a:rPr>
              <a:t>son_group_absenteeism</a:t>
            </a:r>
            <a:r>
              <a:rPr lang="en-IN" dirty="0">
                <a:latin typeface="Times New Roman" panose="02020603050405020304" pitchFamily="18" charset="0"/>
                <a:cs typeface="Times New Roman" panose="02020603050405020304" pitchFamily="18" charset="0"/>
              </a:rPr>
              <a:t>['Absenteeism time in hours’])</a:t>
            </a:r>
          </a:p>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('Absenteeism by Presence of a Son’)</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('Has a Son (0 = No, 1 = Yes)’)</a:t>
            </a:r>
          </a:p>
          <a:p>
            <a:pPr marL="0" indent="0">
              <a:buNone/>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('Average Absenteeism Time (hours)')</a:t>
            </a:r>
          </a:p>
        </p:txBody>
      </p:sp>
      <p:pic>
        <p:nvPicPr>
          <p:cNvPr id="5" name="Picture 4">
            <a:extLst>
              <a:ext uri="{FF2B5EF4-FFF2-40B4-BE49-F238E27FC236}">
                <a16:creationId xmlns:a16="http://schemas.microsoft.com/office/drawing/2014/main" id="{101979CA-91C0-4100-4119-1CACB4DB4668}"/>
              </a:ext>
            </a:extLst>
          </p:cNvPr>
          <p:cNvPicPr>
            <a:picLocks noChangeAspect="1"/>
          </p:cNvPicPr>
          <p:nvPr/>
        </p:nvPicPr>
        <p:blipFill>
          <a:blip r:embed="rId2"/>
          <a:stretch>
            <a:fillRect/>
          </a:stretch>
        </p:blipFill>
        <p:spPr>
          <a:xfrm>
            <a:off x="8013291" y="3228360"/>
            <a:ext cx="4178709" cy="3428079"/>
          </a:xfrm>
          <a:prstGeom prst="rect">
            <a:avLst/>
          </a:prstGeom>
        </p:spPr>
      </p:pic>
    </p:spTree>
    <p:extLst>
      <p:ext uri="{BB962C8B-B14F-4D97-AF65-F5344CB8AC3E}">
        <p14:creationId xmlns:p14="http://schemas.microsoft.com/office/powerpoint/2010/main" val="284518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008D7-01EC-527C-C442-8AD9BDF7C2AB}"/>
              </a:ext>
            </a:extLst>
          </p:cNvPr>
          <p:cNvSpPr>
            <a:spLocks noGrp="1"/>
          </p:cNvSpPr>
          <p:nvPr>
            <p:ph idx="1"/>
          </p:nvPr>
        </p:nvSpPr>
        <p:spPr>
          <a:xfrm>
            <a:off x="78658" y="78658"/>
            <a:ext cx="12024852" cy="6705600"/>
          </a:xfrm>
        </p:spPr>
        <p:txBody>
          <a:bodyPr>
            <a:normAutofit/>
          </a:bodyPr>
          <a:lstStyle/>
          <a:p>
            <a:pPr>
              <a:buFont typeface="Wingdings" panose="05000000000000000000" pitchFamily="2" charset="2"/>
              <a:buChar char="Ø"/>
            </a:pPr>
            <a:r>
              <a:rPr lang="en-US" b="1" u="sng" dirty="0">
                <a:solidFill>
                  <a:schemeClr val="accent6">
                    <a:lumMod val="50000"/>
                  </a:schemeClr>
                </a:solidFill>
                <a:latin typeface="Times New Roman" panose="02020603050405020304" pitchFamily="18" charset="0"/>
                <a:cs typeface="Times New Roman" panose="02020603050405020304" pitchFamily="18" charset="0"/>
              </a:rPr>
              <a:t>Absenteeism by Reason for Absence</a:t>
            </a:r>
          </a:p>
          <a:p>
            <a:pPr marL="0" indent="0">
              <a:buNone/>
            </a:pPr>
            <a:r>
              <a:rPr lang="en-US" dirty="0" err="1">
                <a:latin typeface="Times New Roman" panose="02020603050405020304" pitchFamily="18" charset="0"/>
                <a:cs typeface="Times New Roman" panose="02020603050405020304" pitchFamily="18" charset="0"/>
              </a:rPr>
              <a:t>reason_group_absenteeism</a:t>
            </a:r>
            <a:r>
              <a:rPr lang="en-US" dirty="0">
                <a:latin typeface="Times New Roman" panose="02020603050405020304" pitchFamily="18" charset="0"/>
                <a:cs typeface="Times New Roman" panose="02020603050405020304" pitchFamily="18" charset="0"/>
              </a:rPr>
              <a:t> = df1.groupby('Reason for absence')['Absenteeism time in hours'].mean().</a:t>
            </a:r>
            <a:r>
              <a:rPr lang="en-US" dirty="0" err="1">
                <a:latin typeface="Times New Roman" panose="02020603050405020304" pitchFamily="18" charset="0"/>
                <a:cs typeface="Times New Roman" panose="02020603050405020304" pitchFamily="18" charset="0"/>
              </a:rPr>
              <a:t>reset_index</a:t>
            </a:r>
            <a:r>
              <a:rPr lang="en-US"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b="1" dirty="0">
              <a:solidFill>
                <a:schemeClr val="accent6">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solidFill>
                  <a:schemeClr val="accent6">
                    <a:lumMod val="50000"/>
                  </a:schemeClr>
                </a:solidFill>
                <a:latin typeface="Times New Roman" panose="02020603050405020304" pitchFamily="18" charset="0"/>
                <a:cs typeface="Times New Roman" panose="02020603050405020304" pitchFamily="18" charset="0"/>
              </a:rPr>
              <a:t>Absenteeism by Disciplinary Failure</a:t>
            </a:r>
          </a:p>
          <a:p>
            <a:pPr marL="0" indent="0">
              <a:buNone/>
            </a:pPr>
            <a:r>
              <a:rPr lang="en-IN" dirty="0" err="1">
                <a:latin typeface="Times New Roman" panose="02020603050405020304" pitchFamily="18" charset="0"/>
                <a:cs typeface="Times New Roman" panose="02020603050405020304" pitchFamily="18" charset="0"/>
              </a:rPr>
              <a:t>disciplinary_group_absenteeism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df.groupby</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(Disciplinary failure')['Absenteeism time in hours'].mean().</a:t>
            </a:r>
            <a:r>
              <a:rPr lang="en-IN" dirty="0" err="1">
                <a:latin typeface="Times New Roman" panose="02020603050405020304" pitchFamily="18" charset="0"/>
                <a:cs typeface="Times New Roman" panose="02020603050405020304" pitchFamily="18" charset="0"/>
              </a:rPr>
              <a:t>reset_index</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u="sng" dirty="0">
                <a:solidFill>
                  <a:srgbClr val="002060"/>
                </a:solidFill>
                <a:latin typeface="Times New Roman" panose="02020603050405020304" pitchFamily="18" charset="0"/>
                <a:cs typeface="Times New Roman" panose="02020603050405020304" pitchFamily="18" charset="0"/>
              </a:rPr>
              <a:t>INTERPRETATION:</a:t>
            </a:r>
            <a:r>
              <a:rPr lang="en-IN" b="1" dirty="0">
                <a:solidFill>
                  <a:srgbClr val="00206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From this identified the absenteeism</a:t>
            </a:r>
          </a:p>
          <a:p>
            <a:pPr marL="0" indent="0">
              <a:buNone/>
            </a:pPr>
            <a:r>
              <a:rPr lang="en-IN" dirty="0">
                <a:latin typeface="Times New Roman" panose="02020603050405020304" pitchFamily="18" charset="0"/>
                <a:cs typeface="Times New Roman" panose="02020603050405020304" pitchFamily="18" charset="0"/>
              </a:rPr>
              <a:t> by age and absenteeism by son  and reason for absence and </a:t>
            </a:r>
          </a:p>
          <a:p>
            <a:pPr marL="0" indent="0">
              <a:buNone/>
            </a:pPr>
            <a:r>
              <a:rPr lang="en-IN" dirty="0">
                <a:latin typeface="Times New Roman" panose="02020603050405020304" pitchFamily="18" charset="0"/>
                <a:cs typeface="Times New Roman" panose="02020603050405020304" pitchFamily="18" charset="0"/>
              </a:rPr>
              <a:t>Absenteeism by disciplinary failure.</a:t>
            </a:r>
          </a:p>
        </p:txBody>
      </p:sp>
      <p:pic>
        <p:nvPicPr>
          <p:cNvPr id="5" name="Picture 4">
            <a:extLst>
              <a:ext uri="{FF2B5EF4-FFF2-40B4-BE49-F238E27FC236}">
                <a16:creationId xmlns:a16="http://schemas.microsoft.com/office/drawing/2014/main" id="{B41669A2-5379-4FA9-7409-FA1C0AFF670E}"/>
              </a:ext>
            </a:extLst>
          </p:cNvPr>
          <p:cNvPicPr>
            <a:picLocks noChangeAspect="1"/>
          </p:cNvPicPr>
          <p:nvPr/>
        </p:nvPicPr>
        <p:blipFill>
          <a:blip r:embed="rId2"/>
          <a:stretch>
            <a:fillRect/>
          </a:stretch>
        </p:blipFill>
        <p:spPr>
          <a:xfrm>
            <a:off x="7100837" y="980902"/>
            <a:ext cx="3299746" cy="2575783"/>
          </a:xfrm>
          <a:prstGeom prst="rect">
            <a:avLst/>
          </a:prstGeom>
        </p:spPr>
      </p:pic>
      <p:pic>
        <p:nvPicPr>
          <p:cNvPr id="7" name="Picture 6">
            <a:extLst>
              <a:ext uri="{FF2B5EF4-FFF2-40B4-BE49-F238E27FC236}">
                <a16:creationId xmlns:a16="http://schemas.microsoft.com/office/drawing/2014/main" id="{4FD9430D-B25A-26D6-AD5D-4F272FE57E99}"/>
              </a:ext>
            </a:extLst>
          </p:cNvPr>
          <p:cNvPicPr>
            <a:picLocks noChangeAspect="1"/>
          </p:cNvPicPr>
          <p:nvPr/>
        </p:nvPicPr>
        <p:blipFill>
          <a:blip r:embed="rId3"/>
          <a:stretch>
            <a:fillRect/>
          </a:stretch>
        </p:blipFill>
        <p:spPr>
          <a:xfrm>
            <a:off x="9431934" y="4550330"/>
            <a:ext cx="2671576" cy="1575167"/>
          </a:xfrm>
          <a:prstGeom prst="rect">
            <a:avLst/>
          </a:prstGeom>
        </p:spPr>
      </p:pic>
    </p:spTree>
    <p:extLst>
      <p:ext uri="{BB962C8B-B14F-4D97-AF65-F5344CB8AC3E}">
        <p14:creationId xmlns:p14="http://schemas.microsoft.com/office/powerpoint/2010/main" val="282292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1858</Words>
  <Application>Microsoft Office PowerPoint</Application>
  <PresentationFormat>Widescreen</PresentationFormat>
  <Paragraphs>174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Maruri</dc:creator>
  <cp:lastModifiedBy>Priyanka Maruri</cp:lastModifiedBy>
  <cp:revision>1</cp:revision>
  <dcterms:created xsi:type="dcterms:W3CDTF">2024-12-18T06:38:23Z</dcterms:created>
  <dcterms:modified xsi:type="dcterms:W3CDTF">2024-12-19T03:44:48Z</dcterms:modified>
</cp:coreProperties>
</file>