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Maruri" userId="002123d468956dc1" providerId="LiveId" clId="{F9E268AE-9BBC-41B3-8C32-CDF593EC5A69}"/>
    <pc:docChg chg="undo custSel addSld modSld">
      <pc:chgData name="Priyanka Maruri" userId="002123d468956dc1" providerId="LiveId" clId="{F9E268AE-9BBC-41B3-8C32-CDF593EC5A69}" dt="2024-10-29T14:18:08.120" v="1414" actId="5793"/>
      <pc:docMkLst>
        <pc:docMk/>
      </pc:docMkLst>
      <pc:sldChg chg="modSp mod">
        <pc:chgData name="Priyanka Maruri" userId="002123d468956dc1" providerId="LiveId" clId="{F9E268AE-9BBC-41B3-8C32-CDF593EC5A69}" dt="2024-10-29T09:50:44.891" v="20" actId="207"/>
        <pc:sldMkLst>
          <pc:docMk/>
          <pc:sldMk cId="589266798" sldId="257"/>
        </pc:sldMkLst>
        <pc:spChg chg="mod">
          <ac:chgData name="Priyanka Maruri" userId="002123d468956dc1" providerId="LiveId" clId="{F9E268AE-9BBC-41B3-8C32-CDF593EC5A69}" dt="2024-10-29T09:50:44.891" v="20" actId="207"/>
          <ac:spMkLst>
            <pc:docMk/>
            <pc:sldMk cId="589266798" sldId="257"/>
            <ac:spMk id="3" creationId="{C51630A7-C3E8-8165-0F03-C94783640F8D}"/>
          </ac:spMkLst>
        </pc:spChg>
      </pc:sldChg>
      <pc:sldChg chg="modSp mod">
        <pc:chgData name="Priyanka Maruri" userId="002123d468956dc1" providerId="LiveId" clId="{F9E268AE-9BBC-41B3-8C32-CDF593EC5A69}" dt="2024-10-29T09:50:52.421" v="21" actId="115"/>
        <pc:sldMkLst>
          <pc:docMk/>
          <pc:sldMk cId="2834464101" sldId="259"/>
        </pc:sldMkLst>
        <pc:spChg chg="mod">
          <ac:chgData name="Priyanka Maruri" userId="002123d468956dc1" providerId="LiveId" clId="{F9E268AE-9BBC-41B3-8C32-CDF593EC5A69}" dt="2024-10-29T09:50:52.421" v="21" actId="115"/>
          <ac:spMkLst>
            <pc:docMk/>
            <pc:sldMk cId="2834464101" sldId="259"/>
            <ac:spMk id="3" creationId="{C8BC7B9F-F1E4-FD28-931F-CB762D1710A6}"/>
          </ac:spMkLst>
        </pc:spChg>
      </pc:sldChg>
      <pc:sldChg chg="addSp delSp modSp new mod">
        <pc:chgData name="Priyanka Maruri" userId="002123d468956dc1" providerId="LiveId" clId="{F9E268AE-9BBC-41B3-8C32-CDF593EC5A69}" dt="2024-10-29T10:03:40.537" v="138" actId="207"/>
        <pc:sldMkLst>
          <pc:docMk/>
          <pc:sldMk cId="83465912" sldId="263"/>
        </pc:sldMkLst>
        <pc:spChg chg="del">
          <ac:chgData name="Priyanka Maruri" userId="002123d468956dc1" providerId="LiveId" clId="{F9E268AE-9BBC-41B3-8C32-CDF593EC5A69}" dt="2024-10-29T09:46:15.424" v="1" actId="21"/>
          <ac:spMkLst>
            <pc:docMk/>
            <pc:sldMk cId="83465912" sldId="263"/>
            <ac:spMk id="2" creationId="{36847076-854C-CC31-7348-B1AC2609A3C6}"/>
          </ac:spMkLst>
        </pc:spChg>
        <pc:spChg chg="mod">
          <ac:chgData name="Priyanka Maruri" userId="002123d468956dc1" providerId="LiveId" clId="{F9E268AE-9BBC-41B3-8C32-CDF593EC5A69}" dt="2024-10-29T10:03:40.537" v="138" actId="207"/>
          <ac:spMkLst>
            <pc:docMk/>
            <pc:sldMk cId="83465912" sldId="263"/>
            <ac:spMk id="3" creationId="{D2445B5F-84E9-8737-0FCE-2F4ED539AD91}"/>
          </ac:spMkLst>
        </pc:spChg>
        <pc:picChg chg="add mod">
          <ac:chgData name="Priyanka Maruri" userId="002123d468956dc1" providerId="LiveId" clId="{F9E268AE-9BBC-41B3-8C32-CDF593EC5A69}" dt="2024-10-29T10:01:15.096" v="121" actId="14100"/>
          <ac:picMkLst>
            <pc:docMk/>
            <pc:sldMk cId="83465912" sldId="263"/>
            <ac:picMk id="5" creationId="{D45BAC25-FB08-0015-8833-73F966545BEE}"/>
          </ac:picMkLst>
        </pc:picChg>
      </pc:sldChg>
      <pc:sldChg chg="addSp delSp modSp new mod">
        <pc:chgData name="Priyanka Maruri" userId="002123d468956dc1" providerId="LiveId" clId="{F9E268AE-9BBC-41B3-8C32-CDF593EC5A69}" dt="2024-10-29T10:04:48.494" v="148" actId="14100"/>
        <pc:sldMkLst>
          <pc:docMk/>
          <pc:sldMk cId="52426393" sldId="264"/>
        </pc:sldMkLst>
        <pc:spChg chg="del">
          <ac:chgData name="Priyanka Maruri" userId="002123d468956dc1" providerId="LiveId" clId="{F9E268AE-9BBC-41B3-8C32-CDF593EC5A69}" dt="2024-10-29T09:55:33.370" v="88" actId="21"/>
          <ac:spMkLst>
            <pc:docMk/>
            <pc:sldMk cId="52426393" sldId="264"/>
            <ac:spMk id="2" creationId="{07C4CF3F-03B0-DCA4-EDA1-88614CCEE53A}"/>
          </ac:spMkLst>
        </pc:spChg>
        <pc:spChg chg="mod">
          <ac:chgData name="Priyanka Maruri" userId="002123d468956dc1" providerId="LiveId" clId="{F9E268AE-9BBC-41B3-8C32-CDF593EC5A69}" dt="2024-10-29T10:04:34.098" v="145" actId="27636"/>
          <ac:spMkLst>
            <pc:docMk/>
            <pc:sldMk cId="52426393" sldId="264"/>
            <ac:spMk id="3" creationId="{47BDAFA6-DD00-6C2A-C4DC-CF03F3EC21CA}"/>
          </ac:spMkLst>
        </pc:spChg>
        <pc:picChg chg="add mod">
          <ac:chgData name="Priyanka Maruri" userId="002123d468956dc1" providerId="LiveId" clId="{F9E268AE-9BBC-41B3-8C32-CDF593EC5A69}" dt="2024-10-29T10:02:52.087" v="134" actId="14100"/>
          <ac:picMkLst>
            <pc:docMk/>
            <pc:sldMk cId="52426393" sldId="264"/>
            <ac:picMk id="5" creationId="{BBD743EB-D6D1-8296-12CF-8E5D42B40057}"/>
          </ac:picMkLst>
        </pc:picChg>
        <pc:picChg chg="add mod">
          <ac:chgData name="Priyanka Maruri" userId="002123d468956dc1" providerId="LiveId" clId="{F9E268AE-9BBC-41B3-8C32-CDF593EC5A69}" dt="2024-10-29T10:04:48.494" v="148" actId="14100"/>
          <ac:picMkLst>
            <pc:docMk/>
            <pc:sldMk cId="52426393" sldId="264"/>
            <ac:picMk id="7" creationId="{8B37F361-0D73-3113-B638-981DD3E46892}"/>
          </ac:picMkLst>
        </pc:picChg>
      </pc:sldChg>
      <pc:sldChg chg="addSp delSp modSp new mod">
        <pc:chgData name="Priyanka Maruri" userId="002123d468956dc1" providerId="LiveId" clId="{F9E268AE-9BBC-41B3-8C32-CDF593EC5A69}" dt="2024-10-29T10:24:49.409" v="257" actId="20577"/>
        <pc:sldMkLst>
          <pc:docMk/>
          <pc:sldMk cId="2266847200" sldId="265"/>
        </pc:sldMkLst>
        <pc:spChg chg="del">
          <ac:chgData name="Priyanka Maruri" userId="002123d468956dc1" providerId="LiveId" clId="{F9E268AE-9BBC-41B3-8C32-CDF593EC5A69}" dt="2024-10-29T10:05:11.737" v="150" actId="21"/>
          <ac:spMkLst>
            <pc:docMk/>
            <pc:sldMk cId="2266847200" sldId="265"/>
            <ac:spMk id="2" creationId="{BBA615BB-E2D6-7551-EFAB-14A285DAFABE}"/>
          </ac:spMkLst>
        </pc:spChg>
        <pc:spChg chg="mod">
          <ac:chgData name="Priyanka Maruri" userId="002123d468956dc1" providerId="LiveId" clId="{F9E268AE-9BBC-41B3-8C32-CDF593EC5A69}" dt="2024-10-29T10:24:49.409" v="257" actId="20577"/>
          <ac:spMkLst>
            <pc:docMk/>
            <pc:sldMk cId="2266847200" sldId="265"/>
            <ac:spMk id="3" creationId="{B7A36339-4D51-2562-7995-6C13FAC0B3C9}"/>
          </ac:spMkLst>
        </pc:spChg>
        <pc:picChg chg="add mod">
          <ac:chgData name="Priyanka Maruri" userId="002123d468956dc1" providerId="LiveId" clId="{F9E268AE-9BBC-41B3-8C32-CDF593EC5A69}" dt="2024-10-29T10:23:33.306" v="223" actId="14100"/>
          <ac:picMkLst>
            <pc:docMk/>
            <pc:sldMk cId="2266847200" sldId="265"/>
            <ac:picMk id="5" creationId="{E2716E36-27BF-EE87-753E-B3292FE17CCD}"/>
          </ac:picMkLst>
        </pc:picChg>
      </pc:sldChg>
      <pc:sldChg chg="addSp delSp modSp new mod">
        <pc:chgData name="Priyanka Maruri" userId="002123d468956dc1" providerId="LiveId" clId="{F9E268AE-9BBC-41B3-8C32-CDF593EC5A69}" dt="2024-10-29T14:16:23.007" v="1241" actId="1076"/>
        <pc:sldMkLst>
          <pc:docMk/>
          <pc:sldMk cId="3844710294" sldId="266"/>
        </pc:sldMkLst>
        <pc:spChg chg="del">
          <ac:chgData name="Priyanka Maruri" userId="002123d468956dc1" providerId="LiveId" clId="{F9E268AE-9BBC-41B3-8C32-CDF593EC5A69}" dt="2024-10-29T10:25:04.650" v="259" actId="21"/>
          <ac:spMkLst>
            <pc:docMk/>
            <pc:sldMk cId="3844710294" sldId="266"/>
            <ac:spMk id="2" creationId="{1D6E29FE-069A-D7BE-95F1-040D7C461774}"/>
          </ac:spMkLst>
        </pc:spChg>
        <pc:spChg chg="mod">
          <ac:chgData name="Priyanka Maruri" userId="002123d468956dc1" providerId="LiveId" clId="{F9E268AE-9BBC-41B3-8C32-CDF593EC5A69}" dt="2024-10-29T11:00:28.399" v="388" actId="255"/>
          <ac:spMkLst>
            <pc:docMk/>
            <pc:sldMk cId="3844710294" sldId="266"/>
            <ac:spMk id="3" creationId="{A5BBBBE1-F997-4CA2-B8CC-61E173D4044B}"/>
          </ac:spMkLst>
        </pc:spChg>
        <pc:picChg chg="add mod">
          <ac:chgData name="Priyanka Maruri" userId="002123d468956dc1" providerId="LiveId" clId="{F9E268AE-9BBC-41B3-8C32-CDF593EC5A69}" dt="2024-10-29T14:16:23.007" v="1241" actId="1076"/>
          <ac:picMkLst>
            <pc:docMk/>
            <pc:sldMk cId="3844710294" sldId="266"/>
            <ac:picMk id="5" creationId="{BEA8C316-5242-C6B3-19E7-5956007FF459}"/>
          </ac:picMkLst>
        </pc:picChg>
      </pc:sldChg>
      <pc:sldChg chg="delSp modSp new mod">
        <pc:chgData name="Priyanka Maruri" userId="002123d468956dc1" providerId="LiveId" clId="{F9E268AE-9BBC-41B3-8C32-CDF593EC5A69}" dt="2024-10-29T11:31:36.175" v="565" actId="14100"/>
        <pc:sldMkLst>
          <pc:docMk/>
          <pc:sldMk cId="3715350994" sldId="267"/>
        </pc:sldMkLst>
        <pc:spChg chg="del">
          <ac:chgData name="Priyanka Maruri" userId="002123d468956dc1" providerId="LiveId" clId="{F9E268AE-9BBC-41B3-8C32-CDF593EC5A69}" dt="2024-10-29T10:57:18.350" v="374" actId="21"/>
          <ac:spMkLst>
            <pc:docMk/>
            <pc:sldMk cId="3715350994" sldId="267"/>
            <ac:spMk id="2" creationId="{F92FA48B-0913-0260-9AD5-950AA51B9844}"/>
          </ac:spMkLst>
        </pc:spChg>
        <pc:spChg chg="mod">
          <ac:chgData name="Priyanka Maruri" userId="002123d468956dc1" providerId="LiveId" clId="{F9E268AE-9BBC-41B3-8C32-CDF593EC5A69}" dt="2024-10-29T11:31:36.175" v="565" actId="14100"/>
          <ac:spMkLst>
            <pc:docMk/>
            <pc:sldMk cId="3715350994" sldId="267"/>
            <ac:spMk id="3" creationId="{BA33544E-0357-2EEC-9D98-AD2896ED961C}"/>
          </ac:spMkLst>
        </pc:spChg>
      </pc:sldChg>
      <pc:sldChg chg="addSp delSp modSp new mod">
        <pc:chgData name="Priyanka Maruri" userId="002123d468956dc1" providerId="LiveId" clId="{F9E268AE-9BBC-41B3-8C32-CDF593EC5A69}" dt="2024-10-29T11:39:42.111" v="780" actId="115"/>
        <pc:sldMkLst>
          <pc:docMk/>
          <pc:sldMk cId="33062974" sldId="268"/>
        </pc:sldMkLst>
        <pc:spChg chg="del">
          <ac:chgData name="Priyanka Maruri" userId="002123d468956dc1" providerId="LiveId" clId="{F9E268AE-9BBC-41B3-8C32-CDF593EC5A69}" dt="2024-10-29T11:31:44.887" v="566" actId="21"/>
          <ac:spMkLst>
            <pc:docMk/>
            <pc:sldMk cId="33062974" sldId="268"/>
            <ac:spMk id="2" creationId="{0C4ECDF2-DB7C-4AE5-73E9-D8645B6BD5BE}"/>
          </ac:spMkLst>
        </pc:spChg>
        <pc:spChg chg="mod">
          <ac:chgData name="Priyanka Maruri" userId="002123d468956dc1" providerId="LiveId" clId="{F9E268AE-9BBC-41B3-8C32-CDF593EC5A69}" dt="2024-10-29T11:39:42.111" v="780" actId="115"/>
          <ac:spMkLst>
            <pc:docMk/>
            <pc:sldMk cId="33062974" sldId="268"/>
            <ac:spMk id="3" creationId="{1BF12583-FC36-FD98-D53B-2A6C0668E57B}"/>
          </ac:spMkLst>
        </pc:spChg>
        <pc:picChg chg="add mod">
          <ac:chgData name="Priyanka Maruri" userId="002123d468956dc1" providerId="LiveId" clId="{F9E268AE-9BBC-41B3-8C32-CDF593EC5A69}" dt="2024-10-29T11:33:42.221" v="592" actId="1076"/>
          <ac:picMkLst>
            <pc:docMk/>
            <pc:sldMk cId="33062974" sldId="268"/>
            <ac:picMk id="5" creationId="{2C315B47-046F-D33D-CA7D-8BAB38C8446F}"/>
          </ac:picMkLst>
        </pc:picChg>
        <pc:picChg chg="add del mod">
          <ac:chgData name="Priyanka Maruri" userId="002123d468956dc1" providerId="LiveId" clId="{F9E268AE-9BBC-41B3-8C32-CDF593EC5A69}" dt="2024-10-29T11:37:01.745" v="611" actId="21"/>
          <ac:picMkLst>
            <pc:docMk/>
            <pc:sldMk cId="33062974" sldId="268"/>
            <ac:picMk id="7" creationId="{ABB0842A-76C7-6B03-8FF6-7F575FD5A6C0}"/>
          </ac:picMkLst>
        </pc:picChg>
        <pc:picChg chg="add mod">
          <ac:chgData name="Priyanka Maruri" userId="002123d468956dc1" providerId="LiveId" clId="{F9E268AE-9BBC-41B3-8C32-CDF593EC5A69}" dt="2024-10-29T11:39:26.228" v="776" actId="14100"/>
          <ac:picMkLst>
            <pc:docMk/>
            <pc:sldMk cId="33062974" sldId="268"/>
            <ac:picMk id="9" creationId="{A7F56465-1197-3A63-7181-A1882B422FC4}"/>
          </ac:picMkLst>
        </pc:picChg>
      </pc:sldChg>
      <pc:sldChg chg="delSp modSp new mod">
        <pc:chgData name="Priyanka Maruri" userId="002123d468956dc1" providerId="LiveId" clId="{F9E268AE-9BBC-41B3-8C32-CDF593EC5A69}" dt="2024-10-29T14:17:39.362" v="1351" actId="20577"/>
        <pc:sldMkLst>
          <pc:docMk/>
          <pc:sldMk cId="1992414367" sldId="269"/>
        </pc:sldMkLst>
        <pc:spChg chg="del">
          <ac:chgData name="Priyanka Maruri" userId="002123d468956dc1" providerId="LiveId" clId="{F9E268AE-9BBC-41B3-8C32-CDF593EC5A69}" dt="2024-10-29T11:39:50.627" v="782" actId="21"/>
          <ac:spMkLst>
            <pc:docMk/>
            <pc:sldMk cId="1992414367" sldId="269"/>
            <ac:spMk id="2" creationId="{40900824-D9B5-E121-AFDD-42D4DC38961C}"/>
          </ac:spMkLst>
        </pc:spChg>
        <pc:spChg chg="mod">
          <ac:chgData name="Priyanka Maruri" userId="002123d468956dc1" providerId="LiveId" clId="{F9E268AE-9BBC-41B3-8C32-CDF593EC5A69}" dt="2024-10-29T14:17:39.362" v="1351" actId="20577"/>
          <ac:spMkLst>
            <pc:docMk/>
            <pc:sldMk cId="1992414367" sldId="269"/>
            <ac:spMk id="3" creationId="{71350E0B-629B-5BE0-9888-FA8767C2CFA0}"/>
          </ac:spMkLst>
        </pc:spChg>
      </pc:sldChg>
      <pc:sldChg chg="delSp modSp new mod">
        <pc:chgData name="Priyanka Maruri" userId="002123d468956dc1" providerId="LiveId" clId="{F9E268AE-9BBC-41B3-8C32-CDF593EC5A69}" dt="2024-10-29T14:18:08.120" v="1414" actId="5793"/>
        <pc:sldMkLst>
          <pc:docMk/>
          <pc:sldMk cId="4225153130" sldId="270"/>
        </pc:sldMkLst>
        <pc:spChg chg="del">
          <ac:chgData name="Priyanka Maruri" userId="002123d468956dc1" providerId="LiveId" clId="{F9E268AE-9BBC-41B3-8C32-CDF593EC5A69}" dt="2024-10-29T14:17:47.145" v="1353" actId="21"/>
          <ac:spMkLst>
            <pc:docMk/>
            <pc:sldMk cId="4225153130" sldId="270"/>
            <ac:spMk id="2" creationId="{D2F0CA90-FE81-33D7-BF36-13B7ED5AE331}"/>
          </ac:spMkLst>
        </pc:spChg>
        <pc:spChg chg="mod">
          <ac:chgData name="Priyanka Maruri" userId="002123d468956dc1" providerId="LiveId" clId="{F9E268AE-9BBC-41B3-8C32-CDF593EC5A69}" dt="2024-10-29T14:18:08.120" v="1414" actId="5793"/>
          <ac:spMkLst>
            <pc:docMk/>
            <pc:sldMk cId="4225153130" sldId="270"/>
            <ac:spMk id="3" creationId="{01D74631-64B1-E553-AE47-38AA3ACB27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AE09-E70B-5BEF-17E0-AAD6382D52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0452A6-0569-8BA8-05A9-367F7C22E7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A9DDD9-5FB9-D62D-A54B-41E3D605656D}"/>
              </a:ext>
            </a:extLst>
          </p:cNvPr>
          <p:cNvSpPr>
            <a:spLocks noGrp="1"/>
          </p:cNvSpPr>
          <p:nvPr>
            <p:ph type="dt" sz="half" idx="10"/>
          </p:nvPr>
        </p:nvSpPr>
        <p:spPr/>
        <p:txBody>
          <a:bodyPr/>
          <a:lstStyle/>
          <a:p>
            <a:fld id="{981E098E-9615-45E1-B1F9-2808A8CB2ED1}" type="datetimeFigureOut">
              <a:rPr lang="en-IN" smtClean="0"/>
              <a:t>29-10-2024</a:t>
            </a:fld>
            <a:endParaRPr lang="en-IN"/>
          </a:p>
        </p:txBody>
      </p:sp>
      <p:sp>
        <p:nvSpPr>
          <p:cNvPr id="5" name="Footer Placeholder 4">
            <a:extLst>
              <a:ext uri="{FF2B5EF4-FFF2-40B4-BE49-F238E27FC236}">
                <a16:creationId xmlns:a16="http://schemas.microsoft.com/office/drawing/2014/main" id="{6FFE1AFD-FDE7-385F-3D20-F52C9580D5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43A98-E4A3-F49D-B771-DC3D7EA3116C}"/>
              </a:ext>
            </a:extLst>
          </p:cNvPr>
          <p:cNvSpPr>
            <a:spLocks noGrp="1"/>
          </p:cNvSpPr>
          <p:nvPr>
            <p:ph type="sldNum" sz="quarter" idx="12"/>
          </p:nvPr>
        </p:nvSpPr>
        <p:spPr/>
        <p:txBody>
          <a:bodyPr/>
          <a:lstStyle/>
          <a:p>
            <a:fld id="{D3F2CD23-8032-4045-B113-679B81CAE839}" type="slidenum">
              <a:rPr lang="en-IN" smtClean="0"/>
              <a:t>‹#›</a:t>
            </a:fld>
            <a:endParaRPr lang="en-IN"/>
          </a:p>
        </p:txBody>
      </p:sp>
    </p:spTree>
    <p:extLst>
      <p:ext uri="{BB962C8B-B14F-4D97-AF65-F5344CB8AC3E}">
        <p14:creationId xmlns:p14="http://schemas.microsoft.com/office/powerpoint/2010/main" val="2030876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6016-1BC7-BDDE-07B0-BA65401F92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3C37E8-13DE-FF7C-7B5C-80CC43A3B3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E572BB-1477-F553-531C-D2CA35FBC5F5}"/>
              </a:ext>
            </a:extLst>
          </p:cNvPr>
          <p:cNvSpPr>
            <a:spLocks noGrp="1"/>
          </p:cNvSpPr>
          <p:nvPr>
            <p:ph type="dt" sz="half" idx="10"/>
          </p:nvPr>
        </p:nvSpPr>
        <p:spPr/>
        <p:txBody>
          <a:bodyPr/>
          <a:lstStyle/>
          <a:p>
            <a:fld id="{981E098E-9615-45E1-B1F9-2808A8CB2ED1}" type="datetimeFigureOut">
              <a:rPr lang="en-IN" smtClean="0"/>
              <a:t>29-10-2024</a:t>
            </a:fld>
            <a:endParaRPr lang="en-IN"/>
          </a:p>
        </p:txBody>
      </p:sp>
      <p:sp>
        <p:nvSpPr>
          <p:cNvPr id="5" name="Footer Placeholder 4">
            <a:extLst>
              <a:ext uri="{FF2B5EF4-FFF2-40B4-BE49-F238E27FC236}">
                <a16:creationId xmlns:a16="http://schemas.microsoft.com/office/drawing/2014/main" id="{4E1E974B-548F-86E3-A9A8-5E5299F769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4798F3-71E7-3034-3965-8C30FA750BD0}"/>
              </a:ext>
            </a:extLst>
          </p:cNvPr>
          <p:cNvSpPr>
            <a:spLocks noGrp="1"/>
          </p:cNvSpPr>
          <p:nvPr>
            <p:ph type="sldNum" sz="quarter" idx="12"/>
          </p:nvPr>
        </p:nvSpPr>
        <p:spPr/>
        <p:txBody>
          <a:bodyPr/>
          <a:lstStyle/>
          <a:p>
            <a:fld id="{D3F2CD23-8032-4045-B113-679B81CAE839}" type="slidenum">
              <a:rPr lang="en-IN" smtClean="0"/>
              <a:t>‹#›</a:t>
            </a:fld>
            <a:endParaRPr lang="en-IN"/>
          </a:p>
        </p:txBody>
      </p:sp>
    </p:spTree>
    <p:extLst>
      <p:ext uri="{BB962C8B-B14F-4D97-AF65-F5344CB8AC3E}">
        <p14:creationId xmlns:p14="http://schemas.microsoft.com/office/powerpoint/2010/main" val="3984327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2F3C4C-DB12-688E-21CF-A672D0B10F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360FD9-0C29-06B8-B24F-B6E4378C80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364A17-6906-0BA1-5E56-A983CAFC7308}"/>
              </a:ext>
            </a:extLst>
          </p:cNvPr>
          <p:cNvSpPr>
            <a:spLocks noGrp="1"/>
          </p:cNvSpPr>
          <p:nvPr>
            <p:ph type="dt" sz="half" idx="10"/>
          </p:nvPr>
        </p:nvSpPr>
        <p:spPr/>
        <p:txBody>
          <a:bodyPr/>
          <a:lstStyle/>
          <a:p>
            <a:fld id="{981E098E-9615-45E1-B1F9-2808A8CB2ED1}" type="datetimeFigureOut">
              <a:rPr lang="en-IN" smtClean="0"/>
              <a:t>29-10-2024</a:t>
            </a:fld>
            <a:endParaRPr lang="en-IN"/>
          </a:p>
        </p:txBody>
      </p:sp>
      <p:sp>
        <p:nvSpPr>
          <p:cNvPr id="5" name="Footer Placeholder 4">
            <a:extLst>
              <a:ext uri="{FF2B5EF4-FFF2-40B4-BE49-F238E27FC236}">
                <a16:creationId xmlns:a16="http://schemas.microsoft.com/office/drawing/2014/main" id="{DF79FF03-18D2-67B4-939C-E7764B1175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684B39-1066-42E8-05F0-DE3F07EE6825}"/>
              </a:ext>
            </a:extLst>
          </p:cNvPr>
          <p:cNvSpPr>
            <a:spLocks noGrp="1"/>
          </p:cNvSpPr>
          <p:nvPr>
            <p:ph type="sldNum" sz="quarter" idx="12"/>
          </p:nvPr>
        </p:nvSpPr>
        <p:spPr/>
        <p:txBody>
          <a:bodyPr/>
          <a:lstStyle/>
          <a:p>
            <a:fld id="{D3F2CD23-8032-4045-B113-679B81CAE839}" type="slidenum">
              <a:rPr lang="en-IN" smtClean="0"/>
              <a:t>‹#›</a:t>
            </a:fld>
            <a:endParaRPr lang="en-IN"/>
          </a:p>
        </p:txBody>
      </p:sp>
    </p:spTree>
    <p:extLst>
      <p:ext uri="{BB962C8B-B14F-4D97-AF65-F5344CB8AC3E}">
        <p14:creationId xmlns:p14="http://schemas.microsoft.com/office/powerpoint/2010/main" val="3587400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98861-84CF-D773-3988-B7C27129F6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631485-53CC-6E2C-9338-05F2335A15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2FBB68-2EC7-1CEF-EA92-27A2024D819F}"/>
              </a:ext>
            </a:extLst>
          </p:cNvPr>
          <p:cNvSpPr>
            <a:spLocks noGrp="1"/>
          </p:cNvSpPr>
          <p:nvPr>
            <p:ph type="dt" sz="half" idx="10"/>
          </p:nvPr>
        </p:nvSpPr>
        <p:spPr/>
        <p:txBody>
          <a:bodyPr/>
          <a:lstStyle/>
          <a:p>
            <a:fld id="{981E098E-9615-45E1-B1F9-2808A8CB2ED1}" type="datetimeFigureOut">
              <a:rPr lang="en-IN" smtClean="0"/>
              <a:t>29-10-2024</a:t>
            </a:fld>
            <a:endParaRPr lang="en-IN"/>
          </a:p>
        </p:txBody>
      </p:sp>
      <p:sp>
        <p:nvSpPr>
          <p:cNvPr id="5" name="Footer Placeholder 4">
            <a:extLst>
              <a:ext uri="{FF2B5EF4-FFF2-40B4-BE49-F238E27FC236}">
                <a16:creationId xmlns:a16="http://schemas.microsoft.com/office/drawing/2014/main" id="{9BEEE77C-5FAF-CE57-81FA-9E54F126D0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E27D18-0311-70E7-C881-E5FDABC0C907}"/>
              </a:ext>
            </a:extLst>
          </p:cNvPr>
          <p:cNvSpPr>
            <a:spLocks noGrp="1"/>
          </p:cNvSpPr>
          <p:nvPr>
            <p:ph type="sldNum" sz="quarter" idx="12"/>
          </p:nvPr>
        </p:nvSpPr>
        <p:spPr/>
        <p:txBody>
          <a:bodyPr/>
          <a:lstStyle/>
          <a:p>
            <a:fld id="{D3F2CD23-8032-4045-B113-679B81CAE839}" type="slidenum">
              <a:rPr lang="en-IN" smtClean="0"/>
              <a:t>‹#›</a:t>
            </a:fld>
            <a:endParaRPr lang="en-IN"/>
          </a:p>
        </p:txBody>
      </p:sp>
    </p:spTree>
    <p:extLst>
      <p:ext uri="{BB962C8B-B14F-4D97-AF65-F5344CB8AC3E}">
        <p14:creationId xmlns:p14="http://schemas.microsoft.com/office/powerpoint/2010/main" val="141885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2B92-C490-9FAC-A8E4-B35FBFF087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CCBFF3-12C6-B873-64BA-9381CED477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3E23D2-5245-6DCF-417F-A3E735DD9FDA}"/>
              </a:ext>
            </a:extLst>
          </p:cNvPr>
          <p:cNvSpPr>
            <a:spLocks noGrp="1"/>
          </p:cNvSpPr>
          <p:nvPr>
            <p:ph type="dt" sz="half" idx="10"/>
          </p:nvPr>
        </p:nvSpPr>
        <p:spPr/>
        <p:txBody>
          <a:bodyPr/>
          <a:lstStyle/>
          <a:p>
            <a:fld id="{981E098E-9615-45E1-B1F9-2808A8CB2ED1}" type="datetimeFigureOut">
              <a:rPr lang="en-IN" smtClean="0"/>
              <a:t>29-10-2024</a:t>
            </a:fld>
            <a:endParaRPr lang="en-IN"/>
          </a:p>
        </p:txBody>
      </p:sp>
      <p:sp>
        <p:nvSpPr>
          <p:cNvPr id="5" name="Footer Placeholder 4">
            <a:extLst>
              <a:ext uri="{FF2B5EF4-FFF2-40B4-BE49-F238E27FC236}">
                <a16:creationId xmlns:a16="http://schemas.microsoft.com/office/drawing/2014/main" id="{D1AD0FEF-A4BD-8C94-9999-50913A50C6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7760F9-57A5-79D0-CD04-877316DBD41C}"/>
              </a:ext>
            </a:extLst>
          </p:cNvPr>
          <p:cNvSpPr>
            <a:spLocks noGrp="1"/>
          </p:cNvSpPr>
          <p:nvPr>
            <p:ph type="sldNum" sz="quarter" idx="12"/>
          </p:nvPr>
        </p:nvSpPr>
        <p:spPr/>
        <p:txBody>
          <a:bodyPr/>
          <a:lstStyle/>
          <a:p>
            <a:fld id="{D3F2CD23-8032-4045-B113-679B81CAE839}" type="slidenum">
              <a:rPr lang="en-IN" smtClean="0"/>
              <a:t>‹#›</a:t>
            </a:fld>
            <a:endParaRPr lang="en-IN"/>
          </a:p>
        </p:txBody>
      </p:sp>
    </p:spTree>
    <p:extLst>
      <p:ext uri="{BB962C8B-B14F-4D97-AF65-F5344CB8AC3E}">
        <p14:creationId xmlns:p14="http://schemas.microsoft.com/office/powerpoint/2010/main" val="2580697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055B2-2E98-0DF8-FA2E-65CD235298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1D797E-A732-E60A-890D-14B0FC4352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DFCD79-3F40-28CA-5572-9FBEB4E929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4CF911-C06B-7A1E-6002-4EA0BA59C3D0}"/>
              </a:ext>
            </a:extLst>
          </p:cNvPr>
          <p:cNvSpPr>
            <a:spLocks noGrp="1"/>
          </p:cNvSpPr>
          <p:nvPr>
            <p:ph type="dt" sz="half" idx="10"/>
          </p:nvPr>
        </p:nvSpPr>
        <p:spPr/>
        <p:txBody>
          <a:bodyPr/>
          <a:lstStyle/>
          <a:p>
            <a:fld id="{981E098E-9615-45E1-B1F9-2808A8CB2ED1}" type="datetimeFigureOut">
              <a:rPr lang="en-IN" smtClean="0"/>
              <a:t>29-10-2024</a:t>
            </a:fld>
            <a:endParaRPr lang="en-IN"/>
          </a:p>
        </p:txBody>
      </p:sp>
      <p:sp>
        <p:nvSpPr>
          <p:cNvPr id="6" name="Footer Placeholder 5">
            <a:extLst>
              <a:ext uri="{FF2B5EF4-FFF2-40B4-BE49-F238E27FC236}">
                <a16:creationId xmlns:a16="http://schemas.microsoft.com/office/drawing/2014/main" id="{041FD122-1E9F-C897-B087-FE5DE091A5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E89ED9-E432-8099-922D-30E216CAA23C}"/>
              </a:ext>
            </a:extLst>
          </p:cNvPr>
          <p:cNvSpPr>
            <a:spLocks noGrp="1"/>
          </p:cNvSpPr>
          <p:nvPr>
            <p:ph type="sldNum" sz="quarter" idx="12"/>
          </p:nvPr>
        </p:nvSpPr>
        <p:spPr/>
        <p:txBody>
          <a:bodyPr/>
          <a:lstStyle/>
          <a:p>
            <a:fld id="{D3F2CD23-8032-4045-B113-679B81CAE839}" type="slidenum">
              <a:rPr lang="en-IN" smtClean="0"/>
              <a:t>‹#›</a:t>
            </a:fld>
            <a:endParaRPr lang="en-IN"/>
          </a:p>
        </p:txBody>
      </p:sp>
    </p:spTree>
    <p:extLst>
      <p:ext uri="{BB962C8B-B14F-4D97-AF65-F5344CB8AC3E}">
        <p14:creationId xmlns:p14="http://schemas.microsoft.com/office/powerpoint/2010/main" val="207132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FC06-7F6A-C63D-7BF8-A18355A022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8EB57E-84F3-8878-210B-A1D304423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3E889-7E9A-5D57-10E1-B062D8B086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598172-1236-5072-783C-091CF77D92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C452CC-BD1B-24E6-7D2B-400A92371F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685CA3-B0CA-944D-D9F7-AB96DA9F4AD2}"/>
              </a:ext>
            </a:extLst>
          </p:cNvPr>
          <p:cNvSpPr>
            <a:spLocks noGrp="1"/>
          </p:cNvSpPr>
          <p:nvPr>
            <p:ph type="dt" sz="half" idx="10"/>
          </p:nvPr>
        </p:nvSpPr>
        <p:spPr/>
        <p:txBody>
          <a:bodyPr/>
          <a:lstStyle/>
          <a:p>
            <a:fld id="{981E098E-9615-45E1-B1F9-2808A8CB2ED1}" type="datetimeFigureOut">
              <a:rPr lang="en-IN" smtClean="0"/>
              <a:t>29-10-2024</a:t>
            </a:fld>
            <a:endParaRPr lang="en-IN"/>
          </a:p>
        </p:txBody>
      </p:sp>
      <p:sp>
        <p:nvSpPr>
          <p:cNvPr id="8" name="Footer Placeholder 7">
            <a:extLst>
              <a:ext uri="{FF2B5EF4-FFF2-40B4-BE49-F238E27FC236}">
                <a16:creationId xmlns:a16="http://schemas.microsoft.com/office/drawing/2014/main" id="{694C6237-FD45-9B4C-AC93-0840EA54A5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31F6B9-ADA2-FA58-29E7-6FBD71591931}"/>
              </a:ext>
            </a:extLst>
          </p:cNvPr>
          <p:cNvSpPr>
            <a:spLocks noGrp="1"/>
          </p:cNvSpPr>
          <p:nvPr>
            <p:ph type="sldNum" sz="quarter" idx="12"/>
          </p:nvPr>
        </p:nvSpPr>
        <p:spPr/>
        <p:txBody>
          <a:bodyPr/>
          <a:lstStyle/>
          <a:p>
            <a:fld id="{D3F2CD23-8032-4045-B113-679B81CAE839}" type="slidenum">
              <a:rPr lang="en-IN" smtClean="0"/>
              <a:t>‹#›</a:t>
            </a:fld>
            <a:endParaRPr lang="en-IN"/>
          </a:p>
        </p:txBody>
      </p:sp>
    </p:spTree>
    <p:extLst>
      <p:ext uri="{BB962C8B-B14F-4D97-AF65-F5344CB8AC3E}">
        <p14:creationId xmlns:p14="http://schemas.microsoft.com/office/powerpoint/2010/main" val="1163152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7C74-64C3-10DA-A18A-8F6FF8C2A9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4BB7C3-FB1B-5A31-C6BC-FD2526A5C016}"/>
              </a:ext>
            </a:extLst>
          </p:cNvPr>
          <p:cNvSpPr>
            <a:spLocks noGrp="1"/>
          </p:cNvSpPr>
          <p:nvPr>
            <p:ph type="dt" sz="half" idx="10"/>
          </p:nvPr>
        </p:nvSpPr>
        <p:spPr/>
        <p:txBody>
          <a:bodyPr/>
          <a:lstStyle/>
          <a:p>
            <a:fld id="{981E098E-9615-45E1-B1F9-2808A8CB2ED1}" type="datetimeFigureOut">
              <a:rPr lang="en-IN" smtClean="0"/>
              <a:t>29-10-2024</a:t>
            </a:fld>
            <a:endParaRPr lang="en-IN"/>
          </a:p>
        </p:txBody>
      </p:sp>
      <p:sp>
        <p:nvSpPr>
          <p:cNvPr id="4" name="Footer Placeholder 3">
            <a:extLst>
              <a:ext uri="{FF2B5EF4-FFF2-40B4-BE49-F238E27FC236}">
                <a16:creationId xmlns:a16="http://schemas.microsoft.com/office/drawing/2014/main" id="{307C267E-CE51-F306-851D-8FFBE59467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3555F5-EA14-6E3F-C1BF-6BBE1C32B649}"/>
              </a:ext>
            </a:extLst>
          </p:cNvPr>
          <p:cNvSpPr>
            <a:spLocks noGrp="1"/>
          </p:cNvSpPr>
          <p:nvPr>
            <p:ph type="sldNum" sz="quarter" idx="12"/>
          </p:nvPr>
        </p:nvSpPr>
        <p:spPr/>
        <p:txBody>
          <a:bodyPr/>
          <a:lstStyle/>
          <a:p>
            <a:fld id="{D3F2CD23-8032-4045-B113-679B81CAE839}" type="slidenum">
              <a:rPr lang="en-IN" smtClean="0"/>
              <a:t>‹#›</a:t>
            </a:fld>
            <a:endParaRPr lang="en-IN"/>
          </a:p>
        </p:txBody>
      </p:sp>
    </p:spTree>
    <p:extLst>
      <p:ext uri="{BB962C8B-B14F-4D97-AF65-F5344CB8AC3E}">
        <p14:creationId xmlns:p14="http://schemas.microsoft.com/office/powerpoint/2010/main" val="4220939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E3CCD6-027F-78B5-0A13-F7662C900ED1}"/>
              </a:ext>
            </a:extLst>
          </p:cNvPr>
          <p:cNvSpPr>
            <a:spLocks noGrp="1"/>
          </p:cNvSpPr>
          <p:nvPr>
            <p:ph type="dt" sz="half" idx="10"/>
          </p:nvPr>
        </p:nvSpPr>
        <p:spPr/>
        <p:txBody>
          <a:bodyPr/>
          <a:lstStyle/>
          <a:p>
            <a:fld id="{981E098E-9615-45E1-B1F9-2808A8CB2ED1}" type="datetimeFigureOut">
              <a:rPr lang="en-IN" smtClean="0"/>
              <a:t>29-10-2024</a:t>
            </a:fld>
            <a:endParaRPr lang="en-IN"/>
          </a:p>
        </p:txBody>
      </p:sp>
      <p:sp>
        <p:nvSpPr>
          <p:cNvPr id="3" name="Footer Placeholder 2">
            <a:extLst>
              <a:ext uri="{FF2B5EF4-FFF2-40B4-BE49-F238E27FC236}">
                <a16:creationId xmlns:a16="http://schemas.microsoft.com/office/drawing/2014/main" id="{61919B43-EFDF-1125-F966-6E45FBA323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D50DDE-14F6-C3E6-FD67-70D078879742}"/>
              </a:ext>
            </a:extLst>
          </p:cNvPr>
          <p:cNvSpPr>
            <a:spLocks noGrp="1"/>
          </p:cNvSpPr>
          <p:nvPr>
            <p:ph type="sldNum" sz="quarter" idx="12"/>
          </p:nvPr>
        </p:nvSpPr>
        <p:spPr/>
        <p:txBody>
          <a:bodyPr/>
          <a:lstStyle/>
          <a:p>
            <a:fld id="{D3F2CD23-8032-4045-B113-679B81CAE839}" type="slidenum">
              <a:rPr lang="en-IN" smtClean="0"/>
              <a:t>‹#›</a:t>
            </a:fld>
            <a:endParaRPr lang="en-IN"/>
          </a:p>
        </p:txBody>
      </p:sp>
    </p:spTree>
    <p:extLst>
      <p:ext uri="{BB962C8B-B14F-4D97-AF65-F5344CB8AC3E}">
        <p14:creationId xmlns:p14="http://schemas.microsoft.com/office/powerpoint/2010/main" val="139381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E48B-DF1B-906C-C1E3-D22E25A1B0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9F9400-1AB3-AE95-F45B-0CC21D7C3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A7DB7A-EFEA-DC0C-5F6E-B9B0300F2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1CC222-543E-CC8D-A28A-5E2AA71AA95B}"/>
              </a:ext>
            </a:extLst>
          </p:cNvPr>
          <p:cNvSpPr>
            <a:spLocks noGrp="1"/>
          </p:cNvSpPr>
          <p:nvPr>
            <p:ph type="dt" sz="half" idx="10"/>
          </p:nvPr>
        </p:nvSpPr>
        <p:spPr/>
        <p:txBody>
          <a:bodyPr/>
          <a:lstStyle/>
          <a:p>
            <a:fld id="{981E098E-9615-45E1-B1F9-2808A8CB2ED1}" type="datetimeFigureOut">
              <a:rPr lang="en-IN" smtClean="0"/>
              <a:t>29-10-2024</a:t>
            </a:fld>
            <a:endParaRPr lang="en-IN"/>
          </a:p>
        </p:txBody>
      </p:sp>
      <p:sp>
        <p:nvSpPr>
          <p:cNvPr id="6" name="Footer Placeholder 5">
            <a:extLst>
              <a:ext uri="{FF2B5EF4-FFF2-40B4-BE49-F238E27FC236}">
                <a16:creationId xmlns:a16="http://schemas.microsoft.com/office/drawing/2014/main" id="{9CC92FF3-F533-7B34-F2D2-F61CA688EA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DB33F1-CD6F-53FE-50D0-703C2F549CD6}"/>
              </a:ext>
            </a:extLst>
          </p:cNvPr>
          <p:cNvSpPr>
            <a:spLocks noGrp="1"/>
          </p:cNvSpPr>
          <p:nvPr>
            <p:ph type="sldNum" sz="quarter" idx="12"/>
          </p:nvPr>
        </p:nvSpPr>
        <p:spPr/>
        <p:txBody>
          <a:bodyPr/>
          <a:lstStyle/>
          <a:p>
            <a:fld id="{D3F2CD23-8032-4045-B113-679B81CAE839}" type="slidenum">
              <a:rPr lang="en-IN" smtClean="0"/>
              <a:t>‹#›</a:t>
            </a:fld>
            <a:endParaRPr lang="en-IN"/>
          </a:p>
        </p:txBody>
      </p:sp>
    </p:spTree>
    <p:extLst>
      <p:ext uri="{BB962C8B-B14F-4D97-AF65-F5344CB8AC3E}">
        <p14:creationId xmlns:p14="http://schemas.microsoft.com/office/powerpoint/2010/main" val="383686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0352-8702-15C6-844B-D6186CC99F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F97428-9EAF-5EDB-3F47-FB3856F3AC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8B17EC-2D34-05B4-2ECE-F539ECA79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C35912-6F19-C68C-C471-D40BE3A17546}"/>
              </a:ext>
            </a:extLst>
          </p:cNvPr>
          <p:cNvSpPr>
            <a:spLocks noGrp="1"/>
          </p:cNvSpPr>
          <p:nvPr>
            <p:ph type="dt" sz="half" idx="10"/>
          </p:nvPr>
        </p:nvSpPr>
        <p:spPr/>
        <p:txBody>
          <a:bodyPr/>
          <a:lstStyle/>
          <a:p>
            <a:fld id="{981E098E-9615-45E1-B1F9-2808A8CB2ED1}" type="datetimeFigureOut">
              <a:rPr lang="en-IN" smtClean="0"/>
              <a:t>29-10-2024</a:t>
            </a:fld>
            <a:endParaRPr lang="en-IN"/>
          </a:p>
        </p:txBody>
      </p:sp>
      <p:sp>
        <p:nvSpPr>
          <p:cNvPr id="6" name="Footer Placeholder 5">
            <a:extLst>
              <a:ext uri="{FF2B5EF4-FFF2-40B4-BE49-F238E27FC236}">
                <a16:creationId xmlns:a16="http://schemas.microsoft.com/office/drawing/2014/main" id="{7A94869A-199A-C57E-DE79-17C5B1D0E7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FD3A82-86F5-76F4-60FC-74BEA5BB1C9A}"/>
              </a:ext>
            </a:extLst>
          </p:cNvPr>
          <p:cNvSpPr>
            <a:spLocks noGrp="1"/>
          </p:cNvSpPr>
          <p:nvPr>
            <p:ph type="sldNum" sz="quarter" idx="12"/>
          </p:nvPr>
        </p:nvSpPr>
        <p:spPr/>
        <p:txBody>
          <a:bodyPr/>
          <a:lstStyle/>
          <a:p>
            <a:fld id="{D3F2CD23-8032-4045-B113-679B81CAE839}" type="slidenum">
              <a:rPr lang="en-IN" smtClean="0"/>
              <a:t>‹#›</a:t>
            </a:fld>
            <a:endParaRPr lang="en-IN"/>
          </a:p>
        </p:txBody>
      </p:sp>
    </p:spTree>
    <p:extLst>
      <p:ext uri="{BB962C8B-B14F-4D97-AF65-F5344CB8AC3E}">
        <p14:creationId xmlns:p14="http://schemas.microsoft.com/office/powerpoint/2010/main" val="238840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789489-FFD5-A4E3-D67A-1461FD657E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30D65F-30F7-F320-469A-D3E6C264F7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80C884-DE28-077B-549F-49DF79AD3F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E098E-9615-45E1-B1F9-2808A8CB2ED1}" type="datetimeFigureOut">
              <a:rPr lang="en-IN" smtClean="0"/>
              <a:t>29-10-2024</a:t>
            </a:fld>
            <a:endParaRPr lang="en-IN"/>
          </a:p>
        </p:txBody>
      </p:sp>
      <p:sp>
        <p:nvSpPr>
          <p:cNvPr id="5" name="Footer Placeholder 4">
            <a:extLst>
              <a:ext uri="{FF2B5EF4-FFF2-40B4-BE49-F238E27FC236}">
                <a16:creationId xmlns:a16="http://schemas.microsoft.com/office/drawing/2014/main" id="{F519C739-7B9B-6CD0-52E0-A428395A67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BE18E2-918F-5169-7152-BDEF4D67EC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2CD23-8032-4045-B113-679B81CAE839}" type="slidenum">
              <a:rPr lang="en-IN" smtClean="0"/>
              <a:t>‹#›</a:t>
            </a:fld>
            <a:endParaRPr lang="en-IN"/>
          </a:p>
        </p:txBody>
      </p:sp>
    </p:spTree>
    <p:extLst>
      <p:ext uri="{BB962C8B-B14F-4D97-AF65-F5344CB8AC3E}">
        <p14:creationId xmlns:p14="http://schemas.microsoft.com/office/powerpoint/2010/main" val="872630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2D8A9C-EF87-6737-CBA7-4071082C041E}"/>
              </a:ext>
            </a:extLst>
          </p:cNvPr>
          <p:cNvSpPr txBox="1"/>
          <p:nvPr/>
        </p:nvSpPr>
        <p:spPr>
          <a:xfrm>
            <a:off x="1347019" y="934065"/>
            <a:ext cx="9792930" cy="784830"/>
          </a:xfrm>
          <a:prstGeom prst="rect">
            <a:avLst/>
          </a:prstGeom>
          <a:noFill/>
        </p:spPr>
        <p:txBody>
          <a:bodyPr wrap="square" rtlCol="0">
            <a:spAutoFit/>
          </a:bodyPr>
          <a:lstStyle/>
          <a:p>
            <a:r>
              <a:rPr lang="en-IN" sz="4500" b="1" dirty="0">
                <a:solidFill>
                  <a:srgbClr val="002060"/>
                </a:solidFill>
                <a:latin typeface="Times New Roman" panose="02020603050405020304" pitchFamily="18" charset="0"/>
                <a:cs typeface="Times New Roman" panose="02020603050405020304" pitchFamily="18" charset="0"/>
              </a:rPr>
              <a:t>EXPLORATORY DATA ANALYSIS</a:t>
            </a:r>
          </a:p>
        </p:txBody>
      </p:sp>
      <p:sp>
        <p:nvSpPr>
          <p:cNvPr id="10" name="TextBox 9">
            <a:extLst>
              <a:ext uri="{FF2B5EF4-FFF2-40B4-BE49-F238E27FC236}">
                <a16:creationId xmlns:a16="http://schemas.microsoft.com/office/drawing/2014/main" id="{1070FA6F-1F94-5BDB-8C49-5FAE678A4F1A}"/>
              </a:ext>
            </a:extLst>
          </p:cNvPr>
          <p:cNvSpPr txBox="1"/>
          <p:nvPr/>
        </p:nvSpPr>
        <p:spPr>
          <a:xfrm>
            <a:off x="1455174" y="2344087"/>
            <a:ext cx="10235381" cy="1477328"/>
          </a:xfrm>
          <a:prstGeom prst="rect">
            <a:avLst/>
          </a:prstGeom>
          <a:noFill/>
        </p:spPr>
        <p:txBody>
          <a:bodyPr wrap="square" rtlCol="0">
            <a:spAutoFit/>
          </a:bodyPr>
          <a:lstStyle/>
          <a:p>
            <a:r>
              <a:rPr lang="en-IN" sz="4500" b="1" dirty="0">
                <a:solidFill>
                  <a:srgbClr val="C00000"/>
                </a:solidFill>
                <a:latin typeface="Times New Roman" panose="02020603050405020304" pitchFamily="18" charset="0"/>
                <a:cs typeface="Times New Roman" panose="02020603050405020304" pitchFamily="18" charset="0"/>
              </a:rPr>
              <a:t>HOTEL BOOKING DATA ANALYSIS</a:t>
            </a:r>
          </a:p>
          <a:p>
            <a:r>
              <a:rPr lang="en-IN" sz="4500" b="1" dirty="0">
                <a:solidFill>
                  <a:srgbClr val="C00000"/>
                </a:solidFill>
                <a:latin typeface="Times New Roman" panose="02020603050405020304" pitchFamily="18" charset="0"/>
                <a:cs typeface="Times New Roman" panose="02020603050405020304" pitchFamily="18" charset="0"/>
              </a:rPr>
              <a:t>                  PART-1,PART-2</a:t>
            </a:r>
          </a:p>
        </p:txBody>
      </p:sp>
      <p:sp>
        <p:nvSpPr>
          <p:cNvPr id="13" name="TextBox 12">
            <a:extLst>
              <a:ext uri="{FF2B5EF4-FFF2-40B4-BE49-F238E27FC236}">
                <a16:creationId xmlns:a16="http://schemas.microsoft.com/office/drawing/2014/main" id="{F8787E62-0DBA-4F73-C4A3-4B0521F9663A}"/>
              </a:ext>
            </a:extLst>
          </p:cNvPr>
          <p:cNvSpPr txBox="1"/>
          <p:nvPr/>
        </p:nvSpPr>
        <p:spPr>
          <a:xfrm>
            <a:off x="5289755" y="4100051"/>
            <a:ext cx="6400800" cy="630942"/>
          </a:xfrm>
          <a:prstGeom prst="rect">
            <a:avLst/>
          </a:prstGeom>
          <a:noFill/>
        </p:spPr>
        <p:txBody>
          <a:bodyPr wrap="square" rtlCol="0">
            <a:spAutoFit/>
          </a:bodyPr>
          <a:lstStyle/>
          <a:p>
            <a:r>
              <a:rPr lang="en-IN" sz="3500" b="1" dirty="0">
                <a:solidFill>
                  <a:srgbClr val="C00000"/>
                </a:solidFill>
                <a:latin typeface="Times New Roman" panose="02020603050405020304" pitchFamily="18" charset="0"/>
                <a:cs typeface="Times New Roman" panose="02020603050405020304" pitchFamily="18" charset="0"/>
              </a:rPr>
              <a:t>MENTOR: </a:t>
            </a:r>
            <a:r>
              <a:rPr lang="en-IN" sz="3500" dirty="0">
                <a:solidFill>
                  <a:srgbClr val="002060"/>
                </a:solidFill>
                <a:latin typeface="Times New Roman" panose="02020603050405020304" pitchFamily="18" charset="0"/>
                <a:cs typeface="Times New Roman" panose="02020603050405020304" pitchFamily="18" charset="0"/>
              </a:rPr>
              <a:t>MUNNA PANDEY</a:t>
            </a:r>
            <a:endParaRPr lang="en-IN" sz="3500" dirty="0"/>
          </a:p>
        </p:txBody>
      </p:sp>
      <p:sp>
        <p:nvSpPr>
          <p:cNvPr id="14" name="TextBox 13">
            <a:extLst>
              <a:ext uri="{FF2B5EF4-FFF2-40B4-BE49-F238E27FC236}">
                <a16:creationId xmlns:a16="http://schemas.microsoft.com/office/drawing/2014/main" id="{F6244482-70FF-3D3C-1F3F-44945DA1F5DA}"/>
              </a:ext>
            </a:extLst>
          </p:cNvPr>
          <p:cNvSpPr txBox="1"/>
          <p:nvPr/>
        </p:nvSpPr>
        <p:spPr>
          <a:xfrm>
            <a:off x="6272981" y="5191432"/>
            <a:ext cx="6213987" cy="1015663"/>
          </a:xfrm>
          <a:prstGeom prst="rect">
            <a:avLst/>
          </a:prstGeom>
          <a:noFill/>
        </p:spPr>
        <p:txBody>
          <a:bodyPr wrap="square" rtlCol="0">
            <a:spAutoFit/>
          </a:bodyPr>
          <a:lstStyle/>
          <a:p>
            <a:r>
              <a:rPr lang="en-IN" sz="3000" b="1" dirty="0">
                <a:solidFill>
                  <a:srgbClr val="C00000"/>
                </a:solidFill>
                <a:latin typeface="Times New Roman" panose="02020603050405020304" pitchFamily="18" charset="0"/>
                <a:cs typeface="Times New Roman" panose="02020603050405020304" pitchFamily="18" charset="0"/>
              </a:rPr>
              <a:t>SUBMITTED BY : </a:t>
            </a:r>
          </a:p>
          <a:p>
            <a:r>
              <a:rPr lang="en-IN" sz="3000" dirty="0">
                <a:solidFill>
                  <a:srgbClr val="002060"/>
                </a:solidFill>
                <a:latin typeface="Times New Roman" panose="02020603050405020304" pitchFamily="18" charset="0"/>
                <a:cs typeface="Times New Roman" panose="02020603050405020304" pitchFamily="18" charset="0"/>
              </a:rPr>
              <a:t>                   M.PRIYANKA</a:t>
            </a:r>
            <a:endParaRPr lang="en-IN" dirty="0"/>
          </a:p>
        </p:txBody>
      </p:sp>
    </p:spTree>
    <p:extLst>
      <p:ext uri="{BB962C8B-B14F-4D97-AF65-F5344CB8AC3E}">
        <p14:creationId xmlns:p14="http://schemas.microsoft.com/office/powerpoint/2010/main" val="186306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A36339-4D51-2562-7995-6C13FAC0B3C9}"/>
              </a:ext>
            </a:extLst>
          </p:cNvPr>
          <p:cNvSpPr>
            <a:spLocks noGrp="1"/>
          </p:cNvSpPr>
          <p:nvPr>
            <p:ph idx="1"/>
          </p:nvPr>
        </p:nvSpPr>
        <p:spPr>
          <a:xfrm>
            <a:off x="78658" y="108154"/>
            <a:ext cx="12005187" cy="6656439"/>
          </a:xfrm>
        </p:spPr>
        <p:txBody>
          <a:bodyPr>
            <a:normAutofit lnSpcReduction="10000"/>
          </a:bodyPr>
          <a:lstStyle/>
          <a:p>
            <a:pPr>
              <a:buFont typeface="Wingdings" panose="05000000000000000000" pitchFamily="2" charset="2"/>
              <a:buChar char="Ø"/>
            </a:pPr>
            <a:r>
              <a:rPr lang="en-IN" b="1" u="sng" dirty="0">
                <a:solidFill>
                  <a:srgbClr val="C00000"/>
                </a:solidFill>
                <a:latin typeface="Times New Roman" panose="02020603050405020304" pitchFamily="18" charset="0"/>
                <a:cs typeface="Times New Roman" panose="02020603050405020304" pitchFamily="18" charset="0"/>
              </a:rPr>
              <a:t>Revenue Management</a:t>
            </a:r>
          </a:p>
          <a:p>
            <a:pPr>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How does the Average Daily Rate (ADR) vary over time?</a:t>
            </a:r>
          </a:p>
          <a:p>
            <a:pPr marL="0" indent="0">
              <a:buNone/>
            </a:pPr>
            <a:r>
              <a:rPr lang="en-US" b="1" u="sng" dirty="0">
                <a:solidFill>
                  <a:schemeClr val="accent6">
                    <a:lumMod val="50000"/>
                  </a:schemeClr>
                </a:solidFill>
                <a:latin typeface="Times New Roman" panose="02020603050405020304" pitchFamily="18" charset="0"/>
                <a:cs typeface="Times New Roman" panose="02020603050405020304" pitchFamily="18" charset="0"/>
              </a:rPr>
              <a:t>CODE:</a:t>
            </a:r>
            <a:endParaRPr lang="en-IN" b="1" u="sng" dirty="0">
              <a:solidFill>
                <a:schemeClr val="accent6">
                  <a:lumMod val="50000"/>
                </a:schemeClr>
              </a:solidFill>
              <a:latin typeface="Times New Roman" panose="02020603050405020304" pitchFamily="18" charset="0"/>
              <a:cs typeface="Times New Roman" panose="02020603050405020304" pitchFamily="18" charset="0"/>
            </a:endParaRPr>
          </a:p>
          <a:p>
            <a:pPr marL="0" indent="0">
              <a:buNone/>
            </a:pPr>
            <a:r>
              <a:rPr lang="en-IN" dirty="0" err="1">
                <a:latin typeface="Times New Roman" panose="02020603050405020304" pitchFamily="18" charset="0"/>
                <a:cs typeface="Times New Roman" panose="02020603050405020304" pitchFamily="18" charset="0"/>
              </a:rPr>
              <a:t>avg_adr_per_year</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df.groupby</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arrival_date_year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adr</a:t>
            </a:r>
            <a:r>
              <a:rPr lang="en-IN" dirty="0">
                <a:latin typeface="Times New Roman" panose="02020603050405020304" pitchFamily="18" charset="0"/>
                <a:cs typeface="Times New Roman" panose="02020603050405020304" pitchFamily="18" charset="0"/>
              </a:rPr>
              <a:t>'].mean()</a:t>
            </a:r>
          </a:p>
          <a:p>
            <a:pPr marL="0" indent="0">
              <a:buNone/>
            </a:pPr>
            <a:r>
              <a:rPr lang="en-IN" dirty="0" err="1">
                <a:latin typeface="Times New Roman" panose="02020603050405020304" pitchFamily="18" charset="0"/>
                <a:cs typeface="Times New Roman" panose="02020603050405020304" pitchFamily="18" charset="0"/>
              </a:rPr>
              <a:t>plt.figure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figsize</a:t>
            </a:r>
            <a:r>
              <a:rPr lang="en-IN" dirty="0">
                <a:latin typeface="Times New Roman" panose="02020603050405020304" pitchFamily="18" charset="0"/>
                <a:cs typeface="Times New Roman" panose="02020603050405020304" pitchFamily="18" charset="0"/>
              </a:rPr>
              <a:t>=(10, 6))</a:t>
            </a:r>
          </a:p>
          <a:p>
            <a:pPr marL="0" indent="0">
              <a:buNone/>
            </a:pPr>
            <a:r>
              <a:rPr lang="en-IN" dirty="0" err="1">
                <a:latin typeface="Times New Roman" panose="02020603050405020304" pitchFamily="18" charset="0"/>
                <a:cs typeface="Times New Roman" panose="02020603050405020304" pitchFamily="18" charset="0"/>
              </a:rPr>
              <a:t>plt.plot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avg_adr_per_year.index</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avg_adr_per_year.values</a:t>
            </a:r>
            <a:r>
              <a:rPr lang="en-IN" dirty="0">
                <a:latin typeface="Times New Roman" panose="02020603050405020304" pitchFamily="18" charset="0"/>
                <a:cs typeface="Times New Roman" panose="02020603050405020304" pitchFamily="18" charset="0"/>
              </a:rPr>
              <a:t>)</a:t>
            </a:r>
          </a:p>
          <a:p>
            <a:pPr marL="0" indent="0">
              <a:buNone/>
            </a:pPr>
            <a:r>
              <a:rPr lang="en-IN" dirty="0" err="1">
                <a:latin typeface="Times New Roman" panose="02020603050405020304" pitchFamily="18" charset="0"/>
                <a:cs typeface="Times New Roman" panose="02020603050405020304" pitchFamily="18" charset="0"/>
              </a:rPr>
              <a:t>plt.xlabel</a:t>
            </a:r>
            <a:r>
              <a:rPr lang="en-IN" dirty="0">
                <a:latin typeface="Times New Roman" panose="02020603050405020304" pitchFamily="18" charset="0"/>
                <a:cs typeface="Times New Roman" panose="02020603050405020304" pitchFamily="18" charset="0"/>
              </a:rPr>
              <a:t>('Year’)</a:t>
            </a:r>
          </a:p>
          <a:p>
            <a:pPr marL="0" indent="0">
              <a:buNone/>
            </a:pPr>
            <a:r>
              <a:rPr lang="en-IN" dirty="0" err="1">
                <a:latin typeface="Times New Roman" panose="02020603050405020304" pitchFamily="18" charset="0"/>
                <a:cs typeface="Times New Roman" panose="02020603050405020304" pitchFamily="18" charset="0"/>
              </a:rPr>
              <a:t>plt.ylabel</a:t>
            </a:r>
            <a:r>
              <a:rPr lang="en-IN" dirty="0">
                <a:latin typeface="Times New Roman" panose="02020603050405020304" pitchFamily="18" charset="0"/>
                <a:cs typeface="Times New Roman" panose="02020603050405020304" pitchFamily="18" charset="0"/>
              </a:rPr>
              <a:t>('Average Daily Rate (ADR)’)</a:t>
            </a:r>
          </a:p>
          <a:p>
            <a:pPr marL="0" indent="0">
              <a:buNone/>
            </a:pPr>
            <a:r>
              <a:rPr lang="en-IN" dirty="0" err="1">
                <a:latin typeface="Times New Roman" panose="02020603050405020304" pitchFamily="18" charset="0"/>
                <a:cs typeface="Times New Roman" panose="02020603050405020304" pitchFamily="18" charset="0"/>
              </a:rPr>
              <a:t>plt.title</a:t>
            </a:r>
            <a:r>
              <a:rPr lang="en-IN" dirty="0">
                <a:latin typeface="Times New Roman" panose="02020603050405020304" pitchFamily="18" charset="0"/>
                <a:cs typeface="Times New Roman" panose="02020603050405020304" pitchFamily="18" charset="0"/>
              </a:rPr>
              <a:t>('Average Daily Rate Over Time’)</a:t>
            </a:r>
          </a:p>
          <a:p>
            <a:pPr marL="0" indent="0">
              <a:buNone/>
            </a:pPr>
            <a:r>
              <a:rPr lang="en-IN" dirty="0">
                <a:latin typeface="Times New Roman" panose="02020603050405020304" pitchFamily="18" charset="0"/>
                <a:cs typeface="Times New Roman" panose="02020603050405020304" pitchFamily="18" charset="0"/>
              </a:rPr>
              <a:t># Setting x-axis to show only integer year values </a:t>
            </a:r>
            <a:r>
              <a:rPr lang="en-IN" dirty="0" err="1">
                <a:latin typeface="Times New Roman" panose="02020603050405020304" pitchFamily="18" charset="0"/>
                <a:cs typeface="Times New Roman" panose="02020603050405020304" pitchFamily="18" charset="0"/>
              </a:rPr>
              <a:t>plt.xticks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avg_adr_per_year.index.astype</a:t>
            </a:r>
            <a:r>
              <a:rPr lang="en-IN" dirty="0">
                <a:latin typeface="Times New Roman" panose="02020603050405020304" pitchFamily="18" charset="0"/>
                <a:cs typeface="Times New Roman" panose="02020603050405020304" pitchFamily="18" charset="0"/>
              </a:rPr>
              <a:t>(int))</a:t>
            </a:r>
          </a:p>
          <a:p>
            <a:pPr marL="0" indent="0">
              <a:buNone/>
            </a:pPr>
            <a:r>
              <a:rPr lang="en-IN" dirty="0" err="1">
                <a:latin typeface="Times New Roman" panose="02020603050405020304" pitchFamily="18" charset="0"/>
                <a:cs typeface="Times New Roman" panose="02020603050405020304" pitchFamily="18" charset="0"/>
              </a:rPr>
              <a:t>Plt.grid</a:t>
            </a:r>
            <a:r>
              <a:rPr lang="en-IN" dirty="0">
                <a:latin typeface="Times New Roman" panose="02020603050405020304" pitchFamily="18" charset="0"/>
                <a:cs typeface="Times New Roman" panose="02020603050405020304" pitchFamily="18" charset="0"/>
              </a:rPr>
              <a:t>(True)</a:t>
            </a:r>
            <a:r>
              <a:rPr lang="en-IN" dirty="0" err="1">
                <a:latin typeface="Times New Roman" panose="02020603050405020304" pitchFamily="18" charset="0"/>
                <a:cs typeface="Times New Roman" panose="02020603050405020304" pitchFamily="18" charset="0"/>
              </a:rPr>
              <a:t>plt.show</a:t>
            </a:r>
            <a:r>
              <a:rPr lang="en-IN" dirty="0">
                <a:latin typeface="Times New Roman" panose="02020603050405020304" pitchFamily="18" charset="0"/>
                <a:cs typeface="Times New Roman" panose="02020603050405020304" pitchFamily="18" charset="0"/>
              </a:rPr>
              <a:t>()</a:t>
            </a:r>
          </a:p>
          <a:p>
            <a:pPr marL="0" indent="0">
              <a:buNone/>
            </a:pPr>
            <a:r>
              <a:rPr lang="en-IN" b="1" u="sng" dirty="0">
                <a:solidFill>
                  <a:srgbClr val="002060"/>
                </a:solidFill>
                <a:latin typeface="Times New Roman" panose="02020603050405020304" pitchFamily="18" charset="0"/>
                <a:cs typeface="Times New Roman" panose="02020603050405020304" pitchFamily="18" charset="0"/>
              </a:rPr>
              <a:t>INTERPRETATION:</a:t>
            </a:r>
            <a:r>
              <a:rPr lang="en-US" dirty="0">
                <a:latin typeface="Times New Roman" panose="02020603050405020304" pitchFamily="18" charset="0"/>
                <a:cs typeface="Times New Roman" panose="02020603050405020304" pitchFamily="18" charset="0"/>
              </a:rPr>
              <a:t>In the year 2017 it shows upward trend of average daily rate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2716E36-27BF-EE87-753E-B3292FE17CCD}"/>
              </a:ext>
            </a:extLst>
          </p:cNvPr>
          <p:cNvPicPr>
            <a:picLocks noChangeAspect="1"/>
          </p:cNvPicPr>
          <p:nvPr/>
        </p:nvPicPr>
        <p:blipFill>
          <a:blip r:embed="rId2"/>
          <a:stretch>
            <a:fillRect/>
          </a:stretch>
        </p:blipFill>
        <p:spPr>
          <a:xfrm>
            <a:off x="8691716" y="2141003"/>
            <a:ext cx="3421625" cy="3424056"/>
          </a:xfrm>
          <a:prstGeom prst="rect">
            <a:avLst/>
          </a:prstGeom>
        </p:spPr>
      </p:pic>
    </p:spTree>
    <p:extLst>
      <p:ext uri="{BB962C8B-B14F-4D97-AF65-F5344CB8AC3E}">
        <p14:creationId xmlns:p14="http://schemas.microsoft.com/office/powerpoint/2010/main" val="226684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BBBBE1-F997-4CA2-B8CC-61E173D4044B}"/>
              </a:ext>
            </a:extLst>
          </p:cNvPr>
          <p:cNvSpPr>
            <a:spLocks noGrp="1"/>
          </p:cNvSpPr>
          <p:nvPr>
            <p:ph idx="1"/>
          </p:nvPr>
        </p:nvSpPr>
        <p:spPr>
          <a:xfrm>
            <a:off x="88490" y="88490"/>
            <a:ext cx="12024852" cy="6769510"/>
          </a:xfrm>
        </p:spPr>
        <p:txBody>
          <a:bodyPr>
            <a:normAutofit fontScale="92500" lnSpcReduction="20000"/>
          </a:bodyPr>
          <a:lstStyle/>
          <a:p>
            <a:pPr>
              <a:buFont typeface="Wingdings" panose="05000000000000000000" pitchFamily="2" charset="2"/>
              <a:buChar char="Ø"/>
            </a:pPr>
            <a:r>
              <a:rPr lang="en-US" sz="3000" b="1" u="sng" dirty="0">
                <a:solidFill>
                  <a:srgbClr val="C00000"/>
                </a:solidFill>
                <a:latin typeface="Times New Roman" panose="02020603050405020304" pitchFamily="18" charset="0"/>
                <a:cs typeface="Times New Roman" panose="02020603050405020304" pitchFamily="18" charset="0"/>
              </a:rPr>
              <a:t>Operational Efficiency</a:t>
            </a:r>
          </a:p>
          <a:p>
            <a:pPr>
              <a:buFont typeface="Wingdings" panose="05000000000000000000" pitchFamily="2" charset="2"/>
              <a:buChar char="Ø"/>
            </a:pPr>
            <a:r>
              <a:rPr lang="en-US" sz="3000" dirty="0">
                <a:solidFill>
                  <a:srgbClr val="C00000"/>
                </a:solidFill>
                <a:latin typeface="Times New Roman" panose="02020603050405020304" pitchFamily="18" charset="0"/>
                <a:cs typeface="Times New Roman" panose="02020603050405020304" pitchFamily="18" charset="0"/>
              </a:rPr>
              <a:t>Is there a correlation between the duration a booking remains on the waiting list and the likelihood of cancellation?</a:t>
            </a:r>
          </a:p>
          <a:p>
            <a:pPr marL="0" indent="0">
              <a:buNone/>
            </a:pPr>
            <a:r>
              <a:rPr lang="en-US" b="1" u="sng" dirty="0">
                <a:solidFill>
                  <a:schemeClr val="accent6">
                    <a:lumMod val="50000"/>
                  </a:schemeClr>
                </a:solidFill>
                <a:latin typeface="Times New Roman" panose="02020603050405020304" pitchFamily="18" charset="0"/>
                <a:cs typeface="Times New Roman" panose="02020603050405020304" pitchFamily="18" charset="0"/>
              </a:rPr>
              <a:t>CODE:</a:t>
            </a:r>
          </a:p>
          <a:p>
            <a:pPr marL="0" indent="0">
              <a:buNone/>
            </a:pPr>
            <a:r>
              <a:rPr lang="en-IN" dirty="0" err="1">
                <a:latin typeface="Times New Roman" panose="02020603050405020304" pitchFamily="18" charset="0"/>
                <a:cs typeface="Times New Roman" panose="02020603050405020304" pitchFamily="18" charset="0"/>
              </a:rPr>
              <a:t>waiting_list_duration</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days_in_waiting_list</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correlation = </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days_in_waiting_list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is_canceled</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corr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iloc</a:t>
            </a:r>
            <a:r>
              <a:rPr lang="en-IN" dirty="0">
                <a:latin typeface="Times New Roman" panose="02020603050405020304" pitchFamily="18" charset="0"/>
                <a:cs typeface="Times New Roman" panose="02020603050405020304" pitchFamily="18" charset="0"/>
              </a:rPr>
              <a:t>[0,1]]</a:t>
            </a:r>
          </a:p>
          <a:p>
            <a:pPr marL="0" indent="0">
              <a:buNone/>
            </a:pPr>
            <a:r>
              <a:rPr lang="en-IN" dirty="0" err="1">
                <a:latin typeface="Times New Roman" panose="02020603050405020304" pitchFamily="18" charset="0"/>
                <a:cs typeface="Times New Roman" panose="02020603050405020304" pitchFamily="18" charset="0"/>
              </a:rPr>
              <a:t>plt.figure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figsize</a:t>
            </a:r>
            <a:r>
              <a:rPr lang="en-IN" dirty="0">
                <a:latin typeface="Times New Roman" panose="02020603050405020304" pitchFamily="18" charset="0"/>
                <a:cs typeface="Times New Roman" panose="02020603050405020304" pitchFamily="18" charset="0"/>
              </a:rPr>
              <a:t>=(10,6))</a:t>
            </a:r>
          </a:p>
          <a:p>
            <a:pPr marL="0" indent="0">
              <a:buNone/>
            </a:pPr>
            <a:r>
              <a:rPr lang="en-IN" dirty="0" err="1">
                <a:latin typeface="Times New Roman" panose="02020603050405020304" pitchFamily="18" charset="0"/>
                <a:cs typeface="Times New Roman" panose="02020603050405020304" pitchFamily="18" charset="0"/>
              </a:rPr>
              <a:t>sns.boxplot</a:t>
            </a:r>
            <a:r>
              <a:rPr lang="en-IN" dirty="0">
                <a:latin typeface="Times New Roman" panose="02020603050405020304" pitchFamily="18" charset="0"/>
                <a:cs typeface="Times New Roman" panose="02020603050405020304" pitchFamily="18" charset="0"/>
              </a:rPr>
              <a:t>(x='</a:t>
            </a:r>
            <a:r>
              <a:rPr lang="en-IN" dirty="0" err="1">
                <a:latin typeface="Times New Roman" panose="02020603050405020304" pitchFamily="18" charset="0"/>
                <a:cs typeface="Times New Roman" panose="02020603050405020304" pitchFamily="18" charset="0"/>
              </a:rPr>
              <a:t>is_canceled</a:t>
            </a:r>
            <a:r>
              <a:rPr lang="en-IN" dirty="0">
                <a:latin typeface="Times New Roman" panose="02020603050405020304" pitchFamily="18" charset="0"/>
                <a:cs typeface="Times New Roman" panose="02020603050405020304" pitchFamily="18" charset="0"/>
              </a:rPr>
              <a:t>', y='</a:t>
            </a:r>
            <a:r>
              <a:rPr lang="en-IN" dirty="0" err="1">
                <a:latin typeface="Times New Roman" panose="02020603050405020304" pitchFamily="18" charset="0"/>
                <a:cs typeface="Times New Roman" panose="02020603050405020304" pitchFamily="18" charset="0"/>
              </a:rPr>
              <a:t>days_in_waiting_list</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data=</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a:t>
            </a:r>
          </a:p>
          <a:p>
            <a:pPr marL="0" indent="0">
              <a:buNone/>
            </a:pPr>
            <a:r>
              <a:rPr lang="en-IN" dirty="0" err="1">
                <a:latin typeface="Times New Roman" panose="02020603050405020304" pitchFamily="18" charset="0"/>
                <a:cs typeface="Times New Roman" panose="02020603050405020304" pitchFamily="18" charset="0"/>
              </a:rPr>
              <a:t>plt.title</a:t>
            </a:r>
            <a:r>
              <a:rPr lang="en-IN" dirty="0">
                <a:latin typeface="Times New Roman" panose="02020603050405020304" pitchFamily="18" charset="0"/>
                <a:cs typeface="Times New Roman" panose="02020603050405020304" pitchFamily="18" charset="0"/>
              </a:rPr>
              <a:t>('Waiting List Duration vs. Cancellation’)</a:t>
            </a:r>
          </a:p>
          <a:p>
            <a:pPr marL="0" indent="0">
              <a:buNone/>
            </a:pPr>
            <a:r>
              <a:rPr lang="en-IN" dirty="0" err="1">
                <a:latin typeface="Times New Roman" panose="02020603050405020304" pitchFamily="18" charset="0"/>
                <a:cs typeface="Times New Roman" panose="02020603050405020304" pitchFamily="18" charset="0"/>
              </a:rPr>
              <a:t>plt.xlabel</a:t>
            </a:r>
            <a:r>
              <a:rPr lang="en-IN" dirty="0">
                <a:latin typeface="Times New Roman" panose="02020603050405020304" pitchFamily="18" charset="0"/>
                <a:cs typeface="Times New Roman" panose="02020603050405020304" pitchFamily="18" charset="0"/>
              </a:rPr>
              <a:t>('Is </a:t>
            </a:r>
            <a:r>
              <a:rPr lang="en-IN" dirty="0" err="1">
                <a:latin typeface="Times New Roman" panose="02020603050405020304" pitchFamily="18" charset="0"/>
                <a:cs typeface="Times New Roman" panose="02020603050405020304" pitchFamily="18" charset="0"/>
              </a:rPr>
              <a:t>Canceled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plt.ylabel</a:t>
            </a:r>
            <a:r>
              <a:rPr lang="en-IN" dirty="0">
                <a:latin typeface="Times New Roman" panose="02020603050405020304" pitchFamily="18" charset="0"/>
                <a:cs typeface="Times New Roman" panose="02020603050405020304" pitchFamily="18" charset="0"/>
              </a:rPr>
              <a:t>('Days in Waiting List')</a:t>
            </a:r>
            <a:r>
              <a:rPr lang="en-IN" dirty="0" err="1">
                <a:latin typeface="Times New Roman" panose="02020603050405020304" pitchFamily="18" charset="0"/>
                <a:cs typeface="Times New Roman" panose="02020603050405020304" pitchFamily="18" charset="0"/>
              </a:rPr>
              <a:t>plt.show</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Output the correlation value</a:t>
            </a:r>
          </a:p>
          <a:p>
            <a:pPr marL="0" indent="0">
              <a:buNone/>
            </a:pPr>
            <a:r>
              <a:rPr lang="en-IN" dirty="0">
                <a:latin typeface="Times New Roman" panose="02020603050405020304" pitchFamily="18" charset="0"/>
                <a:cs typeface="Times New Roman" panose="02020603050405020304" pitchFamily="18" charset="0"/>
              </a:rPr>
              <a:t>Correlation</a:t>
            </a:r>
          </a:p>
          <a:p>
            <a:pPr marL="0" indent="0">
              <a:buNone/>
            </a:pPr>
            <a:r>
              <a:rPr lang="en-IN" sz="2600" b="1" u="sng" dirty="0">
                <a:solidFill>
                  <a:srgbClr val="002060"/>
                </a:solidFill>
                <a:latin typeface="Times New Roman" panose="02020603050405020304" pitchFamily="18" charset="0"/>
                <a:cs typeface="Times New Roman" panose="02020603050405020304" pitchFamily="18" charset="0"/>
              </a:rPr>
              <a:t>INTERPRETATION:</a:t>
            </a:r>
            <a:r>
              <a:rPr lang="en-US" sz="3000" dirty="0">
                <a:latin typeface="Times New Roman" panose="02020603050405020304" pitchFamily="18" charset="0"/>
                <a:cs typeface="Times New Roman" panose="02020603050405020304" pitchFamily="18" charset="0"/>
              </a:rPr>
              <a:t>To find the correlation between duration of booking remains on the waiting list and likelihood of cancellation it shows high negative correlation(-0.06089201752421644).</a:t>
            </a:r>
            <a:endParaRPr lang="en-IN" sz="30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A8C316-5242-C6B3-19E7-5956007FF459}"/>
              </a:ext>
            </a:extLst>
          </p:cNvPr>
          <p:cNvPicPr>
            <a:picLocks noChangeAspect="1"/>
          </p:cNvPicPr>
          <p:nvPr/>
        </p:nvPicPr>
        <p:blipFill>
          <a:blip r:embed="rId2"/>
          <a:stretch>
            <a:fillRect/>
          </a:stretch>
        </p:blipFill>
        <p:spPr>
          <a:xfrm>
            <a:off x="8039510" y="983883"/>
            <a:ext cx="4064000" cy="4533653"/>
          </a:xfrm>
          <a:prstGeom prst="rect">
            <a:avLst/>
          </a:prstGeom>
        </p:spPr>
      </p:pic>
    </p:spTree>
    <p:extLst>
      <p:ext uri="{BB962C8B-B14F-4D97-AF65-F5344CB8AC3E}">
        <p14:creationId xmlns:p14="http://schemas.microsoft.com/office/powerpoint/2010/main" val="3844710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33544E-0357-2EEC-9D98-AD2896ED961C}"/>
              </a:ext>
            </a:extLst>
          </p:cNvPr>
          <p:cNvSpPr>
            <a:spLocks noGrp="1"/>
          </p:cNvSpPr>
          <p:nvPr>
            <p:ph idx="1"/>
          </p:nvPr>
        </p:nvSpPr>
        <p:spPr>
          <a:xfrm>
            <a:off x="121920" y="152400"/>
            <a:ext cx="11988800" cy="6705600"/>
          </a:xfrm>
        </p:spPr>
        <p:txBody>
          <a:bodyPr>
            <a:normAutofit fontScale="92500" lnSpcReduction="20000"/>
          </a:bodyPr>
          <a:lstStyle/>
          <a:p>
            <a:pPr marL="0" indent="0">
              <a:buNone/>
            </a:pPr>
            <a:r>
              <a:rPr lang="en-IN" sz="3000" b="1" u="sng" dirty="0">
                <a:solidFill>
                  <a:schemeClr val="accent6">
                    <a:lumMod val="50000"/>
                  </a:schemeClr>
                </a:solidFill>
                <a:latin typeface="Times New Roman" panose="02020603050405020304" pitchFamily="18" charset="0"/>
                <a:cs typeface="Times New Roman" panose="02020603050405020304" pitchFamily="18" charset="0"/>
              </a:rPr>
              <a:t>HOTEL BOOKING DATA ANALYSIS --PART-2</a:t>
            </a:r>
          </a:p>
          <a:p>
            <a:pPr>
              <a:buFont typeface="Wingdings" panose="05000000000000000000" pitchFamily="2" charset="2"/>
              <a:buChar char="Ø"/>
            </a:pPr>
            <a:r>
              <a:rPr lang="en-IN" sz="3000" b="1" u="sng" dirty="0">
                <a:solidFill>
                  <a:srgbClr val="C00000"/>
                </a:solidFill>
                <a:latin typeface="Times New Roman" panose="02020603050405020304" pitchFamily="18" charset="0"/>
                <a:cs typeface="Times New Roman" panose="02020603050405020304" pitchFamily="18" charset="0"/>
              </a:rPr>
              <a:t>Marketing and Sales Optimization</a:t>
            </a:r>
          </a:p>
          <a:p>
            <a:pPr>
              <a:buFont typeface="Wingdings" panose="05000000000000000000" pitchFamily="2" charset="2"/>
              <a:buChar char="Ø"/>
            </a:pPr>
            <a:r>
              <a:rPr lang="en-US" sz="3000" dirty="0">
                <a:solidFill>
                  <a:srgbClr val="C00000"/>
                </a:solidFill>
                <a:latin typeface="Times New Roman" panose="02020603050405020304" pitchFamily="18" charset="0"/>
                <a:cs typeface="Times New Roman" panose="02020603050405020304" pitchFamily="18" charset="0"/>
              </a:rPr>
              <a:t>Which marketing channels and market segments contribute the most to successful bookings?</a:t>
            </a:r>
            <a:endParaRPr lang="en-IN" sz="3000" dirty="0">
              <a:solidFill>
                <a:srgbClr val="C00000"/>
              </a:solidFill>
              <a:latin typeface="Times New Roman" panose="02020603050405020304" pitchFamily="18" charset="0"/>
              <a:cs typeface="Times New Roman" panose="02020603050405020304" pitchFamily="18" charset="0"/>
            </a:endParaRPr>
          </a:p>
          <a:p>
            <a:pPr marL="0" indent="0">
              <a:buNone/>
            </a:pPr>
            <a:r>
              <a:rPr lang="en-IN" sz="3000" b="1" u="sng" dirty="0">
                <a:solidFill>
                  <a:schemeClr val="accent6">
                    <a:lumMod val="50000"/>
                  </a:schemeClr>
                </a:solidFill>
                <a:latin typeface="Times New Roman" panose="02020603050405020304" pitchFamily="18" charset="0"/>
                <a:cs typeface="Times New Roman" panose="02020603050405020304" pitchFamily="18" charset="0"/>
              </a:rPr>
              <a:t>CODE:</a:t>
            </a:r>
          </a:p>
          <a:p>
            <a:pPr marL="0" indent="0">
              <a:buNone/>
            </a:pPr>
            <a:r>
              <a:rPr lang="en-IN" sz="3000" dirty="0" err="1">
                <a:latin typeface="Times New Roman" panose="02020603050405020304" pitchFamily="18" charset="0"/>
                <a:cs typeface="Times New Roman" panose="02020603050405020304" pitchFamily="18" charset="0"/>
              </a:rPr>
              <a:t>distribution_channel_counts</a:t>
            </a:r>
            <a:r>
              <a:rPr lang="en-IN" sz="3000" dirty="0">
                <a:latin typeface="Times New Roman" panose="02020603050405020304" pitchFamily="18" charset="0"/>
                <a:cs typeface="Times New Roman" panose="02020603050405020304" pitchFamily="18" charset="0"/>
              </a:rPr>
              <a:t> = </a:t>
            </a:r>
            <a:r>
              <a:rPr lang="en-IN" sz="3000" dirty="0" err="1">
                <a:latin typeface="Times New Roman" panose="02020603050405020304" pitchFamily="18" charset="0"/>
                <a:cs typeface="Times New Roman" panose="02020603050405020304" pitchFamily="18" charset="0"/>
              </a:rPr>
              <a:t>df</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distribution_channel</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value_counts</a:t>
            </a:r>
            <a:r>
              <a:rPr lang="en-IN" sz="3000" dirty="0">
                <a:latin typeface="Times New Roman" panose="02020603050405020304" pitchFamily="18" charset="0"/>
                <a:cs typeface="Times New Roman" panose="02020603050405020304" pitchFamily="18" charset="0"/>
              </a:rPr>
              <a:t>()</a:t>
            </a:r>
          </a:p>
          <a:p>
            <a:pPr marL="0" indent="0">
              <a:buNone/>
            </a:pPr>
            <a:r>
              <a:rPr lang="en-IN" sz="3000" dirty="0" err="1">
                <a:latin typeface="Times New Roman" panose="02020603050405020304" pitchFamily="18" charset="0"/>
                <a:cs typeface="Times New Roman" panose="02020603050405020304" pitchFamily="18" charset="0"/>
              </a:rPr>
              <a:t>market_segment_counts</a:t>
            </a:r>
            <a:r>
              <a:rPr lang="en-IN" sz="3000" dirty="0">
                <a:latin typeface="Times New Roman" panose="02020603050405020304" pitchFamily="18" charset="0"/>
                <a:cs typeface="Times New Roman" panose="02020603050405020304" pitchFamily="18" charset="0"/>
              </a:rPr>
              <a:t> = </a:t>
            </a:r>
            <a:r>
              <a:rPr lang="en-IN" sz="3000" dirty="0" err="1">
                <a:latin typeface="Times New Roman" panose="02020603050405020304" pitchFamily="18" charset="0"/>
                <a:cs typeface="Times New Roman" panose="02020603050405020304" pitchFamily="18" charset="0"/>
              </a:rPr>
              <a:t>df</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market_segment</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value_counts</a:t>
            </a:r>
            <a:r>
              <a:rPr lang="en-IN" sz="3000" dirty="0">
                <a:latin typeface="Times New Roman" panose="02020603050405020304" pitchFamily="18" charset="0"/>
                <a:cs typeface="Times New Roman" panose="02020603050405020304" pitchFamily="18" charset="0"/>
              </a:rPr>
              <a:t>()</a:t>
            </a:r>
          </a:p>
          <a:p>
            <a:pPr marL="0" indent="0">
              <a:buNone/>
            </a:pPr>
            <a:r>
              <a:rPr lang="en-IN" sz="3000" dirty="0">
                <a:solidFill>
                  <a:srgbClr val="0070C0"/>
                </a:solidFill>
                <a:latin typeface="Times New Roman" panose="02020603050405020304" pitchFamily="18" charset="0"/>
                <a:cs typeface="Times New Roman" panose="02020603050405020304" pitchFamily="18" charset="0"/>
              </a:rPr>
              <a:t># Plot distribution of bookings by distribution channel</a:t>
            </a:r>
          </a:p>
          <a:p>
            <a:pPr marL="0" indent="0">
              <a:buNone/>
            </a:pPr>
            <a:r>
              <a:rPr lang="en-IN" sz="3000" dirty="0" err="1">
                <a:latin typeface="Times New Roman" panose="02020603050405020304" pitchFamily="18" charset="0"/>
                <a:cs typeface="Times New Roman" panose="02020603050405020304" pitchFamily="18" charset="0"/>
              </a:rPr>
              <a:t>plt.figure</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figsize</a:t>
            </a:r>
            <a:r>
              <a:rPr lang="en-IN" sz="3000" dirty="0">
                <a:latin typeface="Times New Roman" panose="02020603050405020304" pitchFamily="18" charset="0"/>
                <a:cs typeface="Times New Roman" panose="02020603050405020304" pitchFamily="18" charset="0"/>
              </a:rPr>
              <a:t>=(10, 6))</a:t>
            </a:r>
          </a:p>
          <a:p>
            <a:pPr marL="0" indent="0">
              <a:buNone/>
            </a:pPr>
            <a:r>
              <a:rPr lang="en-IN" sz="3000" dirty="0" err="1">
                <a:latin typeface="Times New Roman" panose="02020603050405020304" pitchFamily="18" charset="0"/>
                <a:cs typeface="Times New Roman" panose="02020603050405020304" pitchFamily="18" charset="0"/>
              </a:rPr>
              <a:t>sns.barplot</a:t>
            </a:r>
            <a:r>
              <a:rPr lang="en-IN" sz="3000" dirty="0">
                <a:latin typeface="Times New Roman" panose="02020603050405020304" pitchFamily="18" charset="0"/>
                <a:cs typeface="Times New Roman" panose="02020603050405020304" pitchFamily="18" charset="0"/>
              </a:rPr>
              <a:t>(x=</a:t>
            </a:r>
            <a:r>
              <a:rPr lang="en-IN" sz="3000" dirty="0" err="1">
                <a:latin typeface="Times New Roman" panose="02020603050405020304" pitchFamily="18" charset="0"/>
                <a:cs typeface="Times New Roman" panose="02020603050405020304" pitchFamily="18" charset="0"/>
              </a:rPr>
              <a:t>distribution_channel_counts.index,y</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distribution_channel_counts.values</a:t>
            </a:r>
            <a:r>
              <a:rPr lang="en-IN" sz="3000" dirty="0">
                <a:latin typeface="Times New Roman" panose="02020603050405020304" pitchFamily="18" charset="0"/>
                <a:cs typeface="Times New Roman" panose="02020603050405020304" pitchFamily="18" charset="0"/>
              </a:rPr>
              <a:t>, palette='</a:t>
            </a:r>
            <a:r>
              <a:rPr lang="en-IN" sz="3000" dirty="0" err="1">
                <a:latin typeface="Times New Roman" panose="02020603050405020304" pitchFamily="18" charset="0"/>
                <a:cs typeface="Times New Roman" panose="02020603050405020304" pitchFamily="18" charset="0"/>
              </a:rPr>
              <a:t>viridis</a:t>
            </a:r>
            <a:r>
              <a:rPr lang="en-IN" sz="3000" dirty="0">
                <a:latin typeface="Times New Roman" panose="02020603050405020304" pitchFamily="18" charset="0"/>
                <a:cs typeface="Times New Roman" panose="02020603050405020304" pitchFamily="18" charset="0"/>
              </a:rPr>
              <a:t>’)</a:t>
            </a:r>
          </a:p>
          <a:p>
            <a:pPr marL="0" indent="0">
              <a:buNone/>
            </a:pPr>
            <a:r>
              <a:rPr lang="en-IN" sz="3000" dirty="0" err="1">
                <a:latin typeface="Times New Roman" panose="02020603050405020304" pitchFamily="18" charset="0"/>
                <a:cs typeface="Times New Roman" panose="02020603050405020304" pitchFamily="18" charset="0"/>
              </a:rPr>
              <a:t>plt.title</a:t>
            </a:r>
            <a:r>
              <a:rPr lang="en-IN" sz="3000" dirty="0">
                <a:latin typeface="Times New Roman" panose="02020603050405020304" pitchFamily="18" charset="0"/>
                <a:cs typeface="Times New Roman" panose="02020603050405020304" pitchFamily="18" charset="0"/>
              </a:rPr>
              <a:t>('Number of Bookings by Distribution Channel’)</a:t>
            </a:r>
          </a:p>
          <a:p>
            <a:pPr marL="0" indent="0">
              <a:buNone/>
            </a:pPr>
            <a:r>
              <a:rPr lang="en-IN" sz="3000" dirty="0" err="1">
                <a:latin typeface="Times New Roman" panose="02020603050405020304" pitchFamily="18" charset="0"/>
                <a:cs typeface="Times New Roman" panose="02020603050405020304" pitchFamily="18" charset="0"/>
              </a:rPr>
              <a:t>plt.xlabel</a:t>
            </a:r>
            <a:r>
              <a:rPr lang="en-IN" sz="3000" dirty="0">
                <a:latin typeface="Times New Roman" panose="02020603050405020304" pitchFamily="18" charset="0"/>
                <a:cs typeface="Times New Roman" panose="02020603050405020304" pitchFamily="18" charset="0"/>
              </a:rPr>
              <a:t>('Distribution Channel’)</a:t>
            </a:r>
          </a:p>
          <a:p>
            <a:pPr marL="0" indent="0">
              <a:buNone/>
            </a:pPr>
            <a:r>
              <a:rPr lang="en-IN" sz="3000" dirty="0" err="1">
                <a:latin typeface="Times New Roman" panose="02020603050405020304" pitchFamily="18" charset="0"/>
                <a:cs typeface="Times New Roman" panose="02020603050405020304" pitchFamily="18" charset="0"/>
              </a:rPr>
              <a:t>plt.ylabel</a:t>
            </a:r>
            <a:r>
              <a:rPr lang="en-IN" sz="3000" dirty="0">
                <a:latin typeface="Times New Roman" panose="02020603050405020304" pitchFamily="18" charset="0"/>
                <a:cs typeface="Times New Roman" panose="02020603050405020304" pitchFamily="18" charset="0"/>
              </a:rPr>
              <a:t>('Number of Bookings’)</a:t>
            </a:r>
          </a:p>
          <a:p>
            <a:pPr marL="0" indent="0">
              <a:buNone/>
            </a:pPr>
            <a:r>
              <a:rPr lang="en-IN" sz="3000" dirty="0" err="1">
                <a:latin typeface="Times New Roman" panose="02020603050405020304" pitchFamily="18" charset="0"/>
                <a:cs typeface="Times New Roman" panose="02020603050405020304" pitchFamily="18" charset="0"/>
              </a:rPr>
              <a:t>plt.xticks</a:t>
            </a:r>
            <a:r>
              <a:rPr lang="en-IN" sz="3000" dirty="0">
                <a:latin typeface="Times New Roman" panose="02020603050405020304" pitchFamily="18" charset="0"/>
                <a:cs typeface="Times New Roman" panose="02020603050405020304" pitchFamily="18" charset="0"/>
              </a:rPr>
              <a:t>(rotation=45)</a:t>
            </a:r>
          </a:p>
          <a:p>
            <a:pPr marL="0" indent="0">
              <a:buNone/>
            </a:pPr>
            <a:r>
              <a:rPr lang="en-IN" sz="3000" dirty="0" err="1">
                <a:latin typeface="Times New Roman" panose="02020603050405020304" pitchFamily="18" charset="0"/>
                <a:cs typeface="Times New Roman" panose="02020603050405020304" pitchFamily="18" charset="0"/>
              </a:rPr>
              <a:t>plt.show</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5350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12583-FC36-FD98-D53B-2A6C0668E57B}"/>
              </a:ext>
            </a:extLst>
          </p:cNvPr>
          <p:cNvSpPr>
            <a:spLocks noGrp="1"/>
          </p:cNvSpPr>
          <p:nvPr>
            <p:ph idx="1"/>
          </p:nvPr>
        </p:nvSpPr>
        <p:spPr>
          <a:xfrm>
            <a:off x="101600" y="132080"/>
            <a:ext cx="12090400" cy="6593840"/>
          </a:xfrm>
        </p:spPr>
        <p:txBody>
          <a:bodyPr/>
          <a:lstStyle/>
          <a:p>
            <a:pPr marL="0" indent="0">
              <a:buNone/>
            </a:pPr>
            <a:r>
              <a:rPr lang="en-IN" dirty="0">
                <a:latin typeface="Times New Roman" panose="02020603050405020304" pitchFamily="18" charset="0"/>
                <a:cs typeface="Times New Roman" panose="02020603050405020304" pitchFamily="18" charset="0"/>
              </a:rPr>
              <a:t># Plot distribution of bookings by market segment</a:t>
            </a:r>
          </a:p>
          <a:p>
            <a:pPr marL="0" indent="0">
              <a:buNone/>
            </a:pPr>
            <a:r>
              <a:rPr lang="en-IN" dirty="0" err="1">
                <a:latin typeface="Times New Roman" panose="02020603050405020304" pitchFamily="18" charset="0"/>
                <a:cs typeface="Times New Roman" panose="02020603050405020304" pitchFamily="18" charset="0"/>
              </a:rPr>
              <a:t>plt.figure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figsize</a:t>
            </a:r>
            <a:r>
              <a:rPr lang="en-IN" dirty="0">
                <a:latin typeface="Times New Roman" panose="02020603050405020304" pitchFamily="18" charset="0"/>
                <a:cs typeface="Times New Roman" panose="02020603050405020304" pitchFamily="18" charset="0"/>
              </a:rPr>
              <a:t>=(10, 6))</a:t>
            </a:r>
          </a:p>
          <a:p>
            <a:pPr marL="0" indent="0">
              <a:buNone/>
            </a:pPr>
            <a:r>
              <a:rPr lang="en-IN" dirty="0" err="1">
                <a:latin typeface="Times New Roman" panose="02020603050405020304" pitchFamily="18" charset="0"/>
                <a:cs typeface="Times New Roman" panose="02020603050405020304" pitchFamily="18" charset="0"/>
              </a:rPr>
              <a:t>sns.barplot</a:t>
            </a:r>
            <a:r>
              <a:rPr lang="en-IN" dirty="0">
                <a:latin typeface="Times New Roman" panose="02020603050405020304" pitchFamily="18" charset="0"/>
                <a:cs typeface="Times New Roman" panose="02020603050405020304" pitchFamily="18" charset="0"/>
              </a:rPr>
              <a:t>(x=</a:t>
            </a:r>
            <a:r>
              <a:rPr lang="en-IN" dirty="0" err="1">
                <a:latin typeface="Times New Roman" panose="02020603050405020304" pitchFamily="18" charset="0"/>
                <a:cs typeface="Times New Roman" panose="02020603050405020304" pitchFamily="18" charset="0"/>
              </a:rPr>
              <a:t>market_segment_counts.index</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y=</a:t>
            </a:r>
            <a:r>
              <a:rPr lang="en-IN" dirty="0" err="1">
                <a:latin typeface="Times New Roman" panose="02020603050405020304" pitchFamily="18" charset="0"/>
                <a:cs typeface="Times New Roman" panose="02020603050405020304" pitchFamily="18" charset="0"/>
              </a:rPr>
              <a:t>market_segment_counts.values</a:t>
            </a:r>
            <a:r>
              <a:rPr lang="en-IN" dirty="0">
                <a:latin typeface="Times New Roman" panose="02020603050405020304" pitchFamily="18" charset="0"/>
                <a:cs typeface="Times New Roman" panose="02020603050405020304" pitchFamily="18" charset="0"/>
              </a:rPr>
              <a:t>,)</a:t>
            </a:r>
          </a:p>
          <a:p>
            <a:pPr marL="0" indent="0">
              <a:buNone/>
            </a:pPr>
            <a:r>
              <a:rPr lang="en-IN" dirty="0" err="1">
                <a:latin typeface="Times New Roman" panose="02020603050405020304" pitchFamily="18" charset="0"/>
                <a:cs typeface="Times New Roman" panose="02020603050405020304" pitchFamily="18" charset="0"/>
              </a:rPr>
              <a:t>plt.title</a:t>
            </a:r>
            <a:r>
              <a:rPr lang="en-IN" dirty="0">
                <a:latin typeface="Times New Roman" panose="02020603050405020304" pitchFamily="18" charset="0"/>
                <a:cs typeface="Times New Roman" panose="02020603050405020304" pitchFamily="18" charset="0"/>
              </a:rPr>
              <a:t>('Number of Bookings by Market Segment’)</a:t>
            </a:r>
          </a:p>
          <a:p>
            <a:pPr marL="0" indent="0">
              <a:buNone/>
            </a:pPr>
            <a:r>
              <a:rPr lang="en-IN" dirty="0" err="1">
                <a:latin typeface="Times New Roman" panose="02020603050405020304" pitchFamily="18" charset="0"/>
                <a:cs typeface="Times New Roman" panose="02020603050405020304" pitchFamily="18" charset="0"/>
              </a:rPr>
              <a:t>plt.xlabel</a:t>
            </a:r>
            <a:r>
              <a:rPr lang="en-IN" dirty="0">
                <a:latin typeface="Times New Roman" panose="02020603050405020304" pitchFamily="18" charset="0"/>
                <a:cs typeface="Times New Roman" panose="02020603050405020304" pitchFamily="18" charset="0"/>
              </a:rPr>
              <a:t>('Market Segment’)</a:t>
            </a:r>
          </a:p>
          <a:p>
            <a:pPr marL="0" indent="0">
              <a:buNone/>
            </a:pPr>
            <a:r>
              <a:rPr lang="en-IN" dirty="0" err="1">
                <a:latin typeface="Times New Roman" panose="02020603050405020304" pitchFamily="18" charset="0"/>
                <a:cs typeface="Times New Roman" panose="02020603050405020304" pitchFamily="18" charset="0"/>
              </a:rPr>
              <a:t>plt.ylabel</a:t>
            </a:r>
            <a:r>
              <a:rPr lang="en-IN" dirty="0">
                <a:latin typeface="Times New Roman" panose="02020603050405020304" pitchFamily="18" charset="0"/>
                <a:cs typeface="Times New Roman" panose="02020603050405020304" pitchFamily="18" charset="0"/>
              </a:rPr>
              <a:t>('Number of Bookings’)</a:t>
            </a:r>
          </a:p>
          <a:p>
            <a:pPr marL="0" indent="0">
              <a:buNone/>
            </a:pPr>
            <a:r>
              <a:rPr lang="en-IN" dirty="0" err="1">
                <a:latin typeface="Times New Roman" panose="02020603050405020304" pitchFamily="18" charset="0"/>
                <a:cs typeface="Times New Roman" panose="02020603050405020304" pitchFamily="18" charset="0"/>
              </a:rPr>
              <a:t>plt.xticks</a:t>
            </a:r>
            <a:r>
              <a:rPr lang="en-IN" dirty="0">
                <a:latin typeface="Times New Roman" panose="02020603050405020304" pitchFamily="18" charset="0"/>
                <a:cs typeface="Times New Roman" panose="02020603050405020304" pitchFamily="18" charset="0"/>
              </a:rPr>
              <a:t>(rotation=45)</a:t>
            </a:r>
            <a:r>
              <a:rPr lang="en-IN" dirty="0" err="1">
                <a:latin typeface="Times New Roman" panose="02020603050405020304" pitchFamily="18" charset="0"/>
                <a:cs typeface="Times New Roman" panose="02020603050405020304" pitchFamily="18" charset="0"/>
              </a:rPr>
              <a:t>plt.show</a:t>
            </a:r>
            <a:r>
              <a:rPr lang="en-IN"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u="sng" dirty="0">
                <a:solidFill>
                  <a:srgbClr val="002060"/>
                </a:solidFill>
                <a:latin typeface="Times New Roman" panose="02020603050405020304" pitchFamily="18" charset="0"/>
                <a:cs typeface="Times New Roman" panose="02020603050405020304" pitchFamily="18" charset="0"/>
              </a:rPr>
              <a:t>INTERPRETATION:</a:t>
            </a:r>
            <a:r>
              <a:rPr lang="en-IN" dirty="0">
                <a:latin typeface="Times New Roman" panose="02020603050405020304" pitchFamily="18" charset="0"/>
                <a:cs typeface="Times New Roman" panose="02020603050405020304" pitchFamily="18" charset="0"/>
              </a:rPr>
              <a:t> In market channel the TA/TO</a:t>
            </a:r>
          </a:p>
          <a:p>
            <a:pPr marL="0" indent="0">
              <a:buNone/>
            </a:pPr>
            <a:r>
              <a:rPr lang="en-IN" dirty="0">
                <a:latin typeface="Times New Roman" panose="02020603050405020304" pitchFamily="18" charset="0"/>
                <a:cs typeface="Times New Roman" panose="02020603050405020304" pitchFamily="18" charset="0"/>
              </a:rPr>
              <a:t> has highest bookings . And in market segment the</a:t>
            </a:r>
          </a:p>
          <a:p>
            <a:pPr marL="0" indent="0">
              <a:buNone/>
            </a:pPr>
            <a:r>
              <a:rPr lang="en-IN" dirty="0">
                <a:latin typeface="Times New Roman" panose="02020603050405020304" pitchFamily="18" charset="0"/>
                <a:cs typeface="Times New Roman" panose="02020603050405020304" pitchFamily="18" charset="0"/>
              </a:rPr>
              <a:t>ONLINE TA has highest successful </a:t>
            </a:r>
            <a:r>
              <a:rPr lang="en-IN" dirty="0" err="1">
                <a:latin typeface="Times New Roman" panose="02020603050405020304" pitchFamily="18" charset="0"/>
                <a:cs typeface="Times New Roman" panose="02020603050405020304" pitchFamily="18" charset="0"/>
              </a:rPr>
              <a:t>bokkings</a:t>
            </a:r>
            <a:r>
              <a:rPr lang="en-IN"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2C315B47-046F-D33D-CA7D-8BAB38C8446F}"/>
              </a:ext>
            </a:extLst>
          </p:cNvPr>
          <p:cNvPicPr>
            <a:picLocks noChangeAspect="1"/>
          </p:cNvPicPr>
          <p:nvPr/>
        </p:nvPicPr>
        <p:blipFill>
          <a:blip r:embed="rId2"/>
          <a:stretch>
            <a:fillRect/>
          </a:stretch>
        </p:blipFill>
        <p:spPr>
          <a:xfrm>
            <a:off x="7636968" y="233679"/>
            <a:ext cx="4375504" cy="3086337"/>
          </a:xfrm>
          <a:prstGeom prst="rect">
            <a:avLst/>
          </a:prstGeom>
        </p:spPr>
      </p:pic>
      <p:pic>
        <p:nvPicPr>
          <p:cNvPr id="9" name="Picture 8">
            <a:extLst>
              <a:ext uri="{FF2B5EF4-FFF2-40B4-BE49-F238E27FC236}">
                <a16:creationId xmlns:a16="http://schemas.microsoft.com/office/drawing/2014/main" id="{A7F56465-1197-3A63-7181-A1882B422FC4}"/>
              </a:ext>
            </a:extLst>
          </p:cNvPr>
          <p:cNvPicPr>
            <a:picLocks noChangeAspect="1"/>
          </p:cNvPicPr>
          <p:nvPr/>
        </p:nvPicPr>
        <p:blipFill>
          <a:blip r:embed="rId3"/>
          <a:stretch>
            <a:fillRect/>
          </a:stretch>
        </p:blipFill>
        <p:spPr>
          <a:xfrm>
            <a:off x="7636969" y="3421614"/>
            <a:ext cx="4504232" cy="3304305"/>
          </a:xfrm>
          <a:prstGeom prst="rect">
            <a:avLst/>
          </a:prstGeom>
        </p:spPr>
      </p:pic>
    </p:spTree>
    <p:extLst>
      <p:ext uri="{BB962C8B-B14F-4D97-AF65-F5344CB8AC3E}">
        <p14:creationId xmlns:p14="http://schemas.microsoft.com/office/powerpoint/2010/main" val="33062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50E0B-629B-5BE0-9888-FA8767C2CFA0}"/>
              </a:ext>
            </a:extLst>
          </p:cNvPr>
          <p:cNvSpPr>
            <a:spLocks noGrp="1"/>
          </p:cNvSpPr>
          <p:nvPr>
            <p:ph idx="1"/>
          </p:nvPr>
        </p:nvSpPr>
        <p:spPr>
          <a:xfrm>
            <a:off x="203200" y="223520"/>
            <a:ext cx="11795760" cy="6522720"/>
          </a:xfrm>
        </p:spPr>
        <p:txBody>
          <a:bodyPr>
            <a:normAutofit/>
          </a:bodyPr>
          <a:lstStyle/>
          <a:p>
            <a:pPr marL="0" indent="0">
              <a:buNone/>
            </a:pPr>
            <a:r>
              <a:rPr lang="en-US" b="1" dirty="0">
                <a:solidFill>
                  <a:srgbClr val="C00000"/>
                </a:solidFill>
                <a:latin typeface="Times New Roman" panose="02020603050405020304" pitchFamily="18" charset="0"/>
                <a:cs typeface="Times New Roman" panose="02020603050405020304" pitchFamily="18" charset="0"/>
              </a:rPr>
              <a:t>                                                    </a:t>
            </a:r>
            <a:r>
              <a:rPr lang="en-US" b="1" u="sng" dirty="0">
                <a:solidFill>
                  <a:srgbClr val="C00000"/>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Project Part 1,analyzed the  hotel data focusing on booking patterns, booking cancellation rates, and customer behavioral segmentation, revenue management, operational efficiency, loyalty programs, and repeat business. </a:t>
            </a:r>
          </a:p>
          <a:p>
            <a:pPr marL="0" indent="0">
              <a:buNone/>
            </a:pPr>
            <a:r>
              <a:rPr lang="en-US" dirty="0">
                <a:latin typeface="Times New Roman" panose="02020603050405020304" pitchFamily="18" charset="0"/>
                <a:cs typeface="Times New Roman" panose="02020603050405020304" pitchFamily="18" charset="0"/>
              </a:rPr>
              <a:t>  And performed the data cleaning on the dataset and peak booking periods for       hotel and correlation and relationship between the lead time and booking cancellation.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project part 2 ,analyzed the hotel data focusing on the marketing and sales optimization . And determined the market channel and market segment  of highest successful bookings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41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D74631-64B1-E553-AE47-38AA3ACB2727}"/>
              </a:ext>
            </a:extLst>
          </p:cNvPr>
          <p:cNvSpPr>
            <a:spLocks noGrp="1"/>
          </p:cNvSpPr>
          <p:nvPr>
            <p:ph idx="1"/>
          </p:nvPr>
        </p:nvSpPr>
        <p:spPr>
          <a:xfrm>
            <a:off x="786581" y="865239"/>
            <a:ext cx="10567219" cy="5311724"/>
          </a:xfrm>
        </p:spPr>
        <p:txBody>
          <a:bodyPr/>
          <a:lstStyle/>
          <a:p>
            <a:endParaRPr lang="en-IN" dirty="0"/>
          </a:p>
          <a:p>
            <a:endParaRPr lang="en-IN" dirty="0"/>
          </a:p>
          <a:p>
            <a:endParaRPr lang="en-IN" dirty="0"/>
          </a:p>
          <a:p>
            <a:endParaRPr lang="en-IN" dirty="0"/>
          </a:p>
          <a:p>
            <a:endParaRPr lang="en-IN" dirty="0"/>
          </a:p>
          <a:p>
            <a:pPr marL="0" indent="0">
              <a:buNone/>
            </a:pPr>
            <a:r>
              <a:rPr lang="en-IN" dirty="0"/>
              <a:t>                                          THANK YOU </a:t>
            </a:r>
          </a:p>
        </p:txBody>
      </p:sp>
    </p:spTree>
    <p:extLst>
      <p:ext uri="{BB962C8B-B14F-4D97-AF65-F5344CB8AC3E}">
        <p14:creationId xmlns:p14="http://schemas.microsoft.com/office/powerpoint/2010/main" val="422515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1630A7-C3E8-8165-0F03-C94783640F8D}"/>
              </a:ext>
            </a:extLst>
          </p:cNvPr>
          <p:cNvSpPr>
            <a:spLocks noGrp="1"/>
          </p:cNvSpPr>
          <p:nvPr>
            <p:ph idx="1"/>
          </p:nvPr>
        </p:nvSpPr>
        <p:spPr>
          <a:xfrm>
            <a:off x="176980" y="108154"/>
            <a:ext cx="11918037" cy="6656327"/>
          </a:xfrm>
        </p:spPr>
        <p:txBody>
          <a:bodyPr>
            <a:noAutofit/>
          </a:bodyPr>
          <a:lstStyle/>
          <a:p>
            <a:pPr marL="0" indent="0">
              <a:buNone/>
            </a:pPr>
            <a:r>
              <a:rPr lang="en-IN" sz="2600" b="1" u="sng" dirty="0">
                <a:solidFill>
                  <a:schemeClr val="accent6">
                    <a:lumMod val="50000"/>
                  </a:schemeClr>
                </a:solidFill>
                <a:latin typeface="Times New Roman" panose="02020603050405020304" pitchFamily="18" charset="0"/>
                <a:cs typeface="Times New Roman" panose="02020603050405020304" pitchFamily="18" charset="0"/>
              </a:rPr>
              <a:t>HOTEL BOOKING DATA ANALYSIS PART-1</a:t>
            </a:r>
          </a:p>
          <a:p>
            <a:pPr>
              <a:buFont typeface="Wingdings" panose="05000000000000000000" pitchFamily="2" charset="2"/>
              <a:buChar char="Ø"/>
            </a:pPr>
            <a:r>
              <a:rPr lang="en-IN" sz="2600" b="1" u="sng" dirty="0">
                <a:solidFill>
                  <a:srgbClr val="C00000"/>
                </a:solidFill>
                <a:latin typeface="Times New Roman" panose="02020603050405020304" pitchFamily="18" charset="0"/>
                <a:cs typeface="Times New Roman" panose="02020603050405020304" pitchFamily="18" charset="0"/>
              </a:rPr>
              <a:t>DATA CLEANING</a:t>
            </a:r>
          </a:p>
          <a:p>
            <a:pPr>
              <a:buFont typeface="Wingdings" panose="05000000000000000000" pitchFamily="2" charset="2"/>
              <a:buChar char="Ø"/>
            </a:pPr>
            <a:r>
              <a:rPr lang="en-IN" sz="2600" dirty="0">
                <a:solidFill>
                  <a:srgbClr val="C00000"/>
                </a:solidFill>
                <a:latin typeface="Times New Roman" panose="02020603050405020304" pitchFamily="18" charset="0"/>
                <a:cs typeface="Times New Roman" panose="02020603050405020304" pitchFamily="18" charset="0"/>
              </a:rPr>
              <a:t>Perform the necessary data cleaning steps to convert messy , unclean data into clean data.</a:t>
            </a:r>
          </a:p>
          <a:p>
            <a:pPr marL="0" indent="0">
              <a:buNone/>
            </a:pPr>
            <a:r>
              <a:rPr lang="en-IN" sz="2600" dirty="0">
                <a:solidFill>
                  <a:srgbClr val="C00000"/>
                </a:solidFill>
                <a:latin typeface="Times New Roman" panose="02020603050405020304" pitchFamily="18" charset="0"/>
                <a:cs typeface="Times New Roman" panose="02020603050405020304" pitchFamily="18" charset="0"/>
              </a:rPr>
              <a:t> </a:t>
            </a:r>
            <a:r>
              <a:rPr lang="en-IN" sz="2600" b="1" u="sng" dirty="0">
                <a:solidFill>
                  <a:schemeClr val="accent6">
                    <a:lumMod val="50000"/>
                  </a:schemeClr>
                </a:solidFill>
                <a:latin typeface="Times New Roman" panose="02020603050405020304" pitchFamily="18" charset="0"/>
                <a:cs typeface="Times New Roman" panose="02020603050405020304" pitchFamily="18" charset="0"/>
              </a:rPr>
              <a:t>CODE: </a:t>
            </a:r>
          </a:p>
          <a:p>
            <a:pPr marL="0" indent="0">
              <a:buNone/>
            </a:pPr>
            <a:r>
              <a:rPr lang="en-IN" sz="2600" dirty="0" err="1">
                <a:latin typeface="Times New Roman" panose="02020603050405020304" pitchFamily="18" charset="0"/>
                <a:cs typeface="Times New Roman" panose="02020603050405020304" pitchFamily="18" charset="0"/>
              </a:rPr>
              <a:t>df</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pd.read_csv</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r"Downloads</a:t>
            </a:r>
            <a:r>
              <a:rPr lang="en-IN" sz="2600" dirty="0">
                <a:latin typeface="Times New Roman" panose="02020603050405020304" pitchFamily="18" charset="0"/>
                <a:cs typeface="Times New Roman" panose="02020603050405020304" pitchFamily="18" charset="0"/>
              </a:rPr>
              <a:t>/DS1_C5_S5_Hotel Dataset.csv") </a:t>
            </a:r>
            <a:r>
              <a:rPr lang="en-IN" sz="2600" dirty="0">
                <a:solidFill>
                  <a:srgbClr val="C00000"/>
                </a:solidFill>
                <a:latin typeface="Times New Roman" panose="02020603050405020304" pitchFamily="18" charset="0"/>
                <a:cs typeface="Times New Roman" panose="02020603050405020304" pitchFamily="18" charset="0"/>
              </a:rPr>
              <a:t>#loading the dataset</a:t>
            </a:r>
          </a:p>
          <a:p>
            <a:pPr marL="0" indent="0">
              <a:buNone/>
            </a:pPr>
            <a:r>
              <a:rPr lang="en-IN" sz="2600" dirty="0" err="1">
                <a:latin typeface="Times New Roman" panose="02020603050405020304" pitchFamily="18" charset="0"/>
                <a:cs typeface="Times New Roman" panose="02020603050405020304" pitchFamily="18" charset="0"/>
              </a:rPr>
              <a:t>df.isnull</a:t>
            </a:r>
            <a:r>
              <a:rPr lang="en-IN" sz="2600" dirty="0">
                <a:latin typeface="Times New Roman" panose="02020603050405020304" pitchFamily="18" charset="0"/>
                <a:cs typeface="Times New Roman" panose="02020603050405020304" pitchFamily="18" charset="0"/>
              </a:rPr>
              <a:t>().sum() #Finding the missing values </a:t>
            </a:r>
          </a:p>
          <a:p>
            <a:pPr marL="0" indent="0">
              <a:buNone/>
            </a:pPr>
            <a:r>
              <a:rPr lang="en-IN" sz="2600" dirty="0">
                <a:latin typeface="Times New Roman" panose="02020603050405020304" pitchFamily="18" charset="0"/>
                <a:cs typeface="Times New Roman" panose="02020603050405020304" pitchFamily="18" charset="0"/>
              </a:rPr>
              <a:t> </a:t>
            </a:r>
            <a:r>
              <a:rPr lang="en-IN" sz="2600" b="1" dirty="0">
                <a:solidFill>
                  <a:schemeClr val="accent6">
                    <a:lumMod val="50000"/>
                  </a:schemeClr>
                </a:solidFill>
                <a:latin typeface="Times New Roman" panose="02020603050405020304" pitchFamily="18" charset="0"/>
                <a:cs typeface="Times New Roman" panose="02020603050405020304" pitchFamily="18" charset="0"/>
              </a:rPr>
              <a:t>#Handling Missing Values </a:t>
            </a:r>
          </a:p>
          <a:p>
            <a:pPr marL="0" indent="0">
              <a:buNone/>
            </a:pPr>
            <a:r>
              <a:rPr lang="en-IN" sz="2600" dirty="0" err="1">
                <a:latin typeface="Times New Roman" panose="02020603050405020304" pitchFamily="18" charset="0"/>
                <a:cs typeface="Times New Roman" panose="02020603050405020304" pitchFamily="18" charset="0"/>
              </a:rPr>
              <a:t>df</a:t>
            </a:r>
            <a:r>
              <a:rPr lang="en-IN" sz="2600" dirty="0">
                <a:latin typeface="Times New Roman" panose="02020603050405020304" pitchFamily="18" charset="0"/>
                <a:cs typeface="Times New Roman" panose="02020603050405020304" pitchFamily="18" charset="0"/>
              </a:rPr>
              <a:t>['agent'].</a:t>
            </a:r>
            <a:r>
              <a:rPr lang="en-IN" sz="2600" dirty="0" err="1">
                <a:latin typeface="Times New Roman" panose="02020603050405020304" pitchFamily="18" charset="0"/>
                <a:cs typeface="Times New Roman" panose="02020603050405020304" pitchFamily="18" charset="0"/>
              </a:rPr>
              <a:t>fillna</a:t>
            </a:r>
            <a:r>
              <a:rPr lang="en-IN" sz="2600" dirty="0">
                <a:latin typeface="Times New Roman" panose="02020603050405020304" pitchFamily="18" charset="0"/>
                <a:cs typeface="Times New Roman" panose="02020603050405020304" pitchFamily="18" charset="0"/>
              </a:rPr>
              <a:t>(0, </a:t>
            </a:r>
            <a:r>
              <a:rPr lang="en-IN" sz="2600" dirty="0" err="1">
                <a:latin typeface="Times New Roman" panose="02020603050405020304" pitchFamily="18" charset="0"/>
                <a:cs typeface="Times New Roman" panose="02020603050405020304" pitchFamily="18" charset="0"/>
              </a:rPr>
              <a:t>inplace</a:t>
            </a:r>
            <a:r>
              <a:rPr lang="en-IN" sz="2600" dirty="0">
                <a:latin typeface="Times New Roman" panose="02020603050405020304" pitchFamily="18" charset="0"/>
                <a:cs typeface="Times New Roman" panose="02020603050405020304" pitchFamily="18" charset="0"/>
              </a:rPr>
              <a:t>=True)</a:t>
            </a:r>
          </a:p>
          <a:p>
            <a:pPr marL="0" indent="0">
              <a:buNone/>
            </a:pPr>
            <a:r>
              <a:rPr lang="en-IN" sz="2600" dirty="0" err="1">
                <a:latin typeface="Times New Roman" panose="02020603050405020304" pitchFamily="18" charset="0"/>
                <a:cs typeface="Times New Roman" panose="02020603050405020304" pitchFamily="18" charset="0"/>
              </a:rPr>
              <a:t>df</a:t>
            </a:r>
            <a:r>
              <a:rPr lang="en-IN" sz="2600" dirty="0">
                <a:latin typeface="Times New Roman" panose="02020603050405020304" pitchFamily="18" charset="0"/>
                <a:cs typeface="Times New Roman" panose="02020603050405020304" pitchFamily="18" charset="0"/>
              </a:rPr>
              <a:t>['company'].</a:t>
            </a:r>
            <a:r>
              <a:rPr lang="en-IN" sz="2600" dirty="0" err="1">
                <a:latin typeface="Times New Roman" panose="02020603050405020304" pitchFamily="18" charset="0"/>
                <a:cs typeface="Times New Roman" panose="02020603050405020304" pitchFamily="18" charset="0"/>
              </a:rPr>
              <a:t>fillna</a:t>
            </a:r>
            <a:r>
              <a:rPr lang="en-IN" sz="2600" dirty="0">
                <a:latin typeface="Times New Roman" panose="02020603050405020304" pitchFamily="18" charset="0"/>
                <a:cs typeface="Times New Roman" panose="02020603050405020304" pitchFamily="18" charset="0"/>
              </a:rPr>
              <a:t>(0, </a:t>
            </a:r>
            <a:r>
              <a:rPr lang="en-IN" sz="2600" dirty="0" err="1">
                <a:latin typeface="Times New Roman" panose="02020603050405020304" pitchFamily="18" charset="0"/>
                <a:cs typeface="Times New Roman" panose="02020603050405020304" pitchFamily="18" charset="0"/>
              </a:rPr>
              <a:t>inplace</a:t>
            </a:r>
            <a:r>
              <a:rPr lang="en-IN" sz="2600" dirty="0">
                <a:latin typeface="Times New Roman" panose="02020603050405020304" pitchFamily="18" charset="0"/>
                <a:cs typeface="Times New Roman" panose="02020603050405020304" pitchFamily="18" charset="0"/>
              </a:rPr>
              <a:t>=True)</a:t>
            </a:r>
          </a:p>
          <a:p>
            <a:pPr marL="0" indent="0">
              <a:buNone/>
            </a:pPr>
            <a:r>
              <a:rPr lang="en-IN" sz="2600" b="1" u="sng" dirty="0" err="1">
                <a:solidFill>
                  <a:srgbClr val="002060"/>
                </a:solidFill>
                <a:latin typeface="Times New Roman" panose="02020603050405020304" pitchFamily="18" charset="0"/>
                <a:cs typeface="Times New Roman" panose="02020603050405020304" pitchFamily="18" charset="0"/>
              </a:rPr>
              <a:t>INTERPRETATION:</a:t>
            </a:r>
            <a:r>
              <a:rPr lang="en-IN" sz="2600" dirty="0" err="1">
                <a:latin typeface="Times New Roman" panose="02020603050405020304" pitchFamily="18" charset="0"/>
                <a:cs typeface="Times New Roman" panose="02020603050405020304" pitchFamily="18" charset="0"/>
              </a:rPr>
              <a:t>The</a:t>
            </a:r>
            <a:r>
              <a:rPr lang="en-IN" sz="2600" dirty="0">
                <a:latin typeface="Times New Roman" panose="02020603050405020304" pitchFamily="18" charset="0"/>
                <a:cs typeface="Times New Roman" panose="02020603050405020304" pitchFamily="18" charset="0"/>
              </a:rPr>
              <a:t> missing values found in agent and company . And filling with zero.</a:t>
            </a:r>
          </a:p>
          <a:p>
            <a:pPr marL="0" indent="0">
              <a:buNone/>
            </a:pPr>
            <a:r>
              <a:rPr lang="en-IN" sz="2600" dirty="0" err="1">
                <a:latin typeface="Times New Roman" panose="02020603050405020304" pitchFamily="18" charset="0"/>
                <a:cs typeface="Times New Roman" panose="02020603050405020304" pitchFamily="18" charset="0"/>
              </a:rPr>
              <a:t>df.dtypes</a:t>
            </a:r>
            <a:r>
              <a:rPr lang="en-IN" sz="2600" dirty="0">
                <a:latin typeface="Times New Roman" panose="02020603050405020304" pitchFamily="18" charset="0"/>
                <a:cs typeface="Times New Roman" panose="02020603050405020304" pitchFamily="18" charset="0"/>
              </a:rPr>
              <a:t> </a:t>
            </a:r>
            <a:r>
              <a:rPr lang="en-IN" sz="2600" dirty="0">
                <a:solidFill>
                  <a:srgbClr val="C00000"/>
                </a:solidFill>
                <a:latin typeface="Times New Roman" panose="02020603050405020304" pitchFamily="18" charset="0"/>
                <a:cs typeface="Times New Roman" panose="02020603050405020304" pitchFamily="18" charset="0"/>
              </a:rPr>
              <a:t>#Finding the data type</a:t>
            </a:r>
          </a:p>
          <a:p>
            <a:pPr marL="0" indent="0">
              <a:buNone/>
            </a:pPr>
            <a:r>
              <a:rPr lang="en-IN" sz="2400" b="1" dirty="0">
                <a:solidFill>
                  <a:schemeClr val="accent6">
                    <a:lumMod val="50000"/>
                  </a:schemeClr>
                </a:solidFill>
                <a:latin typeface="Times New Roman" panose="02020603050405020304" pitchFamily="18" charset="0"/>
                <a:cs typeface="Times New Roman" panose="02020603050405020304" pitchFamily="18" charset="0"/>
              </a:rPr>
              <a:t>#Correcting Data Types: </a:t>
            </a:r>
            <a:r>
              <a:rPr lang="en-IN" sz="2400" dirty="0">
                <a:latin typeface="Times New Roman" panose="02020603050405020304" pitchFamily="18" charset="0"/>
                <a:cs typeface="Times New Roman" panose="02020603050405020304" pitchFamily="18" charset="0"/>
              </a:rPr>
              <a:t>Convert '</a:t>
            </a:r>
            <a:r>
              <a:rPr lang="en-IN" sz="2400" dirty="0" err="1">
                <a:latin typeface="Times New Roman" panose="02020603050405020304" pitchFamily="18" charset="0"/>
                <a:cs typeface="Times New Roman" panose="02020603050405020304" pitchFamily="18" charset="0"/>
              </a:rPr>
              <a:t>reservation_status_date</a:t>
            </a:r>
            <a:r>
              <a:rPr lang="en-IN" sz="2400" dirty="0">
                <a:latin typeface="Times New Roman" panose="02020603050405020304" pitchFamily="18" charset="0"/>
                <a:cs typeface="Times New Roman" panose="02020603050405020304" pitchFamily="18" charset="0"/>
              </a:rPr>
              <a:t>' to datetime format</a:t>
            </a:r>
          </a:p>
          <a:p>
            <a:pPr marL="0" indent="0">
              <a:buNone/>
            </a:pPr>
            <a:endParaRPr lang="en-IN" sz="26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266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A3046-5D9E-C5E9-E93D-48F039A941AD}"/>
              </a:ext>
            </a:extLst>
          </p:cNvPr>
          <p:cNvSpPr>
            <a:spLocks noGrp="1"/>
          </p:cNvSpPr>
          <p:nvPr>
            <p:ph idx="1"/>
          </p:nvPr>
        </p:nvSpPr>
        <p:spPr>
          <a:xfrm>
            <a:off x="117986" y="120445"/>
            <a:ext cx="11956027" cy="6617110"/>
          </a:xfrm>
        </p:spPr>
        <p:txBody>
          <a:bodyPr/>
          <a:lstStyle/>
          <a:p>
            <a:pPr marL="0" indent="0">
              <a:buNone/>
            </a:pP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reservation_status_date</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pd.to_datetime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reservation_status_date</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format='%d-%m-%Y’)</a:t>
            </a:r>
          </a:p>
          <a:p>
            <a:pPr marL="0" indent="0">
              <a:buNone/>
            </a:pPr>
            <a:r>
              <a:rPr lang="en-IN" b="1" dirty="0">
                <a:solidFill>
                  <a:schemeClr val="accent6">
                    <a:lumMod val="50000"/>
                  </a:schemeClr>
                </a:solidFill>
                <a:latin typeface="Times New Roman" panose="02020603050405020304" pitchFamily="18" charset="0"/>
                <a:cs typeface="Times New Roman" panose="02020603050405020304" pitchFamily="18" charset="0"/>
              </a:rPr>
              <a:t>Handle Duplicate Rows:</a:t>
            </a:r>
            <a:r>
              <a:rPr lang="en-IN" dirty="0">
                <a:latin typeface="Times New Roman" panose="02020603050405020304" pitchFamily="18" charset="0"/>
                <a:cs typeface="Times New Roman" panose="02020603050405020304" pitchFamily="18" charset="0"/>
              </a:rPr>
              <a:t> Drop duplicate rows, if any</a:t>
            </a:r>
          </a:p>
          <a:p>
            <a:pPr marL="0" indent="0">
              <a:buNone/>
            </a:pPr>
            <a:r>
              <a:rPr lang="en-IN" dirty="0" err="1">
                <a:latin typeface="Times New Roman" panose="02020603050405020304" pitchFamily="18" charset="0"/>
                <a:cs typeface="Times New Roman" panose="02020603050405020304" pitchFamily="18" charset="0"/>
              </a:rPr>
              <a:t>df.drop_duplicates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inplace</a:t>
            </a:r>
            <a:r>
              <a:rPr lang="en-IN" dirty="0">
                <a:latin typeface="Times New Roman" panose="02020603050405020304" pitchFamily="18" charset="0"/>
                <a:cs typeface="Times New Roman" panose="02020603050405020304" pitchFamily="18" charset="0"/>
              </a:rPr>
              <a:t>=True)</a:t>
            </a:r>
          </a:p>
          <a:p>
            <a:pPr marL="0" indent="0">
              <a:buNone/>
            </a:pPr>
            <a:r>
              <a:rPr lang="en-IN" b="1" dirty="0">
                <a:solidFill>
                  <a:schemeClr val="accent6">
                    <a:lumMod val="50000"/>
                  </a:schemeClr>
                </a:solidFill>
                <a:latin typeface="Times New Roman" panose="02020603050405020304" pitchFamily="18" charset="0"/>
                <a:cs typeface="Times New Roman" panose="02020603050405020304" pitchFamily="18" charset="0"/>
              </a:rPr>
              <a:t>Standardize Text Data:</a:t>
            </a:r>
            <a:r>
              <a:rPr lang="en-IN" dirty="0">
                <a:latin typeface="Times New Roman" panose="02020603050405020304" pitchFamily="18" charset="0"/>
                <a:cs typeface="Times New Roman" panose="02020603050405020304" pitchFamily="18" charset="0"/>
              </a:rPr>
              <a:t> Standardize the 'meal' column (e.g., replace variations like 'BB' with 'Bed &amp; Breakfast’)</a:t>
            </a:r>
          </a:p>
          <a:p>
            <a:pPr marL="0" indent="0">
              <a:buNone/>
            </a:pP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['meal'] = </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['meal'].replace({'BB': 'Bed &amp; Breakfast', 'FB': 'Full Board', 'HB': 'Half Board', 'SC': 'Self Catering', 'Undefined': 'No Meal’})</a:t>
            </a:r>
          </a:p>
          <a:p>
            <a:pPr marL="0" indent="0">
              <a:buNone/>
            </a:pPr>
            <a:r>
              <a:rPr lang="en-IN" b="1" dirty="0">
                <a:solidFill>
                  <a:schemeClr val="accent6">
                    <a:lumMod val="50000"/>
                  </a:schemeClr>
                </a:solidFill>
                <a:latin typeface="Times New Roman" panose="02020603050405020304" pitchFamily="18" charset="0"/>
                <a:cs typeface="Times New Roman" panose="02020603050405020304" pitchFamily="18" charset="0"/>
              </a:rPr>
              <a:t>Displaying the cleaned dataset's information</a:t>
            </a:r>
          </a:p>
          <a:p>
            <a:pPr marL="0" indent="0">
              <a:buNone/>
            </a:pPr>
            <a:r>
              <a:rPr lang="en-IN" dirty="0">
                <a:latin typeface="Times New Roman" panose="02020603050405020304" pitchFamily="18" charset="0"/>
                <a:cs typeface="Times New Roman" panose="02020603050405020304" pitchFamily="18" charset="0"/>
              </a:rPr>
              <a:t>df.info()</a:t>
            </a:r>
          </a:p>
          <a:p>
            <a:pPr marL="0" indent="0">
              <a:buNone/>
            </a:pPr>
            <a:r>
              <a:rPr lang="en-IN" dirty="0" err="1">
                <a:latin typeface="Times New Roman" panose="02020603050405020304" pitchFamily="18" charset="0"/>
                <a:cs typeface="Times New Roman" panose="02020603050405020304" pitchFamily="18" charset="0"/>
              </a:rPr>
              <a:t>df.head</a:t>
            </a:r>
            <a:r>
              <a:rPr lang="en-IN" dirty="0">
                <a:latin typeface="Times New Roman" panose="02020603050405020304" pitchFamily="18" charset="0"/>
                <a:cs typeface="Times New Roman" panose="02020603050405020304" pitchFamily="18" charset="0"/>
              </a:rPr>
              <a:t>()</a:t>
            </a:r>
          </a:p>
          <a:p>
            <a:pPr marL="0" indent="0">
              <a:buNone/>
            </a:pPr>
            <a:r>
              <a:rPr lang="en-IN" b="1" u="sng" dirty="0">
                <a:solidFill>
                  <a:srgbClr val="002060"/>
                </a:solidFill>
                <a:latin typeface="Times New Roman" panose="02020603050405020304" pitchFamily="18" charset="0"/>
                <a:cs typeface="Times New Roman" panose="02020603050405020304" pitchFamily="18" charset="0"/>
              </a:rPr>
              <a:t>INTERPRETATION: </a:t>
            </a:r>
            <a:r>
              <a:rPr lang="en-IN" dirty="0"/>
              <a:t>From the above determined the data cleaning on dataset.</a:t>
            </a:r>
          </a:p>
        </p:txBody>
      </p:sp>
    </p:spTree>
    <p:extLst>
      <p:ext uri="{BB962C8B-B14F-4D97-AF65-F5344CB8AC3E}">
        <p14:creationId xmlns:p14="http://schemas.microsoft.com/office/powerpoint/2010/main" val="3140648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BC7B9F-F1E4-FD28-931F-CB762D1710A6}"/>
              </a:ext>
            </a:extLst>
          </p:cNvPr>
          <p:cNvSpPr>
            <a:spLocks noGrp="1"/>
          </p:cNvSpPr>
          <p:nvPr>
            <p:ph idx="1"/>
          </p:nvPr>
        </p:nvSpPr>
        <p:spPr>
          <a:xfrm>
            <a:off x="108155" y="68826"/>
            <a:ext cx="11965858" cy="6695768"/>
          </a:xfrm>
        </p:spPr>
        <p:txBody>
          <a:bodyPr>
            <a:normAutofit/>
          </a:bodyPr>
          <a:lstStyle/>
          <a:p>
            <a:pPr>
              <a:buFont typeface="Wingdings" panose="05000000000000000000" pitchFamily="2" charset="2"/>
              <a:buChar char="Ø"/>
            </a:pPr>
            <a:r>
              <a:rPr lang="en-US" b="1" u="sng" dirty="0">
                <a:solidFill>
                  <a:schemeClr val="accent2">
                    <a:lumMod val="75000"/>
                  </a:schemeClr>
                </a:solidFill>
                <a:latin typeface="Times New Roman" panose="02020603050405020304" pitchFamily="18" charset="0"/>
                <a:cs typeface="Times New Roman" panose="02020603050405020304" pitchFamily="18" charset="0"/>
              </a:rPr>
              <a:t>Booking Pattern Analysis</a:t>
            </a:r>
          </a:p>
          <a:p>
            <a:pPr>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What are the peak booking periods for the hotel.</a:t>
            </a:r>
          </a:p>
          <a:p>
            <a:pPr marL="0" indent="0">
              <a:buNone/>
            </a:pPr>
            <a:r>
              <a:rPr lang="en-US" b="1" u="sng" dirty="0">
                <a:solidFill>
                  <a:schemeClr val="accent6">
                    <a:lumMod val="50000"/>
                  </a:schemeClr>
                </a:solidFill>
                <a:latin typeface="Times New Roman" panose="02020603050405020304" pitchFamily="18" charset="0"/>
                <a:cs typeface="Times New Roman" panose="02020603050405020304" pitchFamily="18" charset="0"/>
              </a:rPr>
              <a:t>CODE: </a:t>
            </a:r>
          </a:p>
          <a:p>
            <a:pPr marL="0" indent="0">
              <a:buNone/>
            </a:pPr>
            <a:r>
              <a:rPr lang="en-US" dirty="0">
                <a:latin typeface="Times New Roman" panose="02020603050405020304" pitchFamily="18" charset="0"/>
                <a:cs typeface="Times New Roman" panose="02020603050405020304" pitchFamily="18" charset="0"/>
              </a:rPr>
              <a:t>booking_counts=</a:t>
            </a:r>
            <a:r>
              <a:rPr lang="en-US" dirty="0" err="1">
                <a:latin typeface="Times New Roman" panose="02020603050405020304" pitchFamily="18" charset="0"/>
                <a:cs typeface="Times New Roman" panose="02020603050405020304" pitchFamily="18" charset="0"/>
              </a:rPr>
              <a:t>df.groupby</a:t>
            </a:r>
            <a:r>
              <a:rPr lang="en-US" dirty="0">
                <a:latin typeface="Times New Roman" panose="02020603050405020304" pitchFamily="18" charset="0"/>
                <a:cs typeface="Times New Roman" panose="02020603050405020304" pitchFamily="18" charset="0"/>
              </a:rPr>
              <a:t>(['arrival_date_year','</a:t>
            </a:r>
            <a:r>
              <a:rPr lang="en-US" dirty="0" err="1">
                <a:latin typeface="Times New Roman" panose="02020603050405020304" pitchFamily="18" charset="0"/>
                <a:cs typeface="Times New Roman" panose="02020603050405020304" pitchFamily="18" charset="0"/>
              </a:rPr>
              <a:t>arrival_date_month</a:t>
            </a:r>
            <a:r>
              <a:rPr lang="en-US" dirty="0">
                <a:latin typeface="Times New Roman" panose="02020603050405020304" pitchFamily="18" charset="0"/>
                <a:cs typeface="Times New Roman" panose="02020603050405020304" pitchFamily="18" charset="0"/>
              </a:rPr>
              <a:t>']).size().</a:t>
            </a:r>
            <a:r>
              <a:rPr lang="en-US" dirty="0" err="1">
                <a:latin typeface="Times New Roman" panose="02020603050405020304" pitchFamily="18" charset="0"/>
                <a:cs typeface="Times New Roman" panose="02020603050405020304" pitchFamily="18" charset="0"/>
              </a:rPr>
              <a:t>reset_index</a:t>
            </a:r>
            <a:r>
              <a:rPr lang="en-US" dirty="0">
                <a:latin typeface="Times New Roman" panose="02020603050405020304" pitchFamily="18" charset="0"/>
                <a:cs typeface="Times New Roman" panose="02020603050405020304" pitchFamily="18" charset="0"/>
              </a:rPr>
              <a:t>(name='</a:t>
            </a:r>
            <a:r>
              <a:rPr lang="en-US" dirty="0" err="1">
                <a:latin typeface="Times New Roman" panose="02020603050405020304" pitchFamily="18" charset="0"/>
                <a:cs typeface="Times New Roman" panose="02020603050405020304" pitchFamily="18" charset="0"/>
              </a:rPr>
              <a:t>booking_count</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month_order</a:t>
            </a:r>
            <a:r>
              <a:rPr lang="en-US" dirty="0">
                <a:latin typeface="Times New Roman" panose="02020603050405020304" pitchFamily="18" charset="0"/>
                <a:cs typeface="Times New Roman" panose="02020603050405020304" pitchFamily="18" charset="0"/>
              </a:rPr>
              <a:t> = ['January', 'February', 'March', 'April', 'May', '</a:t>
            </a:r>
            <a:r>
              <a:rPr lang="en-US" dirty="0" err="1">
                <a:latin typeface="Times New Roman" panose="02020603050405020304" pitchFamily="18" charset="0"/>
                <a:cs typeface="Times New Roman" panose="02020603050405020304" pitchFamily="18" charset="0"/>
              </a:rPr>
              <a:t>June','July</a:t>
            </a:r>
            <a:r>
              <a:rPr lang="en-US" dirty="0">
                <a:latin typeface="Times New Roman" panose="02020603050405020304" pitchFamily="18" charset="0"/>
                <a:cs typeface="Times New Roman" panose="02020603050405020304" pitchFamily="18" charset="0"/>
              </a:rPr>
              <a:t>', 'August', 'September', 'October', 'November', 'December’]</a:t>
            </a:r>
          </a:p>
          <a:p>
            <a:pPr marL="0" indent="0">
              <a:buNone/>
            </a:pPr>
            <a:r>
              <a:rPr lang="en-US" dirty="0" err="1">
                <a:latin typeface="Times New Roman" panose="02020603050405020304" pitchFamily="18" charset="0"/>
                <a:cs typeface="Times New Roman" panose="02020603050405020304" pitchFamily="18" charset="0"/>
              </a:rPr>
              <a:t>booking_counts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arrival_date_month</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pd.Categorical</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booking_counts</a:t>
            </a:r>
            <a:r>
              <a:rPr lang="en-US" dirty="0">
                <a:latin typeface="Times New Roman" panose="02020603050405020304" pitchFamily="18" charset="0"/>
                <a:cs typeface="Times New Roman" panose="02020603050405020304" pitchFamily="18" charset="0"/>
              </a:rPr>
              <a:t>['arrival_</a:t>
            </a:r>
          </a:p>
          <a:p>
            <a:pPr marL="0" indent="0">
              <a:buNone/>
            </a:pPr>
            <a:r>
              <a:rPr lang="en-US" dirty="0" err="1">
                <a:latin typeface="Times New Roman" panose="02020603050405020304" pitchFamily="18" charset="0"/>
                <a:cs typeface="Times New Roman" panose="02020603050405020304" pitchFamily="18" charset="0"/>
              </a:rPr>
              <a:t>date_month</a:t>
            </a:r>
            <a:r>
              <a:rPr lang="en-US" dirty="0">
                <a:latin typeface="Times New Roman" panose="02020603050405020304" pitchFamily="18" charset="0"/>
                <a:cs typeface="Times New Roman" panose="02020603050405020304" pitchFamily="18" charset="0"/>
              </a:rPr>
              <a:t>'], categories=</a:t>
            </a:r>
            <a:r>
              <a:rPr lang="en-US" dirty="0" err="1">
                <a:latin typeface="Times New Roman" panose="02020603050405020304" pitchFamily="18" charset="0"/>
                <a:cs typeface="Times New Roman" panose="02020603050405020304" pitchFamily="18" charset="0"/>
              </a:rPr>
              <a:t>month_order</a:t>
            </a:r>
            <a:r>
              <a:rPr lang="en-US" dirty="0">
                <a:latin typeface="Times New Roman" panose="02020603050405020304" pitchFamily="18" charset="0"/>
                <a:cs typeface="Times New Roman" panose="02020603050405020304" pitchFamily="18" charset="0"/>
              </a:rPr>
              <a:t>, ordered=True)</a:t>
            </a:r>
          </a:p>
          <a:p>
            <a:pPr marL="0" indent="0">
              <a:buNone/>
            </a:pPr>
            <a:r>
              <a:rPr lang="en-US" dirty="0">
                <a:latin typeface="Times New Roman" panose="02020603050405020304" pitchFamily="18" charset="0"/>
                <a:cs typeface="Times New Roman" panose="02020603050405020304" pitchFamily="18" charset="0"/>
              </a:rPr>
              <a:t>booking_counts=</a:t>
            </a:r>
            <a:r>
              <a:rPr lang="en-US" dirty="0" err="1">
                <a:latin typeface="Times New Roman" panose="02020603050405020304" pitchFamily="18" charset="0"/>
                <a:cs typeface="Times New Roman" panose="02020603050405020304" pitchFamily="18" charset="0"/>
              </a:rPr>
              <a:t>booking_counts.sort_values</a:t>
            </a:r>
            <a:r>
              <a:rPr lang="en-US" dirty="0">
                <a:latin typeface="Times New Roman" panose="02020603050405020304" pitchFamily="18" charset="0"/>
                <a:cs typeface="Times New Roman" panose="02020603050405020304" pitchFamily="18" charset="0"/>
              </a:rPr>
              <a:t>(['arrival_date_year','</a:t>
            </a:r>
            <a:r>
              <a:rPr lang="en-US" dirty="0" err="1">
                <a:latin typeface="Times New Roman" panose="02020603050405020304" pitchFamily="18" charset="0"/>
                <a:cs typeface="Times New Roman" panose="02020603050405020304" pitchFamily="18" charset="0"/>
              </a:rPr>
              <a:t>arrival_date_month</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sns.lineplot</a:t>
            </a:r>
            <a:r>
              <a:rPr lang="en-US" dirty="0">
                <a:latin typeface="Times New Roman" panose="02020603050405020304" pitchFamily="18" charset="0"/>
                <a:cs typeface="Times New Roman" panose="02020603050405020304" pitchFamily="18" charset="0"/>
              </a:rPr>
              <a:t>(data=booking_counts, x='</a:t>
            </a:r>
            <a:r>
              <a:rPr lang="en-US" dirty="0" err="1">
                <a:latin typeface="Times New Roman" panose="02020603050405020304" pitchFamily="18" charset="0"/>
                <a:cs typeface="Times New Roman" panose="02020603050405020304" pitchFamily="18" charset="0"/>
              </a:rPr>
              <a:t>arrival_date_month</a:t>
            </a:r>
            <a:r>
              <a:rPr lang="en-US" dirty="0">
                <a:latin typeface="Times New Roman" panose="02020603050405020304" pitchFamily="18" charset="0"/>
                <a:cs typeface="Times New Roman" panose="02020603050405020304" pitchFamily="18" charset="0"/>
              </a:rPr>
              <a:t>', y='</a:t>
            </a:r>
            <a:r>
              <a:rPr lang="en-US" dirty="0" err="1">
                <a:latin typeface="Times New Roman" panose="02020603050405020304" pitchFamily="18" charset="0"/>
                <a:cs typeface="Times New Roman" panose="02020603050405020304" pitchFamily="18" charset="0"/>
              </a:rPr>
              <a:t>booking_count</a:t>
            </a:r>
            <a:r>
              <a:rPr lang="en-US" dirty="0">
                <a:latin typeface="Times New Roman" panose="02020603050405020304" pitchFamily="18" charset="0"/>
                <a:cs typeface="Times New Roman" panose="02020603050405020304" pitchFamily="18" charset="0"/>
              </a:rPr>
              <a:t>', hue='</a:t>
            </a:r>
            <a:r>
              <a:rPr lang="en-US" dirty="0" err="1">
                <a:latin typeface="Times New Roman" panose="02020603050405020304" pitchFamily="18" charset="0"/>
                <a:cs typeface="Times New Roman" panose="02020603050405020304" pitchFamily="18" charset="0"/>
              </a:rPr>
              <a:t>arrival_date_year</a:t>
            </a:r>
            <a:r>
              <a:rPr lang="en-US" dirty="0">
                <a:latin typeface="Times New Roman" panose="02020603050405020304" pitchFamily="18" charset="0"/>
                <a:cs typeface="Times New Roman" panose="02020603050405020304" pitchFamily="18" charset="0"/>
              </a:rPr>
              <a:t>', marker='o’)</a:t>
            </a:r>
          </a:p>
          <a:p>
            <a:pPr marL="0" indent="0">
              <a:buNone/>
            </a:pPr>
            <a:r>
              <a:rPr lang="en-US" dirty="0" err="1">
                <a:latin typeface="Times New Roman" panose="02020603050405020304" pitchFamily="18" charset="0"/>
                <a:cs typeface="Times New Roman" panose="02020603050405020304" pitchFamily="18" charset="0"/>
              </a:rPr>
              <a:t>plt.title</a:t>
            </a:r>
            <a:r>
              <a:rPr lang="en-US" dirty="0">
                <a:latin typeface="Times New Roman" panose="02020603050405020304" pitchFamily="18" charset="0"/>
                <a:cs typeface="Times New Roman" panose="02020603050405020304" pitchFamily="18" charset="0"/>
              </a:rPr>
              <a:t>('Peak Booking Periods by Month and Year', </a:t>
            </a:r>
            <a:r>
              <a:rPr lang="en-US" dirty="0" err="1">
                <a:latin typeface="Times New Roman" panose="02020603050405020304" pitchFamily="18" charset="0"/>
                <a:cs typeface="Times New Roman" panose="02020603050405020304" pitchFamily="18" charset="0"/>
              </a:rPr>
              <a:t>fontsize</a:t>
            </a:r>
            <a:r>
              <a:rPr lang="en-US" dirty="0">
                <a:latin typeface="Times New Roman" panose="02020603050405020304" pitchFamily="18" charset="0"/>
                <a:cs typeface="Times New Roman" panose="02020603050405020304" pitchFamily="18" charset="0"/>
              </a:rPr>
              <a:t>=14)</a:t>
            </a:r>
          </a:p>
          <a:p>
            <a:pPr marL="0" indent="0">
              <a:buNone/>
            </a:pP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464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C97D20-9148-36D4-26D2-B5D345508AD9}"/>
              </a:ext>
            </a:extLst>
          </p:cNvPr>
          <p:cNvSpPr>
            <a:spLocks noGrp="1"/>
          </p:cNvSpPr>
          <p:nvPr>
            <p:ph idx="1"/>
          </p:nvPr>
        </p:nvSpPr>
        <p:spPr>
          <a:xfrm>
            <a:off x="78658" y="78658"/>
            <a:ext cx="12034684" cy="6695767"/>
          </a:xfrm>
        </p:spPr>
        <p:txBody>
          <a:bodyPr/>
          <a:lstStyle/>
          <a:p>
            <a:pPr marL="0" indent="0">
              <a:buNone/>
            </a:pPr>
            <a:r>
              <a:rPr lang="en-US" dirty="0" err="1">
                <a:latin typeface="Times New Roman" panose="02020603050405020304" pitchFamily="18" charset="0"/>
                <a:cs typeface="Times New Roman" panose="02020603050405020304" pitchFamily="18" charset="0"/>
              </a:rPr>
              <a:t>plt.xlabel</a:t>
            </a:r>
            <a:r>
              <a:rPr lang="en-US" dirty="0">
                <a:latin typeface="Times New Roman" panose="02020603050405020304" pitchFamily="18" charset="0"/>
                <a:cs typeface="Times New Roman" panose="02020603050405020304" pitchFamily="18" charset="0"/>
              </a:rPr>
              <a:t>('Month’)                                                    </a:t>
            </a:r>
            <a:r>
              <a:rPr lang="en-US" b="1" u="sng" dirty="0">
                <a:solidFill>
                  <a:srgbClr val="C00000"/>
                </a:solidFill>
                <a:latin typeface="Times New Roman" panose="02020603050405020304" pitchFamily="18" charset="0"/>
                <a:cs typeface="Times New Roman" panose="02020603050405020304" pitchFamily="18" charset="0"/>
              </a:rPr>
              <a:t>OUTPUT</a:t>
            </a:r>
          </a:p>
          <a:p>
            <a:pPr marL="0" indent="0">
              <a:buNone/>
            </a:pPr>
            <a:r>
              <a:rPr lang="en-US" dirty="0" err="1">
                <a:latin typeface="Times New Roman" panose="02020603050405020304" pitchFamily="18" charset="0"/>
                <a:cs typeface="Times New Roman" panose="02020603050405020304" pitchFamily="18" charset="0"/>
              </a:rPr>
              <a:t>plt.ylabel</a:t>
            </a:r>
            <a:r>
              <a:rPr lang="en-US" dirty="0">
                <a:latin typeface="Times New Roman" panose="02020603050405020304" pitchFamily="18" charset="0"/>
                <a:cs typeface="Times New Roman" panose="02020603050405020304" pitchFamily="18" charset="0"/>
              </a:rPr>
              <a:t>('Number of Bookings’)</a:t>
            </a:r>
          </a:p>
          <a:p>
            <a:pPr marL="0" indent="0">
              <a:buNone/>
            </a:pPr>
            <a:r>
              <a:rPr lang="en-US" dirty="0" err="1">
                <a:latin typeface="Times New Roman" panose="02020603050405020304" pitchFamily="18" charset="0"/>
                <a:cs typeface="Times New Roman" panose="02020603050405020304" pitchFamily="18" charset="0"/>
              </a:rPr>
              <a:t>plt.xticks</a:t>
            </a:r>
            <a:r>
              <a:rPr lang="en-US" dirty="0">
                <a:latin typeface="Times New Roman" panose="02020603050405020304" pitchFamily="18" charset="0"/>
                <a:cs typeface="Times New Roman" panose="02020603050405020304" pitchFamily="18" charset="0"/>
              </a:rPr>
              <a:t>(rotation=45)</a:t>
            </a:r>
          </a:p>
          <a:p>
            <a:pPr marL="0" indent="0">
              <a:buNone/>
            </a:pPr>
            <a:r>
              <a:rPr lang="en-US" dirty="0" err="1">
                <a:latin typeface="Times New Roman" panose="02020603050405020304" pitchFamily="18" charset="0"/>
                <a:cs typeface="Times New Roman" panose="02020603050405020304" pitchFamily="18" charset="0"/>
              </a:rPr>
              <a:t>plt.legend</a:t>
            </a:r>
            <a:r>
              <a:rPr lang="en-US" dirty="0">
                <a:latin typeface="Times New Roman" panose="02020603050405020304" pitchFamily="18" charset="0"/>
                <a:cs typeface="Times New Roman" panose="02020603050405020304" pitchFamily="18" charset="0"/>
              </a:rPr>
              <a:t>(title='Year’)</a:t>
            </a:r>
          </a:p>
          <a:p>
            <a:pPr marL="0" indent="0">
              <a:buNone/>
            </a:pPr>
            <a:r>
              <a:rPr lang="en-US" dirty="0" err="1">
                <a:latin typeface="Times New Roman" panose="02020603050405020304" pitchFamily="18" charset="0"/>
                <a:cs typeface="Times New Roman" panose="02020603050405020304" pitchFamily="18" charset="0"/>
              </a:rPr>
              <a:t>plt.tight_layout</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plt.show</a:t>
            </a:r>
            <a:r>
              <a:rPr lang="en-US" dirty="0">
                <a:latin typeface="Times New Roman" panose="02020603050405020304" pitchFamily="18" charset="0"/>
                <a:cs typeface="Times New Roman" panose="02020603050405020304" pitchFamily="18" charset="0"/>
              </a:rPr>
              <a:t>()</a:t>
            </a:r>
          </a:p>
          <a:p>
            <a:pPr marL="0" indent="0">
              <a:buNone/>
            </a:pPr>
            <a:endParaRPr lang="en-US" b="1" u="sng" dirty="0">
              <a:solidFill>
                <a:srgbClr val="002060"/>
              </a:solidFill>
              <a:latin typeface="Times New Roman" panose="02020603050405020304" pitchFamily="18" charset="0"/>
              <a:cs typeface="Times New Roman" panose="02020603050405020304" pitchFamily="18" charset="0"/>
            </a:endParaRPr>
          </a:p>
          <a:p>
            <a:pPr marL="0" indent="0">
              <a:buNone/>
            </a:pPr>
            <a:endParaRPr lang="en-US" b="1" u="sng" dirty="0">
              <a:solidFill>
                <a:srgbClr val="002060"/>
              </a:solidFill>
              <a:latin typeface="Times New Roman" panose="02020603050405020304" pitchFamily="18" charset="0"/>
              <a:cs typeface="Times New Roman" panose="02020603050405020304" pitchFamily="18" charset="0"/>
            </a:endParaRPr>
          </a:p>
          <a:p>
            <a:pPr marL="0" indent="0">
              <a:buNone/>
            </a:pPr>
            <a:r>
              <a:rPr lang="en-US" b="1" u="sng" dirty="0">
                <a:solidFill>
                  <a:srgbClr val="002060"/>
                </a:solidFill>
                <a:latin typeface="Times New Roman" panose="02020603050405020304" pitchFamily="18" charset="0"/>
                <a:cs typeface="Times New Roman" panose="02020603050405020304" pitchFamily="18" charset="0"/>
              </a:rPr>
              <a:t>INTERPRETATION: </a:t>
            </a:r>
            <a:r>
              <a:rPr lang="en-US" dirty="0">
                <a:latin typeface="Times New Roman" panose="02020603050405020304" pitchFamily="18" charset="0"/>
                <a:cs typeface="Times New Roman" panose="02020603050405020304" pitchFamily="18" charset="0"/>
              </a:rPr>
              <a:t>From the task  </a:t>
            </a:r>
            <a:r>
              <a:rPr lang="en-US" dirty="0" err="1">
                <a:latin typeface="Times New Roman" panose="02020603050405020304" pitchFamily="18" charset="0"/>
                <a:cs typeface="Times New Roman" panose="02020603050405020304" pitchFamily="18" charset="0"/>
              </a:rPr>
              <a:t>analysed</a:t>
            </a:r>
            <a:r>
              <a:rPr lang="en-US" dirty="0">
                <a:latin typeface="Times New Roman" panose="02020603050405020304" pitchFamily="18" charset="0"/>
                <a:cs typeface="Times New Roman" panose="02020603050405020304" pitchFamily="18" charset="0"/>
              </a:rPr>
              <a:t> the booking columns like </a:t>
            </a:r>
            <a:r>
              <a:rPr lang="en-US" dirty="0" err="1">
                <a:latin typeface="Times New Roman" panose="02020603050405020304" pitchFamily="18" charset="0"/>
                <a:cs typeface="Times New Roman" panose="02020603050405020304" pitchFamily="18" charset="0"/>
              </a:rPr>
              <a:t>arrival_date_year</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arrival_date_month</a:t>
            </a:r>
            <a:r>
              <a:rPr lang="en-US" dirty="0">
                <a:latin typeface="Times New Roman" panose="02020603050405020304" pitchFamily="18" charset="0"/>
                <a:cs typeface="Times New Roman" panose="02020603050405020304" pitchFamily="18" charset="0"/>
              </a:rPr>
              <a:t> to find peak booking periods. And sorted the month to visualize and then I used advanced </a:t>
            </a:r>
            <a:r>
              <a:rPr lang="en-US" dirty="0" err="1">
                <a:latin typeface="Times New Roman" panose="02020603050405020304" pitchFamily="18" charset="0"/>
                <a:cs typeface="Times New Roman" panose="02020603050405020304" pitchFamily="18" charset="0"/>
              </a:rPr>
              <a:t>lineplot</a:t>
            </a: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visualization.Peak</a:t>
            </a:r>
            <a:r>
              <a:rPr lang="en-US" dirty="0">
                <a:latin typeface="Times New Roman" panose="02020603050405020304" pitchFamily="18" charset="0"/>
                <a:cs typeface="Times New Roman" panose="02020603050405020304" pitchFamily="18" charset="0"/>
              </a:rPr>
              <a:t> booking period at the year of 2015 was in the month of May, at the year of 2016 peak booking period was in the month of September and finally at the year of 2017 peak booking period was in the month of September.</a:t>
            </a:r>
            <a:endParaRPr lang="en-IN" dirty="0"/>
          </a:p>
        </p:txBody>
      </p:sp>
      <p:pic>
        <p:nvPicPr>
          <p:cNvPr id="5" name="Picture 4">
            <a:extLst>
              <a:ext uri="{FF2B5EF4-FFF2-40B4-BE49-F238E27FC236}">
                <a16:creationId xmlns:a16="http://schemas.microsoft.com/office/drawing/2014/main" id="{38F5349A-E75E-162E-B5A7-846EA965C87F}"/>
              </a:ext>
            </a:extLst>
          </p:cNvPr>
          <p:cNvPicPr>
            <a:picLocks noChangeAspect="1"/>
          </p:cNvPicPr>
          <p:nvPr/>
        </p:nvPicPr>
        <p:blipFill>
          <a:blip r:embed="rId2"/>
          <a:stretch>
            <a:fillRect/>
          </a:stretch>
        </p:blipFill>
        <p:spPr>
          <a:xfrm>
            <a:off x="4994787" y="540773"/>
            <a:ext cx="7118555" cy="3559279"/>
          </a:xfrm>
          <a:prstGeom prst="rect">
            <a:avLst/>
          </a:prstGeom>
        </p:spPr>
      </p:pic>
    </p:spTree>
    <p:extLst>
      <p:ext uri="{BB962C8B-B14F-4D97-AF65-F5344CB8AC3E}">
        <p14:creationId xmlns:p14="http://schemas.microsoft.com/office/powerpoint/2010/main" val="121696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D318EE-55A8-E0B6-1B25-34753D07FAE9}"/>
              </a:ext>
            </a:extLst>
          </p:cNvPr>
          <p:cNvSpPr>
            <a:spLocks noGrp="1"/>
          </p:cNvSpPr>
          <p:nvPr>
            <p:ph idx="1"/>
          </p:nvPr>
        </p:nvSpPr>
        <p:spPr>
          <a:xfrm>
            <a:off x="68826" y="68826"/>
            <a:ext cx="12034684" cy="6705599"/>
          </a:xfrm>
        </p:spPr>
        <p:txBody>
          <a:bodyPr/>
          <a:lstStyle/>
          <a:p>
            <a:pPr>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Is there a relationship between lead time and the likelihood of a booking being cancelled?</a:t>
            </a:r>
          </a:p>
          <a:p>
            <a:pPr marL="0" indent="0">
              <a:buNone/>
            </a:pPr>
            <a:r>
              <a:rPr lang="en-US" b="1" u="sng" dirty="0">
                <a:solidFill>
                  <a:schemeClr val="accent6">
                    <a:lumMod val="50000"/>
                  </a:schemeClr>
                </a:solidFill>
                <a:latin typeface="Times New Roman" panose="02020603050405020304" pitchFamily="18" charset="0"/>
                <a:cs typeface="Times New Roman" panose="02020603050405020304" pitchFamily="18" charset="0"/>
              </a:rPr>
              <a:t>CODE:</a:t>
            </a:r>
          </a:p>
          <a:p>
            <a:pPr marL="0" indent="0">
              <a:buNone/>
            </a:pPr>
            <a:r>
              <a:rPr lang="en-IN" dirty="0" err="1">
                <a:latin typeface="Times New Roman" panose="02020603050405020304" pitchFamily="18" charset="0"/>
                <a:cs typeface="Times New Roman" panose="02020603050405020304" pitchFamily="18" charset="0"/>
              </a:rPr>
              <a:t>plt.figure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figsize</a:t>
            </a:r>
            <a:r>
              <a:rPr lang="en-IN" dirty="0">
                <a:latin typeface="Times New Roman" panose="02020603050405020304" pitchFamily="18" charset="0"/>
                <a:cs typeface="Times New Roman" panose="02020603050405020304" pitchFamily="18" charset="0"/>
              </a:rPr>
              <a:t>=(10, 6))</a:t>
            </a:r>
          </a:p>
          <a:p>
            <a:pPr marL="0" indent="0">
              <a:buNone/>
            </a:pPr>
            <a:r>
              <a:rPr lang="en-IN" dirty="0" err="1">
                <a:latin typeface="Times New Roman" panose="02020603050405020304" pitchFamily="18" charset="0"/>
                <a:cs typeface="Times New Roman" panose="02020603050405020304" pitchFamily="18" charset="0"/>
              </a:rPr>
              <a:t>sns.boxplot</a:t>
            </a:r>
            <a:r>
              <a:rPr lang="en-IN" dirty="0">
                <a:latin typeface="Times New Roman" panose="02020603050405020304" pitchFamily="18" charset="0"/>
                <a:cs typeface="Times New Roman" panose="02020603050405020304" pitchFamily="18" charset="0"/>
              </a:rPr>
              <a:t>(data=</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 x='</a:t>
            </a:r>
            <a:r>
              <a:rPr lang="en-IN" dirty="0" err="1">
                <a:latin typeface="Times New Roman" panose="02020603050405020304" pitchFamily="18" charset="0"/>
                <a:cs typeface="Times New Roman" panose="02020603050405020304" pitchFamily="18" charset="0"/>
              </a:rPr>
              <a:t>is_canceled</a:t>
            </a:r>
            <a:r>
              <a:rPr lang="en-IN" dirty="0">
                <a:latin typeface="Times New Roman" panose="02020603050405020304" pitchFamily="18" charset="0"/>
                <a:cs typeface="Times New Roman" panose="02020603050405020304" pitchFamily="18" charset="0"/>
              </a:rPr>
              <a:t>', y='</a:t>
            </a:r>
            <a:r>
              <a:rPr lang="en-IN" dirty="0" err="1">
                <a:latin typeface="Times New Roman" panose="02020603050405020304" pitchFamily="18" charset="0"/>
                <a:cs typeface="Times New Roman" panose="02020603050405020304" pitchFamily="18" charset="0"/>
              </a:rPr>
              <a:t>lead_time</a:t>
            </a:r>
            <a:r>
              <a:rPr lang="en-IN" dirty="0">
                <a:latin typeface="Times New Roman" panose="02020603050405020304" pitchFamily="18" charset="0"/>
                <a:cs typeface="Times New Roman" panose="02020603050405020304" pitchFamily="18" charset="0"/>
              </a:rPr>
              <a:t>’)</a:t>
            </a:r>
          </a:p>
          <a:p>
            <a:pPr marL="0" indent="0">
              <a:buNone/>
            </a:pPr>
            <a:r>
              <a:rPr lang="en-IN" dirty="0" err="1">
                <a:latin typeface="Times New Roman" panose="02020603050405020304" pitchFamily="18" charset="0"/>
                <a:cs typeface="Times New Roman" panose="02020603050405020304" pitchFamily="18" charset="0"/>
              </a:rPr>
              <a:t>plt.title</a:t>
            </a:r>
            <a:r>
              <a:rPr lang="en-IN" dirty="0">
                <a:latin typeface="Times New Roman" panose="02020603050405020304" pitchFamily="18" charset="0"/>
                <a:cs typeface="Times New Roman" panose="02020603050405020304" pitchFamily="18" charset="0"/>
              </a:rPr>
              <a:t>('Relationship Between Lead Time and Booking Cancellation', </a:t>
            </a:r>
            <a:r>
              <a:rPr lang="en-IN" dirty="0" err="1">
                <a:latin typeface="Times New Roman" panose="02020603050405020304" pitchFamily="18" charset="0"/>
                <a:cs typeface="Times New Roman" panose="02020603050405020304" pitchFamily="18" charset="0"/>
              </a:rPr>
              <a:t>fontsize</a:t>
            </a:r>
            <a:r>
              <a:rPr lang="en-IN" dirty="0">
                <a:latin typeface="Times New Roman" panose="02020603050405020304" pitchFamily="18" charset="0"/>
                <a:cs typeface="Times New Roman" panose="02020603050405020304" pitchFamily="18" charset="0"/>
              </a:rPr>
              <a:t>=14)</a:t>
            </a:r>
          </a:p>
          <a:p>
            <a:pPr marL="0" indent="0">
              <a:buNone/>
            </a:pPr>
            <a:r>
              <a:rPr lang="en-IN" dirty="0" err="1">
                <a:latin typeface="Times New Roman" panose="02020603050405020304" pitchFamily="18" charset="0"/>
                <a:cs typeface="Times New Roman" panose="02020603050405020304" pitchFamily="18" charset="0"/>
              </a:rPr>
              <a:t>plt.xlabel</a:t>
            </a:r>
            <a:r>
              <a:rPr lang="en-IN" dirty="0">
                <a:latin typeface="Times New Roman" panose="02020603050405020304" pitchFamily="18" charset="0"/>
                <a:cs typeface="Times New Roman" panose="02020603050405020304" pitchFamily="18" charset="0"/>
              </a:rPr>
              <a:t>('Booking </a:t>
            </a:r>
            <a:r>
              <a:rPr lang="en-IN" dirty="0" err="1">
                <a:latin typeface="Times New Roman" panose="02020603050405020304" pitchFamily="18" charset="0"/>
                <a:cs typeface="Times New Roman" panose="02020603050405020304" pitchFamily="18" charset="0"/>
              </a:rPr>
              <a:t>Canceled</a:t>
            </a:r>
            <a:r>
              <a:rPr lang="en-IN" dirty="0">
                <a:latin typeface="Times New Roman" panose="02020603050405020304" pitchFamily="18" charset="0"/>
                <a:cs typeface="Times New Roman" panose="02020603050405020304" pitchFamily="18" charset="0"/>
              </a:rPr>
              <a:t> (0 = No, 1 = Yes)’)</a:t>
            </a:r>
          </a:p>
          <a:p>
            <a:pPr marL="0" indent="0">
              <a:buNone/>
            </a:pPr>
            <a:r>
              <a:rPr lang="en-IN" dirty="0" err="1">
                <a:latin typeface="Times New Roman" panose="02020603050405020304" pitchFamily="18" charset="0"/>
                <a:cs typeface="Times New Roman" panose="02020603050405020304" pitchFamily="18" charset="0"/>
              </a:rPr>
              <a:t>plt.ylabel</a:t>
            </a:r>
            <a:r>
              <a:rPr lang="en-IN" dirty="0">
                <a:latin typeface="Times New Roman" panose="02020603050405020304" pitchFamily="18" charset="0"/>
                <a:cs typeface="Times New Roman" panose="02020603050405020304" pitchFamily="18" charset="0"/>
              </a:rPr>
              <a:t>('Lead Time (Days)’)</a:t>
            </a:r>
          </a:p>
          <a:p>
            <a:pPr marL="0" indent="0">
              <a:buNone/>
            </a:pPr>
            <a:r>
              <a:rPr lang="en-IN" dirty="0" err="1">
                <a:latin typeface="Times New Roman" panose="02020603050405020304" pitchFamily="18" charset="0"/>
                <a:cs typeface="Times New Roman" panose="02020603050405020304" pitchFamily="18" charset="0"/>
              </a:rPr>
              <a:t>plt.tight_layout</a:t>
            </a:r>
            <a:r>
              <a:rPr lang="en-IN" dirty="0">
                <a:latin typeface="Times New Roman" panose="02020603050405020304" pitchFamily="18" charset="0"/>
                <a:cs typeface="Times New Roman" panose="02020603050405020304" pitchFamily="18" charset="0"/>
              </a:rPr>
              <a:t>()</a:t>
            </a:r>
          </a:p>
          <a:p>
            <a:pPr marL="0" indent="0">
              <a:buNone/>
            </a:pPr>
            <a:r>
              <a:rPr lang="en-IN" dirty="0" err="1">
                <a:latin typeface="Times New Roman" panose="02020603050405020304" pitchFamily="18" charset="0"/>
                <a:cs typeface="Times New Roman" panose="02020603050405020304" pitchFamily="18" charset="0"/>
              </a:rPr>
              <a:t>plt.show</a:t>
            </a:r>
            <a:r>
              <a:rPr lang="en-IN" dirty="0">
                <a:latin typeface="Times New Roman" panose="02020603050405020304" pitchFamily="18" charset="0"/>
                <a:cs typeface="Times New Roman" panose="02020603050405020304" pitchFamily="18" charset="0"/>
              </a:rPr>
              <a:t>()</a:t>
            </a:r>
          </a:p>
          <a:p>
            <a:pPr marL="0" indent="0">
              <a:buNone/>
            </a:pPr>
            <a:r>
              <a:rPr lang="en-IN" b="1" dirty="0">
                <a:latin typeface="Times New Roman" panose="02020603050405020304" pitchFamily="18" charset="0"/>
                <a:cs typeface="Times New Roman" panose="02020603050405020304" pitchFamily="18" charset="0"/>
              </a:rPr>
              <a:t># Calculate the correlation between lead time and booking cancellation</a:t>
            </a:r>
          </a:p>
          <a:p>
            <a:pPr marL="0" indent="0">
              <a:buNone/>
            </a:pPr>
            <a:r>
              <a:rPr lang="en-IN" dirty="0">
                <a:latin typeface="Times New Roman" panose="02020603050405020304" pitchFamily="18" charset="0"/>
                <a:cs typeface="Times New Roman" panose="02020603050405020304" pitchFamily="18" charset="0"/>
              </a:rPr>
              <a:t>correlation = </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lead_time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corr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is_canceled</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f"Correlation</a:t>
            </a:r>
            <a:r>
              <a:rPr lang="en-IN" dirty="0">
                <a:latin typeface="Times New Roman" panose="02020603050405020304" pitchFamily="18" charset="0"/>
                <a:cs typeface="Times New Roman" panose="02020603050405020304" pitchFamily="18" charset="0"/>
              </a:rPr>
              <a:t> between Lead Time and Cancellation: {correlation:.2f}")</a:t>
            </a:r>
          </a:p>
        </p:txBody>
      </p:sp>
    </p:spTree>
    <p:extLst>
      <p:ext uri="{BB962C8B-B14F-4D97-AF65-F5344CB8AC3E}">
        <p14:creationId xmlns:p14="http://schemas.microsoft.com/office/powerpoint/2010/main" val="3870254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D5CFB7-18F3-0159-60C6-F61B816A7837}"/>
              </a:ext>
            </a:extLst>
          </p:cNvPr>
          <p:cNvPicPr>
            <a:picLocks noGrp="1" noChangeAspect="1"/>
          </p:cNvPicPr>
          <p:nvPr>
            <p:ph idx="1"/>
          </p:nvPr>
        </p:nvPicPr>
        <p:blipFill>
          <a:blip r:embed="rId2"/>
          <a:stretch>
            <a:fillRect/>
          </a:stretch>
        </p:blipFill>
        <p:spPr>
          <a:xfrm>
            <a:off x="-88490" y="560150"/>
            <a:ext cx="11543071" cy="4628883"/>
          </a:xfrm>
        </p:spPr>
      </p:pic>
      <p:sp>
        <p:nvSpPr>
          <p:cNvPr id="6" name="TextBox 5">
            <a:extLst>
              <a:ext uri="{FF2B5EF4-FFF2-40B4-BE49-F238E27FC236}">
                <a16:creationId xmlns:a16="http://schemas.microsoft.com/office/drawing/2014/main" id="{450D06AD-9492-27DD-78B7-0D4FB535190E}"/>
              </a:ext>
            </a:extLst>
          </p:cNvPr>
          <p:cNvSpPr txBox="1"/>
          <p:nvPr/>
        </p:nvSpPr>
        <p:spPr>
          <a:xfrm>
            <a:off x="1017044" y="95924"/>
            <a:ext cx="8377084" cy="523220"/>
          </a:xfrm>
          <a:prstGeom prst="rect">
            <a:avLst/>
          </a:prstGeom>
          <a:noFill/>
        </p:spPr>
        <p:txBody>
          <a:bodyPr wrap="square" rtlCol="0">
            <a:spAutoFit/>
          </a:bodyPr>
          <a:lstStyle/>
          <a:p>
            <a:r>
              <a:rPr lang="en-IN" sz="2800" b="1" u="sng" dirty="0">
                <a:solidFill>
                  <a:srgbClr val="C00000"/>
                </a:solidFill>
                <a:latin typeface="Times New Roman" panose="02020603050405020304" pitchFamily="18" charset="0"/>
                <a:cs typeface="Times New Roman" panose="02020603050405020304" pitchFamily="18" charset="0"/>
              </a:rPr>
              <a:t>OUTPUT: </a:t>
            </a:r>
          </a:p>
        </p:txBody>
      </p:sp>
      <p:sp>
        <p:nvSpPr>
          <p:cNvPr id="7" name="TextBox 6">
            <a:extLst>
              <a:ext uri="{FF2B5EF4-FFF2-40B4-BE49-F238E27FC236}">
                <a16:creationId xmlns:a16="http://schemas.microsoft.com/office/drawing/2014/main" id="{5CB8C2CF-BA4B-36F9-2042-AB5892E1AFEF}"/>
              </a:ext>
            </a:extLst>
          </p:cNvPr>
          <p:cNvSpPr txBox="1"/>
          <p:nvPr/>
        </p:nvSpPr>
        <p:spPr>
          <a:xfrm>
            <a:off x="344130" y="5483476"/>
            <a:ext cx="11710218" cy="1384995"/>
          </a:xfrm>
          <a:prstGeom prst="rect">
            <a:avLst/>
          </a:prstGeom>
          <a:noFill/>
        </p:spPr>
        <p:txBody>
          <a:bodyPr wrap="square" rtlCol="0">
            <a:spAutoFit/>
          </a:bodyPr>
          <a:lstStyle/>
          <a:p>
            <a:r>
              <a:rPr lang="en-IN" sz="2800" b="1" u="sng" dirty="0">
                <a:solidFill>
                  <a:srgbClr val="002060"/>
                </a:solidFill>
                <a:latin typeface="Times New Roman" panose="02020603050405020304" pitchFamily="18" charset="0"/>
                <a:cs typeface="Times New Roman" panose="02020603050405020304" pitchFamily="18" charset="0"/>
              </a:rPr>
              <a:t>INTERPRETATION:</a:t>
            </a:r>
            <a:r>
              <a:rPr lang="en-US" sz="2800" dirty="0">
                <a:latin typeface="Times New Roman" panose="02020603050405020304" pitchFamily="18" charset="0"/>
                <a:cs typeface="Times New Roman" panose="02020603050405020304" pitchFamily="18" charset="0"/>
              </a:rPr>
              <a:t>In this task to find the relationship between </a:t>
            </a:r>
            <a:r>
              <a:rPr lang="en-US" sz="2800" dirty="0" err="1">
                <a:latin typeface="Times New Roman" panose="02020603050405020304" pitchFamily="18" charset="0"/>
                <a:cs typeface="Times New Roman" panose="02020603050405020304" pitchFamily="18" charset="0"/>
              </a:rPr>
              <a:t>leadtime</a:t>
            </a:r>
            <a:r>
              <a:rPr lang="en-US" sz="2800" dirty="0">
                <a:latin typeface="Times New Roman" panose="02020603050405020304" pitchFamily="18" charset="0"/>
                <a:cs typeface="Times New Roman" panose="02020603050405020304" pitchFamily="18" charset="0"/>
              </a:rPr>
              <a:t> and likelihood first I has used both the columns and then I has used </a:t>
            </a:r>
            <a:r>
              <a:rPr lang="en-US" sz="2800" dirty="0" err="1">
                <a:latin typeface="Times New Roman" panose="02020603050405020304" pitchFamily="18" charset="0"/>
                <a:cs typeface="Times New Roman" panose="02020603050405020304" pitchFamily="18" charset="0"/>
              </a:rPr>
              <a:t>corr</a:t>
            </a:r>
            <a:r>
              <a:rPr lang="en-US" sz="2800" dirty="0">
                <a:latin typeface="Times New Roman" panose="02020603050405020304" pitchFamily="18" charset="0"/>
                <a:cs typeface="Times New Roman" panose="02020603050405020304" pitchFamily="18" charset="0"/>
              </a:rPr>
              <a:t> function to find the relationship and visualized using boxplot.</a:t>
            </a:r>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21453E4-4464-63CF-8A89-F456402DAAEA}"/>
              </a:ext>
            </a:extLst>
          </p:cNvPr>
          <p:cNvSpPr txBox="1"/>
          <p:nvPr/>
        </p:nvSpPr>
        <p:spPr>
          <a:xfrm>
            <a:off x="511277" y="5137148"/>
            <a:ext cx="797396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Correlation between Lead time and cancellation :0.17 </a:t>
            </a:r>
          </a:p>
        </p:txBody>
      </p:sp>
    </p:spTree>
    <p:extLst>
      <p:ext uri="{BB962C8B-B14F-4D97-AF65-F5344CB8AC3E}">
        <p14:creationId xmlns:p14="http://schemas.microsoft.com/office/powerpoint/2010/main" val="1888840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445B5F-84E9-8737-0FCE-2F4ED539AD91}"/>
              </a:ext>
            </a:extLst>
          </p:cNvPr>
          <p:cNvSpPr>
            <a:spLocks noGrp="1"/>
          </p:cNvSpPr>
          <p:nvPr>
            <p:ph idx="1"/>
          </p:nvPr>
        </p:nvSpPr>
        <p:spPr>
          <a:xfrm>
            <a:off x="78658" y="68826"/>
            <a:ext cx="12044516" cy="6715432"/>
          </a:xfrm>
        </p:spPr>
        <p:txBody>
          <a:bodyPr>
            <a:noAutofit/>
          </a:bodyPr>
          <a:lstStyle/>
          <a:p>
            <a:pPr>
              <a:buFont typeface="Wingdings" panose="05000000000000000000" pitchFamily="2" charset="2"/>
              <a:buChar char="Ø"/>
            </a:pPr>
            <a:r>
              <a:rPr lang="en-US" b="1" u="sng" dirty="0">
                <a:solidFill>
                  <a:srgbClr val="C00000"/>
                </a:solidFill>
                <a:latin typeface="Times New Roman" panose="02020603050405020304" pitchFamily="18" charset="0"/>
                <a:cs typeface="Times New Roman" panose="02020603050405020304" pitchFamily="18" charset="0"/>
              </a:rPr>
              <a:t>Customer Behavioral Segmentation</a:t>
            </a:r>
          </a:p>
          <a:p>
            <a:pPr>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Are there distinct patterns in the lead time, special requests, or room preferences for different customer segments?</a:t>
            </a:r>
          </a:p>
          <a:p>
            <a:pPr marL="0" indent="0">
              <a:buNone/>
            </a:pPr>
            <a:r>
              <a:rPr lang="en-US" b="1" u="sng" dirty="0">
                <a:solidFill>
                  <a:schemeClr val="accent6">
                    <a:lumMod val="50000"/>
                  </a:schemeClr>
                </a:solidFill>
                <a:latin typeface="Times New Roman" panose="02020603050405020304" pitchFamily="18" charset="0"/>
                <a:cs typeface="Times New Roman" panose="02020603050405020304" pitchFamily="18" charset="0"/>
              </a:rPr>
              <a:t>CODE:</a:t>
            </a:r>
          </a:p>
          <a:p>
            <a:pPr marL="0" indent="0">
              <a:buNone/>
            </a:pPr>
            <a:r>
              <a:rPr lang="en-IN" sz="2600" dirty="0" err="1">
                <a:latin typeface="Times New Roman" panose="02020603050405020304" pitchFamily="18" charset="0"/>
                <a:cs typeface="Times New Roman" panose="02020603050405020304" pitchFamily="18" charset="0"/>
              </a:rPr>
              <a:t>grouped_data</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df.groupby</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customer_type</a:t>
            </a:r>
            <a:r>
              <a:rPr lang="en-IN" sz="2600" dirty="0">
                <a:latin typeface="Times New Roman" panose="02020603050405020304" pitchFamily="18" charset="0"/>
                <a:cs typeface="Times New Roman" panose="02020603050405020304" pitchFamily="18" charset="0"/>
              </a:rPr>
              <a:t>')[['lead_time','</a:t>
            </a:r>
            <a:r>
              <a:rPr lang="en-IN" sz="2600" dirty="0" err="1">
                <a:latin typeface="Times New Roman" panose="02020603050405020304" pitchFamily="18" charset="0"/>
                <a:cs typeface="Times New Roman" panose="02020603050405020304" pitchFamily="18" charset="0"/>
              </a:rPr>
              <a:t>total_of_special_requests</a:t>
            </a:r>
            <a:r>
              <a:rPr lang="en-IN" sz="2600" dirty="0">
                <a:latin typeface="Times New Roman" panose="02020603050405020304" pitchFamily="18" charset="0"/>
                <a:cs typeface="Times New Roman" panose="02020603050405020304" pitchFamily="18" charset="0"/>
              </a:rPr>
              <a:t>']].describe()</a:t>
            </a:r>
          </a:p>
          <a:p>
            <a:pPr marL="0" indent="0">
              <a:buNone/>
            </a:pPr>
            <a:r>
              <a:rPr lang="en-IN" sz="2600" dirty="0">
                <a:solidFill>
                  <a:schemeClr val="accent2">
                    <a:lumMod val="50000"/>
                  </a:schemeClr>
                </a:solidFill>
                <a:latin typeface="Times New Roman" panose="02020603050405020304" pitchFamily="18" charset="0"/>
                <a:cs typeface="Times New Roman" panose="02020603050405020304" pitchFamily="18" charset="0"/>
              </a:rPr>
              <a:t># Visualize lead time distribution</a:t>
            </a:r>
          </a:p>
          <a:p>
            <a:pPr marL="0" indent="0">
              <a:buNone/>
            </a:pPr>
            <a:r>
              <a:rPr lang="en-IN" sz="2600" dirty="0" err="1">
                <a:latin typeface="Times New Roman" panose="02020603050405020304" pitchFamily="18" charset="0"/>
                <a:cs typeface="Times New Roman" panose="02020603050405020304" pitchFamily="18" charset="0"/>
              </a:rPr>
              <a:t>plt.figure</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figsize</a:t>
            </a:r>
            <a:r>
              <a:rPr lang="en-IN" sz="2600" dirty="0">
                <a:latin typeface="Times New Roman" panose="02020603050405020304" pitchFamily="18" charset="0"/>
                <a:cs typeface="Times New Roman" panose="02020603050405020304" pitchFamily="18" charset="0"/>
              </a:rPr>
              <a:t>=(10, 6))</a:t>
            </a:r>
          </a:p>
          <a:p>
            <a:pPr marL="0" indent="0">
              <a:buNone/>
            </a:pPr>
            <a:r>
              <a:rPr lang="en-IN" sz="2600" dirty="0" err="1">
                <a:latin typeface="Times New Roman" panose="02020603050405020304" pitchFamily="18" charset="0"/>
                <a:cs typeface="Times New Roman" panose="02020603050405020304" pitchFamily="18" charset="0"/>
              </a:rPr>
              <a:t>sns.boxplot</a:t>
            </a:r>
            <a:r>
              <a:rPr lang="en-IN" sz="2600" dirty="0">
                <a:latin typeface="Times New Roman" panose="02020603050405020304" pitchFamily="18" charset="0"/>
                <a:cs typeface="Times New Roman" panose="02020603050405020304" pitchFamily="18" charset="0"/>
              </a:rPr>
              <a:t>(x='</a:t>
            </a:r>
            <a:r>
              <a:rPr lang="en-IN" sz="2600" dirty="0" err="1">
                <a:latin typeface="Times New Roman" panose="02020603050405020304" pitchFamily="18" charset="0"/>
                <a:cs typeface="Times New Roman" panose="02020603050405020304" pitchFamily="18" charset="0"/>
              </a:rPr>
              <a:t>customer_type</a:t>
            </a:r>
            <a:r>
              <a:rPr lang="en-IN" sz="2600" dirty="0">
                <a:latin typeface="Times New Roman" panose="02020603050405020304" pitchFamily="18" charset="0"/>
                <a:cs typeface="Times New Roman" panose="02020603050405020304" pitchFamily="18" charset="0"/>
              </a:rPr>
              <a:t>', y='</a:t>
            </a:r>
            <a:r>
              <a:rPr lang="en-IN" sz="2600" dirty="0" err="1">
                <a:latin typeface="Times New Roman" panose="02020603050405020304" pitchFamily="18" charset="0"/>
                <a:cs typeface="Times New Roman" panose="02020603050405020304" pitchFamily="18" charset="0"/>
              </a:rPr>
              <a:t>lead_time</a:t>
            </a:r>
            <a:r>
              <a:rPr lang="en-IN" sz="2600" dirty="0">
                <a:latin typeface="Times New Roman" panose="02020603050405020304" pitchFamily="18" charset="0"/>
                <a:cs typeface="Times New Roman" panose="02020603050405020304" pitchFamily="18" charset="0"/>
              </a:rPr>
              <a:t>', data=</a:t>
            </a:r>
            <a:r>
              <a:rPr lang="en-IN" sz="2600" dirty="0" err="1">
                <a:latin typeface="Times New Roman" panose="02020603050405020304" pitchFamily="18" charset="0"/>
                <a:cs typeface="Times New Roman" panose="02020603050405020304" pitchFamily="18" charset="0"/>
              </a:rPr>
              <a:t>df</a:t>
            </a:r>
            <a:r>
              <a:rPr lang="en-IN" sz="2600" dirty="0">
                <a:latin typeface="Times New Roman" panose="02020603050405020304" pitchFamily="18" charset="0"/>
                <a:cs typeface="Times New Roman" panose="02020603050405020304" pitchFamily="18" charset="0"/>
              </a:rPr>
              <a:t>)</a:t>
            </a:r>
          </a:p>
          <a:p>
            <a:pPr marL="0" indent="0">
              <a:buNone/>
            </a:pPr>
            <a:r>
              <a:rPr lang="en-IN" sz="2600" dirty="0" err="1">
                <a:latin typeface="Times New Roman" panose="02020603050405020304" pitchFamily="18" charset="0"/>
                <a:cs typeface="Times New Roman" panose="02020603050405020304" pitchFamily="18" charset="0"/>
              </a:rPr>
              <a:t>plt.title</a:t>
            </a:r>
            <a:r>
              <a:rPr lang="en-IN" sz="2600" dirty="0">
                <a:latin typeface="Times New Roman" panose="02020603050405020304" pitchFamily="18" charset="0"/>
                <a:cs typeface="Times New Roman" panose="02020603050405020304" pitchFamily="18" charset="0"/>
              </a:rPr>
              <a:t>('Lead Time Distribution by Customer Type’)</a:t>
            </a:r>
          </a:p>
          <a:p>
            <a:pPr marL="0" indent="0">
              <a:buNone/>
            </a:pPr>
            <a:r>
              <a:rPr lang="en-IN" sz="2600" dirty="0" err="1">
                <a:latin typeface="Times New Roman" panose="02020603050405020304" pitchFamily="18" charset="0"/>
                <a:cs typeface="Times New Roman" panose="02020603050405020304" pitchFamily="18" charset="0"/>
              </a:rPr>
              <a:t>plt.xlabel</a:t>
            </a:r>
            <a:r>
              <a:rPr lang="en-IN" sz="2600" dirty="0">
                <a:latin typeface="Times New Roman" panose="02020603050405020304" pitchFamily="18" charset="0"/>
                <a:cs typeface="Times New Roman" panose="02020603050405020304" pitchFamily="18" charset="0"/>
              </a:rPr>
              <a:t>('Customer Type’)</a:t>
            </a:r>
          </a:p>
          <a:p>
            <a:pPr marL="0" indent="0">
              <a:buNone/>
            </a:pPr>
            <a:r>
              <a:rPr lang="en-IN" sz="2600" dirty="0" err="1">
                <a:latin typeface="Times New Roman" panose="02020603050405020304" pitchFamily="18" charset="0"/>
                <a:cs typeface="Times New Roman" panose="02020603050405020304" pitchFamily="18" charset="0"/>
              </a:rPr>
              <a:t>plt.ylabel</a:t>
            </a:r>
            <a:r>
              <a:rPr lang="en-IN" sz="2600" dirty="0">
                <a:latin typeface="Times New Roman" panose="02020603050405020304" pitchFamily="18" charset="0"/>
                <a:cs typeface="Times New Roman" panose="02020603050405020304" pitchFamily="18" charset="0"/>
              </a:rPr>
              <a:t>('Lead Time (Days)’)</a:t>
            </a:r>
          </a:p>
          <a:p>
            <a:pPr marL="0" indent="0">
              <a:buNone/>
            </a:pPr>
            <a:r>
              <a:rPr lang="en-IN" sz="2600" dirty="0" err="1">
                <a:latin typeface="Times New Roman" panose="02020603050405020304" pitchFamily="18" charset="0"/>
                <a:cs typeface="Times New Roman" panose="02020603050405020304" pitchFamily="18" charset="0"/>
              </a:rPr>
              <a:t>plt.show</a:t>
            </a:r>
            <a:r>
              <a:rPr lang="en-IN" sz="26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D45BAC25-FB08-0015-8833-73F966545BEE}"/>
              </a:ext>
            </a:extLst>
          </p:cNvPr>
          <p:cNvPicPr>
            <a:picLocks noChangeAspect="1"/>
          </p:cNvPicPr>
          <p:nvPr/>
        </p:nvPicPr>
        <p:blipFill>
          <a:blip r:embed="rId2"/>
          <a:stretch>
            <a:fillRect/>
          </a:stretch>
        </p:blipFill>
        <p:spPr>
          <a:xfrm>
            <a:off x="7443019" y="2546555"/>
            <a:ext cx="4680155" cy="4139379"/>
          </a:xfrm>
          <a:prstGeom prst="rect">
            <a:avLst/>
          </a:prstGeom>
        </p:spPr>
      </p:pic>
    </p:spTree>
    <p:extLst>
      <p:ext uri="{BB962C8B-B14F-4D97-AF65-F5344CB8AC3E}">
        <p14:creationId xmlns:p14="http://schemas.microsoft.com/office/powerpoint/2010/main" val="8346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BDAFA6-DD00-6C2A-C4DC-CF03F3EC21CA}"/>
              </a:ext>
            </a:extLst>
          </p:cNvPr>
          <p:cNvSpPr>
            <a:spLocks noGrp="1"/>
          </p:cNvSpPr>
          <p:nvPr>
            <p:ph idx="1"/>
          </p:nvPr>
        </p:nvSpPr>
        <p:spPr>
          <a:xfrm>
            <a:off x="88490" y="0"/>
            <a:ext cx="12103510" cy="6858000"/>
          </a:xfrm>
        </p:spPr>
        <p:txBody>
          <a:bodyPr>
            <a:normAutofit fontScale="92500" lnSpcReduction="10000"/>
          </a:bodyPr>
          <a:lstStyle/>
          <a:p>
            <a:pPr marL="0" indent="0">
              <a:buNone/>
            </a:pPr>
            <a:r>
              <a:rPr lang="en-IN" sz="2600" dirty="0">
                <a:solidFill>
                  <a:schemeClr val="accent2">
                    <a:lumMod val="50000"/>
                  </a:schemeClr>
                </a:solidFill>
                <a:latin typeface="Times New Roman" panose="02020603050405020304" pitchFamily="18" charset="0"/>
                <a:cs typeface="Times New Roman" panose="02020603050405020304" pitchFamily="18" charset="0"/>
              </a:rPr>
              <a:t># Visualize special requests distribution</a:t>
            </a:r>
          </a:p>
          <a:p>
            <a:pPr marL="0" indent="0">
              <a:buNone/>
            </a:pPr>
            <a:r>
              <a:rPr lang="en-IN" sz="2600" dirty="0" err="1">
                <a:latin typeface="Times New Roman" panose="02020603050405020304" pitchFamily="18" charset="0"/>
                <a:cs typeface="Times New Roman" panose="02020603050405020304" pitchFamily="18" charset="0"/>
              </a:rPr>
              <a:t>plt.figure</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figsize</a:t>
            </a:r>
            <a:r>
              <a:rPr lang="en-IN" sz="2600" dirty="0">
                <a:latin typeface="Times New Roman" panose="02020603050405020304" pitchFamily="18" charset="0"/>
                <a:cs typeface="Times New Roman" panose="02020603050405020304" pitchFamily="18" charset="0"/>
              </a:rPr>
              <a:t>=(10, 6))</a:t>
            </a:r>
          </a:p>
          <a:p>
            <a:pPr marL="0" indent="0">
              <a:buNone/>
            </a:pPr>
            <a:r>
              <a:rPr lang="en-IN" sz="2600" dirty="0" err="1">
                <a:latin typeface="Times New Roman" panose="02020603050405020304" pitchFamily="18" charset="0"/>
                <a:cs typeface="Times New Roman" panose="02020603050405020304" pitchFamily="18" charset="0"/>
              </a:rPr>
              <a:t>sns.countplot</a:t>
            </a:r>
            <a:r>
              <a:rPr lang="en-IN" sz="2600" dirty="0">
                <a:latin typeface="Times New Roman" panose="02020603050405020304" pitchFamily="18" charset="0"/>
                <a:cs typeface="Times New Roman" panose="02020603050405020304" pitchFamily="18" charset="0"/>
              </a:rPr>
              <a:t>(x='</a:t>
            </a:r>
            <a:r>
              <a:rPr lang="en-IN" sz="2600" dirty="0" err="1">
                <a:latin typeface="Times New Roman" panose="02020603050405020304" pitchFamily="18" charset="0"/>
                <a:cs typeface="Times New Roman" panose="02020603050405020304" pitchFamily="18" charset="0"/>
              </a:rPr>
              <a:t>customer_type</a:t>
            </a:r>
            <a:r>
              <a:rPr lang="en-IN" sz="2600" dirty="0">
                <a:latin typeface="Times New Roman" panose="02020603050405020304" pitchFamily="18" charset="0"/>
                <a:cs typeface="Times New Roman" panose="02020603050405020304" pitchFamily="18" charset="0"/>
              </a:rPr>
              <a:t>', hue='</a:t>
            </a:r>
            <a:r>
              <a:rPr lang="en-IN" sz="2600" dirty="0" err="1">
                <a:latin typeface="Times New Roman" panose="02020603050405020304" pitchFamily="18" charset="0"/>
                <a:cs typeface="Times New Roman" panose="02020603050405020304" pitchFamily="18" charset="0"/>
              </a:rPr>
              <a:t>total_of_special_requests</a:t>
            </a:r>
            <a:r>
              <a:rPr lang="en-IN" sz="2600" dirty="0">
                <a:latin typeface="Times New Roman" panose="02020603050405020304" pitchFamily="18" charset="0"/>
                <a:cs typeface="Times New Roman" panose="02020603050405020304" pitchFamily="18" charset="0"/>
              </a:rPr>
              <a:t>’, </a:t>
            </a:r>
          </a:p>
          <a:p>
            <a:pPr marL="0" indent="0">
              <a:buNone/>
            </a:pPr>
            <a:r>
              <a:rPr lang="en-IN" sz="2600" dirty="0">
                <a:latin typeface="Times New Roman" panose="02020603050405020304" pitchFamily="18" charset="0"/>
                <a:cs typeface="Times New Roman" panose="02020603050405020304" pitchFamily="18" charset="0"/>
              </a:rPr>
              <a:t>data=</a:t>
            </a:r>
            <a:r>
              <a:rPr lang="en-IN" sz="2600" dirty="0" err="1">
                <a:latin typeface="Times New Roman" panose="02020603050405020304" pitchFamily="18" charset="0"/>
                <a:cs typeface="Times New Roman" panose="02020603050405020304" pitchFamily="18" charset="0"/>
              </a:rPr>
              <a:t>df</a:t>
            </a:r>
            <a:r>
              <a:rPr lang="en-IN" sz="2600" dirty="0">
                <a:latin typeface="Times New Roman" panose="02020603050405020304" pitchFamily="18" charset="0"/>
                <a:cs typeface="Times New Roman" panose="02020603050405020304" pitchFamily="18" charset="0"/>
              </a:rPr>
              <a:t>)</a:t>
            </a:r>
          </a:p>
          <a:p>
            <a:pPr marL="0" indent="0">
              <a:buNone/>
            </a:pPr>
            <a:r>
              <a:rPr lang="en-IN" sz="2600" dirty="0" err="1">
                <a:latin typeface="Times New Roman" panose="02020603050405020304" pitchFamily="18" charset="0"/>
                <a:cs typeface="Times New Roman" panose="02020603050405020304" pitchFamily="18" charset="0"/>
              </a:rPr>
              <a:t>plt.title</a:t>
            </a:r>
            <a:r>
              <a:rPr lang="en-IN" sz="2600" dirty="0">
                <a:latin typeface="Times New Roman" panose="02020603050405020304" pitchFamily="18" charset="0"/>
                <a:cs typeface="Times New Roman" panose="02020603050405020304" pitchFamily="18" charset="0"/>
              </a:rPr>
              <a:t>('Special Requests Distribution by Customer Type’)</a:t>
            </a:r>
          </a:p>
          <a:p>
            <a:pPr marL="0" indent="0">
              <a:buNone/>
            </a:pPr>
            <a:r>
              <a:rPr lang="en-IN" sz="2600" dirty="0" err="1">
                <a:latin typeface="Times New Roman" panose="02020603050405020304" pitchFamily="18" charset="0"/>
                <a:cs typeface="Times New Roman" panose="02020603050405020304" pitchFamily="18" charset="0"/>
              </a:rPr>
              <a:t>plt.xlabel</a:t>
            </a:r>
            <a:r>
              <a:rPr lang="en-IN" sz="2600" dirty="0">
                <a:latin typeface="Times New Roman" panose="02020603050405020304" pitchFamily="18" charset="0"/>
                <a:cs typeface="Times New Roman" panose="02020603050405020304" pitchFamily="18" charset="0"/>
              </a:rPr>
              <a:t>('Customer Type’)</a:t>
            </a:r>
          </a:p>
          <a:p>
            <a:pPr marL="0" indent="0">
              <a:buNone/>
            </a:pPr>
            <a:r>
              <a:rPr lang="en-IN" sz="2600" dirty="0" err="1">
                <a:latin typeface="Times New Roman" panose="02020603050405020304" pitchFamily="18" charset="0"/>
                <a:cs typeface="Times New Roman" panose="02020603050405020304" pitchFamily="18" charset="0"/>
              </a:rPr>
              <a:t>plt.ylabel</a:t>
            </a:r>
            <a:r>
              <a:rPr lang="en-IN" sz="2600" dirty="0">
                <a:latin typeface="Times New Roman" panose="02020603050405020304" pitchFamily="18" charset="0"/>
                <a:cs typeface="Times New Roman" panose="02020603050405020304" pitchFamily="18" charset="0"/>
              </a:rPr>
              <a:t>('Count’)</a:t>
            </a:r>
          </a:p>
          <a:p>
            <a:pPr marL="0" indent="0">
              <a:buNone/>
            </a:pPr>
            <a:r>
              <a:rPr lang="en-IN" sz="2600" dirty="0" err="1">
                <a:latin typeface="Times New Roman" panose="02020603050405020304" pitchFamily="18" charset="0"/>
                <a:cs typeface="Times New Roman" panose="02020603050405020304" pitchFamily="18" charset="0"/>
              </a:rPr>
              <a:t>plt.legend</a:t>
            </a:r>
            <a:r>
              <a:rPr lang="en-IN" sz="2600" dirty="0">
                <a:latin typeface="Times New Roman" panose="02020603050405020304" pitchFamily="18" charset="0"/>
                <a:cs typeface="Times New Roman" panose="02020603050405020304" pitchFamily="18" charset="0"/>
              </a:rPr>
              <a:t>(title='Number of Special Requests’)</a:t>
            </a:r>
          </a:p>
          <a:p>
            <a:pPr marL="0" indent="0">
              <a:buNone/>
            </a:pPr>
            <a:r>
              <a:rPr lang="en-IN" sz="2600" dirty="0" err="1">
                <a:latin typeface="Times New Roman" panose="02020603050405020304" pitchFamily="18" charset="0"/>
                <a:cs typeface="Times New Roman" panose="02020603050405020304" pitchFamily="18" charset="0"/>
              </a:rPr>
              <a:t>plt.show</a:t>
            </a:r>
            <a:r>
              <a:rPr lang="en-IN" sz="2600" dirty="0">
                <a:latin typeface="Times New Roman" panose="02020603050405020304" pitchFamily="18" charset="0"/>
                <a:cs typeface="Times New Roman" panose="02020603050405020304" pitchFamily="18" charset="0"/>
              </a:rPr>
              <a:t>()</a:t>
            </a:r>
          </a:p>
          <a:p>
            <a:pPr marL="0" indent="0">
              <a:buNone/>
            </a:pPr>
            <a:r>
              <a:rPr lang="en-IN" sz="2600" dirty="0">
                <a:solidFill>
                  <a:schemeClr val="accent2">
                    <a:lumMod val="50000"/>
                  </a:schemeClr>
                </a:solidFill>
                <a:latin typeface="Times New Roman" panose="02020603050405020304" pitchFamily="18" charset="0"/>
                <a:cs typeface="Times New Roman" panose="02020603050405020304" pitchFamily="18" charset="0"/>
              </a:rPr>
              <a:t># Visualize room preferences distribution</a:t>
            </a:r>
          </a:p>
          <a:p>
            <a:pPr marL="0" indent="0">
              <a:buNone/>
            </a:pPr>
            <a:r>
              <a:rPr lang="en-IN" sz="2600" dirty="0" err="1">
                <a:latin typeface="Times New Roman" panose="02020603050405020304" pitchFamily="18" charset="0"/>
                <a:cs typeface="Times New Roman" panose="02020603050405020304" pitchFamily="18" charset="0"/>
              </a:rPr>
              <a:t>sns.countplot</a:t>
            </a:r>
            <a:r>
              <a:rPr lang="en-IN" sz="2600" dirty="0">
                <a:latin typeface="Times New Roman" panose="02020603050405020304" pitchFamily="18" charset="0"/>
                <a:cs typeface="Times New Roman" panose="02020603050405020304" pitchFamily="18" charset="0"/>
              </a:rPr>
              <a:t>(x='</a:t>
            </a:r>
            <a:r>
              <a:rPr lang="en-IN" sz="2600" dirty="0" err="1">
                <a:latin typeface="Times New Roman" panose="02020603050405020304" pitchFamily="18" charset="0"/>
                <a:cs typeface="Times New Roman" panose="02020603050405020304" pitchFamily="18" charset="0"/>
              </a:rPr>
              <a:t>customer_type</a:t>
            </a:r>
            <a:r>
              <a:rPr lang="en-IN" sz="2600" dirty="0">
                <a:latin typeface="Times New Roman" panose="02020603050405020304" pitchFamily="18" charset="0"/>
                <a:cs typeface="Times New Roman" panose="02020603050405020304" pitchFamily="18" charset="0"/>
              </a:rPr>
              <a:t>', hue='</a:t>
            </a:r>
            <a:r>
              <a:rPr lang="en-IN" sz="2600" dirty="0" err="1">
                <a:latin typeface="Times New Roman" panose="02020603050405020304" pitchFamily="18" charset="0"/>
                <a:cs typeface="Times New Roman" panose="02020603050405020304" pitchFamily="18" charset="0"/>
              </a:rPr>
              <a:t>reserved_room_type</a:t>
            </a:r>
            <a:r>
              <a:rPr lang="en-IN" sz="2600" dirty="0">
                <a:latin typeface="Times New Roman" panose="02020603050405020304" pitchFamily="18" charset="0"/>
                <a:cs typeface="Times New Roman" panose="02020603050405020304" pitchFamily="18" charset="0"/>
              </a:rPr>
              <a:t>’,</a:t>
            </a:r>
          </a:p>
          <a:p>
            <a:pPr marL="0" indent="0">
              <a:buNone/>
            </a:pPr>
            <a:r>
              <a:rPr lang="en-IN" sz="2600" dirty="0">
                <a:latin typeface="Times New Roman" panose="02020603050405020304" pitchFamily="18" charset="0"/>
                <a:cs typeface="Times New Roman" panose="02020603050405020304" pitchFamily="18" charset="0"/>
              </a:rPr>
              <a:t> data=</a:t>
            </a:r>
            <a:r>
              <a:rPr lang="en-IN" sz="2600" dirty="0" err="1">
                <a:latin typeface="Times New Roman" panose="02020603050405020304" pitchFamily="18" charset="0"/>
                <a:cs typeface="Times New Roman" panose="02020603050405020304" pitchFamily="18" charset="0"/>
              </a:rPr>
              <a:t>df</a:t>
            </a:r>
            <a:r>
              <a:rPr lang="en-IN" sz="2600" dirty="0">
                <a:latin typeface="Times New Roman" panose="02020603050405020304" pitchFamily="18" charset="0"/>
                <a:cs typeface="Times New Roman" panose="02020603050405020304" pitchFamily="18" charset="0"/>
              </a:rPr>
              <a:t>)</a:t>
            </a:r>
          </a:p>
          <a:p>
            <a:pPr marL="0" indent="0">
              <a:buNone/>
            </a:pPr>
            <a:r>
              <a:rPr lang="en-IN" sz="2600" dirty="0" err="1">
                <a:latin typeface="Times New Roman" panose="02020603050405020304" pitchFamily="18" charset="0"/>
                <a:cs typeface="Times New Roman" panose="02020603050405020304" pitchFamily="18" charset="0"/>
              </a:rPr>
              <a:t>plt.title</a:t>
            </a:r>
            <a:r>
              <a:rPr lang="en-IN" sz="2600" dirty="0">
                <a:latin typeface="Times New Roman" panose="02020603050405020304" pitchFamily="18" charset="0"/>
                <a:cs typeface="Times New Roman" panose="02020603050405020304" pitchFamily="18" charset="0"/>
              </a:rPr>
              <a:t>('Room Preferences Distribution by Customer Type’)</a:t>
            </a:r>
          </a:p>
          <a:p>
            <a:pPr marL="0" indent="0">
              <a:buNone/>
            </a:pPr>
            <a:r>
              <a:rPr lang="en-IN" sz="2600" dirty="0" err="1">
                <a:latin typeface="Times New Roman" panose="02020603050405020304" pitchFamily="18" charset="0"/>
                <a:cs typeface="Times New Roman" panose="02020603050405020304" pitchFamily="18" charset="0"/>
              </a:rPr>
              <a:t>plt.xlabel</a:t>
            </a:r>
            <a:r>
              <a:rPr lang="en-IN" sz="2600" dirty="0">
                <a:latin typeface="Times New Roman" panose="02020603050405020304" pitchFamily="18" charset="0"/>
                <a:cs typeface="Times New Roman" panose="02020603050405020304" pitchFamily="18" charset="0"/>
              </a:rPr>
              <a:t>('Customer Type’)</a:t>
            </a:r>
          </a:p>
          <a:p>
            <a:pPr marL="0" indent="0">
              <a:buNone/>
            </a:pPr>
            <a:r>
              <a:rPr lang="en-IN" sz="2600" dirty="0" err="1">
                <a:latin typeface="Times New Roman" panose="02020603050405020304" pitchFamily="18" charset="0"/>
                <a:cs typeface="Times New Roman" panose="02020603050405020304" pitchFamily="18" charset="0"/>
              </a:rPr>
              <a:t>plt.ylabel</a:t>
            </a:r>
            <a:r>
              <a:rPr lang="en-IN" sz="2600" dirty="0">
                <a:latin typeface="Times New Roman" panose="02020603050405020304" pitchFamily="18" charset="0"/>
                <a:cs typeface="Times New Roman" panose="02020603050405020304" pitchFamily="18" charset="0"/>
              </a:rPr>
              <a:t>('Count’)</a:t>
            </a:r>
          </a:p>
          <a:p>
            <a:pPr marL="0" indent="0">
              <a:buNone/>
            </a:pPr>
            <a:r>
              <a:rPr lang="en-IN" sz="2600" dirty="0" err="1">
                <a:latin typeface="Times New Roman" panose="02020603050405020304" pitchFamily="18" charset="0"/>
                <a:cs typeface="Times New Roman" panose="02020603050405020304" pitchFamily="18" charset="0"/>
              </a:rPr>
              <a:t>plt.legend</a:t>
            </a:r>
            <a:r>
              <a:rPr lang="en-IN" sz="2600" dirty="0">
                <a:latin typeface="Times New Roman" panose="02020603050405020304" pitchFamily="18" charset="0"/>
                <a:cs typeface="Times New Roman" panose="02020603050405020304" pitchFamily="18" charset="0"/>
              </a:rPr>
              <a:t>(title='Room Type')</a:t>
            </a:r>
            <a:r>
              <a:rPr lang="en-IN" sz="2600" dirty="0" err="1">
                <a:latin typeface="Times New Roman" panose="02020603050405020304" pitchFamily="18" charset="0"/>
                <a:cs typeface="Times New Roman" panose="02020603050405020304" pitchFamily="18" charset="0"/>
              </a:rPr>
              <a:t>plt.show</a:t>
            </a:r>
            <a:r>
              <a:rPr lang="en-IN" sz="2600" dirty="0">
                <a:latin typeface="Times New Roman" panose="02020603050405020304" pitchFamily="18" charset="0"/>
                <a:cs typeface="Times New Roman" panose="02020603050405020304" pitchFamily="18" charset="0"/>
              </a:rPr>
              <a:t>()</a:t>
            </a:r>
            <a:endParaRPr lang="en-IN" sz="2600" dirty="0"/>
          </a:p>
        </p:txBody>
      </p:sp>
      <p:pic>
        <p:nvPicPr>
          <p:cNvPr id="5" name="Picture 4">
            <a:extLst>
              <a:ext uri="{FF2B5EF4-FFF2-40B4-BE49-F238E27FC236}">
                <a16:creationId xmlns:a16="http://schemas.microsoft.com/office/drawing/2014/main" id="{BBD743EB-D6D1-8296-12CF-8E5D42B40057}"/>
              </a:ext>
            </a:extLst>
          </p:cNvPr>
          <p:cNvPicPr>
            <a:picLocks noChangeAspect="1"/>
          </p:cNvPicPr>
          <p:nvPr/>
        </p:nvPicPr>
        <p:blipFill>
          <a:blip r:embed="rId2"/>
          <a:stretch>
            <a:fillRect/>
          </a:stretch>
        </p:blipFill>
        <p:spPr>
          <a:xfrm>
            <a:off x="8042786" y="98323"/>
            <a:ext cx="4060724" cy="3156154"/>
          </a:xfrm>
          <a:prstGeom prst="rect">
            <a:avLst/>
          </a:prstGeom>
        </p:spPr>
      </p:pic>
      <p:pic>
        <p:nvPicPr>
          <p:cNvPr id="7" name="Picture 6">
            <a:extLst>
              <a:ext uri="{FF2B5EF4-FFF2-40B4-BE49-F238E27FC236}">
                <a16:creationId xmlns:a16="http://schemas.microsoft.com/office/drawing/2014/main" id="{8B37F361-0D73-3113-B638-981DD3E46892}"/>
              </a:ext>
            </a:extLst>
          </p:cNvPr>
          <p:cNvPicPr>
            <a:picLocks noChangeAspect="1"/>
          </p:cNvPicPr>
          <p:nvPr/>
        </p:nvPicPr>
        <p:blipFill>
          <a:blip r:embed="rId3"/>
          <a:stretch>
            <a:fillRect/>
          </a:stretch>
        </p:blipFill>
        <p:spPr>
          <a:xfrm>
            <a:off x="7655620" y="3429001"/>
            <a:ext cx="4060724" cy="3429000"/>
          </a:xfrm>
          <a:prstGeom prst="rect">
            <a:avLst/>
          </a:prstGeom>
        </p:spPr>
      </p:pic>
    </p:spTree>
    <p:extLst>
      <p:ext uri="{BB962C8B-B14F-4D97-AF65-F5344CB8AC3E}">
        <p14:creationId xmlns:p14="http://schemas.microsoft.com/office/powerpoint/2010/main" val="52426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1708</Words>
  <Application>Microsoft Office PowerPoint</Application>
  <PresentationFormat>Widescreen</PresentationFormat>
  <Paragraphs>151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Maruri</dc:creator>
  <cp:lastModifiedBy>Priyanka Maruri</cp:lastModifiedBy>
  <cp:revision>8</cp:revision>
  <dcterms:created xsi:type="dcterms:W3CDTF">2024-10-24T11:04:20Z</dcterms:created>
  <dcterms:modified xsi:type="dcterms:W3CDTF">2024-10-29T14:18:12Z</dcterms:modified>
</cp:coreProperties>
</file>