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5" r:id="rId1"/>
  </p:sldMasterIdLst>
  <p:sldIdLst>
    <p:sldId id="256" r:id="rId2"/>
    <p:sldId id="257" r:id="rId3"/>
    <p:sldId id="258" r:id="rId4"/>
    <p:sldId id="260" r:id="rId5"/>
    <p:sldId id="261" r:id="rId6"/>
    <p:sldId id="262" r:id="rId7"/>
    <p:sldId id="263" r:id="rId8"/>
    <p:sldId id="272" r:id="rId9"/>
    <p:sldId id="264" r:id="rId10"/>
    <p:sldId id="268" r:id="rId11"/>
    <p:sldId id="265" r:id="rId12"/>
    <p:sldId id="275" r:id="rId13"/>
    <p:sldId id="273" r:id="rId14"/>
    <p:sldId id="267" r:id="rId15"/>
    <p:sldId id="274"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51" autoAdjust="0"/>
  </p:normalViewPr>
  <p:slideViewPr>
    <p:cSldViewPr snapToGrid="0">
      <p:cViewPr varScale="1">
        <p:scale>
          <a:sx n="78" d="100"/>
          <a:sy n="78" d="100"/>
        </p:scale>
        <p:origin x="139"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8149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6866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34957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03006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11993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7/8/2023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36035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7/8/2023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07722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1599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938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303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2404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159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0580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7/8/2023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5694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7/8/2023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01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7/8/2023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951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464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7/8/2023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4533839"/>
      </p:ext>
    </p:extLst>
  </p:cSld>
  <p:clrMap bg1="dk1" tx1="lt1" bg2="dk2" tx2="lt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cikit-learn.org/stab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955A-BE51-6B96-BE64-58FDCE568678}"/>
              </a:ext>
            </a:extLst>
          </p:cNvPr>
          <p:cNvSpPr>
            <a:spLocks noGrp="1"/>
          </p:cNvSpPr>
          <p:nvPr>
            <p:ph type="ctrTitle"/>
          </p:nvPr>
        </p:nvSpPr>
        <p:spPr>
          <a:xfrm>
            <a:off x="1876424" y="413468"/>
            <a:ext cx="8791575" cy="413468"/>
          </a:xfrm>
        </p:spPr>
        <p:txBody>
          <a:bodyPr>
            <a:normAutofit fontScale="90000"/>
          </a:bodyPr>
          <a:lstStyle/>
          <a:p>
            <a:pPr algn="ctr">
              <a:lnSpc>
                <a:spcPct val="150000"/>
              </a:lnSpc>
            </a:pPr>
            <a:r>
              <a:rPr lang="en-IN" sz="1800" b="1" dirty="0">
                <a:latin typeface="Times New Roman" panose="02020603050405020304" pitchFamily="18" charset="0"/>
                <a:cs typeface="Times New Roman" panose="02020603050405020304" pitchFamily="18" charset="0"/>
              </a:rPr>
              <a:t>     SIDDAGANGA INSTITUTE OF TECHNOLOGY</a:t>
            </a:r>
            <a:br>
              <a:rPr lang="en-IN" sz="1600" b="1" dirty="0">
                <a:latin typeface="Times New Roman" panose="02020603050405020304" pitchFamily="18" charset="0"/>
                <a:cs typeface="Times New Roman" panose="02020603050405020304" pitchFamily="18" charset="0"/>
              </a:rPr>
            </a:br>
            <a:endParaRPr lang="en-IN" sz="1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2185D2A-B1FC-A02D-E27D-5C5CC4762162}"/>
              </a:ext>
            </a:extLst>
          </p:cNvPr>
          <p:cNvSpPr>
            <a:spLocks noGrp="1"/>
          </p:cNvSpPr>
          <p:nvPr>
            <p:ph type="subTitle" idx="1"/>
          </p:nvPr>
        </p:nvSpPr>
        <p:spPr>
          <a:xfrm>
            <a:off x="1876424" y="604300"/>
            <a:ext cx="9064571" cy="5359177"/>
          </a:xfrm>
        </p:spPr>
        <p:txBody>
          <a:bodyPr>
            <a:normAutofit fontScale="92500" lnSpcReduction="10000"/>
          </a:bodyPr>
          <a:lstStyle/>
          <a:p>
            <a:pPr algn="ctr">
              <a:lnSpc>
                <a:spcPct val="150000"/>
              </a:lnSpc>
            </a:pPr>
            <a:r>
              <a:rPr lang="en-IN" sz="1600" b="1" dirty="0">
                <a:solidFill>
                  <a:schemeClr val="tx1">
                    <a:lumMod val="95000"/>
                  </a:schemeClr>
                </a:solidFill>
                <a:latin typeface="Times New Roman" panose="02020603050405020304" pitchFamily="18" charset="0"/>
                <a:cs typeface="Times New Roman" panose="02020603050405020304" pitchFamily="18" charset="0"/>
              </a:rPr>
              <a:t>Department of Computer Science</a:t>
            </a:r>
          </a:p>
          <a:p>
            <a:pPr algn="ctr">
              <a:lnSpc>
                <a:spcPct val="150000"/>
              </a:lnSpc>
            </a:pPr>
            <a:endParaRPr lang="en-IN" sz="1600" b="1" dirty="0">
              <a:solidFill>
                <a:schemeClr val="tx1">
                  <a:lumMod val="95000"/>
                </a:schemeClr>
              </a:solidFill>
              <a:latin typeface="Times New Roman" panose="02020603050405020304" pitchFamily="18" charset="0"/>
              <a:cs typeface="Times New Roman" panose="02020603050405020304" pitchFamily="18" charset="0"/>
            </a:endParaRPr>
          </a:p>
          <a:p>
            <a:pPr algn="ctr"/>
            <a:endParaRPr lang="en-IN" sz="1600" b="1" dirty="0">
              <a:solidFill>
                <a:schemeClr val="tx1">
                  <a:lumMod val="95000"/>
                </a:schemeClr>
              </a:solidFill>
              <a:latin typeface="Times New Roman" panose="02020603050405020304" pitchFamily="18" charset="0"/>
              <a:cs typeface="Times New Roman" panose="02020603050405020304" pitchFamily="18" charset="0"/>
            </a:endParaRPr>
          </a:p>
          <a:p>
            <a:pPr algn="ctr"/>
            <a:endParaRPr lang="en-IN" sz="1600" b="1" dirty="0">
              <a:solidFill>
                <a:schemeClr val="tx1">
                  <a:lumMod val="95000"/>
                </a:schemeClr>
              </a:solidFill>
              <a:latin typeface="Times New Roman" panose="02020603050405020304" pitchFamily="18" charset="0"/>
              <a:cs typeface="Times New Roman" panose="02020603050405020304" pitchFamily="18" charset="0"/>
            </a:endParaRPr>
          </a:p>
          <a:p>
            <a:pPr algn="ctr"/>
            <a:endParaRPr lang="en-IN" sz="1600" b="1" dirty="0">
              <a:solidFill>
                <a:schemeClr val="tx1">
                  <a:lumMod val="95000"/>
                </a:schemeClr>
              </a:solidFill>
              <a:latin typeface="Times New Roman" panose="02020603050405020304" pitchFamily="18" charset="0"/>
              <a:cs typeface="Times New Roman" panose="02020603050405020304" pitchFamily="18" charset="0"/>
            </a:endParaRPr>
          </a:p>
          <a:p>
            <a:endParaRPr lang="en-IN" sz="1600" b="1" dirty="0">
              <a:solidFill>
                <a:schemeClr val="tx1">
                  <a:lumMod val="95000"/>
                </a:schemeClr>
              </a:solidFill>
              <a:latin typeface="Times New Roman" panose="02020603050405020304" pitchFamily="18" charset="0"/>
              <a:cs typeface="Times New Roman" panose="02020603050405020304" pitchFamily="18" charset="0"/>
            </a:endParaRPr>
          </a:p>
          <a:p>
            <a:endParaRPr lang="en-IN" sz="1600" b="1" dirty="0">
              <a:solidFill>
                <a:schemeClr val="tx1">
                  <a:lumMod val="95000"/>
                </a:schemeClr>
              </a:solidFill>
              <a:latin typeface="Times New Roman" panose="02020603050405020304" pitchFamily="18" charset="0"/>
              <a:cs typeface="Times New Roman" panose="02020603050405020304" pitchFamily="18" charset="0"/>
            </a:endParaRPr>
          </a:p>
          <a:p>
            <a:pPr>
              <a:lnSpc>
                <a:spcPct val="150000"/>
              </a:lnSpc>
            </a:pPr>
            <a:r>
              <a:rPr lang="en-IN" sz="1600" b="1" dirty="0">
                <a:solidFill>
                  <a:srgbClr val="FFFF00"/>
                </a:solidFill>
                <a:latin typeface="Times New Roman" panose="02020603050405020304" pitchFamily="18" charset="0"/>
                <a:cs typeface="Times New Roman" panose="02020603050405020304" pitchFamily="18" charset="0"/>
              </a:rPr>
              <a:t>                           Project title:                </a:t>
            </a:r>
            <a:r>
              <a:rPr lang="en-IN" sz="1600" b="1" dirty="0">
                <a:solidFill>
                  <a:schemeClr val="tx1">
                    <a:lumMod val="95000"/>
                  </a:schemeClr>
                </a:solidFill>
                <a:latin typeface="Times New Roman" panose="02020603050405020304" pitchFamily="18" charset="0"/>
                <a:cs typeface="Times New Roman" panose="02020603050405020304" pitchFamily="18" charset="0"/>
              </a:rPr>
              <a:t>Mapping Co's to po’s using nlp</a:t>
            </a:r>
          </a:p>
          <a:p>
            <a:pPr>
              <a:lnSpc>
                <a:spcPct val="150000"/>
              </a:lnSpc>
            </a:pPr>
            <a:r>
              <a:rPr lang="en-IN" sz="1600" b="1" dirty="0">
                <a:solidFill>
                  <a:srgbClr val="FFFF00"/>
                </a:solidFill>
                <a:latin typeface="Times New Roman" panose="02020603050405020304" pitchFamily="18" charset="0"/>
                <a:cs typeface="Times New Roman" panose="02020603050405020304" pitchFamily="18" charset="0"/>
              </a:rPr>
              <a:t>                           Batch id:                            </a:t>
            </a:r>
            <a:r>
              <a:rPr lang="en-IN" sz="1600" b="1" dirty="0">
                <a:solidFill>
                  <a:schemeClr val="tx1">
                    <a:lumMod val="95000"/>
                  </a:schemeClr>
                </a:solidFill>
                <a:latin typeface="Times New Roman" panose="02020603050405020304" pitchFamily="18" charset="0"/>
                <a:cs typeface="Times New Roman" panose="02020603050405020304" pitchFamily="18" charset="0"/>
              </a:rPr>
              <a:t>b7</a:t>
            </a:r>
          </a:p>
          <a:p>
            <a:pPr>
              <a:lnSpc>
                <a:spcPct val="150000"/>
              </a:lnSpc>
            </a:pPr>
            <a:r>
              <a:rPr lang="en-IN" sz="1600" b="1" dirty="0">
                <a:solidFill>
                  <a:srgbClr val="FFFF00"/>
                </a:solidFill>
                <a:latin typeface="Times New Roman" panose="02020603050405020304" pitchFamily="18" charset="0"/>
                <a:cs typeface="Times New Roman" panose="02020603050405020304" pitchFamily="18" charset="0"/>
              </a:rPr>
              <a:t>                           Project associates:   </a:t>
            </a:r>
            <a:r>
              <a:rPr lang="en-IN" sz="1600" b="1" dirty="0" err="1">
                <a:solidFill>
                  <a:schemeClr val="tx1">
                    <a:lumMod val="95000"/>
                  </a:schemeClr>
                </a:solidFill>
                <a:latin typeface="Times New Roman" panose="02020603050405020304" pitchFamily="18" charset="0"/>
                <a:cs typeface="Times New Roman" panose="02020603050405020304" pitchFamily="18" charset="0"/>
              </a:rPr>
              <a:t>padma</a:t>
            </a:r>
            <a:r>
              <a:rPr lang="en-IN" sz="1600" b="1" dirty="0">
                <a:solidFill>
                  <a:schemeClr val="tx1">
                    <a:lumMod val="95000"/>
                  </a:schemeClr>
                </a:solidFill>
                <a:latin typeface="Times New Roman" panose="02020603050405020304" pitchFamily="18" charset="0"/>
                <a:cs typeface="Times New Roman" panose="02020603050405020304" pitchFamily="18" charset="0"/>
              </a:rPr>
              <a:t> c g (1si20cs070)</a:t>
            </a:r>
          </a:p>
          <a:p>
            <a:pPr>
              <a:lnSpc>
                <a:spcPct val="150000"/>
              </a:lnSpc>
            </a:pPr>
            <a:r>
              <a:rPr lang="en-IN" sz="1600" b="1" dirty="0">
                <a:solidFill>
                  <a:schemeClr val="tx1">
                    <a:lumMod val="95000"/>
                  </a:schemeClr>
                </a:solidFill>
                <a:latin typeface="Times New Roman" panose="02020603050405020304" pitchFamily="18" charset="0"/>
                <a:cs typeface="Times New Roman" panose="02020603050405020304" pitchFamily="18" charset="0"/>
              </a:rPr>
              <a:t>                                                                           Raghavendra </a:t>
            </a:r>
            <a:r>
              <a:rPr lang="en-IN" sz="1600" b="1" dirty="0" err="1">
                <a:solidFill>
                  <a:schemeClr val="tx1">
                    <a:lumMod val="95000"/>
                  </a:schemeClr>
                </a:solidFill>
                <a:latin typeface="Times New Roman" panose="02020603050405020304" pitchFamily="18" charset="0"/>
                <a:cs typeface="Times New Roman" panose="02020603050405020304" pitchFamily="18" charset="0"/>
              </a:rPr>
              <a:t>urs</a:t>
            </a:r>
            <a:r>
              <a:rPr lang="en-IN" sz="1600" b="1" dirty="0">
                <a:solidFill>
                  <a:schemeClr val="tx1">
                    <a:lumMod val="95000"/>
                  </a:schemeClr>
                </a:solidFill>
                <a:latin typeface="Times New Roman" panose="02020603050405020304" pitchFamily="18" charset="0"/>
                <a:cs typeface="Times New Roman" panose="02020603050405020304" pitchFamily="18" charset="0"/>
              </a:rPr>
              <a:t> H R (1si20cs086)</a:t>
            </a:r>
          </a:p>
          <a:p>
            <a:pPr>
              <a:lnSpc>
                <a:spcPct val="150000"/>
              </a:lnSpc>
            </a:pPr>
            <a:r>
              <a:rPr lang="en-IN" sz="1600" b="1" dirty="0">
                <a:solidFill>
                  <a:schemeClr val="tx1">
                    <a:lumMod val="95000"/>
                  </a:schemeClr>
                </a:solidFill>
                <a:latin typeface="Times New Roman" panose="02020603050405020304" pitchFamily="18" charset="0"/>
                <a:cs typeface="Times New Roman" panose="02020603050405020304" pitchFamily="18" charset="0"/>
              </a:rPr>
              <a:t>                                                                           Yoganandini J (1si20cs138)</a:t>
            </a:r>
          </a:p>
          <a:p>
            <a:pPr>
              <a:lnSpc>
                <a:spcPct val="150000"/>
              </a:lnSpc>
            </a:pPr>
            <a:r>
              <a:rPr lang="en-IN" sz="1600" b="1" dirty="0">
                <a:solidFill>
                  <a:srgbClr val="FFFF00"/>
                </a:solidFill>
                <a:latin typeface="Times New Roman" panose="02020603050405020304" pitchFamily="18" charset="0"/>
                <a:cs typeface="Times New Roman" panose="02020603050405020304" pitchFamily="18" charset="0"/>
              </a:rPr>
              <a:t>                            Guide :                                </a:t>
            </a:r>
            <a:r>
              <a:rPr lang="en-IN" sz="1600" b="1" dirty="0">
                <a:solidFill>
                  <a:schemeClr val="tx1">
                    <a:lumMod val="95000"/>
                  </a:schemeClr>
                </a:solidFill>
                <a:latin typeface="Times New Roman" panose="02020603050405020304" pitchFamily="18" charset="0"/>
                <a:cs typeface="Times New Roman" panose="02020603050405020304" pitchFamily="18" charset="0"/>
              </a:rPr>
              <a:t>Dr. Srinivasa k </a:t>
            </a:r>
            <a:r>
              <a:rPr lang="en-IN" sz="1600" b="1" cap="none" dirty="0" err="1">
                <a:solidFill>
                  <a:schemeClr val="tx1">
                    <a:lumMod val="95000"/>
                  </a:schemeClr>
                </a:solidFill>
                <a:latin typeface="Times New Roman" panose="02020603050405020304" pitchFamily="18" charset="0"/>
                <a:cs typeface="Times New Roman" panose="02020603050405020304" pitchFamily="18" charset="0"/>
              </a:rPr>
              <a:t>ph.D.</a:t>
            </a:r>
            <a:endParaRPr lang="en-IN" sz="1600" b="1" cap="none" dirty="0">
              <a:solidFill>
                <a:schemeClr val="tx1">
                  <a:lumMod val="95000"/>
                </a:schemeClr>
              </a:solidFill>
              <a:latin typeface="Times New Roman" panose="02020603050405020304" pitchFamily="18" charset="0"/>
              <a:cs typeface="Times New Roman" panose="02020603050405020304" pitchFamily="18" charset="0"/>
            </a:endParaRPr>
          </a:p>
          <a:p>
            <a:pPr algn="ctr"/>
            <a:endParaRPr lang="en-IN" sz="1600" b="1"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D72D4FC-3465-01BB-EB74-CD1812B64C47}"/>
              </a:ext>
            </a:extLst>
          </p:cNvPr>
          <p:cNvPicPr/>
          <p:nvPr/>
        </p:nvPicPr>
        <p:blipFill>
          <a:blip r:embed="rId2"/>
          <a:stretch>
            <a:fillRect/>
          </a:stretch>
        </p:blipFill>
        <p:spPr>
          <a:xfrm>
            <a:off x="5104213" y="1105230"/>
            <a:ext cx="2171230" cy="1582311"/>
          </a:xfrm>
          <a:prstGeom prst="rect">
            <a:avLst/>
          </a:prstGeom>
        </p:spPr>
      </p:pic>
    </p:spTree>
    <p:extLst>
      <p:ext uri="{BB962C8B-B14F-4D97-AF65-F5344CB8AC3E}">
        <p14:creationId xmlns:p14="http://schemas.microsoft.com/office/powerpoint/2010/main" val="1428340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1C41B8-368D-F8B7-7F19-80156AE0E821}"/>
              </a:ext>
            </a:extLst>
          </p:cNvPr>
          <p:cNvSpPr>
            <a:spLocks noGrp="1"/>
          </p:cNvSpPr>
          <p:nvPr>
            <p:ph idx="1"/>
          </p:nvPr>
        </p:nvSpPr>
        <p:spPr>
          <a:xfrm>
            <a:off x="732610" y="794542"/>
            <a:ext cx="5108017" cy="5696875"/>
          </a:xfrm>
        </p:spPr>
        <p:txBody>
          <a:bodyPr>
            <a:normAutofit/>
          </a:bodyPr>
          <a:lstStyle/>
          <a:p>
            <a:pPr algn="just">
              <a:lnSpc>
                <a:spcPct val="150000"/>
              </a:lnSpc>
            </a:pPr>
            <a:r>
              <a:rPr lang="en-US" sz="1200" b="1" u="sng" dirty="0">
                <a:latin typeface="Times New Roman" panose="02020603050405020304" pitchFamily="18" charset="0"/>
                <a:cs typeface="Times New Roman" panose="02020603050405020304" pitchFamily="18" charset="0"/>
              </a:rPr>
              <a:t>Revise course outcomes: </a:t>
            </a:r>
            <a:r>
              <a:rPr lang="en-US" sz="1200" dirty="0">
                <a:latin typeface="Times New Roman" panose="02020603050405020304" pitchFamily="18" charset="0"/>
                <a:cs typeface="Times New Roman" panose="02020603050405020304" pitchFamily="18" charset="0"/>
              </a:rPr>
              <a:t>If necessary, revise the course outcomes to better align with the program outcomes. This may involve modifying the course content or objectives.</a:t>
            </a:r>
          </a:p>
          <a:p>
            <a:pPr algn="just">
              <a:lnSpc>
                <a:spcPct val="150000"/>
              </a:lnSpc>
            </a:pPr>
            <a:r>
              <a:rPr lang="en-US" sz="1200" b="1" u="sng" dirty="0">
                <a:latin typeface="Times New Roman" panose="02020603050405020304" pitchFamily="18" charset="0"/>
                <a:cs typeface="Times New Roman" panose="02020603050405020304" pitchFamily="18" charset="0"/>
              </a:rPr>
              <a:t>Develop assessments: </a:t>
            </a:r>
            <a:r>
              <a:rPr lang="en-US" sz="1200" dirty="0">
                <a:latin typeface="Times New Roman" panose="02020603050405020304" pitchFamily="18" charset="0"/>
                <a:cs typeface="Times New Roman" panose="02020603050405020304" pitchFamily="18" charset="0"/>
              </a:rPr>
              <a:t>Develop assessments that measure the achievement of both course outcomes and program outcomes. These assessments should be aligned with the course content and objectives and should provide evidence of student learning.</a:t>
            </a:r>
          </a:p>
          <a:p>
            <a:pPr algn="just">
              <a:lnSpc>
                <a:spcPct val="150000"/>
              </a:lnSpc>
            </a:pPr>
            <a:r>
              <a:rPr lang="en-US" sz="1200" b="1" u="sng" dirty="0">
                <a:latin typeface="Times New Roman" panose="02020603050405020304" pitchFamily="18" charset="0"/>
                <a:cs typeface="Times New Roman" panose="02020603050405020304" pitchFamily="18" charset="0"/>
              </a:rPr>
              <a:t>Implement and evaluate: </a:t>
            </a:r>
            <a:r>
              <a:rPr lang="en-US" sz="1200" dirty="0">
                <a:latin typeface="Times New Roman" panose="02020603050405020304" pitchFamily="18" charset="0"/>
                <a:cs typeface="Times New Roman" panose="02020603050405020304" pitchFamily="18" charset="0"/>
              </a:rPr>
              <a:t>Implement the revised course outcomes and assessments, and evaluate their effectiveness. Use the results to make further revisions as necessary.</a:t>
            </a:r>
          </a:p>
          <a:p>
            <a:pPr algn="just">
              <a:lnSpc>
                <a:spcPct val="150000"/>
              </a:lnSpc>
            </a:pPr>
            <a:r>
              <a:rPr lang="en-US" sz="1200" dirty="0">
                <a:latin typeface="Times New Roman" panose="02020603050405020304" pitchFamily="18" charset="0"/>
                <a:cs typeface="Times New Roman" panose="02020603050405020304" pitchFamily="18" charset="0"/>
              </a:rPr>
              <a:t>By following these steps, we can ensure that each course in the program contributes to the overall goals of the program, and that students are adequately prepared for their future endeavors.</a:t>
            </a:r>
          </a:p>
          <a:p>
            <a:pPr algn="just">
              <a:lnSpc>
                <a:spcPct val="150000"/>
              </a:lnSpc>
            </a:pPr>
            <a:endParaRPr lang="en-IN" sz="1200" dirty="0">
              <a:latin typeface="Times New Roman" panose="02020603050405020304" pitchFamily="18" charset="0"/>
              <a:cs typeface="Times New Roman" panose="02020603050405020304" pitchFamily="18" charset="0"/>
            </a:endParaRPr>
          </a:p>
          <a:p>
            <a:pPr algn="just">
              <a:lnSpc>
                <a:spcPct val="150000"/>
              </a:lnSpc>
            </a:pPr>
            <a:endParaRPr lang="en-IN" sz="1200" dirty="0"/>
          </a:p>
        </p:txBody>
      </p:sp>
      <p:pic>
        <p:nvPicPr>
          <p:cNvPr id="4" name="Picture 3">
            <a:extLst>
              <a:ext uri="{FF2B5EF4-FFF2-40B4-BE49-F238E27FC236}">
                <a16:creationId xmlns:a16="http://schemas.microsoft.com/office/drawing/2014/main" id="{CA63C6F5-246C-AA85-A03D-3DA9303431F2}"/>
              </a:ext>
            </a:extLst>
          </p:cNvPr>
          <p:cNvPicPr>
            <a:picLocks noChangeAspect="1"/>
          </p:cNvPicPr>
          <p:nvPr/>
        </p:nvPicPr>
        <p:blipFill>
          <a:blip r:embed="rId2"/>
          <a:stretch>
            <a:fillRect/>
          </a:stretch>
        </p:blipFill>
        <p:spPr>
          <a:xfrm>
            <a:off x="6236044" y="927157"/>
            <a:ext cx="3962400" cy="5165124"/>
          </a:xfrm>
          <a:prstGeom prst="rect">
            <a:avLst/>
          </a:prstGeom>
        </p:spPr>
      </p:pic>
    </p:spTree>
    <p:extLst>
      <p:ext uri="{BB962C8B-B14F-4D97-AF65-F5344CB8AC3E}">
        <p14:creationId xmlns:p14="http://schemas.microsoft.com/office/powerpoint/2010/main" val="2873272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6A9E5-B47B-DADA-5342-B306EA2A21CE}"/>
              </a:ext>
            </a:extLst>
          </p:cNvPr>
          <p:cNvSpPr>
            <a:spLocks noGrp="1"/>
          </p:cNvSpPr>
          <p:nvPr>
            <p:ph type="title"/>
          </p:nvPr>
        </p:nvSpPr>
        <p:spPr>
          <a:xfrm>
            <a:off x="1251966" y="609600"/>
            <a:ext cx="8823396" cy="1243647"/>
          </a:xfrm>
        </p:spPr>
        <p:txBody>
          <a:bodyPr>
            <a:normAutofit/>
          </a:bodyPr>
          <a:lstStyle/>
          <a:p>
            <a:pPr algn="ctr"/>
            <a:r>
              <a:rPr lang="en-IN" sz="1600" b="1" dirty="0">
                <a:solidFill>
                  <a:srgbClr val="FFFF00"/>
                </a:solidFill>
                <a:latin typeface="Times New Roman" panose="02020603050405020304" pitchFamily="18" charset="0"/>
                <a:cs typeface="Times New Roman" panose="02020603050405020304" pitchFamily="18" charset="0"/>
              </a:rPr>
              <a:t>TOOLS AND PLATFORM</a:t>
            </a:r>
          </a:p>
        </p:txBody>
      </p:sp>
      <p:sp>
        <p:nvSpPr>
          <p:cNvPr id="3" name="Content Placeholder 2">
            <a:extLst>
              <a:ext uri="{FF2B5EF4-FFF2-40B4-BE49-F238E27FC236}">
                <a16:creationId xmlns:a16="http://schemas.microsoft.com/office/drawing/2014/main" id="{68E51B3E-E710-D094-E2DA-CB12431D8193}"/>
              </a:ext>
            </a:extLst>
          </p:cNvPr>
          <p:cNvSpPr>
            <a:spLocks noGrp="1"/>
          </p:cNvSpPr>
          <p:nvPr>
            <p:ph idx="1"/>
          </p:nvPr>
        </p:nvSpPr>
        <p:spPr>
          <a:xfrm>
            <a:off x="1128821" y="1739186"/>
            <a:ext cx="8946541" cy="4904629"/>
          </a:xfrm>
        </p:spPr>
        <p:txBody>
          <a:bodyPr>
            <a:normAutofit/>
          </a:bodyPr>
          <a:lstStyle/>
          <a:p>
            <a:pPr algn="just">
              <a:lnSpc>
                <a:spcPct val="150000"/>
              </a:lnSpc>
            </a:pPr>
            <a:r>
              <a:rPr lang="en-US" sz="1400" b="1" u="sng" dirty="0">
                <a:latin typeface="Times New Roman" panose="02020603050405020304" pitchFamily="18" charset="0"/>
                <a:cs typeface="Times New Roman" panose="02020603050405020304" pitchFamily="18" charset="0"/>
              </a:rPr>
              <a:t>spaCy is a free open-source library for Natural Language Processing in Python. </a:t>
            </a:r>
          </a:p>
          <a:p>
            <a:pPr marL="0" indent="0" algn="just">
              <a:lnSpc>
                <a:spcPct val="150000"/>
              </a:lnSpc>
              <a:buNone/>
            </a:pPr>
            <a:r>
              <a:rPr lang="en-US" sz="1200" dirty="0">
                <a:latin typeface="Times New Roman" panose="02020603050405020304" pitchFamily="18" charset="0"/>
                <a:cs typeface="Times New Roman" panose="02020603050405020304" pitchFamily="18" charset="0"/>
              </a:rPr>
              <a:t>         Among the plethora of NLP libraries these days, spaCy really does stand out on its own.</a:t>
            </a:r>
          </a:p>
          <a:p>
            <a:pPr marL="0" indent="0" algn="just">
              <a:lnSpc>
                <a:spcPct val="150000"/>
              </a:lnSpc>
              <a:buNone/>
            </a:pPr>
            <a:r>
              <a:rPr lang="en-US" sz="1200" dirty="0">
                <a:latin typeface="Times New Roman" panose="02020603050405020304" pitchFamily="18" charset="0"/>
                <a:cs typeface="Times New Roman" panose="02020603050405020304" pitchFamily="18" charset="0"/>
              </a:rPr>
              <a:t>         The factors that work in the favor of spaCy are the set of features it offers, the ease of use, and the fact that the library is always kept up </a:t>
            </a:r>
          </a:p>
          <a:p>
            <a:pPr marL="0" indent="0" algn="just">
              <a:lnSpc>
                <a:spcPct val="150000"/>
              </a:lnSpc>
              <a:buNone/>
            </a:pPr>
            <a:r>
              <a:rPr lang="en-US" sz="1200" dirty="0">
                <a:latin typeface="Times New Roman" panose="02020603050405020304" pitchFamily="18" charset="0"/>
                <a:cs typeface="Times New Roman" panose="02020603050405020304" pitchFamily="18" charset="0"/>
              </a:rPr>
              <a:t>         to date.</a:t>
            </a:r>
          </a:p>
          <a:p>
            <a:pPr algn="just">
              <a:lnSpc>
                <a:spcPct val="150000"/>
              </a:lnSpc>
            </a:pPr>
            <a:r>
              <a:rPr lang="en-US" sz="1400" b="1" u="sng" dirty="0">
                <a:latin typeface="Times New Roman" panose="02020603050405020304" pitchFamily="18" charset="0"/>
                <a:cs typeface="Times New Roman" panose="02020603050405020304" pitchFamily="18" charset="0"/>
              </a:rPr>
              <a:t>Language modeling techniques like BERT/Word Embeddings. </a:t>
            </a:r>
          </a:p>
          <a:p>
            <a:pPr marL="0" indent="0" algn="just">
              <a:lnSpc>
                <a:spcPct val="150000"/>
              </a:lnSpc>
              <a:buNone/>
            </a:pPr>
            <a:r>
              <a:rPr lang="en-US" sz="1200" dirty="0">
                <a:latin typeface="Times New Roman" panose="02020603050405020304" pitchFamily="18" charset="0"/>
                <a:cs typeface="Times New Roman" panose="02020603050405020304" pitchFamily="18" charset="0"/>
              </a:rPr>
              <a:t>        BERT (Bidirectional Encoder Representations from Transformers) is a powerful natural language processing (NLP) model that can be </a:t>
            </a:r>
          </a:p>
          <a:p>
            <a:pPr marL="0" indent="0" algn="just">
              <a:lnSpc>
                <a:spcPct val="150000"/>
              </a:lnSpc>
              <a:buNone/>
            </a:pPr>
            <a:r>
              <a:rPr lang="en-US" sz="1200" dirty="0">
                <a:latin typeface="Times New Roman" panose="02020603050405020304" pitchFamily="18" charset="0"/>
                <a:cs typeface="Times New Roman" panose="02020603050405020304" pitchFamily="18" charset="0"/>
              </a:rPr>
              <a:t>        used for a wide range of tasks, including text classification, question answering, and sentiment analysis, among others.</a:t>
            </a:r>
          </a:p>
          <a:p>
            <a:r>
              <a:rPr lang="en-US" sz="1400" b="1" u="sng" dirty="0">
                <a:effectLst/>
                <a:latin typeface="TimesNewRomanPS-BoldMT"/>
              </a:rPr>
              <a:t>Anaconda:</a:t>
            </a:r>
            <a:r>
              <a:rPr lang="en-US" sz="1400" b="1" dirty="0">
                <a:effectLst/>
                <a:latin typeface="TimesNewRomanPS-BoldMT"/>
              </a:rPr>
              <a:t>  </a:t>
            </a:r>
            <a:endParaRPr lang="en-US" sz="1400" b="1" dirty="0"/>
          </a:p>
          <a:p>
            <a:pPr marL="0" indent="0">
              <a:buNone/>
            </a:pPr>
            <a:r>
              <a:rPr lang="en-US" sz="1200" dirty="0">
                <a:effectLst/>
                <a:latin typeface="Times New Roman" panose="02020603050405020304" pitchFamily="18" charset="0"/>
              </a:rPr>
              <a:t>         Anaconda is a distribution of the Python and R programming languages for scientific computing (data science, machine learning</a:t>
            </a:r>
          </a:p>
          <a:p>
            <a:pPr marL="0" indent="0">
              <a:buNone/>
            </a:pPr>
            <a:r>
              <a:rPr lang="en-US" sz="1200" dirty="0">
                <a:effectLst/>
                <a:latin typeface="Times New Roman" panose="02020603050405020304" pitchFamily="18" charset="0"/>
              </a:rPr>
              <a:t>         applications, large-scale data processing, predictive analytics, etc.), that aims to simplify package management and deployment.</a:t>
            </a:r>
          </a:p>
        </p:txBody>
      </p:sp>
      <p:pic>
        <p:nvPicPr>
          <p:cNvPr id="5" name="Picture 4">
            <a:extLst>
              <a:ext uri="{FF2B5EF4-FFF2-40B4-BE49-F238E27FC236}">
                <a16:creationId xmlns:a16="http://schemas.microsoft.com/office/drawing/2014/main" id="{02E09F4F-4732-A661-A92A-4A3A2F953D8A}"/>
              </a:ext>
            </a:extLst>
          </p:cNvPr>
          <p:cNvPicPr>
            <a:picLocks noChangeAspect="1"/>
          </p:cNvPicPr>
          <p:nvPr/>
        </p:nvPicPr>
        <p:blipFill>
          <a:blip r:embed="rId2"/>
          <a:stretch>
            <a:fillRect/>
          </a:stretch>
        </p:blipFill>
        <p:spPr>
          <a:xfrm>
            <a:off x="10226812" y="4816876"/>
            <a:ext cx="1301579" cy="1243647"/>
          </a:xfrm>
          <a:prstGeom prst="rect">
            <a:avLst/>
          </a:prstGeom>
        </p:spPr>
      </p:pic>
      <p:pic>
        <p:nvPicPr>
          <p:cNvPr id="7" name="Picture 6">
            <a:extLst>
              <a:ext uri="{FF2B5EF4-FFF2-40B4-BE49-F238E27FC236}">
                <a16:creationId xmlns:a16="http://schemas.microsoft.com/office/drawing/2014/main" id="{45805737-89EF-CB68-A95D-46A9F85FA94C}"/>
              </a:ext>
            </a:extLst>
          </p:cNvPr>
          <p:cNvPicPr>
            <a:picLocks noChangeAspect="1"/>
          </p:cNvPicPr>
          <p:nvPr/>
        </p:nvPicPr>
        <p:blipFill>
          <a:blip r:embed="rId3"/>
          <a:stretch>
            <a:fillRect/>
          </a:stretch>
        </p:blipFill>
        <p:spPr>
          <a:xfrm>
            <a:off x="10289061" y="1666999"/>
            <a:ext cx="1063968" cy="990600"/>
          </a:xfrm>
          <a:prstGeom prst="rect">
            <a:avLst/>
          </a:prstGeom>
        </p:spPr>
      </p:pic>
      <p:pic>
        <p:nvPicPr>
          <p:cNvPr id="9" name="Picture 8">
            <a:extLst>
              <a:ext uri="{FF2B5EF4-FFF2-40B4-BE49-F238E27FC236}">
                <a16:creationId xmlns:a16="http://schemas.microsoft.com/office/drawing/2014/main" id="{8BB9DF9A-397C-3246-98E0-FEFDE761F1B3}"/>
              </a:ext>
            </a:extLst>
          </p:cNvPr>
          <p:cNvPicPr>
            <a:picLocks noChangeAspect="1"/>
          </p:cNvPicPr>
          <p:nvPr/>
        </p:nvPicPr>
        <p:blipFill>
          <a:blip r:embed="rId4"/>
          <a:stretch>
            <a:fillRect/>
          </a:stretch>
        </p:blipFill>
        <p:spPr>
          <a:xfrm>
            <a:off x="10194476" y="3196013"/>
            <a:ext cx="1416603" cy="1243647"/>
          </a:xfrm>
          <a:prstGeom prst="rect">
            <a:avLst/>
          </a:prstGeom>
        </p:spPr>
      </p:pic>
    </p:spTree>
    <p:extLst>
      <p:ext uri="{BB962C8B-B14F-4D97-AF65-F5344CB8AC3E}">
        <p14:creationId xmlns:p14="http://schemas.microsoft.com/office/powerpoint/2010/main" val="1342919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828FF-8C2A-4EFF-0760-3A81BEBE17B2}"/>
              </a:ext>
            </a:extLst>
          </p:cNvPr>
          <p:cNvSpPr>
            <a:spLocks noGrp="1"/>
          </p:cNvSpPr>
          <p:nvPr>
            <p:ph type="title"/>
          </p:nvPr>
        </p:nvSpPr>
        <p:spPr/>
        <p:txBody>
          <a:bodyPr/>
          <a:lstStyle/>
          <a:p>
            <a:pPr algn="ctr"/>
            <a:r>
              <a:rPr lang="en-US" sz="1600" b="1" dirty="0">
                <a:solidFill>
                  <a:srgbClr val="FFFF00"/>
                </a:solidFill>
                <a:latin typeface="Times New Roman" panose="02020603050405020304" pitchFamily="18" charset="0"/>
                <a:cs typeface="Times New Roman" panose="02020603050405020304" pitchFamily="18" charset="0"/>
              </a:rPr>
              <a:t>Implementation</a:t>
            </a:r>
            <a:r>
              <a:rPr lang="en-US" sz="1600" dirty="0"/>
              <a:t> </a:t>
            </a:r>
            <a:endParaRPr lang="en-IN" sz="1600" dirty="0"/>
          </a:p>
        </p:txBody>
      </p:sp>
      <p:sp>
        <p:nvSpPr>
          <p:cNvPr id="11" name="TextBox 10">
            <a:extLst>
              <a:ext uri="{FF2B5EF4-FFF2-40B4-BE49-F238E27FC236}">
                <a16:creationId xmlns:a16="http://schemas.microsoft.com/office/drawing/2014/main" id="{CD1C6585-01F3-31DC-C727-E38EF62DB3AD}"/>
              </a:ext>
            </a:extLst>
          </p:cNvPr>
          <p:cNvSpPr txBox="1"/>
          <p:nvPr/>
        </p:nvSpPr>
        <p:spPr>
          <a:xfrm>
            <a:off x="1189705" y="1152983"/>
            <a:ext cx="1140542" cy="307777"/>
          </a:xfrm>
          <a:prstGeom prst="rect">
            <a:avLst/>
          </a:prstGeom>
          <a:solidFill>
            <a:srgbClr val="FF0000"/>
          </a:solidFill>
        </p:spPr>
        <p:txBody>
          <a:bodyPr wrap="square" rtlCol="0">
            <a:spAutoFit/>
          </a:bodyPr>
          <a:lstStyle/>
          <a:p>
            <a:r>
              <a:rPr lang="en-US" sz="1400" b="1" dirty="0">
                <a:solidFill>
                  <a:srgbClr val="FFFF00"/>
                </a:solidFill>
              </a:rPr>
              <a:t>Word Doc</a:t>
            </a:r>
            <a:endParaRPr lang="en-IN" sz="1400" b="1" dirty="0">
              <a:solidFill>
                <a:srgbClr val="FFFF00"/>
              </a:solidFill>
            </a:endParaRPr>
          </a:p>
        </p:txBody>
      </p:sp>
      <p:sp>
        <p:nvSpPr>
          <p:cNvPr id="14" name="TextBox 13">
            <a:extLst>
              <a:ext uri="{FF2B5EF4-FFF2-40B4-BE49-F238E27FC236}">
                <a16:creationId xmlns:a16="http://schemas.microsoft.com/office/drawing/2014/main" id="{EBED71D1-E435-4DB6-6964-F4CC8346ADBD}"/>
              </a:ext>
            </a:extLst>
          </p:cNvPr>
          <p:cNvSpPr txBox="1"/>
          <p:nvPr/>
        </p:nvSpPr>
        <p:spPr>
          <a:xfrm>
            <a:off x="2359743" y="1893742"/>
            <a:ext cx="1140542" cy="307777"/>
          </a:xfrm>
          <a:prstGeom prst="rect">
            <a:avLst/>
          </a:prstGeom>
          <a:solidFill>
            <a:srgbClr val="FF0000"/>
          </a:solidFill>
        </p:spPr>
        <p:txBody>
          <a:bodyPr wrap="square" rtlCol="0">
            <a:spAutoFit/>
          </a:bodyPr>
          <a:lstStyle/>
          <a:p>
            <a:r>
              <a:rPr lang="en-US" sz="1400" b="1" dirty="0">
                <a:solidFill>
                  <a:srgbClr val="FFFF00"/>
                </a:solidFill>
                <a:latin typeface="Times New Roman" panose="02020603050405020304" pitchFamily="18" charset="0"/>
                <a:cs typeface="Times New Roman" panose="02020603050405020304" pitchFamily="18" charset="0"/>
              </a:rPr>
              <a:t>Doc2txt lib</a:t>
            </a:r>
            <a:endParaRPr lang="en-IN" sz="1400" b="1" dirty="0">
              <a:solidFill>
                <a:srgbClr val="FFFF0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8BD08DC-F5B8-4CEF-2EB2-15BB04AB3325}"/>
              </a:ext>
            </a:extLst>
          </p:cNvPr>
          <p:cNvSpPr txBox="1"/>
          <p:nvPr/>
        </p:nvSpPr>
        <p:spPr>
          <a:xfrm>
            <a:off x="3500285" y="2502441"/>
            <a:ext cx="1406012" cy="307777"/>
          </a:xfrm>
          <a:prstGeom prst="rect">
            <a:avLst/>
          </a:prstGeom>
          <a:solidFill>
            <a:srgbClr val="FF0000"/>
          </a:solidFill>
        </p:spPr>
        <p:txBody>
          <a:bodyPr wrap="square" rtlCol="0">
            <a:spAutoFit/>
          </a:bodyPr>
          <a:lstStyle/>
          <a:p>
            <a:r>
              <a:rPr lang="en-US" sz="1400" b="1" dirty="0">
                <a:solidFill>
                  <a:srgbClr val="FFFF00"/>
                </a:solidFill>
              </a:rPr>
              <a:t>Preprocessing</a:t>
            </a:r>
            <a:endParaRPr lang="en-IN" sz="1400" b="1" dirty="0">
              <a:solidFill>
                <a:srgbClr val="FFFF00"/>
              </a:solidFill>
            </a:endParaRPr>
          </a:p>
        </p:txBody>
      </p:sp>
      <p:sp>
        <p:nvSpPr>
          <p:cNvPr id="16" name="TextBox 15">
            <a:extLst>
              <a:ext uri="{FF2B5EF4-FFF2-40B4-BE49-F238E27FC236}">
                <a16:creationId xmlns:a16="http://schemas.microsoft.com/office/drawing/2014/main" id="{580E3201-9F93-ADF2-7521-8100EE725322}"/>
              </a:ext>
            </a:extLst>
          </p:cNvPr>
          <p:cNvSpPr txBox="1"/>
          <p:nvPr/>
        </p:nvSpPr>
        <p:spPr>
          <a:xfrm>
            <a:off x="4906297" y="3111140"/>
            <a:ext cx="1691148" cy="317860"/>
          </a:xfrm>
          <a:prstGeom prst="rect">
            <a:avLst/>
          </a:prstGeom>
          <a:solidFill>
            <a:srgbClr val="FF0000"/>
          </a:solidFill>
        </p:spPr>
        <p:txBody>
          <a:bodyPr wrap="square" rtlCol="0">
            <a:spAutoFit/>
          </a:bodyPr>
          <a:lstStyle/>
          <a:p>
            <a:r>
              <a:rPr lang="en-US" sz="1400" b="1" dirty="0">
                <a:solidFill>
                  <a:srgbClr val="FFFF00"/>
                </a:solidFill>
              </a:rPr>
              <a:t>Count Vectorizer</a:t>
            </a:r>
            <a:endParaRPr lang="en-IN" sz="1400" b="1" dirty="0">
              <a:solidFill>
                <a:srgbClr val="FFFF00"/>
              </a:solidFill>
            </a:endParaRPr>
          </a:p>
        </p:txBody>
      </p:sp>
      <p:sp>
        <p:nvSpPr>
          <p:cNvPr id="17" name="TextBox 16">
            <a:extLst>
              <a:ext uri="{FF2B5EF4-FFF2-40B4-BE49-F238E27FC236}">
                <a16:creationId xmlns:a16="http://schemas.microsoft.com/office/drawing/2014/main" id="{83A422FE-F3AB-3C0D-DC6F-B88D73148437}"/>
              </a:ext>
            </a:extLst>
          </p:cNvPr>
          <p:cNvSpPr txBox="1"/>
          <p:nvPr/>
        </p:nvSpPr>
        <p:spPr>
          <a:xfrm>
            <a:off x="6597445" y="3732507"/>
            <a:ext cx="1592826" cy="317860"/>
          </a:xfrm>
          <a:prstGeom prst="rect">
            <a:avLst/>
          </a:prstGeom>
          <a:solidFill>
            <a:srgbClr val="FF0000"/>
          </a:solidFill>
        </p:spPr>
        <p:txBody>
          <a:bodyPr wrap="square" rtlCol="0">
            <a:spAutoFit/>
          </a:bodyPr>
          <a:lstStyle/>
          <a:p>
            <a:r>
              <a:rPr lang="en-US" sz="1400" b="1" dirty="0">
                <a:solidFill>
                  <a:srgbClr val="FFFF00"/>
                </a:solidFill>
                <a:latin typeface="Times New Roman" panose="02020603050405020304" pitchFamily="18" charset="0"/>
                <a:cs typeface="Times New Roman" panose="02020603050405020304" pitchFamily="18" charset="0"/>
              </a:rPr>
              <a:t>Cosine Similarity</a:t>
            </a:r>
            <a:endParaRPr lang="en-IN" sz="1400" b="1" dirty="0">
              <a:solidFill>
                <a:srgbClr val="FFFF00"/>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8CBD672F-DFEB-5528-4397-BE6097172C71}"/>
              </a:ext>
            </a:extLst>
          </p:cNvPr>
          <p:cNvSpPr txBox="1"/>
          <p:nvPr/>
        </p:nvSpPr>
        <p:spPr>
          <a:xfrm>
            <a:off x="8190271" y="4415262"/>
            <a:ext cx="1327355" cy="317860"/>
          </a:xfrm>
          <a:prstGeom prst="rect">
            <a:avLst/>
          </a:prstGeom>
          <a:solidFill>
            <a:srgbClr val="FF0000"/>
          </a:solidFill>
        </p:spPr>
        <p:txBody>
          <a:bodyPr wrap="square" rtlCol="0">
            <a:spAutoFit/>
          </a:bodyPr>
          <a:lstStyle/>
          <a:p>
            <a:r>
              <a:rPr lang="en-US" sz="1400" b="1" dirty="0">
                <a:solidFill>
                  <a:srgbClr val="FFFF00"/>
                </a:solidFill>
                <a:latin typeface="Times New Roman" panose="02020603050405020304" pitchFamily="18" charset="0"/>
                <a:cs typeface="Times New Roman" panose="02020603050405020304" pitchFamily="18" charset="0"/>
              </a:rPr>
              <a:t>Thresholding</a:t>
            </a:r>
            <a:endParaRPr lang="en-IN" sz="1400" b="1" dirty="0">
              <a:solidFill>
                <a:srgbClr val="FFFF00"/>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D339A09B-B403-0C1D-5BF8-7BE1B8569301}"/>
              </a:ext>
            </a:extLst>
          </p:cNvPr>
          <p:cNvSpPr txBox="1"/>
          <p:nvPr/>
        </p:nvSpPr>
        <p:spPr>
          <a:xfrm>
            <a:off x="9832259" y="5155665"/>
            <a:ext cx="1140542" cy="307777"/>
          </a:xfrm>
          <a:prstGeom prst="rect">
            <a:avLst/>
          </a:prstGeom>
          <a:solidFill>
            <a:srgbClr val="FF0000"/>
          </a:solidFill>
        </p:spPr>
        <p:txBody>
          <a:bodyPr wrap="square" rtlCol="0">
            <a:spAutoFit/>
          </a:bodyPr>
          <a:lstStyle/>
          <a:p>
            <a:r>
              <a:rPr lang="en-US" sz="1400" b="1" dirty="0">
                <a:solidFill>
                  <a:srgbClr val="FFFF00"/>
                </a:solidFill>
                <a:latin typeface="Times New Roman" panose="02020603050405020304" pitchFamily="18" charset="0"/>
                <a:cs typeface="Times New Roman" panose="02020603050405020304" pitchFamily="18" charset="0"/>
              </a:rPr>
              <a:t>Accuracy </a:t>
            </a:r>
            <a:endParaRPr lang="en-IN" sz="14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9010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A5996-8E06-F9CF-956D-7A12D46AD83F}"/>
              </a:ext>
            </a:extLst>
          </p:cNvPr>
          <p:cNvSpPr>
            <a:spLocks noGrp="1"/>
          </p:cNvSpPr>
          <p:nvPr>
            <p:ph type="title"/>
          </p:nvPr>
        </p:nvSpPr>
        <p:spPr/>
        <p:txBody>
          <a:bodyPr/>
          <a:lstStyle/>
          <a:p>
            <a:pPr algn="ctr"/>
            <a:r>
              <a:rPr lang="en-US" sz="1600" b="1" dirty="0">
                <a:solidFill>
                  <a:srgbClr val="FFFF00"/>
                </a:solidFill>
              </a:rPr>
              <a:t>  Results and snapshots</a:t>
            </a:r>
            <a:endParaRPr lang="en-IN" sz="1600" b="1" dirty="0">
              <a:solidFill>
                <a:srgbClr val="FFFF00"/>
              </a:solidFill>
            </a:endParaRPr>
          </a:p>
        </p:txBody>
      </p:sp>
      <p:pic>
        <p:nvPicPr>
          <p:cNvPr id="9" name="Content Placeholder 8" descr="A white sheet with black text&#10;&#10;Description automatically generated">
            <a:extLst>
              <a:ext uri="{FF2B5EF4-FFF2-40B4-BE49-F238E27FC236}">
                <a16:creationId xmlns:a16="http://schemas.microsoft.com/office/drawing/2014/main" id="{55A86776-F524-6208-2967-5554DDCE196E}"/>
              </a:ext>
            </a:extLst>
          </p:cNvPr>
          <p:cNvPicPr>
            <a:picLocks noGrp="1" noChangeAspect="1"/>
          </p:cNvPicPr>
          <p:nvPr>
            <p:ph idx="1"/>
          </p:nvPr>
        </p:nvPicPr>
        <p:blipFill>
          <a:blip r:embed="rId2"/>
          <a:stretch>
            <a:fillRect/>
          </a:stretch>
        </p:blipFill>
        <p:spPr>
          <a:xfrm>
            <a:off x="373626" y="1184789"/>
            <a:ext cx="5378246" cy="1775106"/>
          </a:xfrm>
        </p:spPr>
      </p:pic>
      <p:pic>
        <p:nvPicPr>
          <p:cNvPr id="11" name="Picture 10" descr="A white sheet with black text">
            <a:extLst>
              <a:ext uri="{FF2B5EF4-FFF2-40B4-BE49-F238E27FC236}">
                <a16:creationId xmlns:a16="http://schemas.microsoft.com/office/drawing/2014/main" id="{0F35A378-B6B5-91D8-0F74-EEA1DBB1AF45}"/>
              </a:ext>
            </a:extLst>
          </p:cNvPr>
          <p:cNvPicPr>
            <a:picLocks noChangeAspect="1"/>
          </p:cNvPicPr>
          <p:nvPr/>
        </p:nvPicPr>
        <p:blipFill>
          <a:blip r:embed="rId3"/>
          <a:stretch>
            <a:fillRect/>
          </a:stretch>
        </p:blipFill>
        <p:spPr>
          <a:xfrm>
            <a:off x="6024357" y="1184789"/>
            <a:ext cx="5521532" cy="1775106"/>
          </a:xfrm>
          <a:prstGeom prst="rect">
            <a:avLst/>
          </a:prstGeom>
        </p:spPr>
      </p:pic>
      <p:pic>
        <p:nvPicPr>
          <p:cNvPr id="12" name="Content Placeholder 4" descr="A number matrix with numbers">
            <a:extLst>
              <a:ext uri="{FF2B5EF4-FFF2-40B4-BE49-F238E27FC236}">
                <a16:creationId xmlns:a16="http://schemas.microsoft.com/office/drawing/2014/main" id="{B4ED5133-98DB-EB42-D7AA-92863FE8D7AB}"/>
              </a:ext>
            </a:extLst>
          </p:cNvPr>
          <p:cNvPicPr>
            <a:picLocks noChangeAspect="1"/>
          </p:cNvPicPr>
          <p:nvPr/>
        </p:nvPicPr>
        <p:blipFill>
          <a:blip r:embed="rId4"/>
          <a:stretch>
            <a:fillRect/>
          </a:stretch>
        </p:blipFill>
        <p:spPr>
          <a:xfrm>
            <a:off x="607270" y="3608439"/>
            <a:ext cx="3578650" cy="2302766"/>
          </a:xfrm>
          <a:prstGeom prst="rect">
            <a:avLst/>
          </a:prstGeom>
        </p:spPr>
      </p:pic>
      <p:pic>
        <p:nvPicPr>
          <p:cNvPr id="13" name="Picture 12" descr="A table of numbers with numbers&#10;&#10;Description automatically generated">
            <a:extLst>
              <a:ext uri="{FF2B5EF4-FFF2-40B4-BE49-F238E27FC236}">
                <a16:creationId xmlns:a16="http://schemas.microsoft.com/office/drawing/2014/main" id="{923B7BE9-2DFD-816D-CCB5-546E668D80B6}"/>
              </a:ext>
            </a:extLst>
          </p:cNvPr>
          <p:cNvPicPr>
            <a:picLocks noChangeAspect="1"/>
          </p:cNvPicPr>
          <p:nvPr/>
        </p:nvPicPr>
        <p:blipFill>
          <a:blip r:embed="rId5"/>
          <a:stretch>
            <a:fillRect/>
          </a:stretch>
        </p:blipFill>
        <p:spPr>
          <a:xfrm>
            <a:off x="4427432" y="3608439"/>
            <a:ext cx="3578650" cy="2302766"/>
          </a:xfrm>
          <a:prstGeom prst="rect">
            <a:avLst/>
          </a:prstGeom>
        </p:spPr>
      </p:pic>
      <p:pic>
        <p:nvPicPr>
          <p:cNvPr id="14" name="Picture 13" descr="A number of numbers and a number of digits">
            <a:extLst>
              <a:ext uri="{FF2B5EF4-FFF2-40B4-BE49-F238E27FC236}">
                <a16:creationId xmlns:a16="http://schemas.microsoft.com/office/drawing/2014/main" id="{7FFD1D04-4718-CF95-CB75-233AABB5AB8F}"/>
              </a:ext>
            </a:extLst>
          </p:cNvPr>
          <p:cNvPicPr>
            <a:picLocks noChangeAspect="1"/>
          </p:cNvPicPr>
          <p:nvPr/>
        </p:nvPicPr>
        <p:blipFill>
          <a:blip r:embed="rId6"/>
          <a:stretch>
            <a:fillRect/>
          </a:stretch>
        </p:blipFill>
        <p:spPr>
          <a:xfrm>
            <a:off x="8247594" y="3608439"/>
            <a:ext cx="3200400" cy="2302766"/>
          </a:xfrm>
          <a:prstGeom prst="rect">
            <a:avLst/>
          </a:prstGeom>
        </p:spPr>
      </p:pic>
    </p:spTree>
    <p:extLst>
      <p:ext uri="{BB962C8B-B14F-4D97-AF65-F5344CB8AC3E}">
        <p14:creationId xmlns:p14="http://schemas.microsoft.com/office/powerpoint/2010/main" val="3704814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D367-11D4-B684-C050-083DEC09CA73}"/>
              </a:ext>
            </a:extLst>
          </p:cNvPr>
          <p:cNvSpPr>
            <a:spLocks noGrp="1"/>
          </p:cNvSpPr>
          <p:nvPr>
            <p:ph type="title"/>
          </p:nvPr>
        </p:nvSpPr>
        <p:spPr>
          <a:xfrm>
            <a:off x="1103312" y="452718"/>
            <a:ext cx="8947522" cy="1400530"/>
          </a:xfrm>
        </p:spPr>
        <p:txBody>
          <a:bodyPr>
            <a:normAutofit/>
          </a:bodyPr>
          <a:lstStyle/>
          <a:p>
            <a:pPr algn="ctr"/>
            <a:r>
              <a:rPr lang="en-IN" sz="1600" b="1" dirty="0">
                <a:solidFill>
                  <a:srgbClr val="FFFF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927ECE5-B3F0-C63D-1E44-D75E7912CE4E}"/>
              </a:ext>
            </a:extLst>
          </p:cNvPr>
          <p:cNvSpPr>
            <a:spLocks noGrp="1"/>
          </p:cNvSpPr>
          <p:nvPr>
            <p:ph idx="1"/>
          </p:nvPr>
        </p:nvSpPr>
        <p:spPr>
          <a:xfrm>
            <a:off x="1679962" y="1507166"/>
            <a:ext cx="7464038" cy="5252343"/>
          </a:xfrm>
        </p:spPr>
        <p:txBody>
          <a:bodyPr>
            <a:normAutofit/>
          </a:bodyPr>
          <a:lstStyle/>
          <a:p>
            <a:pPr marL="0" indent="0" algn="just">
              <a:lnSpc>
                <a:spcPct val="150000"/>
              </a:lnSpc>
              <a:buNone/>
            </a:pPr>
            <a:r>
              <a:rPr lang="en-US" sz="1200" dirty="0">
                <a:latin typeface="Times New Roman" panose="02020603050405020304" pitchFamily="18" charset="0"/>
                <a:cs typeface="Times New Roman" panose="02020603050405020304" pitchFamily="18" charset="0"/>
              </a:rPr>
              <a:t> Mapping course outcomes to program outcomes using natural language processing is a valuable tool that can help to enhance the alignment,  assessment, and improvement of learning outcomes. By utilizing natural language processing, this process can facilitate the identification of areas for improvement, provide a framework for curriculum development and evaluation, and support accreditation and quality assurance processes.  The study's findings will be valuable for universities and educational institutions, as it will provide a new and innovative approach to curriculum design and assessment. Overall, this approach can lead to more effective and efficient educational programs that better meet the needs of students and society.</a:t>
            </a:r>
          </a:p>
          <a:p>
            <a:pPr marL="0" indent="0" algn="just">
              <a:lnSpc>
                <a:spcPct val="150000"/>
              </a:lnSpc>
              <a:buNone/>
            </a:pPr>
            <a:endParaRPr lang="en-US" sz="1200" dirty="0">
              <a:latin typeface="Times New Roman" panose="02020603050405020304" pitchFamily="18" charset="0"/>
              <a:cs typeface="Times New Roman" panose="02020603050405020304" pitchFamily="18" charset="0"/>
            </a:endParaRPr>
          </a:p>
          <a:p>
            <a:pPr algn="just">
              <a:lnSpc>
                <a:spcPct val="150000"/>
              </a:lnSpc>
            </a:pPr>
            <a:endParaRPr lang="en-IN"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0F70B18-E8AC-2B7C-BE8B-37D97E13ACEE}"/>
              </a:ext>
            </a:extLst>
          </p:cNvPr>
          <p:cNvPicPr>
            <a:picLocks noChangeAspect="1"/>
          </p:cNvPicPr>
          <p:nvPr/>
        </p:nvPicPr>
        <p:blipFill>
          <a:blip r:embed="rId2"/>
          <a:stretch>
            <a:fillRect/>
          </a:stretch>
        </p:blipFill>
        <p:spPr>
          <a:xfrm>
            <a:off x="9489989" y="1381314"/>
            <a:ext cx="2603156" cy="1892378"/>
          </a:xfrm>
          <a:prstGeom prst="rect">
            <a:avLst/>
          </a:prstGeom>
        </p:spPr>
      </p:pic>
    </p:spTree>
    <p:extLst>
      <p:ext uri="{BB962C8B-B14F-4D97-AF65-F5344CB8AC3E}">
        <p14:creationId xmlns:p14="http://schemas.microsoft.com/office/powerpoint/2010/main" val="371763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32DD-77D4-E4A1-EC3D-AFB69B113B51}"/>
              </a:ext>
            </a:extLst>
          </p:cNvPr>
          <p:cNvSpPr>
            <a:spLocks noGrp="1"/>
          </p:cNvSpPr>
          <p:nvPr>
            <p:ph type="title"/>
          </p:nvPr>
        </p:nvSpPr>
        <p:spPr>
          <a:xfrm>
            <a:off x="646111" y="452718"/>
            <a:ext cx="9404723" cy="579669"/>
          </a:xfrm>
        </p:spPr>
        <p:txBody>
          <a:bodyPr/>
          <a:lstStyle/>
          <a:p>
            <a:pPr algn="ctr"/>
            <a:r>
              <a:rPr lang="en-US" sz="1600" b="1" dirty="0">
                <a:solidFill>
                  <a:srgbClr val="FFFF00"/>
                </a:solidFill>
                <a:latin typeface="Times New Roman" panose="02020603050405020304" pitchFamily="18" charset="0"/>
                <a:cs typeface="Times New Roman" panose="02020603050405020304" pitchFamily="18" charset="0"/>
              </a:rPr>
              <a:t>References</a:t>
            </a:r>
            <a:endParaRPr lang="en-IN" sz="16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8D05A0-A8A4-732F-C107-EEBEFEBDEAE5}"/>
              </a:ext>
            </a:extLst>
          </p:cNvPr>
          <p:cNvSpPr>
            <a:spLocks noGrp="1"/>
          </p:cNvSpPr>
          <p:nvPr>
            <p:ph idx="1"/>
          </p:nvPr>
        </p:nvSpPr>
        <p:spPr>
          <a:xfrm>
            <a:off x="1120877" y="1455174"/>
            <a:ext cx="9528743" cy="5107857"/>
          </a:xfrm>
        </p:spPr>
        <p:txBody>
          <a:bodyPr>
            <a:normAutofit/>
          </a:bodyPr>
          <a:lstStyle/>
          <a:p>
            <a:pPr>
              <a:buFont typeface="Wingdings" panose="05000000000000000000" pitchFamily="2" charset="2"/>
              <a:buChar char="Ø"/>
            </a:pPr>
            <a:r>
              <a:rPr lang="en-US" sz="1200" dirty="0" err="1">
                <a:latin typeface="Times New Roman" panose="02020603050405020304" pitchFamily="18" charset="0"/>
                <a:cs typeface="Times New Roman" panose="02020603050405020304" pitchFamily="18" charset="0"/>
              </a:rPr>
              <a:t>Alshanqiti</a:t>
            </a:r>
            <a:r>
              <a:rPr lang="en-US" sz="1200" dirty="0">
                <a:latin typeface="Times New Roman" panose="02020603050405020304" pitchFamily="18" charset="0"/>
                <a:cs typeface="Times New Roman" panose="02020603050405020304" pitchFamily="18" charset="0"/>
              </a:rPr>
              <a:t>, A., </a:t>
            </a:r>
            <a:r>
              <a:rPr lang="en-US" sz="1200" dirty="0" err="1">
                <a:latin typeface="Times New Roman" panose="02020603050405020304" pitchFamily="18" charset="0"/>
                <a:cs typeface="Times New Roman" panose="02020603050405020304" pitchFamily="18" charset="0"/>
              </a:rPr>
              <a:t>Tanweer</a:t>
            </a:r>
            <a:r>
              <a:rPr lang="en-US" sz="1200" dirty="0">
                <a:latin typeface="Times New Roman" panose="02020603050405020304" pitchFamily="18" charset="0"/>
                <a:cs typeface="Times New Roman" panose="02020603050405020304" pitchFamily="18" charset="0"/>
              </a:rPr>
              <a:t> A., Mohamed B., Abdallah, N., and Ahmad T. (2020). A Rule based Approach toward Automating the Assessments of Academic Curriculum Mapping. International Journal of Advanced Computer Science and Applications (IJACSA), 11, 12. </a:t>
            </a:r>
          </a:p>
          <a:p>
            <a:pPr>
              <a:buFont typeface="Wingdings" panose="05000000000000000000" pitchFamily="2" charset="2"/>
              <a:buChar char="Ø"/>
            </a:pPr>
            <a:r>
              <a:rPr lang="en-US" sz="1200" dirty="0" err="1">
                <a:latin typeface="Times New Roman" panose="02020603050405020304" pitchFamily="18" charset="0"/>
                <a:cs typeface="Times New Roman" panose="02020603050405020304" pitchFamily="18" charset="0"/>
              </a:rPr>
              <a:t>Shafi</a:t>
            </a:r>
            <a:r>
              <a:rPr lang="en-US" sz="1200" dirty="0">
                <a:latin typeface="Times New Roman" panose="02020603050405020304" pitchFamily="18" charset="0"/>
                <a:cs typeface="Times New Roman" panose="02020603050405020304" pitchFamily="18" charset="0"/>
              </a:rPr>
              <a:t>, A., et al. (2019). Student Outcomes Assessment Methodology for ABET Accreditation: A Case Study of Computer Science and Computer Information Systems Programs. IEEE Access, 7, 13653- 13667. </a:t>
            </a:r>
          </a:p>
          <a:p>
            <a:pPr>
              <a:buFont typeface="Wingdings" panose="05000000000000000000" pitchFamily="2" charset="2"/>
              <a:buChar char="Ø"/>
            </a:pPr>
            <a:r>
              <a:rPr lang="en-US" sz="1200" dirty="0" err="1">
                <a:latin typeface="Times New Roman" panose="02020603050405020304" pitchFamily="18" charset="0"/>
                <a:cs typeface="Times New Roman" panose="02020603050405020304" pitchFamily="18" charset="0"/>
              </a:rPr>
              <a:t>Ujkani</a:t>
            </a:r>
            <a:r>
              <a:rPr lang="en-US" sz="1200" dirty="0">
                <a:latin typeface="Times New Roman" panose="02020603050405020304" pitchFamily="18" charset="0"/>
                <a:cs typeface="Times New Roman" panose="02020603050405020304" pitchFamily="18" charset="0"/>
              </a:rPr>
              <a:t>, B., </a:t>
            </a:r>
            <a:r>
              <a:rPr lang="en-US" sz="1200" dirty="0" err="1">
                <a:latin typeface="Times New Roman" panose="02020603050405020304" pitchFamily="18" charset="0"/>
                <a:cs typeface="Times New Roman" panose="02020603050405020304" pitchFamily="18" charset="0"/>
              </a:rPr>
              <a:t>Minkovska</a:t>
            </a:r>
            <a:r>
              <a:rPr lang="en-US" sz="1200" dirty="0">
                <a:latin typeface="Times New Roman" panose="02020603050405020304" pitchFamily="18" charset="0"/>
                <a:cs typeface="Times New Roman" panose="02020603050405020304" pitchFamily="18" charset="0"/>
              </a:rPr>
              <a:t>, D., and Stoyanova, L. (2021). Using Natural Language Processing for Quality Assurance Purposes in Higher Education. IV International Conference on High Technology for Sustainable Development (</a:t>
            </a:r>
            <a:r>
              <a:rPr lang="en-US" sz="1200" dirty="0" err="1">
                <a:latin typeface="Times New Roman" panose="02020603050405020304" pitchFamily="18" charset="0"/>
                <a:cs typeface="Times New Roman" panose="02020603050405020304" pitchFamily="18" charset="0"/>
              </a:rPr>
              <a:t>HiTech</a:t>
            </a:r>
            <a:r>
              <a:rPr lang="en-US" sz="1200" dirty="0">
                <a:latin typeface="Times New Roman" panose="02020603050405020304" pitchFamily="18" charset="0"/>
                <a:cs typeface="Times New Roman" panose="02020603050405020304" pitchFamily="18" charset="0"/>
              </a:rPr>
              <a:t>), (pp. 01-04). doi:10.1109/HiTech53072.2021.961420.</a:t>
            </a:r>
          </a:p>
          <a:p>
            <a:pPr>
              <a:buFont typeface="Wingdings" panose="05000000000000000000" pitchFamily="2" charset="2"/>
              <a:buChar char="Ø"/>
            </a:pPr>
            <a:r>
              <a:rPr lang="en-IN" sz="1200" dirty="0" err="1">
                <a:latin typeface="Times New Roman" panose="02020603050405020304" pitchFamily="18" charset="0"/>
                <a:cs typeface="Times New Roman" panose="02020603050405020304" pitchFamily="18" charset="0"/>
              </a:rPr>
              <a:t>Vajjala</a:t>
            </a:r>
            <a:r>
              <a:rPr lang="en-IN" sz="1200" dirty="0">
                <a:latin typeface="Times New Roman" panose="02020603050405020304" pitchFamily="18" charset="0"/>
                <a:cs typeface="Times New Roman" panose="02020603050405020304" pitchFamily="18" charset="0"/>
              </a:rPr>
              <a:t>, S., Majumder, B., Gupta, A., and Surana H. (2020). Practical Natural Language Processing. O’Reilly Media, Inc. Watson, S., </a:t>
            </a:r>
            <a:r>
              <a:rPr lang="en-IN" sz="1200" dirty="0" err="1">
                <a:latin typeface="Times New Roman" panose="02020603050405020304" pitchFamily="18" charset="0"/>
                <a:cs typeface="Times New Roman" panose="02020603050405020304" pitchFamily="18" charset="0"/>
              </a:rPr>
              <a:t>Steketee</a:t>
            </a:r>
            <a:r>
              <a:rPr lang="en-IN" sz="1200" dirty="0">
                <a:latin typeface="Times New Roman" panose="02020603050405020304" pitchFamily="18" charset="0"/>
                <a:cs typeface="Times New Roman" panose="02020603050405020304" pitchFamily="18" charset="0"/>
              </a:rPr>
              <a:t>, C., Mansfield, K., Moore, M., Dalziel, B., Damodaran, A., Walker, B., </a:t>
            </a:r>
            <a:r>
              <a:rPr lang="en-IN" sz="1200" dirty="0" err="1">
                <a:latin typeface="Times New Roman" panose="02020603050405020304" pitchFamily="18" charset="0"/>
                <a:cs typeface="Times New Roman" panose="02020603050405020304" pitchFamily="18" charset="0"/>
              </a:rPr>
              <a:t>Duvivier</a:t>
            </a:r>
            <a:r>
              <a:rPr lang="en-IN" sz="1200" dirty="0">
                <a:latin typeface="Times New Roman" panose="02020603050405020304" pitchFamily="18" charset="0"/>
                <a:cs typeface="Times New Roman" panose="02020603050405020304" pitchFamily="18" charset="0"/>
              </a:rPr>
              <a:t>, RJ., and Hu, W. (2020). Curriculum mapping for health pro fissions education: A typology. Focus on Health Professional Education, 21(1), 91-113</a:t>
            </a:r>
            <a:r>
              <a:rPr lang="en-US" sz="12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Winkler, W. E. (1990). String Comparator Metrics and Enhanced Decision Rules in the </a:t>
            </a:r>
            <a:r>
              <a:rPr lang="en-US" sz="1200" dirty="0" err="1">
                <a:latin typeface="Times New Roman" panose="02020603050405020304" pitchFamily="18" charset="0"/>
                <a:cs typeface="Times New Roman" panose="02020603050405020304" pitchFamily="18" charset="0"/>
              </a:rPr>
              <a:t>FellegiSunter</a:t>
            </a:r>
            <a:r>
              <a:rPr lang="en-US" sz="1200" dirty="0">
                <a:latin typeface="Times New Roman" panose="02020603050405020304" pitchFamily="18" charset="0"/>
                <a:cs typeface="Times New Roman" panose="02020603050405020304" pitchFamily="18" charset="0"/>
              </a:rPr>
              <a:t> Model of Record Linkage. Proceedings of the Section on Survey Research Methods, (pp. 354–359). </a:t>
            </a:r>
          </a:p>
          <a:p>
            <a:pPr>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Plaza, C. M. , </a:t>
            </a:r>
            <a:r>
              <a:rPr lang="en-IN" sz="1200" dirty="0" err="1">
                <a:latin typeface="Times New Roman" panose="02020603050405020304" pitchFamily="18" charset="0"/>
                <a:cs typeface="Times New Roman" panose="02020603050405020304" pitchFamily="18" charset="0"/>
              </a:rPr>
              <a:t>Draugalis</a:t>
            </a:r>
            <a:r>
              <a:rPr lang="en-IN" sz="1200" dirty="0">
                <a:latin typeface="Times New Roman" panose="02020603050405020304" pitchFamily="18" charset="0"/>
                <a:cs typeface="Times New Roman" panose="02020603050405020304" pitchFamily="18" charset="0"/>
              </a:rPr>
              <a:t>, J. R. , Slack, M. K., </a:t>
            </a:r>
            <a:r>
              <a:rPr lang="en-IN" sz="1200" dirty="0" err="1">
                <a:latin typeface="Times New Roman" panose="02020603050405020304" pitchFamily="18" charset="0"/>
                <a:cs typeface="Times New Roman" panose="02020603050405020304" pitchFamily="18" charset="0"/>
              </a:rPr>
              <a:t>Skrepnek</a:t>
            </a:r>
            <a:r>
              <a:rPr lang="en-IN" sz="1200" dirty="0">
                <a:latin typeface="Times New Roman" panose="02020603050405020304" pitchFamily="18" charset="0"/>
                <a:cs typeface="Times New Roman" panose="02020603050405020304" pitchFamily="18" charset="0"/>
              </a:rPr>
              <a:t>, G. H., and Sauer, K. A. (2007). Curriculum mapping in program assessment and evaluation. American Journal of Pharmaceutical Education, 71(2). scikit learn Machine Learning in Python. (n.d.). Retrieved July 16, 2022, from </a:t>
            </a:r>
            <a:r>
              <a:rPr lang="en-IN" sz="1200" dirty="0">
                <a:latin typeface="Times New Roman" panose="02020603050405020304" pitchFamily="18" charset="0"/>
                <a:cs typeface="Times New Roman" panose="02020603050405020304" pitchFamily="18" charset="0"/>
                <a:hlinkClick r:id="rId2"/>
              </a:rPr>
              <a:t>https://scikit-learn.org/stable/</a:t>
            </a:r>
            <a:r>
              <a:rPr lang="en-IN" sz="12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Devlin, J., Chang, M., Lee, K., and Toutanova, K. (2018). BERT: Pre training of Deep Bidirectional Transformers for Language Understanding. </a:t>
            </a:r>
            <a:r>
              <a:rPr lang="en-US" sz="1200" dirty="0" err="1">
                <a:latin typeface="Times New Roman" panose="02020603050405020304" pitchFamily="18" charset="0"/>
                <a:cs typeface="Times New Roman" panose="02020603050405020304" pitchFamily="18" charset="0"/>
              </a:rPr>
              <a:t>arXiv</a:t>
            </a:r>
            <a:r>
              <a:rPr lang="en-US"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Automating the Mapping of Course Learning Outcomes to Program Learning Outcomes using Natural Language Processing for Accurate Educational Program Evaluation. Posted Date: October 24th, 2022</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2934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3869-FE72-1022-A486-8340B3DEA381}"/>
              </a:ext>
            </a:extLst>
          </p:cNvPr>
          <p:cNvSpPr>
            <a:spLocks noGrp="1"/>
          </p:cNvSpPr>
          <p:nvPr>
            <p:ph type="title"/>
          </p:nvPr>
        </p:nvSpPr>
        <p:spPr>
          <a:xfrm>
            <a:off x="4206240" y="2584174"/>
            <a:ext cx="3379304" cy="954155"/>
          </a:xfrm>
        </p:spPr>
        <p:txBody>
          <a:bodyPr/>
          <a:lstStyle/>
          <a:p>
            <a:r>
              <a:rPr lang="en-US" sz="4000" dirty="0">
                <a:solidFill>
                  <a:schemeClr val="bg2">
                    <a:lumMod val="50000"/>
                  </a:schemeClr>
                </a:solidFill>
                <a:latin typeface="Times New Roman" panose="02020603050405020304" pitchFamily="18" charset="0"/>
                <a:cs typeface="Times New Roman" panose="02020603050405020304" pitchFamily="18" charset="0"/>
              </a:rPr>
              <a:t>THANK YOU</a:t>
            </a:r>
            <a:endParaRPr lang="en-IN" sz="4000"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055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D2A5-2435-6EBF-1522-79820D87BE46}"/>
              </a:ext>
            </a:extLst>
          </p:cNvPr>
          <p:cNvSpPr>
            <a:spLocks noGrp="1"/>
          </p:cNvSpPr>
          <p:nvPr>
            <p:ph type="title"/>
          </p:nvPr>
        </p:nvSpPr>
        <p:spPr>
          <a:xfrm>
            <a:off x="1083747" y="576648"/>
            <a:ext cx="9320641" cy="527221"/>
          </a:xfrm>
        </p:spPr>
        <p:txBody>
          <a:bodyPr>
            <a:normAutofit/>
          </a:bodyPr>
          <a:lstStyle/>
          <a:p>
            <a:pPr algn="ctr"/>
            <a:r>
              <a:rPr lang="en-IN" sz="1600" b="1" dirty="0">
                <a:solidFill>
                  <a:srgbClr val="FFFF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24649D45-3238-0ED5-48C9-59211E120789}"/>
              </a:ext>
            </a:extLst>
          </p:cNvPr>
          <p:cNvSpPr>
            <a:spLocks noGrp="1"/>
          </p:cNvSpPr>
          <p:nvPr>
            <p:ph idx="1"/>
          </p:nvPr>
        </p:nvSpPr>
        <p:spPr>
          <a:xfrm>
            <a:off x="4390767" y="1508079"/>
            <a:ext cx="5123935" cy="4336112"/>
          </a:xfrm>
        </p:spPr>
        <p:txBody>
          <a:bodyPr anchor="t">
            <a:normAutofit/>
          </a:bodyPr>
          <a:lstStyle/>
          <a:p>
            <a:pPr algn="just"/>
            <a:r>
              <a:rPr lang="en-US" sz="1400" dirty="0">
                <a:solidFill>
                  <a:srgbClr val="FBFBFE"/>
                </a:solidFill>
                <a:effectLst/>
                <a:latin typeface="SourceSerifPro-Regular"/>
              </a:rPr>
              <a:t>1. Introduction to the project </a:t>
            </a:r>
            <a:endParaRPr lang="en-US" sz="1400" dirty="0"/>
          </a:p>
          <a:p>
            <a:pPr algn="just"/>
            <a:r>
              <a:rPr lang="en-US" sz="1400" dirty="0">
                <a:solidFill>
                  <a:srgbClr val="FBFBFE"/>
                </a:solidFill>
                <a:effectLst/>
                <a:latin typeface="SourceSerifPro-Regular"/>
              </a:rPr>
              <a:t>2. Motivation for the project </a:t>
            </a:r>
            <a:endParaRPr lang="en-US" sz="1400" dirty="0"/>
          </a:p>
          <a:p>
            <a:pPr algn="just"/>
            <a:r>
              <a:rPr lang="en-US" sz="1400" dirty="0">
                <a:solidFill>
                  <a:srgbClr val="FBFBFE"/>
                </a:solidFill>
                <a:effectLst/>
                <a:latin typeface="SourceSerifPro-Regular"/>
              </a:rPr>
              <a:t>3. Literature Survey </a:t>
            </a:r>
            <a:endParaRPr lang="en-US" sz="1400" dirty="0"/>
          </a:p>
          <a:p>
            <a:pPr algn="just"/>
            <a:r>
              <a:rPr lang="en-US" sz="1400" dirty="0">
                <a:solidFill>
                  <a:srgbClr val="FBFBFE"/>
                </a:solidFill>
                <a:effectLst/>
                <a:latin typeface="SourceSerifPro-Regular"/>
              </a:rPr>
              <a:t>4. Problem Statement </a:t>
            </a:r>
            <a:endParaRPr lang="en-US" sz="1400" dirty="0"/>
          </a:p>
          <a:p>
            <a:pPr algn="just"/>
            <a:r>
              <a:rPr lang="en-US" sz="1400" dirty="0">
                <a:solidFill>
                  <a:srgbClr val="FBFBFE"/>
                </a:solidFill>
                <a:effectLst/>
                <a:latin typeface="SourceSerifPro-Regular"/>
              </a:rPr>
              <a:t>5. Objectives </a:t>
            </a:r>
            <a:endParaRPr lang="en-US" sz="1400" dirty="0"/>
          </a:p>
          <a:p>
            <a:pPr algn="just"/>
            <a:r>
              <a:rPr lang="en-US" sz="1400" dirty="0">
                <a:solidFill>
                  <a:srgbClr val="FBFBFE"/>
                </a:solidFill>
                <a:effectLst/>
                <a:latin typeface="SourceSerifPro-Regular"/>
              </a:rPr>
              <a:t>6.System architecture </a:t>
            </a:r>
            <a:endParaRPr lang="en-US" sz="1400" dirty="0"/>
          </a:p>
          <a:p>
            <a:pPr algn="just"/>
            <a:r>
              <a:rPr lang="en-US" sz="1400" dirty="0">
                <a:solidFill>
                  <a:srgbClr val="FBFBFE"/>
                </a:solidFill>
                <a:effectLst/>
                <a:latin typeface="SourceSerifPro-Regular"/>
              </a:rPr>
              <a:t>7. High Level Design </a:t>
            </a:r>
            <a:endParaRPr lang="en-US" sz="1400" dirty="0"/>
          </a:p>
          <a:p>
            <a:pPr algn="just"/>
            <a:r>
              <a:rPr lang="en-US" sz="1400" dirty="0">
                <a:solidFill>
                  <a:srgbClr val="FBFBFE"/>
                </a:solidFill>
                <a:effectLst/>
                <a:latin typeface="SourceSerifPro-Regular"/>
              </a:rPr>
              <a:t>8. Tools and Platform </a:t>
            </a:r>
            <a:endParaRPr lang="en-US" sz="1400" dirty="0"/>
          </a:p>
          <a:p>
            <a:pPr algn="just"/>
            <a:r>
              <a:rPr lang="en-US" sz="1400" dirty="0">
                <a:solidFill>
                  <a:srgbClr val="FBFBFE"/>
                </a:solidFill>
                <a:effectLst/>
                <a:latin typeface="SourceSerifPro-Regular"/>
              </a:rPr>
              <a:t>9. Implementation </a:t>
            </a:r>
            <a:endParaRPr lang="en-US" sz="1400" dirty="0"/>
          </a:p>
          <a:p>
            <a:pPr algn="just"/>
            <a:r>
              <a:rPr lang="en-US" sz="1400" dirty="0">
                <a:solidFill>
                  <a:srgbClr val="FBFBFE"/>
                </a:solidFill>
                <a:effectLst/>
                <a:latin typeface="SourceSerifPro-Regular"/>
              </a:rPr>
              <a:t>10. Result, comparison study and snapshots </a:t>
            </a:r>
            <a:endParaRPr lang="en-US" sz="1400" dirty="0"/>
          </a:p>
          <a:p>
            <a:pPr algn="just"/>
            <a:r>
              <a:rPr lang="en-US" sz="1400" dirty="0">
                <a:solidFill>
                  <a:srgbClr val="FBFBFE"/>
                </a:solidFill>
                <a:effectLst/>
                <a:latin typeface="SourceSerifPro-Regular"/>
              </a:rPr>
              <a:t>11. Conclusion </a:t>
            </a:r>
            <a:endParaRPr lang="en-US" sz="1400" dirty="0"/>
          </a:p>
          <a:p>
            <a:pPr algn="just"/>
            <a:r>
              <a:rPr lang="en-US" sz="1400" dirty="0">
                <a:solidFill>
                  <a:srgbClr val="FBFBFE"/>
                </a:solidFill>
                <a:effectLst/>
                <a:latin typeface="SourceSerifPro-Regular"/>
              </a:rPr>
              <a:t>12. References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190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7BF9-3E27-B8BB-4626-D72C396FF05D}"/>
              </a:ext>
            </a:extLst>
          </p:cNvPr>
          <p:cNvSpPr>
            <a:spLocks noGrp="1"/>
          </p:cNvSpPr>
          <p:nvPr>
            <p:ph type="title"/>
          </p:nvPr>
        </p:nvSpPr>
        <p:spPr>
          <a:xfrm>
            <a:off x="1174365" y="758561"/>
            <a:ext cx="9279452" cy="534779"/>
          </a:xfrm>
        </p:spPr>
        <p:txBody>
          <a:bodyPr>
            <a:normAutofit/>
          </a:bodyPr>
          <a:lstStyle/>
          <a:p>
            <a:pPr algn="ctr">
              <a:lnSpc>
                <a:spcPct val="150000"/>
              </a:lnSpc>
            </a:pPr>
            <a:r>
              <a:rPr lang="en-IN" sz="1600" b="1" dirty="0">
                <a:solidFill>
                  <a:srgbClr val="FFFF0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AEC702B-149B-6A56-D78C-E5F2EF6C9339}"/>
              </a:ext>
            </a:extLst>
          </p:cNvPr>
          <p:cNvSpPr>
            <a:spLocks noGrp="1"/>
          </p:cNvSpPr>
          <p:nvPr>
            <p:ph idx="1"/>
          </p:nvPr>
        </p:nvSpPr>
        <p:spPr>
          <a:xfrm>
            <a:off x="1711646" y="1754659"/>
            <a:ext cx="4985716" cy="3842270"/>
          </a:xfrm>
        </p:spPr>
        <p:txBody>
          <a:bodyPr anchor="ctr">
            <a:noAutofit/>
          </a:bodyPr>
          <a:lstStyle/>
          <a:p>
            <a:pPr algn="just">
              <a:lnSpc>
                <a:spcPct val="150000"/>
              </a:lnSpc>
            </a:pPr>
            <a:r>
              <a:rPr lang="en-US" sz="1200" dirty="0">
                <a:latin typeface="Times New Roman" panose="02020603050405020304" pitchFamily="18" charset="0"/>
                <a:cs typeface="Times New Roman" panose="02020603050405020304" pitchFamily="18" charset="0"/>
              </a:rPr>
              <a:t>Mapping Of Course Outcome (CO) to Program Outcome (PO) using NLP.</a:t>
            </a:r>
          </a:p>
          <a:p>
            <a:pPr algn="just">
              <a:lnSpc>
                <a:spcPct val="150000"/>
              </a:lnSpc>
            </a:pPr>
            <a:r>
              <a:rPr lang="en-US" sz="1200" dirty="0">
                <a:latin typeface="Times New Roman" panose="02020603050405020304" pitchFamily="18" charset="0"/>
                <a:cs typeface="Times New Roman" panose="02020603050405020304" pitchFamily="18" charset="0"/>
              </a:rPr>
              <a:t>This process can facilitate the identification of overlapping or missing content, the assessment of program effectiveness, and the improvement of learning outcomes. </a:t>
            </a:r>
          </a:p>
          <a:p>
            <a:pPr algn="just">
              <a:lnSpc>
                <a:spcPct val="150000"/>
              </a:lnSpc>
            </a:pPr>
            <a:r>
              <a:rPr lang="en-US" sz="1200" dirty="0">
                <a:latin typeface="Times New Roman" panose="02020603050405020304" pitchFamily="18" charset="0"/>
                <a:cs typeface="Times New Roman" panose="02020603050405020304" pitchFamily="18" charset="0"/>
              </a:rPr>
              <a:t>Makes the  Curriculum design Easier.</a:t>
            </a:r>
          </a:p>
          <a:p>
            <a:pPr algn="just">
              <a:lnSpc>
                <a:spcPct val="150000"/>
              </a:lnSpc>
            </a:pPr>
            <a:r>
              <a:rPr lang="en-US" sz="1200" dirty="0">
                <a:latin typeface="Times New Roman" panose="02020603050405020304" pitchFamily="18" charset="0"/>
                <a:cs typeface="Times New Roman" panose="02020603050405020304" pitchFamily="18" charset="0"/>
              </a:rPr>
              <a:t>Provide a framework for curriculum development and evaluation, as well as support the accreditation and quality assurance processes.</a:t>
            </a:r>
          </a:p>
          <a:p>
            <a:pPr algn="just">
              <a:lnSpc>
                <a:spcPct val="150000"/>
              </a:lnSpc>
            </a:pPr>
            <a:r>
              <a:rPr lang="en-US" sz="1200" dirty="0">
                <a:latin typeface="Times New Roman" panose="02020603050405020304" pitchFamily="18" charset="0"/>
                <a:cs typeface="Times New Roman" panose="02020603050405020304" pitchFamily="18" charset="0"/>
              </a:rPr>
              <a:t>0, 1 and 2 indicates the level of matching.</a:t>
            </a:r>
          </a:p>
          <a:p>
            <a:pPr algn="just">
              <a:lnSpc>
                <a:spcPct val="150000"/>
              </a:lnSpc>
            </a:pPr>
            <a:r>
              <a:rPr lang="en-US" sz="1200" dirty="0">
                <a:latin typeface="Times New Roman" panose="02020603050405020304" pitchFamily="18" charset="0"/>
                <a:cs typeface="Times New Roman" panose="02020603050405020304" pitchFamily="18" charset="0"/>
              </a:rPr>
              <a:t>Efficiency of the Model.</a:t>
            </a:r>
          </a:p>
        </p:txBody>
      </p:sp>
      <p:pic>
        <p:nvPicPr>
          <p:cNvPr id="5" name="Picture 4">
            <a:extLst>
              <a:ext uri="{FF2B5EF4-FFF2-40B4-BE49-F238E27FC236}">
                <a16:creationId xmlns:a16="http://schemas.microsoft.com/office/drawing/2014/main" id="{002126BD-B096-5EAD-3741-B28EAC55EF75}"/>
              </a:ext>
            </a:extLst>
          </p:cNvPr>
          <p:cNvPicPr>
            <a:picLocks noChangeAspect="1"/>
          </p:cNvPicPr>
          <p:nvPr/>
        </p:nvPicPr>
        <p:blipFill>
          <a:blip r:embed="rId2"/>
          <a:stretch>
            <a:fillRect/>
          </a:stretch>
        </p:blipFill>
        <p:spPr>
          <a:xfrm>
            <a:off x="7660096" y="2102367"/>
            <a:ext cx="2639025" cy="3146854"/>
          </a:xfrm>
          <a:prstGeom prst="rect">
            <a:avLst/>
          </a:prstGeom>
        </p:spPr>
      </p:pic>
    </p:spTree>
    <p:extLst>
      <p:ext uri="{BB962C8B-B14F-4D97-AF65-F5344CB8AC3E}">
        <p14:creationId xmlns:p14="http://schemas.microsoft.com/office/powerpoint/2010/main" val="3123530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4D4A-1177-7FEB-950D-4B3F0D91BDEE}"/>
              </a:ext>
            </a:extLst>
          </p:cNvPr>
          <p:cNvSpPr>
            <a:spLocks noGrp="1"/>
          </p:cNvSpPr>
          <p:nvPr>
            <p:ph type="title"/>
          </p:nvPr>
        </p:nvSpPr>
        <p:spPr>
          <a:xfrm>
            <a:off x="1141413" y="766119"/>
            <a:ext cx="9905998" cy="521992"/>
          </a:xfrm>
        </p:spPr>
        <p:txBody>
          <a:bodyPr>
            <a:normAutofit/>
          </a:bodyPr>
          <a:lstStyle/>
          <a:p>
            <a:pPr algn="ctr"/>
            <a:r>
              <a:rPr lang="en-IN" sz="1600" b="1" dirty="0">
                <a:solidFill>
                  <a:srgbClr val="FFFF00"/>
                </a:solidFill>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745263BC-9D35-A35E-5746-1E8D08E7E801}"/>
              </a:ext>
            </a:extLst>
          </p:cNvPr>
          <p:cNvSpPr>
            <a:spLocks noGrp="1"/>
          </p:cNvSpPr>
          <p:nvPr>
            <p:ph idx="1"/>
          </p:nvPr>
        </p:nvSpPr>
        <p:spPr>
          <a:xfrm>
            <a:off x="1141412" y="1606163"/>
            <a:ext cx="9905999" cy="4185037"/>
          </a:xfrm>
        </p:spPr>
        <p:txBody>
          <a:bodyPr>
            <a:normAutofit/>
          </a:bodyPr>
          <a:lstStyle/>
          <a:p>
            <a:pPr algn="just">
              <a:lnSpc>
                <a:spcPct val="150000"/>
              </a:lnSpc>
            </a:pPr>
            <a:r>
              <a:rPr lang="en-US" sz="1400" dirty="0">
                <a:latin typeface="Times New Roman" panose="02020603050405020304" pitchFamily="18" charset="0"/>
                <a:cs typeface="Times New Roman" panose="02020603050405020304" pitchFamily="18" charset="0"/>
              </a:rPr>
              <a:t> </a:t>
            </a:r>
            <a:r>
              <a:rPr lang="en-US" sz="1400" b="1" u="sng" dirty="0">
                <a:latin typeface="Times New Roman" panose="02020603050405020304" pitchFamily="18" charset="0"/>
                <a:cs typeface="Times New Roman" panose="02020603050405020304" pitchFamily="18" charset="0"/>
              </a:rPr>
              <a:t>Curriculum design</a:t>
            </a:r>
            <a:r>
              <a:rPr lang="en-US" sz="1400" dirty="0">
                <a:latin typeface="Times New Roman" panose="02020603050405020304" pitchFamily="18" charset="0"/>
                <a:cs typeface="Times New Roman" panose="02020603050405020304" pitchFamily="18" charset="0"/>
              </a:rPr>
              <a:t>: By mapping course outcomes to program outcomes, it can help to ensure that the curriculum is aligned with the overall goals and   objectives of the program. </a:t>
            </a:r>
          </a:p>
          <a:p>
            <a:pPr algn="just">
              <a:lnSpc>
                <a:spcPct val="150000"/>
              </a:lnSpc>
            </a:pPr>
            <a:r>
              <a:rPr lang="en-US" sz="1400" dirty="0">
                <a:latin typeface="Times New Roman" panose="02020603050405020304" pitchFamily="18" charset="0"/>
                <a:cs typeface="Times New Roman" panose="02020603050405020304" pitchFamily="18" charset="0"/>
              </a:rPr>
              <a:t> </a:t>
            </a:r>
            <a:r>
              <a:rPr lang="en-US" sz="1400" b="1" u="sng" dirty="0">
                <a:latin typeface="Times New Roman" panose="02020603050405020304" pitchFamily="18" charset="0"/>
                <a:cs typeface="Times New Roman" panose="02020603050405020304" pitchFamily="18" charset="0"/>
              </a:rPr>
              <a:t>Assessment and evaluation</a:t>
            </a:r>
            <a:r>
              <a:rPr lang="en-US" sz="1400" dirty="0">
                <a:latin typeface="Times New Roman" panose="02020603050405020304" pitchFamily="18" charset="0"/>
                <a:cs typeface="Times New Roman" panose="02020603050405020304" pitchFamily="18" charset="0"/>
              </a:rPr>
              <a:t>: By aligning course outcomes with program outcomes, it can help to assess student performance and evaluate the effectiveness of the program. </a:t>
            </a:r>
          </a:p>
          <a:p>
            <a:pPr algn="just">
              <a:lnSpc>
                <a:spcPct val="150000"/>
              </a:lnSpc>
            </a:pPr>
            <a:r>
              <a:rPr lang="en-US" sz="1400" dirty="0">
                <a:latin typeface="Times New Roman" panose="02020603050405020304" pitchFamily="18" charset="0"/>
                <a:cs typeface="Times New Roman" panose="02020603050405020304" pitchFamily="18" charset="0"/>
              </a:rPr>
              <a:t> </a:t>
            </a:r>
            <a:r>
              <a:rPr lang="en-US" sz="1400" b="1" u="sng" dirty="0">
                <a:latin typeface="Times New Roman" panose="02020603050405020304" pitchFamily="18" charset="0"/>
                <a:cs typeface="Times New Roman" panose="02020603050405020304" pitchFamily="18" charset="0"/>
              </a:rPr>
              <a:t>Accreditation</a:t>
            </a:r>
            <a:r>
              <a:rPr lang="en-US" sz="1400" dirty="0">
                <a:latin typeface="Times New Roman" panose="02020603050405020304" pitchFamily="18" charset="0"/>
                <a:cs typeface="Times New Roman" panose="02020603050405020304" pitchFamily="18" charset="0"/>
              </a:rPr>
              <a:t>: Many accreditation bodies require that institutions demonstrate alignment between course outcomes and program outcomes as part of the accreditation process.</a:t>
            </a:r>
          </a:p>
          <a:p>
            <a:pPr algn="just">
              <a:lnSpc>
                <a:spcPct val="150000"/>
              </a:lnSpc>
            </a:pPr>
            <a:r>
              <a:rPr lang="en-US" sz="1400" dirty="0">
                <a:latin typeface="Times New Roman" panose="02020603050405020304" pitchFamily="18" charset="0"/>
                <a:cs typeface="Times New Roman" panose="02020603050405020304" pitchFamily="18" charset="0"/>
              </a:rPr>
              <a:t>  </a:t>
            </a:r>
            <a:r>
              <a:rPr lang="en-US" sz="1400" b="1" u="sng" dirty="0">
                <a:latin typeface="Times New Roman" panose="02020603050405020304" pitchFamily="18" charset="0"/>
                <a:cs typeface="Times New Roman" panose="02020603050405020304" pitchFamily="18" charset="0"/>
              </a:rPr>
              <a:t>Program improvement</a:t>
            </a:r>
            <a:r>
              <a:rPr lang="en-US" sz="1400" dirty="0">
                <a:latin typeface="Times New Roman" panose="02020603050405020304" pitchFamily="18" charset="0"/>
                <a:cs typeface="Times New Roman" panose="02020603050405020304" pitchFamily="18" charset="0"/>
              </a:rPr>
              <a:t>: By mapping course outcomes to program outcomes, it can help to identify areas where the program may need improvement and   make changes accordingly. • Automation: Currently mapping is done manually but it can be automated using NLP.</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125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8C37A-235C-338A-13C6-45A607E4B5DE}"/>
              </a:ext>
            </a:extLst>
          </p:cNvPr>
          <p:cNvSpPr>
            <a:spLocks noGrp="1"/>
          </p:cNvSpPr>
          <p:nvPr>
            <p:ph type="title"/>
          </p:nvPr>
        </p:nvSpPr>
        <p:spPr>
          <a:xfrm>
            <a:off x="1141413" y="618518"/>
            <a:ext cx="9386544" cy="661642"/>
          </a:xfrm>
        </p:spPr>
        <p:txBody>
          <a:bodyPr>
            <a:normAutofit/>
          </a:bodyPr>
          <a:lstStyle/>
          <a:p>
            <a:pPr algn="ctr"/>
            <a:r>
              <a:rPr lang="en-IN" sz="1600" b="1" dirty="0">
                <a:solidFill>
                  <a:srgbClr val="FFFF00"/>
                </a:solidFill>
                <a:latin typeface="Times New Roman" panose="02020603050405020304" pitchFamily="18" charset="0"/>
                <a:cs typeface="Times New Roman" panose="02020603050405020304" pitchFamily="18" charset="0"/>
              </a:rPr>
              <a:t>LITERARY SURVEY</a:t>
            </a:r>
          </a:p>
        </p:txBody>
      </p:sp>
      <p:graphicFrame>
        <p:nvGraphicFramePr>
          <p:cNvPr id="4" name="Table 4">
            <a:extLst>
              <a:ext uri="{FF2B5EF4-FFF2-40B4-BE49-F238E27FC236}">
                <a16:creationId xmlns:a16="http://schemas.microsoft.com/office/drawing/2014/main" id="{9BA00C05-A584-F090-30F1-8823136C0F01}"/>
              </a:ext>
            </a:extLst>
          </p:cNvPr>
          <p:cNvGraphicFramePr>
            <a:graphicFrameLocks noGrp="1"/>
          </p:cNvGraphicFramePr>
          <p:nvPr>
            <p:ph idx="1"/>
            <p:extLst>
              <p:ext uri="{D42A27DB-BD31-4B8C-83A1-F6EECF244321}">
                <p14:modId xmlns:p14="http://schemas.microsoft.com/office/powerpoint/2010/main" val="4150101385"/>
              </p:ext>
            </p:extLst>
          </p:nvPr>
        </p:nvGraphicFramePr>
        <p:xfrm>
          <a:off x="906449" y="2052637"/>
          <a:ext cx="10074302" cy="3812049"/>
        </p:xfrm>
        <a:graphic>
          <a:graphicData uri="http://schemas.openxmlformats.org/drawingml/2006/table">
            <a:tbl>
              <a:tblPr firstRow="1" bandRow="1">
                <a:tableStyleId>{5C22544A-7EE6-4342-B048-85BDC9FD1C3A}</a:tableStyleId>
              </a:tblPr>
              <a:tblGrid>
                <a:gridCol w="2597539">
                  <a:extLst>
                    <a:ext uri="{9D8B030D-6E8A-4147-A177-3AD203B41FA5}">
                      <a16:colId xmlns:a16="http://schemas.microsoft.com/office/drawing/2014/main" val="4128524094"/>
                    </a:ext>
                  </a:extLst>
                </a:gridCol>
                <a:gridCol w="2629345">
                  <a:extLst>
                    <a:ext uri="{9D8B030D-6E8A-4147-A177-3AD203B41FA5}">
                      <a16:colId xmlns:a16="http://schemas.microsoft.com/office/drawing/2014/main" val="885348172"/>
                    </a:ext>
                  </a:extLst>
                </a:gridCol>
                <a:gridCol w="1770264">
                  <a:extLst>
                    <a:ext uri="{9D8B030D-6E8A-4147-A177-3AD203B41FA5}">
                      <a16:colId xmlns:a16="http://schemas.microsoft.com/office/drawing/2014/main" val="2253454708"/>
                    </a:ext>
                  </a:extLst>
                </a:gridCol>
                <a:gridCol w="3077154">
                  <a:extLst>
                    <a:ext uri="{9D8B030D-6E8A-4147-A177-3AD203B41FA5}">
                      <a16:colId xmlns:a16="http://schemas.microsoft.com/office/drawing/2014/main" val="3044801211"/>
                    </a:ext>
                  </a:extLst>
                </a:gridCol>
              </a:tblGrid>
              <a:tr h="539163">
                <a:tc>
                  <a:txBody>
                    <a:bodyPr/>
                    <a:lstStyle/>
                    <a:p>
                      <a:r>
                        <a:rPr lang="en-US" sz="1400" dirty="0">
                          <a:latin typeface="Times New Roman" panose="02020603050405020304" pitchFamily="18" charset="0"/>
                          <a:cs typeface="Times New Roman" panose="02020603050405020304" pitchFamily="18" charset="0"/>
                        </a:rPr>
                        <a:t>Study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Focus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Method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Key Findings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06284529"/>
                  </a:ext>
                </a:extLst>
              </a:tr>
              <a:tr h="539163">
                <a:tc>
                  <a:txBody>
                    <a:bodyPr/>
                    <a:lstStyle/>
                    <a:p>
                      <a:r>
                        <a:rPr lang="en-US" sz="1200" dirty="0">
                          <a:latin typeface="Times New Roman" panose="02020603050405020304" pitchFamily="18" charset="0"/>
                          <a:cs typeface="Times New Roman" panose="02020603050405020304" pitchFamily="18" charset="0"/>
                        </a:rPr>
                        <a:t>Study1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 Comparing the Performance with other popular NLP  Libraries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spaCy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Spacy outperformed the other libraries on most of the tasks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744016"/>
                  </a:ext>
                </a:extLst>
              </a:tr>
              <a:tr h="539163">
                <a:tc>
                  <a:txBody>
                    <a:bodyPr/>
                    <a:lstStyle/>
                    <a:p>
                      <a:r>
                        <a:rPr lang="en-US" sz="1200" dirty="0">
                          <a:latin typeface="Times New Roman" panose="02020603050405020304" pitchFamily="18" charset="0"/>
                          <a:cs typeface="Times New Roman" panose="02020603050405020304" pitchFamily="18" charset="0"/>
                        </a:rPr>
                        <a:t>Study2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Sentence Detection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spaCy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Sentence detection  allows you to divide a text into linguistically meaningful units.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46060975"/>
                  </a:ext>
                </a:extLst>
              </a:tr>
              <a:tr h="539163">
                <a:tc>
                  <a:txBody>
                    <a:bodyPr/>
                    <a:lstStyle/>
                    <a:p>
                      <a:r>
                        <a:rPr lang="en-US" sz="1200" dirty="0">
                          <a:latin typeface="Times New Roman" panose="02020603050405020304" pitchFamily="18" charset="0"/>
                          <a:cs typeface="Times New Roman" panose="02020603050405020304" pitchFamily="18" charset="0"/>
                        </a:rPr>
                        <a:t>Study3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Strength and Efficiency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spaCy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Spacy's strengths as its efficiency, ease of use, and support for multiple languages.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6892762"/>
                  </a:ext>
                </a:extLst>
              </a:tr>
              <a:tr h="539163">
                <a:tc>
                  <a:txBody>
                    <a:bodyPr/>
                    <a:lstStyle/>
                    <a:p>
                      <a:r>
                        <a:rPr lang="en-US" sz="1200" dirty="0">
                          <a:latin typeface="Times New Roman" panose="02020603050405020304" pitchFamily="18" charset="0"/>
                          <a:cs typeface="Times New Roman" panose="02020603050405020304" pitchFamily="18" charset="0"/>
                        </a:rPr>
                        <a:t>Study4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Next Sentence Predictions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BERT/Word Embeddings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Model receives pairs of sentences as input and learns to predict if the second sentence in the pair is the subsequent sentence in the original document.</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19209993"/>
                  </a:ext>
                </a:extLst>
              </a:tr>
              <a:tr h="539163">
                <a:tc>
                  <a:txBody>
                    <a:bodyPr/>
                    <a:lstStyle/>
                    <a:p>
                      <a:r>
                        <a:rPr lang="en-US" sz="1200" dirty="0">
                          <a:latin typeface="Times New Roman" panose="02020603050405020304" pitchFamily="18" charset="0"/>
                          <a:cs typeface="Times New Roman" panose="02020603050405020304" pitchFamily="18" charset="0"/>
                        </a:rPr>
                        <a:t>Study5</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Distributional approach</a:t>
                      </a:r>
                    </a:p>
                  </a:txBody>
                  <a:tcPr/>
                </a:tc>
                <a:tc>
                  <a:txBody>
                    <a:bodyPr/>
                    <a:lstStyle/>
                    <a:p>
                      <a:r>
                        <a:rPr lang="en-US" sz="1200" dirty="0">
                          <a:latin typeface="Times New Roman" panose="02020603050405020304" pitchFamily="18" charset="0"/>
                          <a:cs typeface="Times New Roman" panose="02020603050405020304" pitchFamily="18" charset="0"/>
                        </a:rPr>
                        <a:t>BERT/Word Embeddings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This can be useful for identifying related words and topics in a text, as words that appear in similar contexts will have similar vector representations.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0548691"/>
                  </a:ext>
                </a:extLst>
              </a:tr>
            </a:tbl>
          </a:graphicData>
        </a:graphic>
      </p:graphicFrame>
    </p:spTree>
    <p:extLst>
      <p:ext uri="{BB962C8B-B14F-4D97-AF65-F5344CB8AC3E}">
        <p14:creationId xmlns:p14="http://schemas.microsoft.com/office/powerpoint/2010/main" val="53661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5646E-B57C-DBC9-198E-6B14107D7F44}"/>
              </a:ext>
            </a:extLst>
          </p:cNvPr>
          <p:cNvSpPr>
            <a:spLocks noGrp="1"/>
          </p:cNvSpPr>
          <p:nvPr>
            <p:ph type="title"/>
          </p:nvPr>
        </p:nvSpPr>
        <p:spPr>
          <a:xfrm>
            <a:off x="960180" y="800933"/>
            <a:ext cx="9905998" cy="900181"/>
          </a:xfrm>
        </p:spPr>
        <p:txBody>
          <a:bodyPr>
            <a:normAutofit/>
          </a:bodyPr>
          <a:lstStyle/>
          <a:p>
            <a:pPr algn="ctr"/>
            <a:r>
              <a:rPr lang="en-IN" sz="1600" b="1" dirty="0">
                <a:solidFill>
                  <a:srgbClr val="FFFF00"/>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A64C85AA-98FF-79ED-ABD8-0A9F5D934896}"/>
              </a:ext>
            </a:extLst>
          </p:cNvPr>
          <p:cNvSpPr>
            <a:spLocks noGrp="1"/>
          </p:cNvSpPr>
          <p:nvPr>
            <p:ph idx="1"/>
          </p:nvPr>
        </p:nvSpPr>
        <p:spPr>
          <a:xfrm>
            <a:off x="1199078" y="2430162"/>
            <a:ext cx="7615410" cy="3954162"/>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To implement a system that can automatically map course outcomes to program outcomes , analyze the language used in both the course and program outcomes and identify the most relevant keywords and concepts as well as to  improve the time efficiency , consistency and accuracy. </a:t>
            </a:r>
          </a:p>
        </p:txBody>
      </p:sp>
      <p:pic>
        <p:nvPicPr>
          <p:cNvPr id="5" name="Picture 4">
            <a:extLst>
              <a:ext uri="{FF2B5EF4-FFF2-40B4-BE49-F238E27FC236}">
                <a16:creationId xmlns:a16="http://schemas.microsoft.com/office/drawing/2014/main" id="{4497D551-1BC4-4668-D430-922B71C8A88B}"/>
              </a:ext>
            </a:extLst>
          </p:cNvPr>
          <p:cNvPicPr>
            <a:picLocks noChangeAspect="1"/>
          </p:cNvPicPr>
          <p:nvPr/>
        </p:nvPicPr>
        <p:blipFill>
          <a:blip r:embed="rId2"/>
          <a:stretch>
            <a:fillRect/>
          </a:stretch>
        </p:blipFill>
        <p:spPr>
          <a:xfrm>
            <a:off x="8690919" y="1746422"/>
            <a:ext cx="3072713" cy="2967374"/>
          </a:xfrm>
          <a:prstGeom prst="rect">
            <a:avLst/>
          </a:prstGeom>
        </p:spPr>
      </p:pic>
    </p:spTree>
    <p:extLst>
      <p:ext uri="{BB962C8B-B14F-4D97-AF65-F5344CB8AC3E}">
        <p14:creationId xmlns:p14="http://schemas.microsoft.com/office/powerpoint/2010/main" val="381932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109E-8DDF-3DBE-B442-EA0CC3FEAAF2}"/>
              </a:ext>
            </a:extLst>
          </p:cNvPr>
          <p:cNvSpPr>
            <a:spLocks noGrp="1"/>
          </p:cNvSpPr>
          <p:nvPr>
            <p:ph type="title"/>
          </p:nvPr>
        </p:nvSpPr>
        <p:spPr>
          <a:xfrm>
            <a:off x="1141413" y="429370"/>
            <a:ext cx="9905998" cy="588397"/>
          </a:xfrm>
        </p:spPr>
        <p:txBody>
          <a:bodyPr>
            <a:normAutofit/>
          </a:bodyPr>
          <a:lstStyle/>
          <a:p>
            <a:pPr algn="ctr"/>
            <a:r>
              <a:rPr lang="en-IN" sz="1600" b="1" dirty="0">
                <a:solidFill>
                  <a:srgbClr val="FFFF00"/>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D6D34C82-3335-4941-A4E8-9894436867AC}"/>
              </a:ext>
            </a:extLst>
          </p:cNvPr>
          <p:cNvSpPr>
            <a:spLocks noGrp="1"/>
          </p:cNvSpPr>
          <p:nvPr>
            <p:ph idx="1"/>
          </p:nvPr>
        </p:nvSpPr>
        <p:spPr>
          <a:xfrm>
            <a:off x="1264257" y="1017767"/>
            <a:ext cx="5696716" cy="4961613"/>
          </a:xfrm>
        </p:spPr>
        <p:txBody>
          <a:bodyPr>
            <a:noAutofit/>
          </a:bodyPr>
          <a:lstStyle/>
          <a:p>
            <a:pPr marL="0" indent="0" algn="just">
              <a:lnSpc>
                <a:spcPct val="150000"/>
              </a:lnSpc>
              <a:buNone/>
            </a:pPr>
            <a:r>
              <a:rPr lang="en-US" sz="1400" b="1" dirty="0">
                <a:latin typeface="Times New Roman" panose="02020603050405020304" pitchFamily="18" charset="0"/>
                <a:cs typeface="Times New Roman" panose="02020603050405020304" pitchFamily="18" charset="0"/>
              </a:rPr>
              <a:t> The project has the following specific objectives</a:t>
            </a:r>
            <a:r>
              <a:rPr lang="en-US" sz="1200" b="1" dirty="0">
                <a:latin typeface="Times New Roman" panose="02020603050405020304" pitchFamily="18" charset="0"/>
                <a:cs typeface="Times New Roman" panose="02020603050405020304" pitchFamily="18" charset="0"/>
              </a:rPr>
              <a:t>:</a:t>
            </a:r>
          </a:p>
          <a:p>
            <a:pPr marL="0" indent="0" algn="just">
              <a:lnSpc>
                <a:spcPct val="150000"/>
              </a:lnSpc>
              <a:buNone/>
            </a:pPr>
            <a:r>
              <a:rPr lang="en-US" sz="1400" b="1" dirty="0">
                <a:latin typeface="Times New Roman" panose="02020603050405020304" pitchFamily="18" charset="0"/>
                <a:cs typeface="Times New Roman" panose="02020603050405020304" pitchFamily="18" charset="0"/>
              </a:rPr>
              <a:t>OBJECTIVE 1:</a:t>
            </a:r>
          </a:p>
          <a:p>
            <a:pPr marL="0" indent="0" algn="just">
              <a:lnSpc>
                <a:spcPct val="150000"/>
              </a:lnSpc>
              <a:buNone/>
            </a:pPr>
            <a:r>
              <a:rPr lang="en-US" sz="1200" b="1" u="sng" dirty="0">
                <a:latin typeface="Times New Roman" panose="02020603050405020304" pitchFamily="18" charset="0"/>
                <a:cs typeface="Times New Roman" panose="02020603050405020304" pitchFamily="18" charset="0"/>
              </a:rPr>
              <a:t>Develop an NLP model that can accurately map course outcomes to program outcomes</a:t>
            </a:r>
            <a:r>
              <a:rPr lang="en-US" sz="1200" b="1"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 The model should be able to process large volumes of      textual data and identify the most relevant concepts and keywords that indicate the relationship between the course outcomes and program outcomes.</a:t>
            </a:r>
          </a:p>
          <a:p>
            <a:pPr marL="0" indent="0" algn="just">
              <a:lnSpc>
                <a:spcPct val="150000"/>
              </a:lnSpc>
              <a:buNone/>
            </a:pPr>
            <a:r>
              <a:rPr lang="en-US" sz="1400" b="1" dirty="0">
                <a:latin typeface="Times New Roman" panose="02020603050405020304" pitchFamily="18" charset="0"/>
                <a:cs typeface="Times New Roman" panose="02020603050405020304" pitchFamily="18" charset="0"/>
              </a:rPr>
              <a:t>OBJECTIVE 2:</a:t>
            </a: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200" b="1" u="sng" dirty="0">
                <a:latin typeface="Times New Roman" panose="02020603050405020304" pitchFamily="18" charset="0"/>
                <a:cs typeface="Times New Roman" panose="02020603050405020304" pitchFamily="18" charset="0"/>
              </a:rPr>
              <a:t>Assess the generalizability and scalability of the proposed approach : </a:t>
            </a:r>
            <a:r>
              <a:rPr lang="en-US" sz="1200" dirty="0">
                <a:latin typeface="Times New Roman" panose="02020603050405020304" pitchFamily="18" charset="0"/>
                <a:cs typeface="Times New Roman" panose="02020603050405020304" pitchFamily="18" charset="0"/>
              </a:rPr>
              <a:t>The developed NLP model will be evaluated on a range of courses and programs from different disciplines to assess its ability to be generalized across different domains. The scalability of the model will also be examined to evaluate its ability to handle a large volume of data and support a wide range of educational programs as well as improves time efficiency and accuracy of Mapping Process.</a:t>
            </a:r>
          </a:p>
          <a:p>
            <a:pPr marL="0" indent="0" algn="just">
              <a:lnSpc>
                <a:spcPct val="150000"/>
              </a:lnSpc>
              <a:buNone/>
            </a:pPr>
            <a:endParaRPr lang="en-US"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B0C2C34-BB70-45FC-061C-2307781929ED}"/>
              </a:ext>
            </a:extLst>
          </p:cNvPr>
          <p:cNvPicPr>
            <a:picLocks noChangeAspect="1"/>
          </p:cNvPicPr>
          <p:nvPr/>
        </p:nvPicPr>
        <p:blipFill>
          <a:blip r:embed="rId2"/>
          <a:stretch>
            <a:fillRect/>
          </a:stretch>
        </p:blipFill>
        <p:spPr>
          <a:xfrm>
            <a:off x="7513684" y="1758635"/>
            <a:ext cx="3533727" cy="3142878"/>
          </a:xfrm>
          <a:prstGeom prst="rect">
            <a:avLst/>
          </a:prstGeom>
        </p:spPr>
      </p:pic>
    </p:spTree>
    <p:extLst>
      <p:ext uri="{BB962C8B-B14F-4D97-AF65-F5344CB8AC3E}">
        <p14:creationId xmlns:p14="http://schemas.microsoft.com/office/powerpoint/2010/main" val="3629177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B6DD2-3356-02D3-DE72-E7CB46C5F216}"/>
              </a:ext>
            </a:extLst>
          </p:cNvPr>
          <p:cNvSpPr>
            <a:spLocks noGrp="1"/>
          </p:cNvSpPr>
          <p:nvPr>
            <p:ph type="title"/>
          </p:nvPr>
        </p:nvSpPr>
        <p:spPr>
          <a:xfrm>
            <a:off x="646111" y="423222"/>
            <a:ext cx="9404723" cy="1400530"/>
          </a:xfrm>
        </p:spPr>
        <p:txBody>
          <a:bodyPr/>
          <a:lstStyle/>
          <a:p>
            <a:pPr algn="ctr"/>
            <a:r>
              <a:rPr lang="en-US" sz="1600" dirty="0">
                <a:solidFill>
                  <a:srgbClr val="FFFF00"/>
                </a:solidFill>
                <a:latin typeface="Times New Roman" panose="02020603050405020304" pitchFamily="18" charset="0"/>
                <a:cs typeface="Times New Roman" panose="02020603050405020304" pitchFamily="18" charset="0"/>
              </a:rPr>
              <a:t>		   System Architecture</a:t>
            </a:r>
            <a:br>
              <a:rPr lang="en-US" sz="1600" dirty="0">
                <a:solidFill>
                  <a:srgbClr val="FFFF00"/>
                </a:solidFill>
                <a:latin typeface="Times New Roman" panose="02020603050405020304" pitchFamily="18" charset="0"/>
                <a:cs typeface="Times New Roman" panose="02020603050405020304" pitchFamily="18" charset="0"/>
              </a:rPr>
            </a:br>
            <a:endParaRPr lang="en-IN" sz="1600" dirty="0">
              <a:solidFill>
                <a:srgbClr val="FFFF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7EAED4-7E06-A293-4491-8104E991C0C4}"/>
              </a:ext>
            </a:extLst>
          </p:cNvPr>
          <p:cNvPicPr>
            <a:picLocks noChangeAspect="1"/>
          </p:cNvPicPr>
          <p:nvPr/>
        </p:nvPicPr>
        <p:blipFill>
          <a:blip r:embed="rId2"/>
          <a:stretch>
            <a:fillRect/>
          </a:stretch>
        </p:blipFill>
        <p:spPr>
          <a:xfrm>
            <a:off x="3550508" y="1268626"/>
            <a:ext cx="4860323" cy="4629665"/>
          </a:xfrm>
          <a:prstGeom prst="rect">
            <a:avLst/>
          </a:prstGeom>
        </p:spPr>
      </p:pic>
    </p:spTree>
    <p:extLst>
      <p:ext uri="{BB962C8B-B14F-4D97-AF65-F5344CB8AC3E}">
        <p14:creationId xmlns:p14="http://schemas.microsoft.com/office/powerpoint/2010/main" val="387845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F164-2F38-DF3E-4017-213B6B8824C7}"/>
              </a:ext>
            </a:extLst>
          </p:cNvPr>
          <p:cNvSpPr>
            <a:spLocks noGrp="1"/>
          </p:cNvSpPr>
          <p:nvPr>
            <p:ph type="title"/>
          </p:nvPr>
        </p:nvSpPr>
        <p:spPr>
          <a:xfrm>
            <a:off x="646111" y="452718"/>
            <a:ext cx="9404723" cy="1050081"/>
          </a:xfrm>
        </p:spPr>
        <p:txBody>
          <a:bodyPr>
            <a:normAutofit/>
          </a:bodyPr>
          <a:lstStyle/>
          <a:p>
            <a:pPr algn="ctr"/>
            <a:r>
              <a:rPr lang="en-IN" sz="1600" b="1" dirty="0">
                <a:solidFill>
                  <a:srgbClr val="FFFF00"/>
                </a:solidFill>
                <a:latin typeface="Times New Roman" panose="02020603050405020304" pitchFamily="18" charset="0"/>
                <a:cs typeface="Times New Roman" panose="02020603050405020304" pitchFamily="18" charset="0"/>
              </a:rPr>
              <a:t>     HIGH LEVEL DESIGN</a:t>
            </a:r>
          </a:p>
        </p:txBody>
      </p:sp>
      <p:sp>
        <p:nvSpPr>
          <p:cNvPr id="3" name="Content Placeholder 2">
            <a:extLst>
              <a:ext uri="{FF2B5EF4-FFF2-40B4-BE49-F238E27FC236}">
                <a16:creationId xmlns:a16="http://schemas.microsoft.com/office/drawing/2014/main" id="{84D6611C-AEDF-4631-37E5-5C537BD504CF}"/>
              </a:ext>
            </a:extLst>
          </p:cNvPr>
          <p:cNvSpPr>
            <a:spLocks noGrp="1"/>
          </p:cNvSpPr>
          <p:nvPr>
            <p:ph idx="1"/>
          </p:nvPr>
        </p:nvSpPr>
        <p:spPr>
          <a:xfrm>
            <a:off x="1103312" y="1502799"/>
            <a:ext cx="8946541" cy="4285752"/>
          </a:xfrm>
        </p:spPr>
        <p:txBody>
          <a:bodyPr>
            <a:normAutofit/>
          </a:bodyPr>
          <a:lstStyle/>
          <a:p>
            <a:pPr algn="just">
              <a:lnSpc>
                <a:spcPct val="150000"/>
              </a:lnSpc>
            </a:pPr>
            <a:r>
              <a:rPr lang="en-US" sz="1200" dirty="0">
                <a:latin typeface="Times New Roman" panose="02020603050405020304" pitchFamily="18" charset="0"/>
                <a:cs typeface="Times New Roman" panose="02020603050405020304" pitchFamily="18" charset="0"/>
              </a:rPr>
              <a:t>Mapping course outcomes to program outcomes is an important process in designing an effective curriculum. The goal of this process is to ensure that individual courses align with the overall goals of the program and that students are adequately prepared for the workforce or further education.</a:t>
            </a:r>
          </a:p>
          <a:p>
            <a:pPr algn="just">
              <a:lnSpc>
                <a:spcPct val="150000"/>
              </a:lnSpc>
            </a:pPr>
            <a:r>
              <a:rPr lang="en-US" sz="1200" dirty="0">
                <a:latin typeface="Times New Roman" panose="02020603050405020304" pitchFamily="18" charset="0"/>
                <a:cs typeface="Times New Roman" panose="02020603050405020304" pitchFamily="18" charset="0"/>
              </a:rPr>
              <a:t>Here are the high-level steps for mapping course outcomes to program outcomes: </a:t>
            </a:r>
          </a:p>
          <a:p>
            <a:pPr algn="just">
              <a:lnSpc>
                <a:spcPct val="150000"/>
              </a:lnSpc>
            </a:pPr>
            <a:r>
              <a:rPr lang="en-US" sz="1200" b="1" u="sng" dirty="0">
                <a:latin typeface="Times New Roman" panose="02020603050405020304" pitchFamily="18" charset="0"/>
                <a:cs typeface="Times New Roman" panose="02020603050405020304" pitchFamily="18" charset="0"/>
              </a:rPr>
              <a:t>Identify program outcomes</a:t>
            </a:r>
            <a:r>
              <a:rPr lang="en-US" sz="1200" dirty="0">
                <a:latin typeface="Times New Roman" panose="02020603050405020304" pitchFamily="18" charset="0"/>
                <a:cs typeface="Times New Roman" panose="02020603050405020304" pitchFamily="18" charset="0"/>
              </a:rPr>
              <a:t>: Start by identifying the desired outcomes for the program as a whole. These might include skills, knowledge, and competencies that students should have upon completion of the program.</a:t>
            </a:r>
          </a:p>
          <a:p>
            <a:pPr algn="just">
              <a:lnSpc>
                <a:spcPct val="150000"/>
              </a:lnSpc>
            </a:pPr>
            <a:r>
              <a:rPr lang="en-US" sz="1200" b="1" u="sng" dirty="0">
                <a:latin typeface="Times New Roman" panose="02020603050405020304" pitchFamily="18" charset="0"/>
                <a:cs typeface="Times New Roman" panose="02020603050405020304" pitchFamily="18" charset="0"/>
              </a:rPr>
              <a:t>Identify course outcomes</a:t>
            </a:r>
            <a:r>
              <a:rPr lang="en-US" sz="1200" b="1"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 For each course in the program, identify the specific outcomes that students should achieve. These outcomes should be based on the content and objectives of the course.</a:t>
            </a:r>
          </a:p>
          <a:p>
            <a:pPr algn="just">
              <a:lnSpc>
                <a:spcPct val="150000"/>
              </a:lnSpc>
            </a:pPr>
            <a:r>
              <a:rPr lang="en-US" sz="1200" dirty="0">
                <a:latin typeface="Times New Roman" panose="02020603050405020304" pitchFamily="18" charset="0"/>
                <a:cs typeface="Times New Roman" panose="02020603050405020304" pitchFamily="18" charset="0"/>
              </a:rPr>
              <a:t>Evaluate course outcomes: Once we have identified course outcomes, evaluate each one to determine how it aligns with the program outcomes. Look for areas of overlap and identify any gaps that need to be addressed</a:t>
            </a:r>
          </a:p>
        </p:txBody>
      </p:sp>
    </p:spTree>
    <p:extLst>
      <p:ext uri="{BB962C8B-B14F-4D97-AF65-F5344CB8AC3E}">
        <p14:creationId xmlns:p14="http://schemas.microsoft.com/office/powerpoint/2010/main" val="2706484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572</TotalTime>
  <Words>1670</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Century Gothic</vt:lpstr>
      <vt:lpstr>SourceSerifPro-Regular</vt:lpstr>
      <vt:lpstr>Times New Roman</vt:lpstr>
      <vt:lpstr>TimesNewRomanPS-BoldMT</vt:lpstr>
      <vt:lpstr>Wingdings</vt:lpstr>
      <vt:lpstr>Wingdings 3</vt:lpstr>
      <vt:lpstr>Ion</vt:lpstr>
      <vt:lpstr>     SIDDAGANGA INSTITUTE OF TECHNOLOGY </vt:lpstr>
      <vt:lpstr>AGENDA</vt:lpstr>
      <vt:lpstr>INTRODUCTION</vt:lpstr>
      <vt:lpstr>MOTIVATION</vt:lpstr>
      <vt:lpstr>LITERARY SURVEY</vt:lpstr>
      <vt:lpstr>PROBLEM STATEMENT</vt:lpstr>
      <vt:lpstr>OBJECTIVES</vt:lpstr>
      <vt:lpstr>     System Architecture </vt:lpstr>
      <vt:lpstr>     HIGH LEVEL DESIGN</vt:lpstr>
      <vt:lpstr>PowerPoint Presentation</vt:lpstr>
      <vt:lpstr>TOOLS AND PLATFORM</vt:lpstr>
      <vt:lpstr>Implementation </vt:lpstr>
      <vt:lpstr>  Results and snapshots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SIDDAGANGA INSTITUTE OF TECHNOLOGY</dc:title>
  <dc:creator>Yoganandini J</dc:creator>
  <cp:lastModifiedBy>Raghavendra Urs H R</cp:lastModifiedBy>
  <cp:revision>25</cp:revision>
  <dcterms:created xsi:type="dcterms:W3CDTF">2023-02-14T15:46:06Z</dcterms:created>
  <dcterms:modified xsi:type="dcterms:W3CDTF">2023-07-07T20:15:26Z</dcterms:modified>
</cp:coreProperties>
</file>