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Times New Roman Bold" panose="02020803070505020304" pitchFamily="18" charset="0"/>
      <p:regular r:id="rId10"/>
      <p:bold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149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881DF-A43E-4C14-B1A7-3D28936167AC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7EB6D-3121-4B05-998B-6F3D3CD14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575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RoBERTa</a:t>
            </a:r>
            <a:r>
              <a:rPr lang="en-US" dirty="0"/>
              <a:t> : Robustly Optimized BERT Approach</a:t>
            </a:r>
          </a:p>
          <a:p>
            <a:r>
              <a:rPr lang="en-US" dirty="0"/>
              <a:t>BERT : Bidirectional Encoder Representations </a:t>
            </a:r>
            <a:r>
              <a:rPr lang="en-US"/>
              <a:t>from Transformers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C7EB6D-3121-4B05-998B-6F3D3CD146A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42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bluediamondgallery.com/typewriter/t/thank-you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27897" y="438150"/>
            <a:ext cx="5912488" cy="9410700"/>
          </a:xfrm>
          <a:prstGeom prst="rect">
            <a:avLst/>
          </a:prstGeom>
          <a:solidFill>
            <a:srgbClr val="000000">
              <a:alpha val="4706"/>
            </a:srgbClr>
          </a:solidFill>
        </p:spPr>
      </p:sp>
      <p:sp>
        <p:nvSpPr>
          <p:cNvPr id="3" name="AutoShape 3"/>
          <p:cNvSpPr/>
          <p:nvPr/>
        </p:nvSpPr>
        <p:spPr>
          <a:xfrm>
            <a:off x="16083732" y="9120641"/>
            <a:ext cx="1175568" cy="137659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4" name="Freeform 4"/>
          <p:cNvSpPr/>
          <p:nvPr/>
        </p:nvSpPr>
        <p:spPr>
          <a:xfrm>
            <a:off x="246104" y="1767284"/>
            <a:ext cx="7833329" cy="7182401"/>
          </a:xfrm>
          <a:custGeom>
            <a:avLst/>
            <a:gdLst/>
            <a:ahLst/>
            <a:cxnLst/>
            <a:rect l="l" t="t" r="r" b="b"/>
            <a:pathLst>
              <a:path w="7833329" h="7182401">
                <a:moveTo>
                  <a:pt x="0" y="0"/>
                </a:moveTo>
                <a:lnTo>
                  <a:pt x="7833330" y="0"/>
                </a:lnTo>
                <a:lnTo>
                  <a:pt x="7833330" y="7182401"/>
                </a:lnTo>
                <a:lnTo>
                  <a:pt x="0" y="71824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59" r="-23559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8414469" y="2057400"/>
            <a:ext cx="8844831" cy="598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400"/>
              </a:lnSpc>
            </a:pPr>
            <a:r>
              <a:rPr lang="en-US" sz="95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Sentiment Analysis WebApp Using RoBERTa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07386" y="1518563"/>
            <a:ext cx="4802244" cy="7739737"/>
          </a:xfrm>
          <a:prstGeom prst="rect">
            <a:avLst/>
          </a:prstGeom>
          <a:solidFill>
            <a:srgbClr val="000000">
              <a:alpha val="4706"/>
            </a:srgbClr>
          </a:solidFill>
        </p:spPr>
      </p:sp>
      <p:sp>
        <p:nvSpPr>
          <p:cNvPr id="3" name="TextBox 3"/>
          <p:cNvSpPr txBox="1"/>
          <p:nvPr/>
        </p:nvSpPr>
        <p:spPr>
          <a:xfrm>
            <a:off x="1207386" y="4256600"/>
            <a:ext cx="7344182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</a:pPr>
            <a:r>
              <a:rPr lang="en-US" sz="80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Our Team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50739-7076-DCEA-D8C0-EF5371166D0E}"/>
              </a:ext>
            </a:extLst>
          </p:cNvPr>
          <p:cNvSpPr txBox="1"/>
          <p:nvPr/>
        </p:nvSpPr>
        <p:spPr>
          <a:xfrm>
            <a:off x="7315200" y="1760895"/>
            <a:ext cx="9144000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Lead:</a:t>
            </a:r>
            <a:endParaRPr lang="en-IN" sz="40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Maruti</a:t>
            </a:r>
            <a:r>
              <a:rPr lang="en-IN" sz="4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40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Coding Team:</a:t>
            </a:r>
            <a:endParaRPr lang="en-IN" sz="40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1.Anish</a:t>
            </a:r>
            <a:endParaRPr lang="en-IN" sz="40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Shivanshi</a:t>
            </a:r>
            <a:endParaRPr lang="en-IN" sz="40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Kalyan</a:t>
            </a:r>
            <a:endParaRPr lang="en-IN" sz="40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Rajesh </a:t>
            </a:r>
            <a:endParaRPr lang="en-IN" sz="40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Technical Documentation Team: </a:t>
            </a:r>
            <a:endParaRPr lang="en-IN" sz="40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1.Sandeep John</a:t>
            </a:r>
            <a:endParaRPr lang="en-IN" sz="40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Gajendra </a:t>
            </a:r>
            <a:endParaRPr lang="en-IN" sz="40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:</a:t>
            </a:r>
            <a:endParaRPr lang="en-IN" sz="40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Vishnu Priya S</a:t>
            </a:r>
            <a:endParaRPr lang="en-IN" sz="40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083732" y="9040784"/>
            <a:ext cx="1175568" cy="137659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" name="AutoShape 3"/>
          <p:cNvSpPr/>
          <p:nvPr/>
        </p:nvSpPr>
        <p:spPr>
          <a:xfrm>
            <a:off x="0" y="0"/>
            <a:ext cx="18288000" cy="1493392"/>
          </a:xfrm>
          <a:prstGeom prst="rect">
            <a:avLst/>
          </a:prstGeom>
          <a:solidFill>
            <a:srgbClr val="000000">
              <a:alpha val="4706"/>
            </a:srgbClr>
          </a:solidFill>
        </p:spPr>
      </p:sp>
      <p:sp>
        <p:nvSpPr>
          <p:cNvPr id="4" name="TextBox 4"/>
          <p:cNvSpPr txBox="1"/>
          <p:nvPr/>
        </p:nvSpPr>
        <p:spPr>
          <a:xfrm>
            <a:off x="547058" y="3272146"/>
            <a:ext cx="7827470" cy="3897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877"/>
              </a:lnSpc>
            </a:pPr>
            <a:r>
              <a:rPr lang="en-US" sz="8231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Understanding Sentiment Analysis 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9693805" y="1651976"/>
            <a:ext cx="6389927" cy="10728110"/>
            <a:chOff x="0" y="0"/>
            <a:chExt cx="8519902" cy="14304147"/>
          </a:xfrm>
        </p:grpSpPr>
        <p:sp>
          <p:nvSpPr>
            <p:cNvPr id="6" name="TextBox 6"/>
            <p:cNvSpPr txBox="1"/>
            <p:nvPr/>
          </p:nvSpPr>
          <p:spPr>
            <a:xfrm>
              <a:off x="0" y="678264"/>
              <a:ext cx="8519902" cy="108132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984"/>
                </a:lnSpc>
              </a:pPr>
              <a:r>
                <a:rPr lang="en-US" sz="3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Sentiment Analysis also known as opinion mining, is a natural language processing (NLP) technique used to determine the emotional tone behind a body of text. It is a common text classification task that assigns predefined categories (such as positive, negative, or neutral) to text data.</a:t>
              </a:r>
            </a:p>
            <a:p>
              <a:pPr marL="0" lvl="0" indent="0" algn="l">
                <a:lnSpc>
                  <a:spcPts val="4480"/>
                </a:lnSpc>
              </a:pPr>
              <a:endPara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33350"/>
              <a:ext cx="8519902" cy="8118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731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3689651"/>
              <a:ext cx="8519902" cy="6144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14"/>
                </a:lnSpc>
              </a:pPr>
              <a:endParaRPr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2716112"/>
              <a:ext cx="8519902" cy="8118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731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671516" y="0"/>
            <a:ext cx="1616484" cy="10287000"/>
          </a:xfrm>
          <a:prstGeom prst="rect">
            <a:avLst/>
          </a:prstGeom>
          <a:solidFill>
            <a:srgbClr val="000000">
              <a:alpha val="4706"/>
            </a:srgbClr>
          </a:solidFill>
        </p:spPr>
      </p:sp>
      <p:sp>
        <p:nvSpPr>
          <p:cNvPr id="3" name="TextBox 3"/>
          <p:cNvSpPr txBox="1"/>
          <p:nvPr/>
        </p:nvSpPr>
        <p:spPr>
          <a:xfrm>
            <a:off x="10684500" y="3718950"/>
            <a:ext cx="7603500" cy="2600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9600"/>
              </a:lnSpc>
            </a:pPr>
            <a:r>
              <a:rPr lang="en-US" sz="80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Tools And Libraries Used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99822" y="1171625"/>
            <a:ext cx="10632747" cy="8509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just">
              <a:lnSpc>
                <a:spcPts val="5599"/>
              </a:lnSpc>
              <a:buFont typeface="Arial"/>
              <a:buChar char="•"/>
            </a:pPr>
            <a:r>
              <a:rPr lang="en-US" sz="39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NLTK: </a:t>
            </a: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Toolkit, a suite of libraries and programs for symbolic and statistical NLP.</a:t>
            </a:r>
            <a:r>
              <a:rPr lang="en-US" sz="39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</a:p>
          <a:p>
            <a:pPr marL="863599" lvl="1" indent="-431800" algn="just">
              <a:lnSpc>
                <a:spcPts val="5599"/>
              </a:lnSpc>
              <a:buFont typeface="Arial"/>
              <a:buChar char="•"/>
            </a:pPr>
            <a:r>
              <a:rPr lang="en-US" sz="39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VADER: </a:t>
            </a: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Valence Aware Dictionary and sEntiment Reasoner, a lexicon and rule-based sentiment analysis tool. </a:t>
            </a:r>
          </a:p>
          <a:p>
            <a:pPr marL="863599" lvl="1" indent="-431800" algn="just">
              <a:lnSpc>
                <a:spcPts val="5599"/>
              </a:lnSpc>
              <a:buFont typeface="Arial"/>
              <a:buChar char="•"/>
            </a:pPr>
            <a:r>
              <a:rPr lang="en-US" sz="39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TextBlob: </a:t>
            </a: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Simplified text processing, providing a consistent API for diving into common NLP tasks. </a:t>
            </a:r>
          </a:p>
          <a:p>
            <a:pPr marL="863599" lvl="1" indent="-431800" algn="just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Transformers: </a:t>
            </a: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Hugging Face library providing pre-trained models for NLP tasks, including sentiment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5559" y="3963757"/>
            <a:ext cx="17142017" cy="2556369"/>
          </a:xfrm>
          <a:custGeom>
            <a:avLst/>
            <a:gdLst/>
            <a:ahLst/>
            <a:cxnLst/>
            <a:rect l="l" t="t" r="r" b="b"/>
            <a:pathLst>
              <a:path w="17142017" h="2556369">
                <a:moveTo>
                  <a:pt x="0" y="0"/>
                </a:moveTo>
                <a:lnTo>
                  <a:pt x="17142016" y="0"/>
                </a:lnTo>
                <a:lnTo>
                  <a:pt x="17142016" y="2556369"/>
                </a:lnTo>
                <a:lnTo>
                  <a:pt x="0" y="25563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66" t="-5733" r="-106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443556" y="7572050"/>
            <a:ext cx="4426768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39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525559" y="942942"/>
            <a:ext cx="7109303" cy="1530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 b="1">
                <a:solidFill>
                  <a:srgbClr val="000000">
                    <a:alpha val="98824"/>
                  </a:srgbClr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Process Flow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705831" y="1028700"/>
            <a:ext cx="5640572" cy="8229600"/>
          </a:xfrm>
          <a:prstGeom prst="rect">
            <a:avLst/>
          </a:prstGeom>
          <a:solidFill>
            <a:srgbClr val="000000">
              <a:alpha val="4706"/>
            </a:srgbClr>
          </a:solidFill>
        </p:spPr>
      </p:sp>
      <p:sp>
        <p:nvSpPr>
          <p:cNvPr id="3" name="Freeform 3"/>
          <p:cNvSpPr/>
          <p:nvPr/>
        </p:nvSpPr>
        <p:spPr>
          <a:xfrm>
            <a:off x="6919452" y="354175"/>
            <a:ext cx="7992995" cy="4789325"/>
          </a:xfrm>
          <a:custGeom>
            <a:avLst/>
            <a:gdLst/>
            <a:ahLst/>
            <a:cxnLst/>
            <a:rect l="l" t="t" r="r" b="b"/>
            <a:pathLst>
              <a:path w="7992995" h="4789325">
                <a:moveTo>
                  <a:pt x="0" y="0"/>
                </a:moveTo>
                <a:lnTo>
                  <a:pt x="7992995" y="0"/>
                </a:lnTo>
                <a:lnTo>
                  <a:pt x="7992995" y="4789325"/>
                </a:lnTo>
                <a:lnTo>
                  <a:pt x="0" y="4789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919452" y="5341597"/>
            <a:ext cx="7992995" cy="4420169"/>
          </a:xfrm>
          <a:custGeom>
            <a:avLst/>
            <a:gdLst/>
            <a:ahLst/>
            <a:cxnLst/>
            <a:rect l="l" t="t" r="r" b="b"/>
            <a:pathLst>
              <a:path w="7992995" h="4420169">
                <a:moveTo>
                  <a:pt x="0" y="0"/>
                </a:moveTo>
                <a:lnTo>
                  <a:pt x="7992995" y="0"/>
                </a:lnTo>
                <a:lnTo>
                  <a:pt x="7992995" y="4420169"/>
                </a:lnTo>
                <a:lnTo>
                  <a:pt x="0" y="44201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23" b="-9312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28700" y="1114784"/>
            <a:ext cx="4872046" cy="4226813"/>
            <a:chOff x="0" y="0"/>
            <a:chExt cx="6496062" cy="5635751"/>
          </a:xfrm>
        </p:grpSpPr>
        <p:sp>
          <p:nvSpPr>
            <p:cNvPr id="6" name="TextBox 6"/>
            <p:cNvSpPr txBox="1"/>
            <p:nvPr/>
          </p:nvSpPr>
          <p:spPr>
            <a:xfrm>
              <a:off x="0" y="2003339"/>
              <a:ext cx="6496062" cy="36324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81" lvl="1" indent="-345440" algn="l">
                <a:lnSpc>
                  <a:spcPts val="4480"/>
                </a:lnSpc>
                <a:buFont typeface="Arial"/>
                <a:buChar char="•"/>
              </a:pPr>
              <a:r>
                <a:rPr lang="en-US" sz="3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Understand Customer Sentiment</a:t>
              </a:r>
            </a:p>
            <a:p>
              <a:pPr marL="690881" lvl="1" indent="-345440" algn="l">
                <a:lnSpc>
                  <a:spcPts val="4480"/>
                </a:lnSpc>
                <a:buFont typeface="Arial"/>
                <a:buChar char="•"/>
              </a:pPr>
              <a:r>
                <a:rPr lang="en-US" sz="3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Improve Product or Service Quality</a:t>
              </a:r>
            </a:p>
            <a:p>
              <a:pPr marL="0" lvl="0" indent="0" algn="l">
                <a:lnSpc>
                  <a:spcPts val="3639"/>
                </a:lnSpc>
              </a:pPr>
              <a:endPara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61925"/>
              <a:ext cx="6496062" cy="18956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600"/>
                </a:lnSpc>
              </a:pPr>
              <a:r>
                <a:rPr lang="en-US" sz="4000" b="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Sentiment Analysis Overview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4821578"/>
            <a:ext cx="4872046" cy="52245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 Brand Reputation</a:t>
            </a:r>
          </a:p>
          <a:p>
            <a:pPr marL="690881" lvl="1" indent="-345440" algn="l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 Research and Competitive Analysis</a:t>
            </a:r>
          </a:p>
          <a:p>
            <a:pPr marL="690881" lvl="1" indent="-345440" algn="l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 Feedback Analysis </a:t>
            </a:r>
          </a:p>
          <a:p>
            <a:pPr marL="690881" lvl="1" indent="-345440" algn="l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 Marketing Strategies</a:t>
            </a:r>
          </a:p>
          <a:p>
            <a:pPr algn="l">
              <a:lnSpc>
                <a:spcPts val="5481"/>
              </a:lnSpc>
              <a:spcBef>
                <a:spcPct val="0"/>
              </a:spcBef>
            </a:pPr>
            <a:endParaRPr lang="en-US" sz="3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672818" y="1028700"/>
            <a:ext cx="4586482" cy="8229600"/>
          </a:xfrm>
          <a:prstGeom prst="rect">
            <a:avLst/>
          </a:prstGeom>
          <a:solidFill>
            <a:srgbClr val="000000">
              <a:alpha val="4706"/>
            </a:srgbClr>
          </a:solidFill>
        </p:spPr>
      </p:sp>
      <p:sp>
        <p:nvSpPr>
          <p:cNvPr id="3" name="TextBox 3"/>
          <p:cNvSpPr txBox="1"/>
          <p:nvPr/>
        </p:nvSpPr>
        <p:spPr>
          <a:xfrm>
            <a:off x="6627179" y="4276725"/>
            <a:ext cx="9762208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0800"/>
              </a:lnSpc>
            </a:pPr>
            <a:r>
              <a:rPr lang="en-US" sz="90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Thank you!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324E0-3A9B-7B9D-576F-4B6FA0987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4000" y="50800"/>
            <a:ext cx="15240000" cy="10185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CD615A-542C-151F-4983-E2FD4A9AC870}"/>
              </a:ext>
            </a:extLst>
          </p:cNvPr>
          <p:cNvSpPr txBox="1"/>
          <p:nvPr/>
        </p:nvSpPr>
        <p:spPr>
          <a:xfrm>
            <a:off x="1524000" y="10236200"/>
            <a:ext cx="152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thebluediamondgallery.com/typewriter/t/thank-you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225</Words>
  <Application>Microsoft Office PowerPoint</Application>
  <PresentationFormat>Custom</PresentationFormat>
  <Paragraphs>34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Times New Roman</vt:lpstr>
      <vt:lpstr>Times New Roman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interprets opinions and emotions from text data.</dc:title>
  <dc:creator>Vishnupriya</dc:creator>
  <cp:lastModifiedBy>Vishnupriya S</cp:lastModifiedBy>
  <cp:revision>2</cp:revision>
  <dcterms:created xsi:type="dcterms:W3CDTF">2006-08-16T00:00:00Z</dcterms:created>
  <dcterms:modified xsi:type="dcterms:W3CDTF">2024-09-27T08:35:51Z</dcterms:modified>
  <dc:identifier>DAGR2RWTljU</dc:identifier>
</cp:coreProperties>
</file>