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64" r:id="rId5"/>
    <p:sldId id="259" r:id="rId6"/>
    <p:sldId id="265" r:id="rId7"/>
    <p:sldId id="266" r:id="rId8"/>
    <p:sldId id="267" r:id="rId9"/>
    <p:sldId id="268" r:id="rId10"/>
    <p:sldId id="260" r:id="rId11"/>
    <p:sldId id="261" r:id="rId12"/>
    <p:sldId id="269" r:id="rId13"/>
    <p:sldId id="262" r:id="rId1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ruthu%20pandiyan\Downloads\Project%20number%2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ruthu%20pandiyan\Downloads\Project%20number%202.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number 2.xlsx]Sheet5!PivotTable2</c:name>
    <c:fmtId val="2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Bike</a:t>
            </a:r>
            <a:r>
              <a:rPr lang="en-IN" baseline="0"/>
              <a:t> related purchase based on Genders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Sheet5!$B$3</c:f>
              <c:strCache>
                <c:ptCount val="1"/>
                <c:pt idx="0">
                  <c:v>Total</c:v>
                </c:pt>
              </c:strCache>
            </c:strRef>
          </c:tx>
          <c:spPr>
            <a:solidFill>
              <a:schemeClr val="accent1"/>
            </a:solidFill>
            <a:ln>
              <a:noFill/>
            </a:ln>
            <a:effectLst/>
            <a:sp3d/>
          </c:spPr>
          <c:invertIfNegative val="0"/>
          <c:cat>
            <c:strRef>
              <c:f>Sheet5!$A$4:$A$8</c:f>
              <c:strCache>
                <c:ptCount val="4"/>
                <c:pt idx="0">
                  <c:v>Female</c:v>
                </c:pt>
                <c:pt idx="1">
                  <c:v>Male</c:v>
                </c:pt>
                <c:pt idx="2">
                  <c:v>Unspecified</c:v>
                </c:pt>
                <c:pt idx="3">
                  <c:v>(blank)</c:v>
                </c:pt>
              </c:strCache>
            </c:strRef>
          </c:cat>
          <c:val>
            <c:numRef>
              <c:f>Sheet5!$B$4:$B$8</c:f>
              <c:numCache>
                <c:formatCode>General</c:formatCode>
                <c:ptCount val="4"/>
                <c:pt idx="0">
                  <c:v>98359</c:v>
                </c:pt>
                <c:pt idx="1">
                  <c:v>93483</c:v>
                </c:pt>
                <c:pt idx="2">
                  <c:v>3718</c:v>
                </c:pt>
              </c:numCache>
            </c:numRef>
          </c:val>
          <c:extLst>
            <c:ext xmlns:c16="http://schemas.microsoft.com/office/drawing/2014/chart" uri="{C3380CC4-5D6E-409C-BE32-E72D297353CC}">
              <c16:uniqueId val="{00000000-778B-4A12-8502-E7656B2FE564}"/>
            </c:ext>
          </c:extLst>
        </c:ser>
        <c:dLbls>
          <c:showLegendKey val="0"/>
          <c:showVal val="0"/>
          <c:showCatName val="0"/>
          <c:showSerName val="0"/>
          <c:showPercent val="0"/>
          <c:showBubbleSize val="0"/>
        </c:dLbls>
        <c:gapWidth val="150"/>
        <c:shape val="box"/>
        <c:axId val="653773135"/>
        <c:axId val="653774799"/>
        <c:axId val="0"/>
      </c:bar3DChart>
      <c:catAx>
        <c:axId val="65377313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3774799"/>
        <c:crosses val="autoZero"/>
        <c:auto val="1"/>
        <c:lblAlgn val="ctr"/>
        <c:lblOffset val="100"/>
        <c:noMultiLvlLbl val="0"/>
      </c:catAx>
      <c:valAx>
        <c:axId val="6537747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37731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number 2.xlsx]Sheet2!PivotTable2</c:name>
    <c:fmtId val="23"/>
  </c:pivotSource>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IN" sz="1100"/>
              <a:t>Number</a:t>
            </a:r>
            <a:r>
              <a:rPr lang="en-IN" sz="1100" baseline="0"/>
              <a:t> of Cars in EaCh states</a:t>
            </a:r>
            <a:endParaRPr lang="en-IN" sz="1100"/>
          </a:p>
        </c:rich>
      </c:tx>
      <c:layout>
        <c:manualLayout>
          <c:xMode val="edge"/>
          <c:yMode val="edge"/>
          <c:x val="0.27030622489959838"/>
          <c:y val="4.2402906980040025E-2"/>
        </c:manualLayout>
      </c:layout>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4F81BD">
                <a:alpha val="30000"/>
              </a:srgbClr>
            </a:solidFill>
            <a:ln>
              <a:solidFill>
                <a:srgbClr val="FFFFFF">
                  <a:alpha val="50000"/>
                </a:srgb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C0504D">
                <a:alpha val="30000"/>
              </a:srgbClr>
            </a:solidFill>
            <a:ln>
              <a:solidFill>
                <a:srgbClr val="FFFFFF">
                  <a:alpha val="50000"/>
                </a:srgb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9BBB59">
                <a:alpha val="30000"/>
              </a:srgbClr>
            </a:solidFill>
            <a:ln>
              <a:solidFill>
                <a:srgbClr val="FFFFFF">
                  <a:alpha val="50000"/>
                </a:srgb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8064A2">
                <a:alpha val="30000"/>
              </a:srgbClr>
            </a:solidFill>
            <a:ln>
              <a:solidFill>
                <a:srgbClr val="FFFFFF">
                  <a:alpha val="50000"/>
                </a:srgb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4F81BD">
                <a:alpha val="30000"/>
              </a:srgbClr>
            </a:solidFill>
            <a:ln>
              <a:solidFill>
                <a:srgbClr val="FFFFFF">
                  <a:alpha val="50000"/>
                </a:srgb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C0504D">
                <a:alpha val="30000"/>
              </a:srgbClr>
            </a:solidFill>
            <a:ln>
              <a:solidFill>
                <a:srgbClr val="FFFFFF">
                  <a:alpha val="50000"/>
                </a:srgb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9BBB59">
                <a:alpha val="30000"/>
              </a:srgbClr>
            </a:solidFill>
            <a:ln>
              <a:solidFill>
                <a:srgbClr val="FFFFFF">
                  <a:alpha val="50000"/>
                </a:srgb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8064A2">
                <a:alpha val="30000"/>
              </a:srgbClr>
            </a:solidFill>
            <a:ln>
              <a:solidFill>
                <a:srgbClr val="FFFFFF">
                  <a:alpha val="50000"/>
                </a:srgb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4F81BD">
                <a:alpha val="30000"/>
              </a:srgbClr>
            </a:solidFill>
            <a:ln>
              <a:solidFill>
                <a:srgbClr val="FFFFFF">
                  <a:alpha val="50000"/>
                </a:srgb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C0504D">
                <a:alpha val="30000"/>
              </a:srgbClr>
            </a:solidFill>
            <a:ln>
              <a:solidFill>
                <a:srgbClr val="FFFFFF">
                  <a:alpha val="50000"/>
                </a:srgb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9BBB59">
                <a:alpha val="30000"/>
              </a:srgbClr>
            </a:solidFill>
            <a:ln>
              <a:solidFill>
                <a:srgbClr val="FFFFFF">
                  <a:alpha val="50000"/>
                </a:srgb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8064A2">
                <a:alpha val="30000"/>
              </a:srgbClr>
            </a:solidFill>
            <a:ln>
              <a:solidFill>
                <a:srgbClr val="FFFFFF">
                  <a:alpha val="50000"/>
                </a:srgb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3073737329795105"/>
          <c:y val="0.14840488517420505"/>
          <c:w val="0.66876466408549762"/>
          <c:h val="0.69672823553477325"/>
        </c:manualLayout>
      </c:layout>
      <c:bar3DChart>
        <c:barDir val="col"/>
        <c:grouping val="clustered"/>
        <c:varyColors val="0"/>
        <c:ser>
          <c:idx val="0"/>
          <c:order val="0"/>
          <c:tx>
            <c:strRef>
              <c:f>Sheet2!$B$3:$B$4</c:f>
              <c:strCache>
                <c:ptCount val="1"/>
                <c:pt idx="0">
                  <c:v>NSW</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rgbClr val="4F81BD">
                  <a:alpha val="30000"/>
                </a:srgbClr>
              </a:solidFill>
              <a:ln>
                <a:solidFill>
                  <a:srgbClr val="FFFFFF">
                    <a:alpha val="50000"/>
                  </a:srgb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Sheet2!$A$5:$A$8</c:f>
              <c:strCache>
                <c:ptCount val="3"/>
                <c:pt idx="0">
                  <c:v>No</c:v>
                </c:pt>
                <c:pt idx="1">
                  <c:v>Yes</c:v>
                </c:pt>
                <c:pt idx="2">
                  <c:v>(blank)</c:v>
                </c:pt>
              </c:strCache>
            </c:strRef>
          </c:cat>
          <c:val>
            <c:numRef>
              <c:f>Sheet2!$B$5:$B$8</c:f>
              <c:numCache>
                <c:formatCode>General</c:formatCode>
                <c:ptCount val="3"/>
                <c:pt idx="0">
                  <c:v>5212</c:v>
                </c:pt>
                <c:pt idx="1">
                  <c:v>5505</c:v>
                </c:pt>
              </c:numCache>
            </c:numRef>
          </c:val>
          <c:extLst>
            <c:ext xmlns:c16="http://schemas.microsoft.com/office/drawing/2014/chart" uri="{C3380CC4-5D6E-409C-BE32-E72D297353CC}">
              <c16:uniqueId val="{00000000-73AD-4B3A-AA10-C58D6C63ADAD}"/>
            </c:ext>
          </c:extLst>
        </c:ser>
        <c:ser>
          <c:idx val="1"/>
          <c:order val="1"/>
          <c:tx>
            <c:strRef>
              <c:f>Sheet2!$C$3:$C$4</c:f>
              <c:strCache>
                <c:ptCount val="1"/>
                <c:pt idx="0">
                  <c:v>QLD</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rgbClr val="C0504D">
                  <a:alpha val="30000"/>
                </a:srgbClr>
              </a:solidFill>
              <a:ln>
                <a:solidFill>
                  <a:srgbClr val="FFFFFF">
                    <a:alpha val="50000"/>
                  </a:srgb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Sheet2!$A$5:$A$8</c:f>
              <c:strCache>
                <c:ptCount val="3"/>
                <c:pt idx="0">
                  <c:v>No</c:v>
                </c:pt>
                <c:pt idx="1">
                  <c:v>Yes</c:v>
                </c:pt>
                <c:pt idx="2">
                  <c:v>(blank)</c:v>
                </c:pt>
              </c:strCache>
            </c:strRef>
          </c:cat>
          <c:val>
            <c:numRef>
              <c:f>Sheet2!$C$5:$C$8</c:f>
              <c:numCache>
                <c:formatCode>General</c:formatCode>
                <c:ptCount val="3"/>
                <c:pt idx="0">
                  <c:v>2129</c:v>
                </c:pt>
                <c:pt idx="1">
                  <c:v>2133</c:v>
                </c:pt>
              </c:numCache>
            </c:numRef>
          </c:val>
          <c:extLst>
            <c:ext xmlns:c16="http://schemas.microsoft.com/office/drawing/2014/chart" uri="{C3380CC4-5D6E-409C-BE32-E72D297353CC}">
              <c16:uniqueId val="{00000001-73AD-4B3A-AA10-C58D6C63ADAD}"/>
            </c:ext>
          </c:extLst>
        </c:ser>
        <c:ser>
          <c:idx val="2"/>
          <c:order val="2"/>
          <c:tx>
            <c:strRef>
              <c:f>Sheet2!$D$3:$D$4</c:f>
              <c:strCache>
                <c:ptCount val="1"/>
                <c:pt idx="0">
                  <c:v>VIC</c:v>
                </c:pt>
              </c:strCache>
            </c:strRef>
          </c:tx>
          <c:spPr>
            <a:solidFill>
              <a:schemeClr val="accent3">
                <a:alpha val="88000"/>
              </a:schemeClr>
            </a:solidFill>
            <a:ln>
              <a:solidFill>
                <a:schemeClr val="accent3">
                  <a:lumMod val="50000"/>
                </a:schemeClr>
              </a:solidFill>
            </a:ln>
            <a:effectLst/>
            <a:scene3d>
              <a:camera prst="orthographicFront"/>
              <a:lightRig rig="threePt" dir="t"/>
            </a:scene3d>
            <a:sp3d prstMaterial="flat">
              <a:contourClr>
                <a:schemeClr val="accent3">
                  <a:lumMod val="50000"/>
                </a:schemeClr>
              </a:contourClr>
            </a:sp3d>
          </c:spPr>
          <c:invertIfNegative val="0"/>
          <c:dLbls>
            <c:spPr>
              <a:solidFill>
                <a:srgbClr val="9BBB59">
                  <a:alpha val="30000"/>
                </a:srgbClr>
              </a:solidFill>
              <a:ln>
                <a:solidFill>
                  <a:srgbClr val="FFFFFF">
                    <a:alpha val="50000"/>
                  </a:srgb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Sheet2!$A$5:$A$8</c:f>
              <c:strCache>
                <c:ptCount val="3"/>
                <c:pt idx="0">
                  <c:v>No</c:v>
                </c:pt>
                <c:pt idx="1">
                  <c:v>Yes</c:v>
                </c:pt>
                <c:pt idx="2">
                  <c:v>(blank)</c:v>
                </c:pt>
              </c:strCache>
            </c:strRef>
          </c:cat>
          <c:val>
            <c:numRef>
              <c:f>Sheet2!$D$5:$D$8</c:f>
              <c:numCache>
                <c:formatCode>General</c:formatCode>
                <c:ptCount val="3"/>
                <c:pt idx="0">
                  <c:v>2596</c:v>
                </c:pt>
                <c:pt idx="1">
                  <c:v>2425</c:v>
                </c:pt>
              </c:numCache>
            </c:numRef>
          </c:val>
          <c:extLst>
            <c:ext xmlns:c16="http://schemas.microsoft.com/office/drawing/2014/chart" uri="{C3380CC4-5D6E-409C-BE32-E72D297353CC}">
              <c16:uniqueId val="{00000002-73AD-4B3A-AA10-C58D6C63ADAD}"/>
            </c:ext>
          </c:extLst>
        </c:ser>
        <c:ser>
          <c:idx val="3"/>
          <c:order val="3"/>
          <c:tx>
            <c:strRef>
              <c:f>Sheet2!$E$3:$E$4</c:f>
              <c:strCache>
                <c:ptCount val="1"/>
                <c:pt idx="0">
                  <c:v>(blank)</c:v>
                </c:pt>
              </c:strCache>
            </c:strRef>
          </c:tx>
          <c:spPr>
            <a:solidFill>
              <a:schemeClr val="accent4">
                <a:alpha val="88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invertIfNegative val="0"/>
          <c:dLbls>
            <c:spPr>
              <a:solidFill>
                <a:srgbClr val="8064A2">
                  <a:alpha val="30000"/>
                </a:srgbClr>
              </a:solidFill>
              <a:ln>
                <a:solidFill>
                  <a:srgbClr val="FFFFFF">
                    <a:alpha val="50000"/>
                  </a:srgb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Sheet2!$A$5:$A$8</c:f>
              <c:strCache>
                <c:ptCount val="3"/>
                <c:pt idx="0">
                  <c:v>No</c:v>
                </c:pt>
                <c:pt idx="1">
                  <c:v>Yes</c:v>
                </c:pt>
                <c:pt idx="2">
                  <c:v>(blank)</c:v>
                </c:pt>
              </c:strCache>
            </c:strRef>
          </c:cat>
          <c:val>
            <c:numRef>
              <c:f>Sheet2!$E$5:$E$8</c:f>
              <c:numCache>
                <c:formatCode>General</c:formatCode>
                <c:ptCount val="3"/>
              </c:numCache>
            </c:numRef>
          </c:val>
          <c:extLst>
            <c:ext xmlns:c16="http://schemas.microsoft.com/office/drawing/2014/chart" uri="{C3380CC4-5D6E-409C-BE32-E72D297353CC}">
              <c16:uniqueId val="{00000003-73AD-4B3A-AA10-C58D6C63ADAD}"/>
            </c:ext>
          </c:extLst>
        </c:ser>
        <c:dLbls>
          <c:showLegendKey val="0"/>
          <c:showVal val="1"/>
          <c:showCatName val="0"/>
          <c:showSerName val="0"/>
          <c:showPercent val="0"/>
          <c:showBubbleSize val="0"/>
        </c:dLbls>
        <c:gapWidth val="84"/>
        <c:gapDepth val="53"/>
        <c:shape val="box"/>
        <c:axId val="1294706560"/>
        <c:axId val="902363344"/>
        <c:axId val="0"/>
      </c:bar3DChart>
      <c:catAx>
        <c:axId val="129470656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902363344"/>
        <c:crosses val="autoZero"/>
        <c:auto val="1"/>
        <c:lblAlgn val="ctr"/>
        <c:lblOffset val="100"/>
        <c:noMultiLvlLbl val="0"/>
      </c:catAx>
      <c:valAx>
        <c:axId val="902363344"/>
        <c:scaling>
          <c:orientation val="minMax"/>
        </c:scaling>
        <c:delete val="1"/>
        <c:axPos val="l"/>
        <c:numFmt formatCode="General" sourceLinked="1"/>
        <c:majorTickMark val="out"/>
        <c:minorTickMark val="none"/>
        <c:tickLblPos val="nextTo"/>
        <c:crossAx val="12947065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extLst/>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6199" y="9499"/>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67707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sz="3200" dirty="0" err="1">
                <a:latin typeface="Times New Roman" panose="02020603050405020304" pitchFamily="18" charset="0"/>
                <a:ea typeface="NSimSun" panose="02010609030101010101" pitchFamily="49" charset="-122"/>
                <a:cs typeface="Times New Roman" panose="02020603050405020304" pitchFamily="18" charset="0"/>
              </a:rPr>
              <a:t>K.Maruthupandiyan</a:t>
            </a:r>
            <a:endParaRPr sz="3200" dirty="0">
              <a:latin typeface="Times New Roman" panose="02020603050405020304" pitchFamily="18" charset="0"/>
              <a:ea typeface="NSimSun" panose="02010609030101010101" pitchFamily="49" charset="-122"/>
              <a:cs typeface="Times New Roman" panose="02020603050405020304" pitchFamily="18"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2685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classification-Targeting High value Customers</a:t>
            </a:r>
            <a:endParaRPr dirty="0"/>
          </a:p>
        </p:txBody>
      </p:sp>
      <p:sp>
        <p:nvSpPr>
          <p:cNvPr id="142" name="Shape 91"/>
          <p:cNvSpPr/>
          <p:nvPr/>
        </p:nvSpPr>
        <p:spPr>
          <a:xfrm>
            <a:off x="205024" y="1862400"/>
            <a:ext cx="7437278" cy="96427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latin typeface="Sylfaen" panose="010A0502050306030303" pitchFamily="18" charset="0"/>
              </a:rPr>
              <a:t>These are the high value customers that should be targeted from the New list:</a:t>
            </a:r>
          </a:p>
          <a:p>
            <a:endParaRPr lang="en-US" dirty="0">
              <a:latin typeface="Sylfaen" panose="010A0502050306030303" pitchFamily="18" charset="0"/>
            </a:endParaRPr>
          </a:p>
          <a:p>
            <a:endParaRPr dirty="0"/>
          </a:p>
        </p:txBody>
      </p:sp>
      <p:sp>
        <p:nvSpPr>
          <p:cNvPr id="4" name="TextBox 3">
            <a:extLst>
              <a:ext uri="{FF2B5EF4-FFF2-40B4-BE49-F238E27FC236}">
                <a16:creationId xmlns:a16="http://schemas.microsoft.com/office/drawing/2014/main" id="{C127A6E2-C9B4-4B45-9C2D-F873B82ABB13}"/>
              </a:ext>
            </a:extLst>
          </p:cNvPr>
          <p:cNvSpPr txBox="1"/>
          <p:nvPr/>
        </p:nvSpPr>
        <p:spPr>
          <a:xfrm>
            <a:off x="1412488" y="2490439"/>
            <a:ext cx="5858107" cy="16004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rPr>
              <a:t>Most of the high value customers will be Femal</a:t>
            </a:r>
            <a:r>
              <a:rPr lang="en-US" dirty="0">
                <a:latin typeface="Times New Roman" panose="02020603050405020304" pitchFamily="18" charset="0"/>
                <a:cs typeface="Times New Roman" panose="02020603050405020304" pitchFamily="18" charset="0"/>
              </a:rPr>
              <a:t>e compared to the male.</a:t>
            </a:r>
          </a:p>
          <a:p>
            <a:pPr marL="342900" marR="0" indent="-342900" algn="l" defTabSz="91440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en-US"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endParaRPr>
          </a:p>
          <a:p>
            <a:pPr marL="342900" marR="0" indent="-34290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lang="en-US" dirty="0">
                <a:latin typeface="Times New Roman" panose="02020603050405020304" pitchFamily="18" charset="0"/>
                <a:cs typeface="Times New Roman" panose="02020603050405020304" pitchFamily="18" charset="0"/>
              </a:rPr>
              <a:t>Working in the Financial services , Health ,and Manufacturing Sector,</a:t>
            </a:r>
          </a:p>
          <a:p>
            <a:pPr marL="342900" marR="0" indent="-342900" algn="l" defTabSz="91440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en-US"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endParaRPr>
          </a:p>
          <a:p>
            <a:pPr marL="342900" marR="0" indent="-34290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lang="en-US" dirty="0">
                <a:latin typeface="Times New Roman" panose="02020603050405020304" pitchFamily="18" charset="0"/>
                <a:cs typeface="Times New Roman" panose="02020603050405020304" pitchFamily="18" charset="0"/>
              </a:rPr>
              <a:t>Aged between 38-47</a:t>
            </a:r>
          </a:p>
          <a:p>
            <a:pPr marL="342900" marR="0" indent="-342900" algn="l" defTabSz="91440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en-US"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endParaRPr>
          </a:p>
          <a:p>
            <a:pPr marL="342900" marR="0" indent="-34290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rPr>
              <a:t>Who are all currently Living in </a:t>
            </a:r>
            <a:r>
              <a:rPr lang="en-US" dirty="0">
                <a:latin typeface="Times New Roman" panose="02020603050405020304" pitchFamily="18" charset="0"/>
                <a:cs typeface="Times New Roman" panose="02020603050405020304" pitchFamily="18" charset="0"/>
              </a:rPr>
              <a:t>New south </a:t>
            </a:r>
            <a:r>
              <a:rPr lang="en-US" dirty="0" err="1">
                <a:latin typeface="Times New Roman" panose="02020603050405020304" pitchFamily="18" charset="0"/>
                <a:cs typeface="Times New Roman" panose="02020603050405020304" pitchFamily="18" charset="0"/>
              </a:rPr>
              <a:t>wales</a:t>
            </a:r>
            <a:r>
              <a:rPr lang="en-US" dirty="0">
                <a:latin typeface="Times New Roman" panose="02020603050405020304" pitchFamily="18" charset="0"/>
                <a:cs typeface="Times New Roman" panose="02020603050405020304" pitchFamily="18" charset="0"/>
              </a:rPr>
              <a:t>(NSW) and Victoria (VIC)</a:t>
            </a:r>
            <a:endParaRPr kumimoji="0" lang="en-I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26849"/>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51" name="Shape 100"/>
          <p:cNvSpPr/>
          <p:nvPr/>
        </p:nvSpPr>
        <p:spPr>
          <a:xfrm>
            <a:off x="205025" y="2164724"/>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pic>
        <p:nvPicPr>
          <p:cNvPr id="5" name="Picture 4">
            <a:extLst>
              <a:ext uri="{FF2B5EF4-FFF2-40B4-BE49-F238E27FC236}">
                <a16:creationId xmlns:a16="http://schemas.microsoft.com/office/drawing/2014/main" id="{61BCC010-AD03-434F-A784-969B2616BD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60208"/>
            <a:ext cx="8826910" cy="3483291"/>
          </a:xfrm>
          <a:prstGeom prst="rect">
            <a:avLst/>
          </a:prstGeom>
        </p:spPr>
      </p:pic>
      <p:sp>
        <p:nvSpPr>
          <p:cNvPr id="6" name="TextBox 5">
            <a:extLst>
              <a:ext uri="{FF2B5EF4-FFF2-40B4-BE49-F238E27FC236}">
                <a16:creationId xmlns:a16="http://schemas.microsoft.com/office/drawing/2014/main" id="{44EC8556-C1C6-41EB-9368-3D1631591DD9}"/>
              </a:ext>
            </a:extLst>
          </p:cNvPr>
          <p:cNvSpPr txBox="1"/>
          <p:nvPr/>
        </p:nvSpPr>
        <p:spPr>
          <a:xfrm>
            <a:off x="103239" y="951271"/>
            <a:ext cx="883573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Arial"/>
              </a:rPr>
              <a:t>Here this is the Dashboard , which is having Higher Value Customer </a:t>
            </a: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C1625C-4FD7-4D2D-9C3F-815EDC25986A}"/>
              </a:ext>
            </a:extLst>
          </p:cNvPr>
          <p:cNvSpPr>
            <a:spLocks noGrp="1"/>
          </p:cNvSpPr>
          <p:nvPr>
            <p:ph type="body" sz="quarter" idx="1"/>
          </p:nvPr>
        </p:nvSpPr>
        <p:spPr>
          <a:xfrm>
            <a:off x="311150" y="2833688"/>
            <a:ext cx="8521700" cy="793750"/>
          </a:xfrm>
        </p:spPr>
        <p:txBody>
          <a:bodyPr/>
          <a:lstStyle/>
          <a:p>
            <a:r>
              <a:rPr lang="en-IN" dirty="0">
                <a:solidFill>
                  <a:srgbClr val="FF0000"/>
                </a:solidFill>
                <a:highlight>
                  <a:srgbClr val="FFFF00"/>
                </a:highlight>
              </a:rPr>
              <a:t>https://datastudio.google.com/s/rZ7BLwXkrLg</a:t>
            </a:r>
          </a:p>
        </p:txBody>
      </p:sp>
      <p:pic>
        <p:nvPicPr>
          <p:cNvPr id="8" name="Picture 7">
            <a:extLst>
              <a:ext uri="{FF2B5EF4-FFF2-40B4-BE49-F238E27FC236}">
                <a16:creationId xmlns:a16="http://schemas.microsoft.com/office/drawing/2014/main" id="{9249DCA0-CAD8-4DCB-A565-6234E86455E3}"/>
              </a:ext>
            </a:extLst>
          </p:cNvPr>
          <p:cNvPicPr>
            <a:picLocks noChangeAspect="1"/>
          </p:cNvPicPr>
          <p:nvPr/>
        </p:nvPicPr>
        <p:blipFill>
          <a:blip r:embed="rId2"/>
          <a:stretch>
            <a:fillRect/>
          </a:stretch>
        </p:blipFill>
        <p:spPr>
          <a:xfrm>
            <a:off x="0" y="84241"/>
            <a:ext cx="9144000" cy="830721"/>
          </a:xfrm>
          <a:prstGeom prst="rect">
            <a:avLst/>
          </a:prstGeom>
        </p:spPr>
      </p:pic>
      <p:sp>
        <p:nvSpPr>
          <p:cNvPr id="9" name="TextBox 8">
            <a:extLst>
              <a:ext uri="{FF2B5EF4-FFF2-40B4-BE49-F238E27FC236}">
                <a16:creationId xmlns:a16="http://schemas.microsoft.com/office/drawing/2014/main" id="{BAFF965C-3E06-4A0C-9C89-4448164133D0}"/>
              </a:ext>
            </a:extLst>
          </p:cNvPr>
          <p:cNvSpPr txBox="1"/>
          <p:nvPr/>
        </p:nvSpPr>
        <p:spPr>
          <a:xfrm>
            <a:off x="715297" y="1356852"/>
            <a:ext cx="749955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Algerian" panose="04020705040A02060702" pitchFamily="82" charset="0"/>
                <a:sym typeface="Arial"/>
              </a:rPr>
              <a:t>Here this is my Google Dashboard work link , that which I had done my work </a:t>
            </a:r>
            <a:endParaRPr kumimoji="0" lang="en-IN" sz="1400" b="0" i="0" u="none" strike="noStrike" cap="none" spc="0" normalizeH="0" baseline="0" dirty="0">
              <a:ln>
                <a:noFill/>
              </a:ln>
              <a:solidFill>
                <a:srgbClr val="000000"/>
              </a:solidFill>
              <a:effectLst/>
              <a:uFillTx/>
              <a:latin typeface="Algerian" panose="04020705040A02060702" pitchFamily="82" charset="0"/>
              <a:sym typeface="Arial"/>
            </a:endParaRPr>
          </a:p>
        </p:txBody>
      </p:sp>
    </p:spTree>
    <p:extLst>
      <p:ext uri="{BB962C8B-B14F-4D97-AF65-F5344CB8AC3E}">
        <p14:creationId xmlns:p14="http://schemas.microsoft.com/office/powerpoint/2010/main" val="399554958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620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dirty="0"/>
              <a:t>THANK YOU</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3" y="1211201"/>
            <a:ext cx="6757475" cy="312370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sz="2400" dirty="0">
                <a:latin typeface="Times New Roman" panose="02020603050405020304" pitchFamily="18" charset="0"/>
                <a:cs typeface="Times New Roman" panose="02020603050405020304" pitchFamily="18" charset="0"/>
              </a:rPr>
              <a:t>Introduction</a:t>
            </a:r>
            <a:endParaRPr lang="en-US" sz="2400" dirty="0">
              <a:latin typeface="Times New Roman" panose="02020603050405020304" pitchFamily="18" charset="0"/>
              <a:cs typeface="Times New Roman" panose="02020603050405020304" pitchFamily="18" charset="0"/>
            </a:endParaRPr>
          </a:p>
          <a:p>
            <a:pPr marL="457200" indent="-355600">
              <a:lnSpc>
                <a:spcPct val="115000"/>
              </a:lnSpc>
              <a:buClr>
                <a:srgbClr val="000000"/>
              </a:buClr>
              <a:buSzPts val="2000"/>
              <a:buAutoNum type="arabicPeriod"/>
              <a:defRPr sz="2000">
                <a:latin typeface="Open Sans"/>
                <a:ea typeface="Open Sans"/>
                <a:cs typeface="Open Sans"/>
                <a:sym typeface="Open Sans"/>
              </a:defRPr>
            </a:pPr>
            <a:endParaRPr sz="2400" dirty="0">
              <a:latin typeface="Times New Roman" panose="02020603050405020304" pitchFamily="18" charset="0"/>
              <a:cs typeface="Times New Roman" panose="02020603050405020304" pitchFamily="18" charset="0"/>
            </a:endParaRPr>
          </a:p>
          <a:p>
            <a:pPr marL="457200" indent="-355600">
              <a:lnSpc>
                <a:spcPct val="115000"/>
              </a:lnSpc>
              <a:buClr>
                <a:srgbClr val="000000"/>
              </a:buClr>
              <a:buSzPts val="2000"/>
              <a:buAutoNum type="arabicPeriod"/>
              <a:defRPr sz="2000">
                <a:latin typeface="Open Sans"/>
                <a:ea typeface="Open Sans"/>
                <a:cs typeface="Open Sans"/>
                <a:sym typeface="Open Sans"/>
              </a:defRPr>
            </a:pPr>
            <a:r>
              <a:rPr sz="2400" dirty="0">
                <a:latin typeface="Times New Roman" panose="02020603050405020304" pitchFamily="18" charset="0"/>
                <a:cs typeface="Times New Roman" panose="02020603050405020304" pitchFamily="18" charset="0"/>
              </a:rPr>
              <a:t>Data Exploration</a:t>
            </a:r>
            <a:endParaRPr lang="en-US" sz="2400" dirty="0">
              <a:latin typeface="Times New Roman" panose="02020603050405020304" pitchFamily="18" charset="0"/>
              <a:cs typeface="Times New Roman" panose="02020603050405020304" pitchFamily="18" charset="0"/>
            </a:endParaRPr>
          </a:p>
          <a:p>
            <a:pPr marL="457200" indent="-355600">
              <a:lnSpc>
                <a:spcPct val="115000"/>
              </a:lnSpc>
              <a:buClr>
                <a:srgbClr val="000000"/>
              </a:buClr>
              <a:buSzPts val="2000"/>
              <a:buAutoNum type="arabicPeriod"/>
              <a:defRPr sz="2000">
                <a:latin typeface="Open Sans"/>
                <a:ea typeface="Open Sans"/>
                <a:cs typeface="Open Sans"/>
                <a:sym typeface="Open Sans"/>
              </a:defRPr>
            </a:pPr>
            <a:endParaRPr sz="2400" dirty="0">
              <a:latin typeface="Times New Roman" panose="02020603050405020304" pitchFamily="18" charset="0"/>
              <a:cs typeface="Times New Roman" panose="02020603050405020304" pitchFamily="18" charset="0"/>
            </a:endParaRPr>
          </a:p>
          <a:p>
            <a:pPr marL="457200" indent="-355600">
              <a:lnSpc>
                <a:spcPct val="115000"/>
              </a:lnSpc>
              <a:buClr>
                <a:srgbClr val="000000"/>
              </a:buClr>
              <a:buSzPts val="2000"/>
              <a:buAutoNum type="arabicPeriod"/>
              <a:defRPr sz="2000">
                <a:latin typeface="Open Sans"/>
                <a:ea typeface="Open Sans"/>
                <a:cs typeface="Open Sans"/>
                <a:sym typeface="Open Sans"/>
              </a:defRPr>
            </a:pPr>
            <a:r>
              <a:rPr sz="2400" dirty="0">
                <a:latin typeface="Times New Roman" panose="02020603050405020304" pitchFamily="18" charset="0"/>
                <a:cs typeface="Times New Roman" panose="02020603050405020304" pitchFamily="18" charset="0"/>
              </a:rPr>
              <a:t>Model Development</a:t>
            </a:r>
            <a:endParaRPr lang="en-US" sz="2400" dirty="0">
              <a:latin typeface="Times New Roman" panose="02020603050405020304" pitchFamily="18" charset="0"/>
              <a:cs typeface="Times New Roman" panose="02020603050405020304" pitchFamily="18" charset="0"/>
            </a:endParaRPr>
          </a:p>
          <a:p>
            <a:pPr marL="457200" indent="-355600">
              <a:lnSpc>
                <a:spcPct val="115000"/>
              </a:lnSpc>
              <a:buClr>
                <a:srgbClr val="000000"/>
              </a:buClr>
              <a:buSzPts val="2000"/>
              <a:buAutoNum type="arabicPeriod"/>
              <a:defRPr sz="2000">
                <a:latin typeface="Open Sans"/>
                <a:ea typeface="Open Sans"/>
                <a:cs typeface="Open Sans"/>
                <a:sym typeface="Open Sans"/>
              </a:defRPr>
            </a:pPr>
            <a:endParaRPr sz="2400" dirty="0">
              <a:latin typeface="Times New Roman" panose="02020603050405020304" pitchFamily="18" charset="0"/>
              <a:cs typeface="Times New Roman" panose="02020603050405020304" pitchFamily="18" charset="0"/>
            </a:endParaRPr>
          </a:p>
          <a:p>
            <a:pPr marL="457200" indent="-355600">
              <a:lnSpc>
                <a:spcPct val="115000"/>
              </a:lnSpc>
              <a:buClr>
                <a:srgbClr val="000000"/>
              </a:buClr>
              <a:buSzPts val="2000"/>
              <a:buAutoNum type="arabicPeriod"/>
              <a:defRPr sz="2000">
                <a:latin typeface="Open Sans"/>
                <a:ea typeface="Open Sans"/>
                <a:cs typeface="Open Sans"/>
                <a:sym typeface="Open Sans"/>
              </a:defRPr>
            </a:pPr>
            <a:r>
              <a:rPr sz="2400" dirty="0">
                <a:latin typeface="Times New Roman" panose="02020603050405020304" pitchFamily="18" charset="0"/>
                <a:cs typeface="Times New Roman" panose="02020603050405020304" pitchFamily="18" charset="0"/>
              </a:rP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Identify and Recommending High value Customers</a:t>
            </a:r>
            <a:endParaRPr dirty="0"/>
          </a:p>
        </p:txBody>
      </p:sp>
      <p:sp>
        <p:nvSpPr>
          <p:cNvPr id="124" name="Shape 73"/>
          <p:cNvSpPr/>
          <p:nvPr/>
        </p:nvSpPr>
        <p:spPr>
          <a:xfrm>
            <a:off x="205025" y="2164724"/>
            <a:ext cx="4134600" cy="282715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b="1" dirty="0"/>
              <a:t>Outline of this problem</a:t>
            </a:r>
            <a:r>
              <a:rPr lang="en-US" dirty="0"/>
              <a:t>:</a:t>
            </a:r>
          </a:p>
          <a:p>
            <a:endParaRPr lang="en-US" dirty="0"/>
          </a:p>
          <a:p>
            <a:pPr marL="285750" indent="-285750">
              <a:buFont typeface="Arial" panose="020B0604020202020204" pitchFamily="34" charset="0"/>
              <a:buChar char="•"/>
            </a:pPr>
            <a:r>
              <a:rPr lang="en-US" dirty="0" err="1">
                <a:latin typeface="Sylfaen" panose="010A0502050306030303" pitchFamily="18" charset="0"/>
              </a:rPr>
              <a:t>Spocket</a:t>
            </a:r>
            <a:r>
              <a:rPr lang="en-US" dirty="0">
                <a:latin typeface="Sylfaen" panose="010A0502050306030303" pitchFamily="18" charset="0"/>
              </a:rPr>
              <a:t> central is a one of the leading company specializes in high quality bike and accessories</a:t>
            </a:r>
          </a:p>
          <a:p>
            <a:pPr marL="285750" indent="-285750">
              <a:buFont typeface="Arial" panose="020B0604020202020204" pitchFamily="34" charset="0"/>
              <a:buChar char="•"/>
            </a:pPr>
            <a:endParaRPr lang="en-US" dirty="0">
              <a:latin typeface="Sylfaen" panose="010A0502050306030303" pitchFamily="18" charset="0"/>
            </a:endParaRPr>
          </a:p>
          <a:p>
            <a:pPr marL="285750" indent="-285750">
              <a:buFont typeface="Arial" panose="020B0604020202020204" pitchFamily="34" charset="0"/>
              <a:buChar char="•"/>
            </a:pPr>
            <a:r>
              <a:rPr lang="en-US" dirty="0">
                <a:latin typeface="Sylfaen" panose="010A0502050306030303" pitchFamily="18" charset="0"/>
              </a:rPr>
              <a:t>The Marketing team is looking to boost sales</a:t>
            </a:r>
          </a:p>
          <a:p>
            <a:pPr marL="285750" indent="-285750">
              <a:buFont typeface="Arial" panose="020B0604020202020204" pitchFamily="34" charset="0"/>
              <a:buChar char="•"/>
            </a:pPr>
            <a:endParaRPr lang="en-US" dirty="0">
              <a:latin typeface="Sylfaen" panose="010A0502050306030303" pitchFamily="18" charset="0"/>
            </a:endParaRPr>
          </a:p>
          <a:p>
            <a:pPr marL="285750" indent="-285750">
              <a:buFont typeface="Arial" panose="020B0604020202020204" pitchFamily="34" charset="0"/>
              <a:buChar char="•"/>
            </a:pPr>
            <a:r>
              <a:rPr lang="en-US" dirty="0">
                <a:latin typeface="Sylfaen" panose="010A0502050306030303" pitchFamily="18" charset="0"/>
              </a:rPr>
              <a:t>The Target 1000 </a:t>
            </a:r>
            <a:r>
              <a:rPr lang="en-US" dirty="0" err="1">
                <a:latin typeface="Sylfaen" panose="010A0502050306030303" pitchFamily="18" charset="0"/>
              </a:rPr>
              <a:t>newcustomer</a:t>
            </a:r>
            <a:r>
              <a:rPr lang="en-US" dirty="0">
                <a:latin typeface="Sylfaen" panose="010A0502050306030303" pitchFamily="18" charset="0"/>
              </a:rPr>
              <a:t> that will bring the highest value to the </a:t>
            </a:r>
            <a:r>
              <a:rPr lang="en-US" dirty="0" err="1">
                <a:latin typeface="Sylfaen" panose="010A0502050306030303" pitchFamily="18" charset="0"/>
              </a:rPr>
              <a:t>buisness</a:t>
            </a:r>
            <a:endParaRPr dirty="0">
              <a:latin typeface="Sylfaen" panose="010A0502050306030303" pitchFamily="18" charset="0"/>
            </a:endParaRPr>
          </a:p>
        </p:txBody>
      </p:sp>
      <p:pic>
        <p:nvPicPr>
          <p:cNvPr id="1026" name="Picture 2" descr="Data Insights and Presentation KPMG - Forage">
            <a:extLst>
              <a:ext uri="{FF2B5EF4-FFF2-40B4-BE49-F238E27FC236}">
                <a16:creationId xmlns:a16="http://schemas.microsoft.com/office/drawing/2014/main" id="{F7BB6244-DBFF-4764-B7CA-9DF02946ED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6287" y="2246928"/>
            <a:ext cx="3640513" cy="24902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2E6AA9-419B-48F9-8DEB-BE31499E1E67}"/>
              </a:ext>
            </a:extLst>
          </p:cNvPr>
          <p:cNvPicPr>
            <a:picLocks noChangeAspect="1"/>
          </p:cNvPicPr>
          <p:nvPr/>
        </p:nvPicPr>
        <p:blipFill>
          <a:blip r:embed="rId2"/>
          <a:stretch>
            <a:fillRect/>
          </a:stretch>
        </p:blipFill>
        <p:spPr>
          <a:xfrm>
            <a:off x="0" y="26586"/>
            <a:ext cx="9145005" cy="836877"/>
          </a:xfrm>
          <a:prstGeom prst="rect">
            <a:avLst/>
          </a:prstGeom>
        </p:spPr>
      </p:pic>
      <p:sp>
        <p:nvSpPr>
          <p:cNvPr id="2" name="Title 1">
            <a:extLst>
              <a:ext uri="{FF2B5EF4-FFF2-40B4-BE49-F238E27FC236}">
                <a16:creationId xmlns:a16="http://schemas.microsoft.com/office/drawing/2014/main" id="{50C6231F-DDFE-47EE-A996-8816F6287ADB}"/>
              </a:ext>
            </a:extLst>
          </p:cNvPr>
          <p:cNvSpPr>
            <a:spLocks noGrp="1"/>
          </p:cNvSpPr>
          <p:nvPr>
            <p:ph type="title"/>
          </p:nvPr>
        </p:nvSpPr>
        <p:spPr>
          <a:xfrm>
            <a:off x="0" y="26587"/>
            <a:ext cx="9144000" cy="836876"/>
          </a:xfrm>
        </p:spPr>
        <p:txBody>
          <a:bodyPr>
            <a:normAutofit/>
          </a:bodyPr>
          <a:lstStyle/>
          <a:p>
            <a:r>
              <a:rPr lang="en-US" dirty="0">
                <a:solidFill>
                  <a:schemeClr val="bg1"/>
                </a:solidFill>
              </a:rPr>
              <a:t>Approach For Data Analysis</a:t>
            </a:r>
            <a:endParaRPr lang="en-IN" dirty="0">
              <a:solidFill>
                <a:schemeClr val="bg1"/>
              </a:solidFill>
            </a:endParaRPr>
          </a:p>
        </p:txBody>
      </p:sp>
      <p:sp>
        <p:nvSpPr>
          <p:cNvPr id="3" name="Text Placeholder 2">
            <a:extLst>
              <a:ext uri="{FF2B5EF4-FFF2-40B4-BE49-F238E27FC236}">
                <a16:creationId xmlns:a16="http://schemas.microsoft.com/office/drawing/2014/main" id="{E673990C-756D-46D0-A5F4-4435847F14D3}"/>
              </a:ext>
            </a:extLst>
          </p:cNvPr>
          <p:cNvSpPr>
            <a:spLocks noGrp="1"/>
          </p:cNvSpPr>
          <p:nvPr>
            <p:ph type="body" idx="1"/>
          </p:nvPr>
        </p:nvSpPr>
        <p:spPr>
          <a:xfrm>
            <a:off x="311699" y="1187245"/>
            <a:ext cx="5012469" cy="3929668"/>
          </a:xfrm>
        </p:spPr>
        <p:txBody>
          <a:bodyPr/>
          <a:lstStyle/>
          <a:p>
            <a:pPr>
              <a:buFont typeface="Wingdings" panose="05000000000000000000" pitchFamily="2" charset="2"/>
              <a:buChar char="Ø"/>
            </a:pPr>
            <a:r>
              <a:rPr lang="en-US" dirty="0"/>
              <a:t>Bike related purchases for the last 3 years based on Gender</a:t>
            </a:r>
          </a:p>
          <a:p>
            <a:pPr>
              <a:buFont typeface="Wingdings" panose="05000000000000000000" pitchFamily="2" charset="2"/>
              <a:buChar char="Ø"/>
            </a:pPr>
            <a:endParaRPr lang="en-US" dirty="0"/>
          </a:p>
          <a:p>
            <a:pPr>
              <a:buFont typeface="Wingdings" panose="05000000000000000000" pitchFamily="2" charset="2"/>
              <a:buChar char="Ø"/>
            </a:pPr>
            <a:r>
              <a:rPr lang="en-US" dirty="0"/>
              <a:t>Top Industries contributing the maximum profit and the bike related sales</a:t>
            </a:r>
          </a:p>
          <a:p>
            <a:pPr marL="114300" indent="0">
              <a:buNone/>
            </a:pPr>
            <a:r>
              <a:rPr lang="en-US" dirty="0"/>
              <a:t> </a:t>
            </a:r>
          </a:p>
          <a:p>
            <a:pPr>
              <a:buFont typeface="Wingdings" panose="05000000000000000000" pitchFamily="2" charset="2"/>
              <a:buChar char="Ø"/>
            </a:pPr>
            <a:r>
              <a:rPr lang="en-US" dirty="0"/>
              <a:t>Wealth segment by age category</a:t>
            </a:r>
          </a:p>
          <a:p>
            <a:pPr>
              <a:buFont typeface="Wingdings" panose="05000000000000000000" pitchFamily="2" charset="2"/>
              <a:buChar char="Ø"/>
            </a:pPr>
            <a:endParaRPr lang="en-US" dirty="0"/>
          </a:p>
          <a:p>
            <a:pPr>
              <a:buFont typeface="Wingdings" panose="05000000000000000000" pitchFamily="2" charset="2"/>
              <a:buChar char="Ø"/>
            </a:pPr>
            <a:r>
              <a:rPr lang="en-US" dirty="0"/>
              <a:t>Number of cars owned in each state </a:t>
            </a:r>
          </a:p>
          <a:p>
            <a:pPr marL="114300" indent="0">
              <a:buNone/>
            </a:pPr>
            <a:endParaRPr lang="en-US" dirty="0"/>
          </a:p>
          <a:p>
            <a:pPr>
              <a:buFont typeface="Wingdings" panose="05000000000000000000" pitchFamily="2" charset="2"/>
              <a:buChar char="Ø"/>
            </a:pPr>
            <a:r>
              <a:rPr lang="en-US" dirty="0"/>
              <a:t>Customer classification</a:t>
            </a:r>
          </a:p>
        </p:txBody>
      </p:sp>
      <p:pic>
        <p:nvPicPr>
          <p:cNvPr id="2050" name="Picture 2" descr="What is Data Analytics? | Introduction to Data Analysis | Edureka">
            <a:extLst>
              <a:ext uri="{FF2B5EF4-FFF2-40B4-BE49-F238E27FC236}">
                <a16:creationId xmlns:a16="http://schemas.microsoft.com/office/drawing/2014/main" id="{F04838B8-F31A-440C-B0DC-59B6AFCF5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4168" y="1319982"/>
            <a:ext cx="3819832" cy="3041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96900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Quality Assessment</a:t>
            </a:r>
            <a:endParaRPr dirty="0"/>
          </a:p>
        </p:txBody>
      </p:sp>
      <p:sp>
        <p:nvSpPr>
          <p:cNvPr id="133" name="Shape 82"/>
          <p:cNvSpPr/>
          <p:nvPr/>
        </p:nvSpPr>
        <p:spPr>
          <a:xfrm>
            <a:off x="58994" y="1758080"/>
            <a:ext cx="4513005" cy="43335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Key Issue dealt with for the data quality issue:</a:t>
            </a:r>
            <a:endParaRPr dirty="0"/>
          </a:p>
        </p:txBody>
      </p:sp>
      <p:graphicFrame>
        <p:nvGraphicFramePr>
          <p:cNvPr id="2" name="Table 2">
            <a:extLst>
              <a:ext uri="{FF2B5EF4-FFF2-40B4-BE49-F238E27FC236}">
                <a16:creationId xmlns:a16="http://schemas.microsoft.com/office/drawing/2014/main" id="{0DA31080-6DB5-4BCD-8FA2-DDE47C2D608D}"/>
              </a:ext>
            </a:extLst>
          </p:cNvPr>
          <p:cNvGraphicFramePr>
            <a:graphicFrameLocks noGrp="1"/>
          </p:cNvGraphicFramePr>
          <p:nvPr>
            <p:extLst>
              <p:ext uri="{D42A27DB-BD31-4B8C-83A1-F6EECF244321}">
                <p14:modId xmlns:p14="http://schemas.microsoft.com/office/powerpoint/2010/main" val="633036224"/>
              </p:ext>
            </p:extLst>
          </p:nvPr>
        </p:nvGraphicFramePr>
        <p:xfrm>
          <a:off x="624349" y="2759383"/>
          <a:ext cx="7819105" cy="2279196"/>
        </p:xfrm>
        <a:graphic>
          <a:graphicData uri="http://schemas.openxmlformats.org/drawingml/2006/table">
            <a:tbl>
              <a:tblPr firstRow="1" bandRow="1">
                <a:tableStyleId>{5940675A-B579-460E-94D1-54222C63F5DA}</a:tableStyleId>
              </a:tblPr>
              <a:tblGrid>
                <a:gridCol w="1117015">
                  <a:extLst>
                    <a:ext uri="{9D8B030D-6E8A-4147-A177-3AD203B41FA5}">
                      <a16:colId xmlns:a16="http://schemas.microsoft.com/office/drawing/2014/main" val="1165359190"/>
                    </a:ext>
                  </a:extLst>
                </a:gridCol>
                <a:gridCol w="1140495">
                  <a:extLst>
                    <a:ext uri="{9D8B030D-6E8A-4147-A177-3AD203B41FA5}">
                      <a16:colId xmlns:a16="http://schemas.microsoft.com/office/drawing/2014/main" val="3299960781"/>
                    </a:ext>
                  </a:extLst>
                </a:gridCol>
                <a:gridCol w="1093535">
                  <a:extLst>
                    <a:ext uri="{9D8B030D-6E8A-4147-A177-3AD203B41FA5}">
                      <a16:colId xmlns:a16="http://schemas.microsoft.com/office/drawing/2014/main" val="3631865227"/>
                    </a:ext>
                  </a:extLst>
                </a:gridCol>
                <a:gridCol w="1117015">
                  <a:extLst>
                    <a:ext uri="{9D8B030D-6E8A-4147-A177-3AD203B41FA5}">
                      <a16:colId xmlns:a16="http://schemas.microsoft.com/office/drawing/2014/main" val="1640218516"/>
                    </a:ext>
                  </a:extLst>
                </a:gridCol>
                <a:gridCol w="1117015">
                  <a:extLst>
                    <a:ext uri="{9D8B030D-6E8A-4147-A177-3AD203B41FA5}">
                      <a16:colId xmlns:a16="http://schemas.microsoft.com/office/drawing/2014/main" val="4151080317"/>
                    </a:ext>
                  </a:extLst>
                </a:gridCol>
                <a:gridCol w="1117015">
                  <a:extLst>
                    <a:ext uri="{9D8B030D-6E8A-4147-A177-3AD203B41FA5}">
                      <a16:colId xmlns:a16="http://schemas.microsoft.com/office/drawing/2014/main" val="3258970287"/>
                    </a:ext>
                  </a:extLst>
                </a:gridCol>
                <a:gridCol w="1117015">
                  <a:extLst>
                    <a:ext uri="{9D8B030D-6E8A-4147-A177-3AD203B41FA5}">
                      <a16:colId xmlns:a16="http://schemas.microsoft.com/office/drawing/2014/main" val="737378552"/>
                    </a:ext>
                  </a:extLst>
                </a:gridCol>
              </a:tblGrid>
              <a:tr h="328476">
                <a:tc gridSpan="7">
                  <a:txBody>
                    <a:bodyPr/>
                    <a:lstStyle/>
                    <a:p>
                      <a:r>
                        <a:rPr lang="en-US" dirty="0">
                          <a:solidFill>
                            <a:schemeClr val="bg1"/>
                          </a:solidFill>
                        </a:rPr>
                        <a:t>wwwwwwwkkkkkkkkkksssssssssssssssskkkkkkkkkkkkkkkkkkkkkkkkkkkkkkwkwkkwkwkwkJjjjjjjjjjssdddddddddddddddf</a:t>
                      </a:r>
                      <a:endParaRPr lang="en-IN" dirty="0">
                        <a:solidFill>
                          <a:schemeClr val="bg1"/>
                        </a:solidFill>
                      </a:endParaRPr>
                    </a:p>
                  </a:txBody>
                  <a:tcPr/>
                </a:tc>
                <a:tc hMerge="1">
                  <a:txBody>
                    <a:bodyPr/>
                    <a:lstStyle/>
                    <a:p>
                      <a:endParaRPr lang="en-IN" dirty="0">
                        <a:solidFill>
                          <a:schemeClr val="bg1"/>
                        </a:solidFill>
                      </a:endParaRPr>
                    </a:p>
                  </a:txBody>
                  <a:tcPr/>
                </a:tc>
                <a:tc hMerge="1">
                  <a:txBody>
                    <a:bodyPr/>
                    <a:lstStyle/>
                    <a:p>
                      <a:endParaRPr lang="en-IN" dirty="0">
                        <a:solidFill>
                          <a:schemeClr val="bg1"/>
                        </a:solidFill>
                      </a:endParaRPr>
                    </a:p>
                  </a:txBody>
                  <a:tcPr/>
                </a:tc>
                <a:tc hMerge="1">
                  <a:txBody>
                    <a:bodyPr/>
                    <a:lstStyle/>
                    <a:p>
                      <a:endParaRPr lang="en-IN" dirty="0">
                        <a:solidFill>
                          <a:schemeClr val="bg1"/>
                        </a:solidFill>
                      </a:endParaRPr>
                    </a:p>
                  </a:txBody>
                  <a:tcPr/>
                </a:tc>
                <a:tc hMerge="1">
                  <a:txBody>
                    <a:bodyPr/>
                    <a:lstStyle/>
                    <a:p>
                      <a:endParaRPr lang="en-IN">
                        <a:solidFill>
                          <a:schemeClr val="bg1"/>
                        </a:solidFill>
                      </a:endParaRPr>
                    </a:p>
                  </a:txBody>
                  <a:tcPr/>
                </a:tc>
                <a:tc hMerge="1">
                  <a:txBody>
                    <a:bodyPr/>
                    <a:lstStyle/>
                    <a:p>
                      <a:endParaRPr lang="en-IN">
                        <a:solidFill>
                          <a:schemeClr val="bg1"/>
                        </a:solidFill>
                      </a:endParaRPr>
                    </a:p>
                  </a:txBody>
                  <a:tcPr/>
                </a:tc>
                <a:tc hMerge="1">
                  <a:txBody>
                    <a:bodyPr/>
                    <a:lstStyle/>
                    <a:p>
                      <a:endParaRPr lang="en-IN" dirty="0">
                        <a:solidFill>
                          <a:schemeClr val="bg1"/>
                        </a:solidFill>
                      </a:endParaRPr>
                    </a:p>
                  </a:txBody>
                  <a:tcPr/>
                </a:tc>
                <a:extLst>
                  <a:ext uri="{0D108BD9-81ED-4DB2-BD59-A6C34878D82A}">
                    <a16:rowId xmlns:a16="http://schemas.microsoft.com/office/drawing/2014/main" val="4243290958"/>
                  </a:ext>
                </a:extLst>
              </a:tr>
              <a:tr h="623467">
                <a:tc>
                  <a:txBody>
                    <a:bodyPr/>
                    <a:lstStyle/>
                    <a:p>
                      <a:r>
                        <a:rPr lang="en-US" dirty="0"/>
                        <a:t>Customer Demographic</a:t>
                      </a:r>
                      <a:endParaRPr lang="en-IN" dirty="0"/>
                    </a:p>
                  </a:txBody>
                  <a:tcPr/>
                </a:tc>
                <a:tc>
                  <a:txBody>
                    <a:bodyPr/>
                    <a:lstStyle/>
                    <a:p>
                      <a:r>
                        <a:rPr lang="en-US" dirty="0"/>
                        <a:t>DOB: Inaccurate</a:t>
                      </a:r>
                    </a:p>
                    <a:p>
                      <a:r>
                        <a:rPr lang="en-US" dirty="0" err="1"/>
                        <a:t>Age:Missing</a:t>
                      </a:r>
                      <a:endParaRPr lang="en-IN" dirty="0"/>
                    </a:p>
                  </a:txBody>
                  <a:tcPr/>
                </a:tc>
                <a:tc>
                  <a:txBody>
                    <a:bodyPr/>
                    <a:lstStyle/>
                    <a:p>
                      <a:r>
                        <a:rPr lang="en-US" dirty="0"/>
                        <a:t>Job </a:t>
                      </a:r>
                      <a:r>
                        <a:rPr lang="en-US" dirty="0" err="1"/>
                        <a:t>Title:Blanks</a:t>
                      </a:r>
                      <a:endParaRPr lang="en-US" dirty="0"/>
                    </a:p>
                    <a:p>
                      <a:endParaRPr lang="en-US" dirty="0"/>
                    </a:p>
                    <a:p>
                      <a:r>
                        <a:rPr lang="en-US" dirty="0"/>
                        <a:t>Customer ID: Incomplete</a:t>
                      </a:r>
                      <a:endParaRPr lang="en-IN" dirty="0"/>
                    </a:p>
                  </a:txBody>
                  <a:tcPr/>
                </a:tc>
                <a:tc>
                  <a:txBody>
                    <a:bodyPr/>
                    <a:lstStyle/>
                    <a:p>
                      <a:r>
                        <a:rPr lang="en-US" dirty="0"/>
                        <a:t>Gender: Inconsistent</a:t>
                      </a:r>
                      <a:endParaRPr lang="en-IN" dirty="0"/>
                    </a:p>
                  </a:txBody>
                  <a:tcPr/>
                </a:tc>
                <a:tc>
                  <a:txBody>
                    <a:bodyPr/>
                    <a:lstStyle/>
                    <a:p>
                      <a:r>
                        <a:rPr lang="en-US" dirty="0"/>
                        <a:t>Deceased customer:</a:t>
                      </a:r>
                    </a:p>
                    <a:p>
                      <a:r>
                        <a:rPr lang="en-US" dirty="0"/>
                        <a:t>Filtered out</a:t>
                      </a:r>
                      <a:endParaRPr lang="en-IN" dirty="0"/>
                    </a:p>
                  </a:txBody>
                  <a:tcPr/>
                </a:tc>
                <a:tc>
                  <a:txBody>
                    <a:bodyPr/>
                    <a:lstStyle/>
                    <a:p>
                      <a:r>
                        <a:rPr lang="en-US" dirty="0"/>
                        <a:t>Default column: Delete</a:t>
                      </a:r>
                      <a:endParaRPr lang="en-IN" dirty="0"/>
                    </a:p>
                  </a:txBody>
                  <a:tcPr/>
                </a:tc>
                <a:tc>
                  <a:txBody>
                    <a:bodyPr/>
                    <a:lstStyle/>
                    <a:p>
                      <a:endParaRPr lang="en-IN" dirty="0"/>
                    </a:p>
                  </a:txBody>
                  <a:tcPr/>
                </a:tc>
                <a:extLst>
                  <a:ext uri="{0D108BD9-81ED-4DB2-BD59-A6C34878D82A}">
                    <a16:rowId xmlns:a16="http://schemas.microsoft.com/office/drawing/2014/main" val="1180650577"/>
                  </a:ext>
                </a:extLst>
              </a:tr>
              <a:tr h="352394">
                <a:tc>
                  <a:txBody>
                    <a:bodyPr/>
                    <a:lstStyle/>
                    <a:p>
                      <a:r>
                        <a:rPr lang="en-US" dirty="0"/>
                        <a:t>Customer Address</a:t>
                      </a:r>
                      <a:endParaRPr lang="en-IN" dirty="0"/>
                    </a:p>
                  </a:txBody>
                  <a:tcPr/>
                </a:tc>
                <a:tc>
                  <a:txBody>
                    <a:bodyPr/>
                    <a:lstStyle/>
                    <a:p>
                      <a:endParaRPr lang="en-IN"/>
                    </a:p>
                  </a:txBody>
                  <a:tcPr/>
                </a:tc>
                <a:tc>
                  <a:txBody>
                    <a:bodyPr/>
                    <a:lstStyle/>
                    <a:p>
                      <a:r>
                        <a:rPr lang="en-US" dirty="0" err="1"/>
                        <a:t>CustomerID</a:t>
                      </a:r>
                      <a:r>
                        <a:rPr lang="en-US" dirty="0"/>
                        <a:t>: Incomplete</a:t>
                      </a:r>
                      <a:endParaRPr lang="en-IN" dirty="0"/>
                    </a:p>
                  </a:txBody>
                  <a:tcPr/>
                </a:tc>
                <a:tc>
                  <a:txBody>
                    <a:bodyPr/>
                    <a:lstStyle/>
                    <a:p>
                      <a:r>
                        <a:rPr lang="en-US" dirty="0"/>
                        <a:t>State:</a:t>
                      </a:r>
                    </a:p>
                    <a:p>
                      <a:r>
                        <a:rPr lang="en-US" dirty="0"/>
                        <a:t>Inconsistent</a:t>
                      </a:r>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408299018"/>
                  </a:ext>
                </a:extLst>
              </a:tr>
              <a:tr h="759003">
                <a:tc>
                  <a:txBody>
                    <a:bodyPr/>
                    <a:lstStyle/>
                    <a:p>
                      <a:r>
                        <a:rPr lang="en-US" dirty="0"/>
                        <a:t>Transactions</a:t>
                      </a:r>
                      <a:endParaRPr lang="en-IN" dirty="0"/>
                    </a:p>
                  </a:txBody>
                  <a:tcPr/>
                </a:tc>
                <a:tc>
                  <a:txBody>
                    <a:bodyPr/>
                    <a:lstStyle/>
                    <a:p>
                      <a:r>
                        <a:rPr lang="en-US" dirty="0" err="1"/>
                        <a:t>Profit:Missing</a:t>
                      </a:r>
                      <a:endParaRPr lang="en-IN" dirty="0"/>
                    </a:p>
                  </a:txBody>
                  <a:tcPr/>
                </a:tc>
                <a:tc>
                  <a:txBody>
                    <a:bodyPr/>
                    <a:lstStyle/>
                    <a:p>
                      <a:r>
                        <a:rPr lang="en-US" dirty="0" err="1"/>
                        <a:t>CustomerID</a:t>
                      </a:r>
                      <a:r>
                        <a:rPr lang="en-US" dirty="0"/>
                        <a:t>: Incomplete</a:t>
                      </a:r>
                    </a:p>
                    <a:p>
                      <a:r>
                        <a:rPr lang="en-US" dirty="0"/>
                        <a:t>Online </a:t>
                      </a:r>
                      <a:r>
                        <a:rPr lang="en-US" dirty="0" err="1"/>
                        <a:t>orders:Blanks</a:t>
                      </a:r>
                      <a:endParaRPr lang="en-US" dirty="0"/>
                    </a:p>
                    <a:p>
                      <a:r>
                        <a:rPr lang="en-US" dirty="0"/>
                        <a:t>Brands: Blanks</a:t>
                      </a:r>
                      <a:endParaRPr lang="en-IN" dirty="0"/>
                    </a:p>
                  </a:txBody>
                  <a:tcPr/>
                </a:tc>
                <a:tc>
                  <a:txBody>
                    <a:bodyPr/>
                    <a:lstStyle/>
                    <a:p>
                      <a:endParaRPr lang="en-IN" dirty="0"/>
                    </a:p>
                  </a:txBody>
                  <a:tcPr/>
                </a:tc>
                <a:tc>
                  <a:txBody>
                    <a:bodyPr/>
                    <a:lstStyle/>
                    <a:p>
                      <a:endParaRPr lang="en-IN" dirty="0"/>
                    </a:p>
                  </a:txBody>
                  <a:tcPr/>
                </a:tc>
                <a:tc>
                  <a:txBody>
                    <a:bodyPr/>
                    <a:lstStyle/>
                    <a:p>
                      <a:r>
                        <a:rPr lang="en-US" dirty="0"/>
                        <a:t>Cancelled status </a:t>
                      </a:r>
                      <a:r>
                        <a:rPr lang="en-US" dirty="0" err="1"/>
                        <a:t>order:Filtered</a:t>
                      </a:r>
                      <a:r>
                        <a:rPr lang="en-US" dirty="0"/>
                        <a:t> out</a:t>
                      </a:r>
                      <a:endParaRPr lang="en-IN" dirty="0"/>
                    </a:p>
                  </a:txBody>
                  <a:tcPr/>
                </a:tc>
                <a:tc>
                  <a:txBody>
                    <a:bodyPr/>
                    <a:lstStyle/>
                    <a:p>
                      <a:r>
                        <a:rPr lang="en-US" dirty="0"/>
                        <a:t>List </a:t>
                      </a:r>
                      <a:r>
                        <a:rPr lang="en-US" dirty="0" err="1"/>
                        <a:t>price:Format</a:t>
                      </a:r>
                      <a:r>
                        <a:rPr lang="en-US" dirty="0"/>
                        <a:t> product sold</a:t>
                      </a:r>
                    </a:p>
                    <a:p>
                      <a:r>
                        <a:rPr lang="en-US" dirty="0"/>
                        <a:t>Date: Format</a:t>
                      </a:r>
                      <a:endParaRPr lang="en-IN" dirty="0"/>
                    </a:p>
                  </a:txBody>
                  <a:tcPr/>
                </a:tc>
                <a:extLst>
                  <a:ext uri="{0D108BD9-81ED-4DB2-BD59-A6C34878D82A}">
                    <a16:rowId xmlns:a16="http://schemas.microsoft.com/office/drawing/2014/main" val="1547547336"/>
                  </a:ext>
                </a:extLst>
              </a:tr>
            </a:tbl>
          </a:graphicData>
        </a:graphic>
      </p:graphicFrame>
      <p:sp>
        <p:nvSpPr>
          <p:cNvPr id="3" name="TextBox 2">
            <a:extLst>
              <a:ext uri="{FF2B5EF4-FFF2-40B4-BE49-F238E27FC236}">
                <a16:creationId xmlns:a16="http://schemas.microsoft.com/office/drawing/2014/main" id="{8E5A0C50-96D1-4BAF-B7AC-AEA89D4D3F67}"/>
              </a:ext>
            </a:extLst>
          </p:cNvPr>
          <p:cNvSpPr txBox="1"/>
          <p:nvPr/>
        </p:nvSpPr>
        <p:spPr>
          <a:xfrm>
            <a:off x="1732934" y="2759383"/>
            <a:ext cx="110613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Arial"/>
              </a:rPr>
              <a:t>Accuracy</a:t>
            </a: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sp>
        <p:nvSpPr>
          <p:cNvPr id="4" name="TextBox 3">
            <a:extLst>
              <a:ext uri="{FF2B5EF4-FFF2-40B4-BE49-F238E27FC236}">
                <a16:creationId xmlns:a16="http://schemas.microsoft.com/office/drawing/2014/main" id="{FC4FFDDD-D0CB-480B-8B54-2ED8D4012F35}"/>
              </a:ext>
            </a:extLst>
          </p:cNvPr>
          <p:cNvSpPr txBox="1"/>
          <p:nvPr/>
        </p:nvSpPr>
        <p:spPr>
          <a:xfrm>
            <a:off x="2839065" y="2759382"/>
            <a:ext cx="1349477"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Arial"/>
              </a:rPr>
              <a:t>Completeness</a:t>
            </a: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sp>
        <p:nvSpPr>
          <p:cNvPr id="5" name="TextBox 4">
            <a:extLst>
              <a:ext uri="{FF2B5EF4-FFF2-40B4-BE49-F238E27FC236}">
                <a16:creationId xmlns:a16="http://schemas.microsoft.com/office/drawing/2014/main" id="{482620B4-DEF3-4AE9-A9CD-E5B6E0C84FF3}"/>
              </a:ext>
            </a:extLst>
          </p:cNvPr>
          <p:cNvSpPr txBox="1"/>
          <p:nvPr/>
        </p:nvSpPr>
        <p:spPr>
          <a:xfrm>
            <a:off x="4092677" y="2759382"/>
            <a:ext cx="1061884"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Arial"/>
              </a:rPr>
              <a:t>Consistency</a:t>
            </a: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sp>
        <p:nvSpPr>
          <p:cNvPr id="6" name="TextBox 5">
            <a:extLst>
              <a:ext uri="{FF2B5EF4-FFF2-40B4-BE49-F238E27FC236}">
                <a16:creationId xmlns:a16="http://schemas.microsoft.com/office/drawing/2014/main" id="{6151D0DC-BBBF-4F70-916C-CA32D1D2C26F}"/>
              </a:ext>
            </a:extLst>
          </p:cNvPr>
          <p:cNvSpPr txBox="1"/>
          <p:nvPr/>
        </p:nvSpPr>
        <p:spPr>
          <a:xfrm>
            <a:off x="5164394" y="2759382"/>
            <a:ext cx="110613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Arial"/>
              </a:rPr>
              <a:t>Currency</a:t>
            </a: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sp>
        <p:nvSpPr>
          <p:cNvPr id="7" name="TextBox 6">
            <a:extLst>
              <a:ext uri="{FF2B5EF4-FFF2-40B4-BE49-F238E27FC236}">
                <a16:creationId xmlns:a16="http://schemas.microsoft.com/office/drawing/2014/main" id="{8DBFC92A-34C5-4C32-81FC-919572E13FA9}"/>
              </a:ext>
            </a:extLst>
          </p:cNvPr>
          <p:cNvSpPr txBox="1"/>
          <p:nvPr/>
        </p:nvSpPr>
        <p:spPr>
          <a:xfrm>
            <a:off x="6346724" y="2759382"/>
            <a:ext cx="1007807"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Arial"/>
              </a:rPr>
              <a:t>Relevancy</a:t>
            </a: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sp>
        <p:nvSpPr>
          <p:cNvPr id="8" name="TextBox 7">
            <a:extLst>
              <a:ext uri="{FF2B5EF4-FFF2-40B4-BE49-F238E27FC236}">
                <a16:creationId xmlns:a16="http://schemas.microsoft.com/office/drawing/2014/main" id="{3ECF81FD-A5FF-428F-86E0-BCAD8017DB99}"/>
              </a:ext>
            </a:extLst>
          </p:cNvPr>
          <p:cNvSpPr txBox="1"/>
          <p:nvPr/>
        </p:nvSpPr>
        <p:spPr>
          <a:xfrm>
            <a:off x="7634748" y="2759381"/>
            <a:ext cx="94635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Arial"/>
              </a:rPr>
              <a:t>Validity</a:t>
            </a: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18F8F-F4E4-47B1-96CC-CF40C36A3A61}"/>
              </a:ext>
            </a:extLst>
          </p:cNvPr>
          <p:cNvSpPr>
            <a:spLocks noGrp="1"/>
          </p:cNvSpPr>
          <p:nvPr>
            <p:ph type="title"/>
          </p:nvPr>
        </p:nvSpPr>
        <p:spPr>
          <a:xfrm>
            <a:off x="66369" y="707924"/>
            <a:ext cx="9011263" cy="870154"/>
          </a:xfrm>
        </p:spPr>
        <p:txBody>
          <a:bodyPr>
            <a:normAutofit/>
          </a:bodyPr>
          <a:lstStyle/>
          <a:p>
            <a:r>
              <a:rPr lang="en-US" sz="1800" b="1" dirty="0">
                <a:latin typeface="Times New Roman" panose="02020603050405020304" pitchFamily="18" charset="0"/>
                <a:cs typeface="Times New Roman" panose="02020603050405020304" pitchFamily="18" charset="0"/>
              </a:rPr>
              <a:t>Bike related purchase over the last 3 years based on Gender:</a:t>
            </a:r>
            <a:endParaRPr lang="en-IN" sz="1800" b="1" dirty="0">
              <a:latin typeface="Times New Roman" panose="02020603050405020304" pitchFamily="18" charset="0"/>
              <a:cs typeface="Times New Roman" panose="02020603050405020304" pitchFamily="18" charset="0"/>
            </a:endParaRPr>
          </a:p>
        </p:txBody>
      </p:sp>
      <p:sp>
        <p:nvSpPr>
          <p:cNvPr id="4" name="Shape 79">
            <a:extLst>
              <a:ext uri="{FF2B5EF4-FFF2-40B4-BE49-F238E27FC236}">
                <a16:creationId xmlns:a16="http://schemas.microsoft.com/office/drawing/2014/main" id="{BB843C1B-7083-48DF-BE56-2084880CC376}"/>
              </a:ext>
            </a:extLst>
          </p:cNvPr>
          <p:cNvSpPr>
            <a:spLocks noGrp="1"/>
          </p:cNvSpPr>
          <p:nvPr>
            <p:ph type="body" idx="1"/>
          </p:nvPr>
        </p:nvSpPr>
        <p:spPr>
          <a:xfrm>
            <a:off x="0" y="1"/>
            <a:ext cx="9144000" cy="641556"/>
          </a:xfrm>
          <a:prstGeom prst="rect">
            <a:avLst/>
          </a:prstGeom>
          <a:gradFill>
            <a:gsLst>
              <a:gs pos="0">
                <a:srgbClr val="1077D2"/>
              </a:gs>
              <a:gs pos="100000">
                <a:srgbClr val="093153"/>
              </a:gs>
            </a:gsLst>
            <a:lin ang="12000143"/>
          </a:gradFill>
          <a:ln w="12700">
            <a:miter lim="400000"/>
          </a:ln>
        </p:spPr>
        <p:txBody>
          <a:bodyPr lIns="45719" rIns="45719" anchor="ctr"/>
          <a:lstStyle/>
          <a:p>
            <a:r>
              <a:rPr lang="en-US" dirty="0">
                <a:solidFill>
                  <a:schemeClr val="bg1"/>
                </a:solidFill>
              </a:rPr>
              <a:t>Data Exploration</a:t>
            </a:r>
            <a:endParaRPr lang="en-IN" dirty="0">
              <a:solidFill>
                <a:schemeClr val="bg1"/>
              </a:solidFill>
            </a:endParaRPr>
          </a:p>
        </p:txBody>
      </p:sp>
      <p:graphicFrame>
        <p:nvGraphicFramePr>
          <p:cNvPr id="6" name="Chart 5">
            <a:extLst>
              <a:ext uri="{FF2B5EF4-FFF2-40B4-BE49-F238E27FC236}">
                <a16:creationId xmlns:a16="http://schemas.microsoft.com/office/drawing/2014/main" id="{66EB4FC8-CD8C-4F34-ACB4-9CE77502EE4A}"/>
              </a:ext>
            </a:extLst>
          </p:cNvPr>
          <p:cNvGraphicFramePr>
            <a:graphicFrameLocks/>
          </p:cNvGraphicFramePr>
          <p:nvPr>
            <p:extLst>
              <p:ext uri="{D42A27DB-BD31-4B8C-83A1-F6EECF244321}">
                <p14:modId xmlns:p14="http://schemas.microsoft.com/office/powerpoint/2010/main" val="1765694767"/>
              </p:ext>
            </p:extLst>
          </p:nvPr>
        </p:nvGraphicFramePr>
        <p:xfrm>
          <a:off x="4809893" y="2453268"/>
          <a:ext cx="4334107" cy="262425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8AC980B6-21A7-484E-835A-44DD1323B3BC}"/>
              </a:ext>
            </a:extLst>
          </p:cNvPr>
          <p:cNvSpPr txBox="1"/>
          <p:nvPr/>
        </p:nvSpPr>
        <p:spPr>
          <a:xfrm>
            <a:off x="304800" y="1464527"/>
            <a:ext cx="5159298"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kumimoji="0" lang="en-US"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rPr>
              <a:t>Data shows,  on average females have made more bike related to  purchases in the last 3 years compared to the  Males.</a:t>
            </a:r>
            <a:endParaRPr kumimoji="0" lang="en-I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endParaRPr>
          </a:p>
        </p:txBody>
      </p:sp>
      <p:sp>
        <p:nvSpPr>
          <p:cNvPr id="8" name="TextBox 7">
            <a:extLst>
              <a:ext uri="{FF2B5EF4-FFF2-40B4-BE49-F238E27FC236}">
                <a16:creationId xmlns:a16="http://schemas.microsoft.com/office/drawing/2014/main" id="{165622C9-9410-48FD-A624-225694F8168C}"/>
              </a:ext>
            </a:extLst>
          </p:cNvPr>
          <p:cNvSpPr txBox="1"/>
          <p:nvPr/>
        </p:nvSpPr>
        <p:spPr>
          <a:xfrm>
            <a:off x="304800" y="2594052"/>
            <a:ext cx="4616605"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kumimoji="0" lang="en-US"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rPr>
              <a:t>On Average  Females have had1% higher bike related purchase compared to men in the last 3 years</a:t>
            </a:r>
            <a:endParaRPr kumimoji="0" lang="en-I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81321882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BC8F2-EE2F-4AC5-B0C3-6C48494CFDB6}"/>
              </a:ext>
            </a:extLst>
          </p:cNvPr>
          <p:cNvSpPr>
            <a:spLocks noGrp="1"/>
          </p:cNvSpPr>
          <p:nvPr>
            <p:ph type="title"/>
          </p:nvPr>
        </p:nvSpPr>
        <p:spPr>
          <a:xfrm>
            <a:off x="215590" y="743415"/>
            <a:ext cx="8802030" cy="641556"/>
          </a:xfrm>
        </p:spPr>
        <p:txBody>
          <a:bodyPr>
            <a:normAutofit fontScale="90000"/>
          </a:bodyPr>
          <a:lstStyle/>
          <a:p>
            <a:r>
              <a:rPr lang="en-US" sz="2000" b="1" dirty="0"/>
              <a:t>Top Industry contributing to the maxing property &amp; bike Related purchases</a:t>
            </a:r>
            <a:endParaRPr lang="en-IN" sz="2000" b="1" dirty="0"/>
          </a:p>
        </p:txBody>
      </p:sp>
      <p:sp>
        <p:nvSpPr>
          <p:cNvPr id="3" name="Text Placeholder 2">
            <a:extLst>
              <a:ext uri="{FF2B5EF4-FFF2-40B4-BE49-F238E27FC236}">
                <a16:creationId xmlns:a16="http://schemas.microsoft.com/office/drawing/2014/main" id="{43C32A68-3417-41F2-8B4B-9E2522BE1F35}"/>
              </a:ext>
            </a:extLst>
          </p:cNvPr>
          <p:cNvSpPr>
            <a:spLocks noGrp="1"/>
          </p:cNvSpPr>
          <p:nvPr>
            <p:ph type="body" idx="1"/>
          </p:nvPr>
        </p:nvSpPr>
        <p:spPr>
          <a:xfrm>
            <a:off x="0" y="1486830"/>
            <a:ext cx="4713249" cy="641557"/>
          </a:xfrm>
        </p:spPr>
        <p:txBody>
          <a:bodyPr>
            <a:normAutofit lnSpcReduction="10000"/>
          </a:bodyPr>
          <a:lstStyle/>
          <a:p>
            <a:pP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The Top 3 Industry sector Bringing in the Highest profit are: Financial </a:t>
            </a:r>
            <a:r>
              <a:rPr lang="en-US" sz="1400" dirty="0" err="1">
                <a:latin typeface="Times New Roman" panose="02020603050405020304" pitchFamily="18" charset="0"/>
                <a:cs typeface="Times New Roman" panose="02020603050405020304" pitchFamily="18" charset="0"/>
              </a:rPr>
              <a:t>services,Health</a:t>
            </a:r>
            <a:r>
              <a:rPr lang="en-US" sz="1400" dirty="0">
                <a:latin typeface="Times New Roman" panose="02020603050405020304" pitchFamily="18" charset="0"/>
                <a:cs typeface="Times New Roman" panose="02020603050405020304" pitchFamily="18" charset="0"/>
              </a:rPr>
              <a:t>&amp; Manufacturing</a:t>
            </a:r>
            <a:endParaRPr lang="en-IN" sz="1400" dirty="0">
              <a:latin typeface="Times New Roman" panose="02020603050405020304" pitchFamily="18" charset="0"/>
              <a:cs typeface="Times New Roman" panose="02020603050405020304" pitchFamily="18" charset="0"/>
            </a:endParaRPr>
          </a:p>
        </p:txBody>
      </p:sp>
      <p:sp>
        <p:nvSpPr>
          <p:cNvPr id="4" name="Shape 79">
            <a:extLst>
              <a:ext uri="{FF2B5EF4-FFF2-40B4-BE49-F238E27FC236}">
                <a16:creationId xmlns:a16="http://schemas.microsoft.com/office/drawing/2014/main" id="{D593408E-BA2A-4915-B359-12E181E42773}"/>
              </a:ext>
            </a:extLst>
          </p:cNvPr>
          <p:cNvSpPr txBox="1">
            <a:spLocks/>
          </p:cNvSpPr>
          <p:nvPr/>
        </p:nvSpPr>
        <p:spPr>
          <a:xfrm>
            <a:off x="0" y="0"/>
            <a:ext cx="9144000" cy="641556"/>
          </a:xfrm>
          <a:prstGeom prst="rect">
            <a:avLst/>
          </a:prstGeom>
          <a:gradFill>
            <a:gsLst>
              <a:gs pos="0">
                <a:srgbClr val="1077D2"/>
              </a:gs>
              <a:gs pos="100000">
                <a:srgbClr val="093153"/>
              </a:gs>
            </a:gsLst>
            <a:lin ang="12000143"/>
          </a:gradFill>
          <a:ln w="12700">
            <a:miter lim="400000"/>
          </a:ln>
          <a:extLst>
            <a:ext uri="{C572A759-6A51-4108-AA02-DFA0A04FC94B}">
              <ma14:wrappingTextBoxFlag xmlns:ma14="http://schemas.microsoft.com/office/mac/drawingml/2011/main" xmlns="" val="1"/>
            </a:ext>
          </a:extLst>
        </p:spPr>
        <p:txBody>
          <a:bodyPr lIns="45719" tIns="91424" rIns="45719" bIns="91424" anchor="ctr">
            <a:normAutofit/>
          </a:bodyPr>
          <a:lst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a:lstStyle>
          <a:p>
            <a:pPr hangingPunct="1"/>
            <a:r>
              <a:rPr lang="en-US">
                <a:solidFill>
                  <a:schemeClr val="bg1"/>
                </a:solidFill>
              </a:rPr>
              <a:t>Data Exploration</a:t>
            </a:r>
            <a:endParaRPr lang="en-IN" dirty="0">
              <a:solidFill>
                <a:schemeClr val="bg1"/>
              </a:solidFill>
            </a:endParaRPr>
          </a:p>
        </p:txBody>
      </p:sp>
      <p:pic>
        <p:nvPicPr>
          <p:cNvPr id="5" name="Picture 4">
            <a:extLst>
              <a:ext uri="{FF2B5EF4-FFF2-40B4-BE49-F238E27FC236}">
                <a16:creationId xmlns:a16="http://schemas.microsoft.com/office/drawing/2014/main" id="{3EA89204-4FD6-4604-9135-E473ED2FEAD1}"/>
              </a:ext>
            </a:extLst>
          </p:cNvPr>
          <p:cNvPicPr>
            <a:picLocks noChangeAspect="1"/>
          </p:cNvPicPr>
          <p:nvPr/>
        </p:nvPicPr>
        <p:blipFill>
          <a:blip r:embed="rId2"/>
          <a:stretch>
            <a:fillRect/>
          </a:stretch>
        </p:blipFill>
        <p:spPr>
          <a:xfrm>
            <a:off x="4787590" y="1769327"/>
            <a:ext cx="4356410" cy="3375654"/>
          </a:xfrm>
          <a:prstGeom prst="rect">
            <a:avLst/>
          </a:prstGeom>
        </p:spPr>
      </p:pic>
      <p:sp>
        <p:nvSpPr>
          <p:cNvPr id="6" name="TextBox 5">
            <a:extLst>
              <a:ext uri="{FF2B5EF4-FFF2-40B4-BE49-F238E27FC236}">
                <a16:creationId xmlns:a16="http://schemas.microsoft.com/office/drawing/2014/main" id="{865DDB72-D870-47E8-BC6C-AF12658F274F}"/>
              </a:ext>
            </a:extLst>
          </p:cNvPr>
          <p:cNvSpPr txBox="1"/>
          <p:nvPr/>
        </p:nvSpPr>
        <p:spPr>
          <a:xfrm>
            <a:off x="215590" y="2571750"/>
            <a:ext cx="4497659"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v"/>
              <a:tabLst/>
            </a:pPr>
            <a:r>
              <a:rPr kumimoji="0" lang="en-US" sz="1400" u="none" strike="noStrike" cap="none" spc="0" normalizeH="0" baseline="0" dirty="0">
                <a:ln>
                  <a:noFill/>
                </a:ln>
                <a:solidFill>
                  <a:srgbClr val="000000"/>
                </a:solidFill>
                <a:effectLst/>
                <a:uFillTx/>
                <a:latin typeface="Sylfaen" panose="010A0502050306030303" pitchFamily="18" charset="0"/>
                <a:sym typeface="Arial"/>
              </a:rPr>
              <a:t>These can be obvious as most of these </a:t>
            </a:r>
            <a:r>
              <a:rPr lang="en-US" dirty="0">
                <a:latin typeface="Sylfaen" panose="010A0502050306030303" pitchFamily="18" charset="0"/>
              </a:rPr>
              <a:t>Industry sectors are based within the city or on the outskirts of the city therefore consumers prefer bike for commuting</a:t>
            </a:r>
            <a:endParaRPr kumimoji="0" lang="en-IN" sz="1400" u="none" strike="noStrike" cap="none" spc="0" normalizeH="0" baseline="0" dirty="0">
              <a:ln>
                <a:noFill/>
              </a:ln>
              <a:solidFill>
                <a:srgbClr val="000000"/>
              </a:solidFill>
              <a:effectLst/>
              <a:uFillTx/>
              <a:latin typeface="Sylfaen" panose="010A0502050306030303" pitchFamily="18" charset="0"/>
              <a:sym typeface="Arial"/>
            </a:endParaRPr>
          </a:p>
        </p:txBody>
      </p:sp>
      <p:sp>
        <p:nvSpPr>
          <p:cNvPr id="7" name="TextBox 6">
            <a:extLst>
              <a:ext uri="{FF2B5EF4-FFF2-40B4-BE49-F238E27FC236}">
                <a16:creationId xmlns:a16="http://schemas.microsoft.com/office/drawing/2014/main" id="{6C98CFEC-3526-4FDB-8886-CB388A25D566}"/>
              </a:ext>
            </a:extLst>
          </p:cNvPr>
          <p:cNvSpPr txBox="1"/>
          <p:nvPr/>
        </p:nvSpPr>
        <p:spPr>
          <a:xfrm>
            <a:off x="215590" y="3873190"/>
            <a:ext cx="4438186"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v"/>
              <a:tabLst/>
            </a:pPr>
            <a:r>
              <a:rPr kumimoji="0" lang="en-US"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rPr>
              <a:t>Most of the Industry sector have returned less than $1000000 profits</a:t>
            </a:r>
            <a:endParaRPr kumimoji="0" lang="en-I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40517030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7BD810-6B20-454D-9338-26B472319594}"/>
              </a:ext>
            </a:extLst>
          </p:cNvPr>
          <p:cNvPicPr>
            <a:picLocks noChangeAspect="1"/>
          </p:cNvPicPr>
          <p:nvPr/>
        </p:nvPicPr>
        <p:blipFill>
          <a:blip r:embed="rId2"/>
          <a:stretch>
            <a:fillRect/>
          </a:stretch>
        </p:blipFill>
        <p:spPr>
          <a:xfrm>
            <a:off x="59474" y="-9764"/>
            <a:ext cx="9084526" cy="640079"/>
          </a:xfrm>
          <a:prstGeom prst="rect">
            <a:avLst/>
          </a:prstGeom>
        </p:spPr>
      </p:pic>
      <p:sp>
        <p:nvSpPr>
          <p:cNvPr id="3" name="Text Placeholder 2">
            <a:extLst>
              <a:ext uri="{FF2B5EF4-FFF2-40B4-BE49-F238E27FC236}">
                <a16:creationId xmlns:a16="http://schemas.microsoft.com/office/drawing/2014/main" id="{31C15691-40D4-4AA0-85FE-A84F02443D9C}"/>
              </a:ext>
            </a:extLst>
          </p:cNvPr>
          <p:cNvSpPr>
            <a:spLocks noGrp="1"/>
          </p:cNvSpPr>
          <p:nvPr>
            <p:ph type="body" idx="1"/>
          </p:nvPr>
        </p:nvSpPr>
        <p:spPr>
          <a:xfrm>
            <a:off x="111780" y="1637763"/>
            <a:ext cx="5099824" cy="943954"/>
          </a:xfrm>
        </p:spPr>
        <p:txBody>
          <a:bodyPr>
            <a:normAutofit/>
          </a:bodyPr>
          <a:lstStyle/>
          <a:p>
            <a:pP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Overall, the mass customer </a:t>
            </a:r>
            <a:r>
              <a:rPr lang="en-US" sz="1400" dirty="0" err="1">
                <a:latin typeface="Times New Roman" panose="02020603050405020304" pitchFamily="18" charset="0"/>
                <a:cs typeface="Times New Roman" panose="02020603050405020304" pitchFamily="18" charset="0"/>
              </a:rPr>
              <a:t>segmetation</a:t>
            </a:r>
            <a:r>
              <a:rPr lang="en-US" sz="1400" dirty="0">
                <a:latin typeface="Times New Roman" panose="02020603050405020304" pitchFamily="18" charset="0"/>
                <a:cs typeface="Times New Roman" panose="02020603050405020304" pitchFamily="18" charset="0"/>
              </a:rPr>
              <a:t> makes the highest profit  across the different age clusters.</a:t>
            </a:r>
            <a:endParaRPr lang="en-IN"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6FC062A-AD3F-4835-BA46-964D299ED1C1}"/>
              </a:ext>
            </a:extLst>
          </p:cNvPr>
          <p:cNvPicPr>
            <a:picLocks noChangeAspect="1"/>
          </p:cNvPicPr>
          <p:nvPr/>
        </p:nvPicPr>
        <p:blipFill>
          <a:blip r:embed="rId3"/>
          <a:stretch>
            <a:fillRect/>
          </a:stretch>
        </p:blipFill>
        <p:spPr>
          <a:xfrm>
            <a:off x="5174166" y="2170772"/>
            <a:ext cx="3896700" cy="2896978"/>
          </a:xfrm>
          <a:prstGeom prst="rect">
            <a:avLst/>
          </a:prstGeom>
        </p:spPr>
      </p:pic>
      <p:sp>
        <p:nvSpPr>
          <p:cNvPr id="6" name="TextBox 5">
            <a:extLst>
              <a:ext uri="{FF2B5EF4-FFF2-40B4-BE49-F238E27FC236}">
                <a16:creationId xmlns:a16="http://schemas.microsoft.com/office/drawing/2014/main" id="{BC618BB2-6804-4C25-AD25-0FD22A8634C0}"/>
              </a:ext>
            </a:extLst>
          </p:cNvPr>
          <p:cNvSpPr txBox="1"/>
          <p:nvPr/>
        </p:nvSpPr>
        <p:spPr>
          <a:xfrm>
            <a:off x="5694556" y="2282283"/>
            <a:ext cx="2535044"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rPr>
              <a:t>Age Cluster Profit</a:t>
            </a:r>
            <a:endParaRPr kumimoji="0" lang="en-I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endParaRPr>
          </a:p>
        </p:txBody>
      </p:sp>
      <p:sp>
        <p:nvSpPr>
          <p:cNvPr id="7" name="TextBox 6">
            <a:extLst>
              <a:ext uri="{FF2B5EF4-FFF2-40B4-BE49-F238E27FC236}">
                <a16:creationId xmlns:a16="http://schemas.microsoft.com/office/drawing/2014/main" id="{E848B4EC-484A-4F9F-A6C2-DEED2B1EF583}"/>
              </a:ext>
            </a:extLst>
          </p:cNvPr>
          <p:cNvSpPr txBox="1"/>
          <p:nvPr/>
        </p:nvSpPr>
        <p:spPr>
          <a:xfrm>
            <a:off x="237893" y="2590058"/>
            <a:ext cx="4847599"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
              <a:tabLst/>
            </a:pPr>
            <a:r>
              <a:rPr kumimoji="0" lang="en-US"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rPr>
              <a:t>Mass customer aged between 38-47 likely to bring more profit for the company to other age clusters.</a:t>
            </a:r>
            <a:endParaRPr kumimoji="0" lang="en-I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endParaRPr>
          </a:p>
        </p:txBody>
      </p:sp>
      <p:sp>
        <p:nvSpPr>
          <p:cNvPr id="9" name="TextBox 8">
            <a:extLst>
              <a:ext uri="{FF2B5EF4-FFF2-40B4-BE49-F238E27FC236}">
                <a16:creationId xmlns:a16="http://schemas.microsoft.com/office/drawing/2014/main" id="{CE7C9417-6A0B-4F8B-B3BA-0BE749D37EED}"/>
              </a:ext>
            </a:extLst>
          </p:cNvPr>
          <p:cNvSpPr txBox="1"/>
          <p:nvPr/>
        </p:nvSpPr>
        <p:spPr>
          <a:xfrm>
            <a:off x="237893" y="3589165"/>
            <a:ext cx="4847599"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
              <a:tabLst/>
            </a:pPr>
            <a:r>
              <a:rPr kumimoji="0" lang="en-US"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rPr>
              <a:t>This is also indicates a trend to buying power, as the buying power increase over time till 47 and  see’s a decline in buying power, thus leading to lower profits</a:t>
            </a:r>
            <a:endParaRPr kumimoji="0" lang="en-I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endParaRPr>
          </a:p>
        </p:txBody>
      </p:sp>
      <p:sp>
        <p:nvSpPr>
          <p:cNvPr id="10" name="TextBox 9">
            <a:extLst>
              <a:ext uri="{FF2B5EF4-FFF2-40B4-BE49-F238E27FC236}">
                <a16:creationId xmlns:a16="http://schemas.microsoft.com/office/drawing/2014/main" id="{C80D27EF-D359-435D-9300-4C728F779F98}"/>
              </a:ext>
            </a:extLst>
          </p:cNvPr>
          <p:cNvSpPr txBox="1"/>
          <p:nvPr/>
        </p:nvSpPr>
        <p:spPr>
          <a:xfrm>
            <a:off x="572429" y="802888"/>
            <a:ext cx="794710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Sylfaen" panose="010A0502050306030303" pitchFamily="18" charset="0"/>
                <a:sym typeface="Arial"/>
              </a:rPr>
              <a:t>Profit of Wealth segment by Age sector</a:t>
            </a:r>
            <a:r>
              <a:rPr kumimoji="0" lang="en-US" sz="1400" b="0" i="0" u="none" strike="noStrike" cap="none" spc="0" normalizeH="0" baseline="0" dirty="0">
                <a:ln>
                  <a:noFill/>
                </a:ln>
                <a:solidFill>
                  <a:srgbClr val="000000"/>
                </a:solidFill>
                <a:effectLst/>
                <a:uFillTx/>
                <a:latin typeface="+mn-lt"/>
                <a:ea typeface="+mn-ea"/>
                <a:cs typeface="+mn-cs"/>
                <a:sym typeface="Arial"/>
              </a:rPr>
              <a:t>:</a:t>
            </a: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381449276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B165C-47CF-40D8-86A0-E3CC55B5F1AE}"/>
              </a:ext>
            </a:extLst>
          </p:cNvPr>
          <p:cNvSpPr>
            <a:spLocks noGrp="1"/>
          </p:cNvSpPr>
          <p:nvPr>
            <p:ph type="title"/>
          </p:nvPr>
        </p:nvSpPr>
        <p:spPr>
          <a:xfrm>
            <a:off x="118946" y="728545"/>
            <a:ext cx="8713355" cy="640079"/>
          </a:xfrm>
        </p:spPr>
        <p:txBody>
          <a:bodyPr>
            <a:normAutofit/>
          </a:bodyPr>
          <a:lstStyle/>
          <a:p>
            <a:pPr algn="ctr"/>
            <a:r>
              <a:rPr lang="en-US" sz="2000" b="1" dirty="0">
                <a:latin typeface="Sylfaen" panose="010A0502050306030303" pitchFamily="18" charset="0"/>
              </a:rPr>
              <a:t>Number of cars owned in Each state</a:t>
            </a:r>
            <a:endParaRPr lang="en-IN" sz="2000" b="1" dirty="0">
              <a:latin typeface="Sylfaen" panose="010A0502050306030303" pitchFamily="18" charset="0"/>
            </a:endParaRPr>
          </a:p>
        </p:txBody>
      </p:sp>
      <p:sp>
        <p:nvSpPr>
          <p:cNvPr id="3" name="Text Placeholder 2">
            <a:extLst>
              <a:ext uri="{FF2B5EF4-FFF2-40B4-BE49-F238E27FC236}">
                <a16:creationId xmlns:a16="http://schemas.microsoft.com/office/drawing/2014/main" id="{77D327BB-D25B-4CBA-92BF-CE2DDAFDA7A1}"/>
              </a:ext>
            </a:extLst>
          </p:cNvPr>
          <p:cNvSpPr>
            <a:spLocks noGrp="1"/>
          </p:cNvSpPr>
          <p:nvPr>
            <p:ph type="body" idx="1"/>
          </p:nvPr>
        </p:nvSpPr>
        <p:spPr>
          <a:xfrm>
            <a:off x="1" y="1717470"/>
            <a:ext cx="4733322" cy="941942"/>
          </a:xfrm>
        </p:spPr>
        <p:txBody>
          <a:bodyPr>
            <a:normAutofit/>
          </a:bodyPr>
          <a:lstStyle/>
          <a:p>
            <a:pPr>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NSW,VIC  could be slighter potential opportunities for the company  than the QLD</a:t>
            </a:r>
            <a:endParaRPr lang="en-IN" sz="1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77696C2-1019-44E8-9409-F72AC20DC1FB}"/>
              </a:ext>
            </a:extLst>
          </p:cNvPr>
          <p:cNvPicPr>
            <a:picLocks noChangeAspect="1"/>
          </p:cNvPicPr>
          <p:nvPr/>
        </p:nvPicPr>
        <p:blipFill>
          <a:blip r:embed="rId2"/>
          <a:stretch>
            <a:fillRect/>
          </a:stretch>
        </p:blipFill>
        <p:spPr>
          <a:xfrm>
            <a:off x="29737" y="0"/>
            <a:ext cx="9084526" cy="640079"/>
          </a:xfrm>
          <a:prstGeom prst="rect">
            <a:avLst/>
          </a:prstGeom>
        </p:spPr>
      </p:pic>
      <p:graphicFrame>
        <p:nvGraphicFramePr>
          <p:cNvPr id="5" name="Chart 4">
            <a:extLst>
              <a:ext uri="{FF2B5EF4-FFF2-40B4-BE49-F238E27FC236}">
                <a16:creationId xmlns:a16="http://schemas.microsoft.com/office/drawing/2014/main" id="{2A82CABF-5CA7-45E6-807D-65FBB5B6C6A4}"/>
              </a:ext>
            </a:extLst>
          </p:cNvPr>
          <p:cNvGraphicFramePr>
            <a:graphicFrameLocks/>
          </p:cNvGraphicFramePr>
          <p:nvPr>
            <p:extLst>
              <p:ext uri="{D42A27DB-BD31-4B8C-83A1-F6EECF244321}">
                <p14:modId xmlns:p14="http://schemas.microsoft.com/office/powerpoint/2010/main" val="3349367438"/>
              </p:ext>
            </p:extLst>
          </p:nvPr>
        </p:nvGraphicFramePr>
        <p:xfrm>
          <a:off x="4869366" y="2094417"/>
          <a:ext cx="4155688" cy="289838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30CD14AE-83AF-4322-BA59-8A6D422D5662}"/>
              </a:ext>
            </a:extLst>
          </p:cNvPr>
          <p:cNvSpPr txBox="1"/>
          <p:nvPr/>
        </p:nvSpPr>
        <p:spPr>
          <a:xfrm>
            <a:off x="118945" y="2847278"/>
            <a:ext cx="4733322"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kumimoji="0" lang="en-US"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rPr>
              <a:t>NSW, has the highest potential  as the number of people that own car is almost equal to the people who don’t  own cars which shows there is opportunity to find value customer there.</a:t>
            </a:r>
            <a:endParaRPr kumimoji="0" lang="en-I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1492020415"/>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179</TotalTime>
  <Words>575</Words>
  <Application>Microsoft Office PowerPoint</Application>
  <PresentationFormat>On-screen Show (16:9)</PresentationFormat>
  <Paragraphs>96</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Arial</vt:lpstr>
      <vt:lpstr>Open Sans</vt:lpstr>
      <vt:lpstr>Open Sans Extrabold</vt:lpstr>
      <vt:lpstr>Open Sans Light</vt:lpstr>
      <vt:lpstr>Sylfaen</vt:lpstr>
      <vt:lpstr>Times New Roman</vt:lpstr>
      <vt:lpstr>Wingdings</vt:lpstr>
      <vt:lpstr>Simple Light</vt:lpstr>
      <vt:lpstr>PowerPoint Presentation</vt:lpstr>
      <vt:lpstr>PowerPoint Presentation</vt:lpstr>
      <vt:lpstr>PowerPoint Presentation</vt:lpstr>
      <vt:lpstr>Approach For Data Analysis</vt:lpstr>
      <vt:lpstr>PowerPoint Presentation</vt:lpstr>
      <vt:lpstr>Bike related purchase over the last 3 years based on Gender:</vt:lpstr>
      <vt:lpstr>Top Industry contributing to the maxing property &amp; bike Related purchases</vt:lpstr>
      <vt:lpstr>PowerPoint Presentation</vt:lpstr>
      <vt:lpstr>Number of cars owned in Each state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Maruthu pandiyan</dc:creator>
  <cp:lastModifiedBy>Maruthupandiyan k</cp:lastModifiedBy>
  <cp:revision>7</cp:revision>
  <dcterms:modified xsi:type="dcterms:W3CDTF">2022-02-10T21:18:21Z</dcterms:modified>
</cp:coreProperties>
</file>