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7"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a:srgbClr val="EAEAEA"/>
    <a:srgbClr val="344529"/>
    <a:srgbClr val="2B3922"/>
    <a:srgbClr val="2E3722"/>
    <a:srgbClr val="FCF7F1"/>
    <a:srgbClr val="B8D233"/>
    <a:srgbClr val="5CC6D6"/>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7C49F-D0B3-0000-907C-AFB970323105}" v="88" dt="2021-05-05T07:14:52.769"/>
    <p1510:client id="{62DBC49F-F0B5-0000-907C-A6C87D95A5CE}" v="257" dt="2021-05-05T08:33:58.543"/>
    <p1510:client id="{9289F256-B0DD-2828-A294-C8D2276D1171}" v="1033" dt="2021-05-05T09:08:01.871"/>
    <p1510:client id="{F8B90D51-64C4-F8F0-6A09-FA055B91836F}" v="12" dt="2021-05-05T13:49:29.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1" y="1808532"/>
            <a:ext cx="4947858" cy="2390605"/>
          </a:xfrm>
        </p:spPr>
        <p:txBody>
          <a:bodyPr>
            <a:normAutofit/>
          </a:bodyPr>
          <a:lstStyle/>
          <a:p>
            <a:r>
              <a:rPr lang="en-US" sz="4400" dirty="0">
                <a:solidFill>
                  <a:schemeClr val="tx1"/>
                </a:solidFill>
              </a:rPr>
              <a:t>SAFETY APP FOR EMERGENCY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81887"/>
            <a:ext cx="4775075" cy="932155"/>
          </a:xfrm>
        </p:spPr>
        <p:txBody>
          <a:bodyPr>
            <a:normAutofit/>
          </a:bodyPr>
          <a:lstStyle/>
          <a:p>
            <a:pPr algn="l">
              <a:spcAft>
                <a:spcPts val="600"/>
              </a:spcAft>
            </a:pPr>
            <a:r>
              <a:rPr lang="en-US" dirty="0">
                <a:solidFill>
                  <a:schemeClr val="tx1"/>
                </a:solidFill>
              </a:rPr>
              <a:t>By,</a:t>
            </a:r>
          </a:p>
          <a:p>
            <a:pPr algn="l">
              <a:spcAft>
                <a:spcPts val="600"/>
              </a:spcAft>
            </a:pPr>
            <a:r>
              <a:rPr lang="en-US" dirty="0" err="1">
                <a:solidFill>
                  <a:schemeClr val="tx1"/>
                </a:solidFill>
              </a:rPr>
              <a:t>Vishnupriya</a:t>
            </a:r>
            <a:r>
              <a:rPr lang="en-US" dirty="0">
                <a:solidFill>
                  <a:schemeClr val="tx1"/>
                </a:solidFill>
              </a:rPr>
              <a:t> S M – 2018115133</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FECF-5C84-4902-A09D-7C8678D82E83}"/>
              </a:ext>
            </a:extLst>
          </p:cNvPr>
          <p:cNvSpPr>
            <a:spLocks noGrp="1"/>
          </p:cNvSpPr>
          <p:nvPr>
            <p:ph type="title"/>
          </p:nvPr>
        </p:nvSpPr>
        <p:spPr/>
        <p:txBody>
          <a:bodyPr/>
          <a:lstStyle/>
          <a:p>
            <a:r>
              <a:rPr lang="en-IN" dirty="0"/>
              <a:t>Abstract </a:t>
            </a:r>
            <a:r>
              <a:rPr lang="en-IN"/>
              <a:t>- Introduction</a:t>
            </a:r>
            <a:endParaRPr lang="en-IN" dirty="0"/>
          </a:p>
        </p:txBody>
      </p:sp>
      <p:sp>
        <p:nvSpPr>
          <p:cNvPr id="3" name="Content Placeholder 2">
            <a:extLst>
              <a:ext uri="{FF2B5EF4-FFF2-40B4-BE49-F238E27FC236}">
                <a16:creationId xmlns:a16="http://schemas.microsoft.com/office/drawing/2014/main" id="{033DB982-AE99-4502-8170-7FE791EB4ADB}"/>
              </a:ext>
            </a:extLst>
          </p:cNvPr>
          <p:cNvSpPr>
            <a:spLocks noGrp="1"/>
          </p:cNvSpPr>
          <p:nvPr>
            <p:ph idx="1"/>
          </p:nvPr>
        </p:nvSpPr>
        <p:spPr/>
        <p:txBody>
          <a:bodyPr>
            <a:normAutofit fontScale="92500" lnSpcReduction="10000"/>
          </a:bodyPr>
          <a:lstStyle/>
          <a:p>
            <a:r>
              <a:rPr lang="en-US" sz="1800" b="0" i="0" dirty="0">
                <a:effectLst>
                  <a:outerShdw blurRad="38100" dist="38100" dir="2700000" algn="tl">
                    <a:srgbClr val="000000">
                      <a:alpha val="43137"/>
                    </a:srgbClr>
                  </a:outerShdw>
                </a:effectLst>
              </a:rPr>
              <a:t>Our aim is to introduces an app which ensures the safety of women in the country . This app helps to identify and call on resources to help the one out of dangerous situations. This reduces risk and bring an assistant when we need it help us to identify the location of the one in danger.</a:t>
            </a:r>
          </a:p>
          <a:p>
            <a:r>
              <a:rPr lang="en-US" sz="1800" dirty="0">
                <a:effectLst>
                  <a:outerShdw blurRad="38100" dist="38100" dir="2700000" algn="tl">
                    <a:srgbClr val="000000">
                      <a:alpha val="43137"/>
                    </a:srgbClr>
                  </a:outerShdw>
                </a:effectLst>
              </a:rPr>
              <a:t>This app can be activated by a single click when the users that they are in danger .This application communiqués the user’s location to the registered contacts in the form of message. </a:t>
            </a:r>
          </a:p>
          <a:p>
            <a:r>
              <a:rPr lang="en-US" sz="1800" dirty="0">
                <a:effectLst>
                  <a:outerShdw blurRad="38100" dist="38100" dir="2700000" algn="tl">
                    <a:srgbClr val="000000">
                      <a:alpha val="43137"/>
                    </a:srgbClr>
                  </a:outerShdw>
                </a:effectLst>
              </a:rPr>
              <a:t>The key features of this application are along with the user’s location, Police emergency number gets a call. Also, the registered contacts can be manipulated by user in a database.</a:t>
            </a:r>
            <a:endParaRPr lang="en-US" sz="1800" b="0" i="0" dirty="0">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This application uses GPS for identifying the location of the user in trouble, uses a database in which the complete details to which the information has to be sent like the required information like GPS co-ordinates will be stored. </a:t>
            </a:r>
            <a:endParaRPr lang="en-US" sz="1800" b="0" i="0" dirty="0">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62458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9CC0-B6FE-4895-94B1-A065869C522A}"/>
              </a:ext>
            </a:extLst>
          </p:cNvPr>
          <p:cNvSpPr>
            <a:spLocks noGrp="1"/>
          </p:cNvSpPr>
          <p:nvPr>
            <p:ph type="title"/>
          </p:nvPr>
        </p:nvSpPr>
        <p:spPr>
          <a:xfrm>
            <a:off x="937404" y="254406"/>
            <a:ext cx="10058400" cy="1371600"/>
          </a:xfrm>
        </p:spPr>
        <p:txBody>
          <a:bodyPr/>
          <a:lstStyle/>
          <a:p>
            <a:r>
              <a:rPr lang="en-IN" dirty="0"/>
              <a:t>System Overview</a:t>
            </a:r>
          </a:p>
        </p:txBody>
      </p:sp>
      <p:sp>
        <p:nvSpPr>
          <p:cNvPr id="3" name="Content Placeholder 2">
            <a:extLst>
              <a:ext uri="{FF2B5EF4-FFF2-40B4-BE49-F238E27FC236}">
                <a16:creationId xmlns:a16="http://schemas.microsoft.com/office/drawing/2014/main" id="{86779FDC-8C47-4115-B25E-B35D32BE0A5A}"/>
              </a:ext>
            </a:extLst>
          </p:cNvPr>
          <p:cNvSpPr>
            <a:spLocks noGrp="1"/>
          </p:cNvSpPr>
          <p:nvPr>
            <p:ph idx="1"/>
          </p:nvPr>
        </p:nvSpPr>
        <p:spPr>
          <a:xfrm>
            <a:off x="851140" y="1456139"/>
            <a:ext cx="10058400" cy="3849624"/>
          </a:xfrm>
        </p:spPr>
        <p:txBody>
          <a:bodyPr vert="horz" lIns="91440" tIns="45720" rIns="91440" bIns="45720" rtlCol="0" anchor="t">
            <a:noAutofit/>
          </a:bodyPr>
          <a:lstStyle/>
          <a:p>
            <a:pPr marL="0" indent="0">
              <a:buNone/>
            </a:pPr>
            <a:endParaRPr lang="en-IN" sz="1800" dirty="0">
              <a:ea typeface="+mn-lt"/>
              <a:cs typeface="+mn-lt"/>
            </a:endParaRPr>
          </a:p>
          <a:p>
            <a:pPr>
              <a:buClr>
                <a:srgbClr val="262626"/>
              </a:buClr>
              <a:buFont typeface="Wingdings" pitchFamily="18" charset="0"/>
              <a:buChar char="v"/>
            </a:pPr>
            <a:r>
              <a:rPr lang="en-IN" sz="2400" b="1" dirty="0">
                <a:ea typeface="+mn-lt"/>
                <a:cs typeface="+mn-lt"/>
              </a:rPr>
              <a:t> </a:t>
            </a:r>
            <a:r>
              <a:rPr lang="en-IN" sz="2000" dirty="0">
                <a:effectLst>
                  <a:outerShdw blurRad="38100" dist="38100" dir="2700000" algn="tl">
                    <a:srgbClr val="000000">
                      <a:alpha val="43137"/>
                    </a:srgbClr>
                  </a:outerShdw>
                </a:effectLst>
                <a:ea typeface="+mn-lt"/>
                <a:cs typeface="+mn-lt"/>
              </a:rPr>
              <a:t>The user is directed to the main screen of the application. This is the screen that would open  up when the user opens the application.</a:t>
            </a:r>
          </a:p>
          <a:p>
            <a:pPr>
              <a:buClr>
                <a:srgbClr val="262626"/>
              </a:buClr>
              <a:buFont typeface="Wingdings" pitchFamily="18" charset="0"/>
              <a:buChar char="v"/>
            </a:pPr>
            <a:r>
              <a:rPr lang="en-IN" sz="2000" dirty="0">
                <a:effectLst>
                  <a:outerShdw blurRad="38100" dist="38100" dir="2700000" algn="tl">
                    <a:srgbClr val="000000">
                      <a:alpha val="43137"/>
                    </a:srgbClr>
                  </a:outerShdw>
                </a:effectLst>
                <a:ea typeface="+mn-lt"/>
                <a:cs typeface="+mn-lt"/>
              </a:rPr>
              <a:t>The user can set the contacts to send the text message within the app.</a:t>
            </a:r>
          </a:p>
          <a:p>
            <a:pPr>
              <a:buClr>
                <a:srgbClr val="262626"/>
              </a:buClr>
              <a:buFont typeface="Wingdings" pitchFamily="18" charset="0"/>
              <a:buChar char="v"/>
            </a:pPr>
            <a:r>
              <a:rPr lang="en-IN" sz="2000" dirty="0">
                <a:effectLst>
                  <a:outerShdw blurRad="38100" dist="38100" dir="2700000" algn="tl">
                    <a:srgbClr val="000000">
                      <a:alpha val="43137"/>
                    </a:srgbClr>
                  </a:outerShdw>
                </a:effectLst>
                <a:ea typeface="+mn-lt"/>
                <a:cs typeface="+mn-lt"/>
              </a:rPr>
              <a:t>The user can press the emergency button to send text messages  to the contacts set up.</a:t>
            </a:r>
          </a:p>
          <a:p>
            <a:pPr>
              <a:buClr>
                <a:srgbClr val="262626"/>
              </a:buClr>
              <a:buFont typeface="Wingdings" pitchFamily="18" charset="0"/>
              <a:buChar char="v"/>
            </a:pPr>
            <a:r>
              <a:rPr lang="en-IN" sz="2000" dirty="0">
                <a:effectLst>
                  <a:outerShdw blurRad="38100" dist="38100" dir="2700000" algn="tl">
                    <a:srgbClr val="000000">
                      <a:alpha val="43137"/>
                    </a:srgbClr>
                  </a:outerShdw>
                </a:effectLst>
              </a:rPr>
              <a:t>In case of panic or emergency  situation the user can long press the emergency button</a:t>
            </a:r>
          </a:p>
          <a:p>
            <a:pPr>
              <a:buClr>
                <a:srgbClr val="262626"/>
              </a:buClr>
              <a:buFont typeface="Wingdings" pitchFamily="18" charset="0"/>
              <a:buChar char="v"/>
            </a:pPr>
            <a:r>
              <a:rPr lang="en-IN" sz="2000" dirty="0">
                <a:effectLst>
                  <a:outerShdw blurRad="38100" dist="38100" dir="2700000" algn="tl">
                    <a:srgbClr val="000000">
                      <a:alpha val="43137"/>
                    </a:srgbClr>
                  </a:outerShdw>
                </a:effectLst>
              </a:rPr>
              <a:t>Thereby  the </a:t>
            </a:r>
            <a:r>
              <a:rPr lang="en-IN" sz="2000" dirty="0">
                <a:effectLst>
                  <a:outerShdw blurRad="38100" dist="38100" dir="2700000" algn="tl">
                    <a:srgbClr val="000000">
                      <a:alpha val="43137"/>
                    </a:srgbClr>
                  </a:outerShdw>
                </a:effectLst>
                <a:ea typeface="+mn-lt"/>
                <a:cs typeface="+mn-lt"/>
              </a:rPr>
              <a:t> location is also sent as a part of the text to the stored contacts and to the emergency report number and scream alarm makes a loud sound to notify people that the user is in emergency  situation.</a:t>
            </a:r>
            <a:endParaRPr lang="en-IN" sz="20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36CFD46E-2B6D-44F3-910D-A40299E0FED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64489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37FA-8327-41B7-9D59-5FD8A2A5584B}"/>
              </a:ext>
            </a:extLst>
          </p:cNvPr>
          <p:cNvSpPr>
            <a:spLocks noGrp="1"/>
          </p:cNvSpPr>
          <p:nvPr>
            <p:ph type="title"/>
          </p:nvPr>
        </p:nvSpPr>
        <p:spPr/>
        <p:txBody>
          <a:bodyPr/>
          <a:lstStyle/>
          <a:p>
            <a:r>
              <a:rPr lang="en-IN" dirty="0"/>
              <a:t>System Design </a:t>
            </a:r>
          </a:p>
        </p:txBody>
      </p:sp>
      <p:sp>
        <p:nvSpPr>
          <p:cNvPr id="3" name="Content Placeholder 2">
            <a:extLst>
              <a:ext uri="{FF2B5EF4-FFF2-40B4-BE49-F238E27FC236}">
                <a16:creationId xmlns:a16="http://schemas.microsoft.com/office/drawing/2014/main" id="{5C62ED73-89CE-446E-99C6-50D8B734E9E0}"/>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1531E733-3377-4774-8B5E-C94A91302D36}"/>
              </a:ext>
            </a:extLst>
          </p:cNvPr>
          <p:cNvSpPr/>
          <p:nvPr/>
        </p:nvSpPr>
        <p:spPr>
          <a:xfrm>
            <a:off x="4793941" y="2503503"/>
            <a:ext cx="2379215" cy="19442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ANDROID APPLICATION</a:t>
            </a:r>
          </a:p>
        </p:txBody>
      </p:sp>
      <p:sp>
        <p:nvSpPr>
          <p:cNvPr id="5" name="Rectangle: Rounded Corners 4">
            <a:extLst>
              <a:ext uri="{FF2B5EF4-FFF2-40B4-BE49-F238E27FC236}">
                <a16:creationId xmlns:a16="http://schemas.microsoft.com/office/drawing/2014/main" id="{03CB4C50-31AA-4E5D-900D-76432C51F9B6}"/>
              </a:ext>
            </a:extLst>
          </p:cNvPr>
          <p:cNvSpPr/>
          <p:nvPr/>
        </p:nvSpPr>
        <p:spPr>
          <a:xfrm>
            <a:off x="8371642" y="3406937"/>
            <a:ext cx="2050741" cy="9854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SQLITE DATABASE</a:t>
            </a:r>
          </a:p>
        </p:txBody>
      </p:sp>
      <p:sp>
        <p:nvSpPr>
          <p:cNvPr id="6" name="Rectangle: Rounded Corners 5">
            <a:extLst>
              <a:ext uri="{FF2B5EF4-FFF2-40B4-BE49-F238E27FC236}">
                <a16:creationId xmlns:a16="http://schemas.microsoft.com/office/drawing/2014/main" id="{E110AD8F-243A-4C82-8107-1724BA964754}"/>
              </a:ext>
            </a:extLst>
          </p:cNvPr>
          <p:cNvSpPr/>
          <p:nvPr/>
        </p:nvSpPr>
        <p:spPr>
          <a:xfrm>
            <a:off x="8735627" y="4874358"/>
            <a:ext cx="1526959" cy="15358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CONTACT NUMBERS</a:t>
            </a:r>
          </a:p>
        </p:txBody>
      </p:sp>
      <p:sp>
        <p:nvSpPr>
          <p:cNvPr id="7" name="Arrow: Down 6">
            <a:extLst>
              <a:ext uri="{FF2B5EF4-FFF2-40B4-BE49-F238E27FC236}">
                <a16:creationId xmlns:a16="http://schemas.microsoft.com/office/drawing/2014/main" id="{61600100-8820-4D7C-92A4-F48BA4C4E93A}"/>
              </a:ext>
            </a:extLst>
          </p:cNvPr>
          <p:cNvSpPr/>
          <p:nvPr/>
        </p:nvSpPr>
        <p:spPr>
          <a:xfrm>
            <a:off x="9370379" y="4403841"/>
            <a:ext cx="257453" cy="47051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78DC2344-FA59-4711-A0C5-C6A77685D12F}"/>
              </a:ext>
            </a:extLst>
          </p:cNvPr>
          <p:cNvSpPr/>
          <p:nvPr/>
        </p:nvSpPr>
        <p:spPr>
          <a:xfrm>
            <a:off x="5131293" y="958788"/>
            <a:ext cx="1704513" cy="7457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GPS LOCATION</a:t>
            </a:r>
          </a:p>
        </p:txBody>
      </p:sp>
      <p:sp>
        <p:nvSpPr>
          <p:cNvPr id="9" name="Arrow: Down 8">
            <a:extLst>
              <a:ext uri="{FF2B5EF4-FFF2-40B4-BE49-F238E27FC236}">
                <a16:creationId xmlns:a16="http://schemas.microsoft.com/office/drawing/2014/main" id="{D149F793-C431-4105-925D-CC5E7335A35D}"/>
              </a:ext>
            </a:extLst>
          </p:cNvPr>
          <p:cNvSpPr/>
          <p:nvPr/>
        </p:nvSpPr>
        <p:spPr>
          <a:xfrm>
            <a:off x="5823751" y="1704513"/>
            <a:ext cx="272249" cy="79899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B47FDB7-A989-4B98-B089-32741B7E10E7}"/>
              </a:ext>
            </a:extLst>
          </p:cNvPr>
          <p:cNvSpPr/>
          <p:nvPr/>
        </p:nvSpPr>
        <p:spPr>
          <a:xfrm>
            <a:off x="4793941" y="5069149"/>
            <a:ext cx="2379215" cy="11462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SMS AND CALL INTENTS</a:t>
            </a:r>
          </a:p>
        </p:txBody>
      </p:sp>
      <p:sp>
        <p:nvSpPr>
          <p:cNvPr id="11" name="Arrow: Down 10">
            <a:extLst>
              <a:ext uri="{FF2B5EF4-FFF2-40B4-BE49-F238E27FC236}">
                <a16:creationId xmlns:a16="http://schemas.microsoft.com/office/drawing/2014/main" id="{51EEAD9B-0BEF-402E-AF55-F0E2FEE18919}"/>
              </a:ext>
            </a:extLst>
          </p:cNvPr>
          <p:cNvSpPr/>
          <p:nvPr/>
        </p:nvSpPr>
        <p:spPr>
          <a:xfrm>
            <a:off x="5823751" y="4447713"/>
            <a:ext cx="257453" cy="62143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94112B87-9D00-4DD1-A8EF-B91E2831E2D4}"/>
              </a:ext>
            </a:extLst>
          </p:cNvPr>
          <p:cNvSpPr/>
          <p:nvPr/>
        </p:nvSpPr>
        <p:spPr>
          <a:xfrm>
            <a:off x="7173156" y="3829015"/>
            <a:ext cx="1198486" cy="25745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1174FD0-2A43-46D2-A9FE-C025E84C8D6C}"/>
              </a:ext>
            </a:extLst>
          </p:cNvPr>
          <p:cNvSpPr/>
          <p:nvPr/>
        </p:nvSpPr>
        <p:spPr>
          <a:xfrm>
            <a:off x="8371642" y="2306041"/>
            <a:ext cx="2050741" cy="8979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SCREAM ALARM</a:t>
            </a:r>
          </a:p>
        </p:txBody>
      </p:sp>
      <p:sp>
        <p:nvSpPr>
          <p:cNvPr id="14" name="Arrow: Right 13">
            <a:extLst>
              <a:ext uri="{FF2B5EF4-FFF2-40B4-BE49-F238E27FC236}">
                <a16:creationId xmlns:a16="http://schemas.microsoft.com/office/drawing/2014/main" id="{9082A668-E2C8-45CB-AF96-8935327E6505}"/>
              </a:ext>
            </a:extLst>
          </p:cNvPr>
          <p:cNvSpPr/>
          <p:nvPr/>
        </p:nvSpPr>
        <p:spPr>
          <a:xfrm>
            <a:off x="7173156" y="2783149"/>
            <a:ext cx="1198486" cy="23865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780168F4-6297-4C6B-BE33-77DAF1B0DC05}"/>
              </a:ext>
            </a:extLst>
          </p:cNvPr>
          <p:cNvSpPr/>
          <p:nvPr/>
        </p:nvSpPr>
        <p:spPr>
          <a:xfrm>
            <a:off x="2380752" y="2802977"/>
            <a:ext cx="1873189" cy="5733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ADD CONTACTS</a:t>
            </a:r>
          </a:p>
        </p:txBody>
      </p:sp>
      <p:sp>
        <p:nvSpPr>
          <p:cNvPr id="16" name="Rectangle: Rounded Corners 15">
            <a:extLst>
              <a:ext uri="{FF2B5EF4-FFF2-40B4-BE49-F238E27FC236}">
                <a16:creationId xmlns:a16="http://schemas.microsoft.com/office/drawing/2014/main" id="{32B518C2-B916-4BD8-9E1B-C367EAA6FAAC}"/>
              </a:ext>
            </a:extLst>
          </p:cNvPr>
          <p:cNvSpPr/>
          <p:nvPr/>
        </p:nvSpPr>
        <p:spPr>
          <a:xfrm>
            <a:off x="2388093" y="3719744"/>
            <a:ext cx="1873189" cy="5733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EMERGENCY</a:t>
            </a:r>
          </a:p>
        </p:txBody>
      </p:sp>
      <p:sp>
        <p:nvSpPr>
          <p:cNvPr id="17" name="Arrow: Right 16">
            <a:extLst>
              <a:ext uri="{FF2B5EF4-FFF2-40B4-BE49-F238E27FC236}">
                <a16:creationId xmlns:a16="http://schemas.microsoft.com/office/drawing/2014/main" id="{1D1F418B-EA4C-4D8D-A36D-7D540F0CA95F}"/>
              </a:ext>
            </a:extLst>
          </p:cNvPr>
          <p:cNvSpPr/>
          <p:nvPr/>
        </p:nvSpPr>
        <p:spPr>
          <a:xfrm>
            <a:off x="4261282" y="3021808"/>
            <a:ext cx="532659" cy="18220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FA3D3122-F434-433B-B54A-29B74ED7FE48}"/>
              </a:ext>
            </a:extLst>
          </p:cNvPr>
          <p:cNvSpPr/>
          <p:nvPr/>
        </p:nvSpPr>
        <p:spPr>
          <a:xfrm>
            <a:off x="4261282" y="3934516"/>
            <a:ext cx="532659" cy="20292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3418EDD6-1DEF-4F32-A537-FA8289565A38}"/>
              </a:ext>
            </a:extLst>
          </p:cNvPr>
          <p:cNvCxnSpPr/>
          <p:nvPr/>
        </p:nvCxnSpPr>
        <p:spPr>
          <a:xfrm>
            <a:off x="1855434" y="3638957"/>
            <a:ext cx="540000" cy="3826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92CA41-B51A-4FEF-B330-F8376A6C1C04}"/>
              </a:ext>
            </a:extLst>
          </p:cNvPr>
          <p:cNvCxnSpPr>
            <a:endCxn id="15" idx="1"/>
          </p:cNvCxnSpPr>
          <p:nvPr/>
        </p:nvCxnSpPr>
        <p:spPr>
          <a:xfrm flipV="1">
            <a:off x="1848093" y="3089636"/>
            <a:ext cx="532659" cy="5186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17AD9AE2-60DD-488B-8026-FE5783516251}"/>
              </a:ext>
            </a:extLst>
          </p:cNvPr>
          <p:cNvSpPr/>
          <p:nvPr/>
        </p:nvSpPr>
        <p:spPr>
          <a:xfrm>
            <a:off x="639192" y="3021808"/>
            <a:ext cx="1216242" cy="12712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 STARTED</a:t>
            </a:r>
          </a:p>
        </p:txBody>
      </p:sp>
      <p:sp>
        <p:nvSpPr>
          <p:cNvPr id="19" name="Rectangle: Rounded Corners 18">
            <a:extLst>
              <a:ext uri="{FF2B5EF4-FFF2-40B4-BE49-F238E27FC236}">
                <a16:creationId xmlns:a16="http://schemas.microsoft.com/office/drawing/2014/main" id="{B9C4A6BD-50B9-4184-8B00-943886328FCA}"/>
              </a:ext>
            </a:extLst>
          </p:cNvPr>
          <p:cNvSpPr/>
          <p:nvPr/>
        </p:nvSpPr>
        <p:spPr>
          <a:xfrm>
            <a:off x="7723573" y="1020932"/>
            <a:ext cx="1904259" cy="7989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CHATBOT</a:t>
            </a:r>
          </a:p>
        </p:txBody>
      </p:sp>
      <p:cxnSp>
        <p:nvCxnSpPr>
          <p:cNvPr id="22" name="Straight Arrow Connector 21">
            <a:extLst>
              <a:ext uri="{FF2B5EF4-FFF2-40B4-BE49-F238E27FC236}">
                <a16:creationId xmlns:a16="http://schemas.microsoft.com/office/drawing/2014/main" id="{F3CD72E0-6BEA-4CC1-A77E-AFAC7DAB3F57}"/>
              </a:ext>
            </a:extLst>
          </p:cNvPr>
          <p:cNvCxnSpPr/>
          <p:nvPr/>
        </p:nvCxnSpPr>
        <p:spPr>
          <a:xfrm flipV="1">
            <a:off x="6788458" y="1819922"/>
            <a:ext cx="935115" cy="6713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67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064F-3417-435D-9DB9-623CAA5BAAF3}"/>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16562045-189A-40DC-A36C-CC08B686F8CA}"/>
              </a:ext>
            </a:extLst>
          </p:cNvPr>
          <p:cNvSpPr>
            <a:spLocks noGrp="1"/>
          </p:cNvSpPr>
          <p:nvPr>
            <p:ph idx="1"/>
          </p:nvPr>
        </p:nvSpPr>
        <p:spPr/>
        <p:txBody>
          <a:bodyPr>
            <a:normAutofit/>
          </a:bodyPr>
          <a:lstStyle/>
          <a:p>
            <a:r>
              <a:rPr lang="en-IN" sz="1800" dirty="0">
                <a:effectLst>
                  <a:outerShdw blurRad="38100" dist="38100" dir="2700000" algn="tl">
                    <a:srgbClr val="000000">
                      <a:alpha val="43137"/>
                    </a:srgbClr>
                  </a:outerShdw>
                </a:effectLst>
              </a:rPr>
              <a:t>IDE – Android Studio </a:t>
            </a:r>
          </a:p>
          <a:p>
            <a:r>
              <a:rPr lang="en-IN" sz="1800" dirty="0">
                <a:effectLst>
                  <a:outerShdw blurRad="38100" dist="38100" dir="2700000" algn="tl">
                    <a:srgbClr val="000000">
                      <a:alpha val="43137"/>
                    </a:srgbClr>
                  </a:outerShdw>
                </a:effectLst>
              </a:rPr>
              <a:t>SQLite Database – Used for storing the contact numbers which are going to intimated about user’s location on pressing EMERGENCY button.</a:t>
            </a:r>
          </a:p>
          <a:p>
            <a:r>
              <a:rPr lang="en-IN" sz="1800" dirty="0">
                <a:effectLst>
                  <a:outerShdw blurRad="38100" dist="38100" dir="2700000" algn="tl">
                    <a:srgbClr val="000000">
                      <a:alpha val="43137"/>
                    </a:srgbClr>
                  </a:outerShdw>
                </a:effectLst>
              </a:rPr>
              <a:t>GPS Enabled – Used for finding the latitude and longitude of the user.</a:t>
            </a:r>
          </a:p>
          <a:p>
            <a:r>
              <a:rPr lang="en-IN" sz="1800" dirty="0">
                <a:effectLst>
                  <a:outerShdw blurRad="38100" dist="38100" dir="2700000" algn="tl">
                    <a:srgbClr val="000000">
                      <a:alpha val="43137"/>
                    </a:srgbClr>
                  </a:outerShdw>
                </a:effectLst>
              </a:rPr>
              <a:t>SMS Intent – Sending the user’s location information to all the stored contact numbers as a group MMS.</a:t>
            </a:r>
          </a:p>
          <a:p>
            <a:r>
              <a:rPr lang="en-IN" sz="1800" dirty="0">
                <a:effectLst>
                  <a:outerShdw blurRad="38100" dist="38100" dir="2700000" algn="tl">
                    <a:srgbClr val="000000">
                      <a:alpha val="43137"/>
                    </a:srgbClr>
                  </a:outerShdw>
                </a:effectLst>
              </a:rPr>
              <a:t>Emergency Call – Calling the emergency report number (100).</a:t>
            </a:r>
          </a:p>
          <a:p>
            <a:r>
              <a:rPr lang="en-IN" sz="1800" dirty="0">
                <a:effectLst>
                  <a:outerShdw blurRad="38100" dist="38100" dir="2700000" algn="tl">
                    <a:srgbClr val="000000">
                      <a:alpha val="43137"/>
                    </a:srgbClr>
                  </a:outerShdw>
                </a:effectLst>
              </a:rPr>
              <a:t>Scream Alarm – On long pressing the EMERGENCY button, the scream alarm will start.</a:t>
            </a:r>
          </a:p>
          <a:p>
            <a:r>
              <a:rPr lang="en-IN" sz="1800" dirty="0" err="1">
                <a:effectLst>
                  <a:outerShdw blurRad="38100" dist="38100" dir="2700000" algn="tl">
                    <a:srgbClr val="000000">
                      <a:alpha val="43137"/>
                    </a:srgbClr>
                  </a:outerShdw>
                </a:effectLst>
              </a:rPr>
              <a:t>Diagflow</a:t>
            </a:r>
            <a:r>
              <a:rPr lang="en-IN" sz="1800" dirty="0">
                <a:effectLst>
                  <a:outerShdw blurRad="38100" dist="38100" dir="2700000" algn="tl">
                    <a:srgbClr val="000000">
                      <a:alpha val="43137"/>
                    </a:srgbClr>
                  </a:outerShdw>
                </a:effectLst>
              </a:rPr>
              <a:t> – trained chatbot.</a:t>
            </a:r>
          </a:p>
        </p:txBody>
      </p:sp>
    </p:spTree>
    <p:extLst>
      <p:ext uri="{BB962C8B-B14F-4D97-AF65-F5344CB8AC3E}">
        <p14:creationId xmlns:p14="http://schemas.microsoft.com/office/powerpoint/2010/main" val="417449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B207-5884-4B32-9858-0F377642B917}"/>
              </a:ext>
            </a:extLst>
          </p:cNvPr>
          <p:cNvSpPr>
            <a:spLocks noGrp="1"/>
          </p:cNvSpPr>
          <p:nvPr>
            <p:ph type="title"/>
          </p:nvPr>
        </p:nvSpPr>
        <p:spPr>
          <a:xfrm>
            <a:off x="960268" y="399495"/>
            <a:ext cx="10058400" cy="1087781"/>
          </a:xfrm>
        </p:spPr>
        <p:txBody>
          <a:bodyPr>
            <a:normAutofit/>
          </a:bodyPr>
          <a:lstStyle/>
          <a:p>
            <a:r>
              <a:rPr lang="en-IN" dirty="0"/>
              <a:t>Features</a:t>
            </a:r>
          </a:p>
        </p:txBody>
      </p:sp>
      <p:sp>
        <p:nvSpPr>
          <p:cNvPr id="3" name="Content Placeholder 2">
            <a:extLst>
              <a:ext uri="{FF2B5EF4-FFF2-40B4-BE49-F238E27FC236}">
                <a16:creationId xmlns:a16="http://schemas.microsoft.com/office/drawing/2014/main" id="{17564DEB-8492-4DB6-AA11-679101117542}"/>
              </a:ext>
            </a:extLst>
          </p:cNvPr>
          <p:cNvSpPr>
            <a:spLocks noGrp="1"/>
          </p:cNvSpPr>
          <p:nvPr>
            <p:ph idx="1"/>
          </p:nvPr>
        </p:nvSpPr>
        <p:spPr/>
        <p:txBody>
          <a:bodyPr/>
          <a:lstStyle/>
          <a:p>
            <a:r>
              <a:rPr lang="en-IN" dirty="0"/>
              <a:t>ADD TO CONTACTS</a:t>
            </a:r>
          </a:p>
        </p:txBody>
      </p:sp>
      <p:sp>
        <p:nvSpPr>
          <p:cNvPr id="4" name="Rectangle: Rounded Corners 3">
            <a:extLst>
              <a:ext uri="{FF2B5EF4-FFF2-40B4-BE49-F238E27FC236}">
                <a16:creationId xmlns:a16="http://schemas.microsoft.com/office/drawing/2014/main" id="{7408B632-7CD4-40E6-8259-DA9F8213F1A7}"/>
              </a:ext>
            </a:extLst>
          </p:cNvPr>
          <p:cNvSpPr/>
          <p:nvPr/>
        </p:nvSpPr>
        <p:spPr>
          <a:xfrm>
            <a:off x="1066800" y="1677880"/>
            <a:ext cx="3238870" cy="4537526"/>
          </a:xfrm>
          <a:prstGeom prst="roundRect">
            <a:avLst/>
          </a:prstGeom>
          <a:solidFill>
            <a:srgbClr val="DDDDDD"/>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b="1" u="sng" dirty="0">
                <a:solidFill>
                  <a:schemeClr val="tx1"/>
                </a:solidFill>
                <a:effectLst>
                  <a:outerShdw blurRad="38100" dist="38100" dir="2700000" algn="tl">
                    <a:srgbClr val="000000">
                      <a:alpha val="43137"/>
                    </a:srgbClr>
                  </a:outerShdw>
                </a:effectLst>
              </a:rPr>
              <a:t>ADD TO CONTACTS</a:t>
            </a:r>
          </a:p>
          <a:p>
            <a:pPr algn="ctr"/>
            <a:r>
              <a:rPr lang="en-IN" b="1" u="sng" dirty="0">
                <a:solidFill>
                  <a:schemeClr val="tx1"/>
                </a:solidFill>
                <a:effectLst>
                  <a:outerShdw blurRad="38100" dist="38100" dir="2700000" algn="tl">
                    <a:srgbClr val="000000">
                      <a:alpha val="43137"/>
                    </a:srgbClr>
                  </a:outerShdw>
                </a:effectLst>
              </a:rPr>
              <a:t> </a:t>
            </a:r>
          </a:p>
          <a:p>
            <a:r>
              <a:rPr lang="en-IN" dirty="0">
                <a:solidFill>
                  <a:schemeClr val="tx1"/>
                </a:solidFill>
                <a:effectLst>
                  <a:outerShdw blurRad="38100" dist="38100" dir="2700000" algn="tl">
                    <a:srgbClr val="000000">
                      <a:alpha val="43137"/>
                    </a:srgbClr>
                  </a:outerShdw>
                </a:effectLst>
              </a:rPr>
              <a:t>ADD :</a:t>
            </a:r>
          </a:p>
          <a:p>
            <a:r>
              <a:rPr lang="en-IN" dirty="0">
                <a:solidFill>
                  <a:schemeClr val="tx1"/>
                </a:solidFill>
                <a:effectLst>
                  <a:outerShdw blurRad="38100" dist="38100" dir="2700000" algn="tl">
                    <a:srgbClr val="000000">
                      <a:alpha val="43137"/>
                    </a:srgbClr>
                  </a:outerShdw>
                </a:effectLst>
              </a:rPr>
              <a:t>      Adding a new contact number to the database.</a:t>
            </a:r>
          </a:p>
          <a:p>
            <a:r>
              <a:rPr lang="en-IN" dirty="0">
                <a:solidFill>
                  <a:schemeClr val="tx1"/>
                </a:solidFill>
                <a:effectLst>
                  <a:outerShdw blurRad="38100" dist="38100" dir="2700000" algn="tl">
                    <a:srgbClr val="000000">
                      <a:alpha val="43137"/>
                    </a:srgbClr>
                  </a:outerShdw>
                </a:effectLst>
              </a:rPr>
              <a:t>DELETE :</a:t>
            </a:r>
          </a:p>
          <a:p>
            <a:r>
              <a:rPr lang="en-IN" dirty="0">
                <a:solidFill>
                  <a:schemeClr val="tx1"/>
                </a:solidFill>
                <a:effectLst>
                  <a:outerShdw blurRad="38100" dist="38100" dir="2700000" algn="tl">
                    <a:srgbClr val="000000">
                      <a:alpha val="43137"/>
                    </a:srgbClr>
                  </a:outerShdw>
                </a:effectLst>
              </a:rPr>
              <a:t>      Deleting an already existing number from database.</a:t>
            </a:r>
          </a:p>
          <a:p>
            <a:r>
              <a:rPr lang="en-IN" dirty="0">
                <a:solidFill>
                  <a:schemeClr val="tx1"/>
                </a:solidFill>
                <a:effectLst>
                  <a:outerShdw blurRad="38100" dist="38100" dir="2700000" algn="tl">
                    <a:srgbClr val="000000">
                      <a:alpha val="43137"/>
                    </a:srgbClr>
                  </a:outerShdw>
                </a:effectLst>
              </a:rPr>
              <a:t>VIEW :</a:t>
            </a:r>
          </a:p>
          <a:p>
            <a:r>
              <a:rPr lang="en-IN" dirty="0">
                <a:solidFill>
                  <a:schemeClr val="tx1"/>
                </a:solidFill>
                <a:effectLst>
                  <a:outerShdw blurRad="38100" dist="38100" dir="2700000" algn="tl">
                    <a:srgbClr val="000000">
                      <a:alpha val="43137"/>
                    </a:srgbClr>
                  </a:outerShdw>
                </a:effectLst>
              </a:rPr>
              <a:t>       Shows the list of all contact numbers in the database.</a:t>
            </a:r>
          </a:p>
        </p:txBody>
      </p:sp>
      <p:sp>
        <p:nvSpPr>
          <p:cNvPr id="5" name="Rectangle: Rounded Corners 4">
            <a:extLst>
              <a:ext uri="{FF2B5EF4-FFF2-40B4-BE49-F238E27FC236}">
                <a16:creationId xmlns:a16="http://schemas.microsoft.com/office/drawing/2014/main" id="{245E05FA-C3F3-4877-BFB4-CD4455358FEA}"/>
              </a:ext>
            </a:extLst>
          </p:cNvPr>
          <p:cNvSpPr/>
          <p:nvPr/>
        </p:nvSpPr>
        <p:spPr>
          <a:xfrm>
            <a:off x="4574589" y="1677880"/>
            <a:ext cx="3238870" cy="4537526"/>
          </a:xfrm>
          <a:prstGeom prst="roundRect">
            <a:avLst/>
          </a:prstGeom>
          <a:solidFill>
            <a:srgbClr val="DDDDDD"/>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b="1" u="sng" dirty="0">
                <a:solidFill>
                  <a:schemeClr val="tx1"/>
                </a:solidFill>
                <a:effectLst>
                  <a:outerShdw blurRad="38100" dist="38100" dir="2700000" algn="tl">
                    <a:srgbClr val="000000">
                      <a:alpha val="43137"/>
                    </a:srgbClr>
                  </a:outerShdw>
                </a:effectLst>
              </a:rPr>
              <a:t>EMERGENCY </a:t>
            </a:r>
          </a:p>
          <a:p>
            <a:r>
              <a:rPr lang="en-IN" sz="1700" dirty="0">
                <a:solidFill>
                  <a:schemeClr val="tx1"/>
                </a:solidFill>
                <a:effectLst>
                  <a:outerShdw blurRad="38100" dist="38100" dir="2700000" algn="tl">
                    <a:srgbClr val="000000">
                      <a:alpha val="43137"/>
                    </a:srgbClr>
                  </a:outerShdw>
                </a:effectLst>
              </a:rPr>
              <a:t>GPS :</a:t>
            </a:r>
          </a:p>
          <a:p>
            <a:r>
              <a:rPr lang="en-IN" sz="1700" dirty="0">
                <a:solidFill>
                  <a:schemeClr val="tx1"/>
                </a:solidFill>
                <a:effectLst>
                  <a:outerShdw blurRad="38100" dist="38100" dir="2700000" algn="tl">
                    <a:srgbClr val="000000">
                      <a:alpha val="43137"/>
                    </a:srgbClr>
                  </a:outerShdw>
                </a:effectLst>
              </a:rPr>
              <a:t>        Finding the GPS location of user particularly latitude and longitude.</a:t>
            </a:r>
          </a:p>
          <a:p>
            <a:r>
              <a:rPr lang="en-IN" sz="1700" dirty="0">
                <a:solidFill>
                  <a:schemeClr val="tx1"/>
                </a:solidFill>
                <a:effectLst>
                  <a:outerShdw blurRad="38100" dist="38100" dir="2700000" algn="tl">
                    <a:srgbClr val="000000">
                      <a:alpha val="43137"/>
                    </a:srgbClr>
                  </a:outerShdw>
                </a:effectLst>
              </a:rPr>
              <a:t>SMS :</a:t>
            </a:r>
          </a:p>
          <a:p>
            <a:r>
              <a:rPr lang="en-IN" sz="1700" dirty="0">
                <a:solidFill>
                  <a:schemeClr val="tx1"/>
                </a:solidFill>
                <a:effectLst>
                  <a:outerShdw blurRad="38100" dist="38100" dir="2700000" algn="tl">
                    <a:srgbClr val="000000">
                      <a:alpha val="43137"/>
                    </a:srgbClr>
                  </a:outerShdw>
                </a:effectLst>
              </a:rPr>
              <a:t>         SMS Intent to send an emergency message and GPS co-ordinates to all the stored contact numbers.</a:t>
            </a:r>
          </a:p>
          <a:p>
            <a:r>
              <a:rPr lang="en-IN" sz="1700" dirty="0">
                <a:solidFill>
                  <a:schemeClr val="tx1"/>
                </a:solidFill>
                <a:effectLst>
                  <a:outerShdw blurRad="38100" dist="38100" dir="2700000" algn="tl">
                    <a:srgbClr val="000000">
                      <a:alpha val="43137"/>
                    </a:srgbClr>
                  </a:outerShdw>
                </a:effectLst>
              </a:rPr>
              <a:t>CALL :</a:t>
            </a:r>
          </a:p>
          <a:p>
            <a:r>
              <a:rPr lang="en-IN" sz="1700" dirty="0">
                <a:solidFill>
                  <a:schemeClr val="tx1"/>
                </a:solidFill>
                <a:effectLst>
                  <a:outerShdw blurRad="38100" dist="38100" dir="2700000" algn="tl">
                    <a:srgbClr val="000000">
                      <a:alpha val="43137"/>
                    </a:srgbClr>
                  </a:outerShdw>
                </a:effectLst>
              </a:rPr>
              <a:t>          Call the emergency report number (100).</a:t>
            </a:r>
          </a:p>
        </p:txBody>
      </p:sp>
      <p:sp>
        <p:nvSpPr>
          <p:cNvPr id="6" name="Rectangle: Rounded Corners 5">
            <a:extLst>
              <a:ext uri="{FF2B5EF4-FFF2-40B4-BE49-F238E27FC236}">
                <a16:creationId xmlns:a16="http://schemas.microsoft.com/office/drawing/2014/main" id="{56A4894D-C37F-45B3-AA81-DC1FD4F2F952}"/>
              </a:ext>
            </a:extLst>
          </p:cNvPr>
          <p:cNvSpPr/>
          <p:nvPr/>
        </p:nvSpPr>
        <p:spPr>
          <a:xfrm>
            <a:off x="8082378" y="1677880"/>
            <a:ext cx="3238870" cy="4537526"/>
          </a:xfrm>
          <a:prstGeom prst="roundRect">
            <a:avLst/>
          </a:prstGeom>
          <a:solidFill>
            <a:srgbClr val="DDDDDD"/>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b="1" u="sng" dirty="0">
                <a:solidFill>
                  <a:schemeClr val="tx1"/>
                </a:solidFill>
                <a:effectLst>
                  <a:outerShdw blurRad="38100" dist="38100" dir="2700000" algn="tl">
                    <a:srgbClr val="000000">
                      <a:alpha val="43137"/>
                    </a:srgbClr>
                  </a:outerShdw>
                </a:effectLst>
              </a:rPr>
              <a:t>SCREAM ALARM</a:t>
            </a:r>
          </a:p>
          <a:p>
            <a:pPr algn="ctr"/>
            <a:endParaRPr lang="en-IN" dirty="0">
              <a:solidFill>
                <a:schemeClr val="tx1"/>
              </a:solidFill>
              <a:effectLst>
                <a:outerShdw blurRad="38100" dist="38100" dir="2700000" algn="tl">
                  <a:srgbClr val="000000">
                    <a:alpha val="43137"/>
                  </a:srgbClr>
                </a:outerShdw>
              </a:effectLst>
            </a:endParaRPr>
          </a:p>
          <a:p>
            <a:r>
              <a:rPr lang="en-IN" dirty="0">
                <a:solidFill>
                  <a:schemeClr val="tx1"/>
                </a:solidFill>
                <a:effectLst>
                  <a:outerShdw blurRad="38100" dist="38100" dir="2700000" algn="tl">
                    <a:srgbClr val="000000">
                      <a:alpha val="43137"/>
                    </a:srgbClr>
                  </a:outerShdw>
                </a:effectLst>
              </a:rPr>
              <a:t>LONG PRESS :</a:t>
            </a:r>
          </a:p>
          <a:p>
            <a:r>
              <a:rPr lang="en-IN" dirty="0">
                <a:solidFill>
                  <a:schemeClr val="tx1"/>
                </a:solidFill>
                <a:effectLst>
                  <a:outerShdw blurRad="38100" dist="38100" dir="2700000" algn="tl">
                    <a:srgbClr val="000000">
                      <a:alpha val="43137"/>
                    </a:srgbClr>
                  </a:outerShdw>
                </a:effectLst>
              </a:rPr>
              <a:t>            </a:t>
            </a:r>
            <a:r>
              <a:rPr lang="en-US" dirty="0">
                <a:solidFill>
                  <a:schemeClr val="tx1"/>
                </a:solidFill>
                <a:effectLst>
                  <a:outerShdw blurRad="38100" dist="38100" dir="2700000" algn="tl">
                    <a:srgbClr val="000000">
                      <a:alpha val="43137"/>
                    </a:srgbClr>
                  </a:outerShdw>
                </a:effectLst>
              </a:rPr>
              <a:t>I</a:t>
            </a:r>
            <a:r>
              <a:rPr lang="en-US" dirty="0">
                <a:effectLst>
                  <a:outerShdw blurRad="38100" dist="38100" dir="2700000" algn="tl">
                    <a:srgbClr val="000000">
                      <a:alpha val="43137"/>
                    </a:srgbClr>
                  </a:outerShdw>
                </a:effectLst>
              </a:rPr>
              <a:t>t generates a very high volume scream in times of distress when the lungs of a person fail in screaming in trouble.</a:t>
            </a:r>
          </a:p>
          <a:p>
            <a:endParaRPr lang="en-US" dirty="0">
              <a:solidFill>
                <a:schemeClr val="tx1"/>
              </a:solidFill>
              <a:effectLst>
                <a:outerShdw blurRad="38100" dist="38100" dir="2700000" algn="tl">
                  <a:srgbClr val="000000">
                    <a:alpha val="43137"/>
                  </a:srgbClr>
                </a:outerShdw>
              </a:effectLst>
            </a:endParaRPr>
          </a:p>
          <a:p>
            <a:r>
              <a:rPr lang="en-US" dirty="0">
                <a:solidFill>
                  <a:schemeClr val="tx1"/>
                </a:solidFill>
                <a:effectLst>
                  <a:outerShdw blurRad="38100" dist="38100" dir="2700000" algn="tl">
                    <a:srgbClr val="000000">
                      <a:alpha val="43137"/>
                    </a:srgbClr>
                  </a:outerShdw>
                </a:effectLst>
              </a:rPr>
              <a:t>EMERGENCY :</a:t>
            </a:r>
          </a:p>
          <a:p>
            <a:r>
              <a:rPr lang="en-US" dirty="0">
                <a:solidFill>
                  <a:schemeClr val="tx1"/>
                </a:solidFill>
                <a:effectLst>
                  <a:outerShdw blurRad="38100" dist="38100" dir="2700000" algn="tl">
                    <a:srgbClr val="000000">
                      <a:alpha val="43137"/>
                    </a:srgbClr>
                  </a:outerShdw>
                </a:effectLst>
              </a:rPr>
              <a:t>	All the functions of EMERGENCY will also start with the scream alarm.</a:t>
            </a: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922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231E-C84C-4FD2-B96D-8EA71CE78E56}"/>
              </a:ext>
            </a:extLst>
          </p:cNvPr>
          <p:cNvSpPr>
            <a:spLocks noGrp="1"/>
          </p:cNvSpPr>
          <p:nvPr>
            <p:ph type="title"/>
          </p:nvPr>
        </p:nvSpPr>
        <p:spPr>
          <a:xfrm>
            <a:off x="793630" y="38745"/>
            <a:ext cx="10058400" cy="1371600"/>
          </a:xfrm>
        </p:spPr>
        <p:txBody>
          <a:bodyPr/>
          <a:lstStyle/>
          <a:p>
            <a:r>
              <a:rPr lang="en-IN" dirty="0"/>
              <a:t>Use </a:t>
            </a:r>
            <a:r>
              <a:rPr lang="en-IN"/>
              <a:t>Cases</a:t>
            </a:r>
          </a:p>
        </p:txBody>
      </p:sp>
      <p:sp>
        <p:nvSpPr>
          <p:cNvPr id="5" name="Content Placeholder 4">
            <a:extLst>
              <a:ext uri="{FF2B5EF4-FFF2-40B4-BE49-F238E27FC236}">
                <a16:creationId xmlns:a16="http://schemas.microsoft.com/office/drawing/2014/main" id="{E0D88E0B-3691-4431-A5B2-A2D331FF4965}"/>
              </a:ext>
            </a:extLst>
          </p:cNvPr>
          <p:cNvSpPr>
            <a:spLocks noGrp="1"/>
          </p:cNvSpPr>
          <p:nvPr>
            <p:ph idx="1"/>
          </p:nvPr>
        </p:nvSpPr>
        <p:spPr>
          <a:xfrm>
            <a:off x="793630" y="1255805"/>
            <a:ext cx="10058400" cy="3849624"/>
          </a:xfrm>
        </p:spPr>
        <p:txBody>
          <a:bodyPr vert="horz" lIns="91440" tIns="45720" rIns="91440" bIns="45720" rtlCol="0" anchor="t">
            <a:noAutofit/>
          </a:bodyPr>
          <a:lstStyle/>
          <a:p>
            <a:pPr>
              <a:buClr>
                <a:srgbClr val="262626"/>
              </a:buClr>
              <a:buFont typeface="Arial" pitchFamily="18" charset="0"/>
              <a:buChar char="•"/>
            </a:pPr>
            <a:r>
              <a:rPr lang="en-US" sz="2000" dirty="0">
                <a:effectLst>
                  <a:outerShdw blurRad="38100" dist="38100" dir="2700000" algn="tl">
                    <a:srgbClr val="000000">
                      <a:alpha val="43137"/>
                    </a:srgbClr>
                  </a:outerShdw>
                </a:effectLst>
              </a:rPr>
              <a:t>A single click  on this app identifies the location of the place through GPS and sends a message comprising the location to the registered   contacts and to the emergency number and to carry out the rescue operation as soon as possible.</a:t>
            </a:r>
            <a:endParaRPr lang="en-US" dirty="0">
              <a:effectLst>
                <a:outerShdw blurRad="38100" dist="38100" dir="2700000" algn="tl">
                  <a:srgbClr val="000000">
                    <a:alpha val="43137"/>
                  </a:srgbClr>
                </a:outerShdw>
              </a:effectLst>
            </a:endParaRPr>
          </a:p>
          <a:p>
            <a:pPr>
              <a:buClr>
                <a:srgbClr val="262626"/>
              </a:buClr>
              <a:buFont typeface="Arial" pitchFamily="18" charset="0"/>
              <a:buChar char="•"/>
            </a:pPr>
            <a:r>
              <a:rPr lang="en-US" sz="2000" dirty="0">
                <a:effectLst>
                  <a:outerShdw blurRad="38100" dist="38100" dir="2700000" algn="tl">
                    <a:srgbClr val="000000">
                      <a:alpha val="43137"/>
                    </a:srgbClr>
                  </a:outerShdw>
                </a:effectLst>
              </a:rPr>
              <a:t>If the women is unable to speak , she can long press the emergency button thereby the scream alarm  makes a sound which notifies the people that the women is in emergency situation.</a:t>
            </a:r>
          </a:p>
          <a:p>
            <a:pPr>
              <a:buClr>
                <a:srgbClr val="262626"/>
              </a:buClr>
              <a:buFont typeface="Arial" pitchFamily="18" charset="0"/>
              <a:buChar char="•"/>
            </a:pPr>
            <a:r>
              <a:rPr lang="en-US" sz="2000" dirty="0">
                <a:effectLst>
                  <a:outerShdw blurRad="38100" dist="38100" dir="2700000" algn="tl">
                    <a:srgbClr val="000000">
                      <a:alpha val="43137"/>
                    </a:srgbClr>
                  </a:outerShdw>
                </a:effectLst>
              </a:rPr>
              <a:t>It takes very short time to publish the alert message and avoids any mishappening.</a:t>
            </a:r>
          </a:p>
          <a:p>
            <a:pPr>
              <a:buClr>
                <a:srgbClr val="262626"/>
              </a:buClr>
              <a:buFont typeface="Arial" pitchFamily="18" charset="0"/>
              <a:buChar char="•"/>
            </a:pPr>
            <a:r>
              <a:rPr lang="en-US" sz="2000" dirty="0">
                <a:effectLst>
                  <a:outerShdw blurRad="38100" dist="38100" dir="2700000" algn="tl">
                    <a:srgbClr val="000000">
                      <a:alpha val="43137"/>
                    </a:srgbClr>
                  </a:outerShdw>
                </a:effectLst>
                <a:ea typeface="+mn-lt"/>
                <a:cs typeface="+mn-lt"/>
              </a:rPr>
              <a:t>This application requires no  registration and is activated by single click by the women whenever she feels she is in a stranded situation.</a:t>
            </a:r>
            <a:endParaRPr lang="en-US" sz="2000" dirty="0">
              <a:effectLst>
                <a:outerShdw blurRad="38100" dist="38100" dir="2700000" algn="tl">
                  <a:srgbClr val="000000">
                    <a:alpha val="43137"/>
                  </a:srgbClr>
                </a:outerShdw>
              </a:effectLst>
            </a:endParaRPr>
          </a:p>
          <a:p>
            <a:pPr>
              <a:buClr>
                <a:srgbClr val="262626"/>
              </a:buClr>
              <a:buFont typeface="Arial" pitchFamily="18" charset="0"/>
              <a:buChar char="•"/>
            </a:pPr>
            <a:r>
              <a:rPr lang="en-US" sz="2000" dirty="0">
                <a:effectLst>
                  <a:outerShdw blurRad="38100" dist="38100" dir="2700000" algn="tl">
                    <a:srgbClr val="000000">
                      <a:alpha val="43137"/>
                    </a:srgbClr>
                  </a:outerShdw>
                </a:effectLst>
                <a:ea typeface="+mn-lt"/>
                <a:cs typeface="+mn-lt"/>
              </a:rPr>
              <a:t>This application requires no  registration and is activated by single click by the women whenever she feels she is in a stranded situation.</a:t>
            </a:r>
            <a:endParaRPr lang="en-US" sz="2000" dirty="0">
              <a:effectLst>
                <a:outerShdw blurRad="38100" dist="38100" dir="2700000" algn="tl">
                  <a:srgbClr val="000000">
                    <a:alpha val="43137"/>
                  </a:srgbClr>
                </a:outerShdw>
              </a:effectLst>
            </a:endParaRPr>
          </a:p>
          <a:p>
            <a:pPr>
              <a:buClr>
                <a:srgbClr val="262626"/>
              </a:buClr>
              <a:buFont typeface="Arial" pitchFamily="18" charset="0"/>
              <a:buChar char="•"/>
            </a:pPr>
            <a:endParaRPr lang="en-US" sz="2000" b="1" dirty="0"/>
          </a:p>
        </p:txBody>
      </p:sp>
    </p:spTree>
    <p:extLst>
      <p:ext uri="{BB962C8B-B14F-4D97-AF65-F5344CB8AC3E}">
        <p14:creationId xmlns:p14="http://schemas.microsoft.com/office/powerpoint/2010/main" val="399070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49DB65E41A0499975B7FE3280EEC9" ma:contentTypeVersion="13" ma:contentTypeDescription="Create a new document." ma:contentTypeScope="" ma:versionID="57137f38d6bdb1623de62d77e716c501">
  <xsd:schema xmlns:xsd="http://www.w3.org/2001/XMLSchema" xmlns:xs="http://www.w3.org/2001/XMLSchema" xmlns:p="http://schemas.microsoft.com/office/2006/metadata/properties" xmlns:ns2="019bf1ed-2cbc-4c52-a798-5dc54b6c04e1" targetNamespace="http://schemas.microsoft.com/office/2006/metadata/properties" ma:root="true" ma:fieldsID="8f74ef5d431a82788bcb2796b5fc046d" ns2:_="">
    <xsd:import namespace="019bf1ed-2cbc-4c52-a798-5dc54b6c04e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LengthInSecond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9bf1ed-2cbc-4c52-a798-5dc54b6c04e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LengthInSeconds" ma:index="13" nillable="true" ma:displayName="Length (seconds)"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019bf1ed-2cbc-4c52-a798-5dc54b6c04e1" xsi:nil="true"/>
    <ReferenceId xmlns="019bf1ed-2cbc-4c52-a798-5dc54b6c04e1"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94FBAD0A-DF94-4FFA-8088-3310EB380E4A}"/>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{997AFE04-326A-47CD-B2E8-9C82B191BA2E}tf78438558_win32</Template>
  <TotalTime>0</TotalTime>
  <Words>690</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Garamond</vt:lpstr>
      <vt:lpstr>Wingdings</vt:lpstr>
      <vt:lpstr>SavonVTI</vt:lpstr>
      <vt:lpstr>SAFETY APP FOR EMERGENCY</vt:lpstr>
      <vt:lpstr>Abstract - Introduction</vt:lpstr>
      <vt:lpstr>System Overview</vt:lpstr>
      <vt:lpstr>System Design </vt:lpstr>
      <vt:lpstr>Technology Stack</vt:lpstr>
      <vt:lpstr>Features</vt:lpstr>
      <vt:lpstr>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APP</dc:title>
  <dc:creator>VISHNUPRIYA S M</dc:creator>
  <cp:lastModifiedBy>VISHNUPRIYA S M</cp:lastModifiedBy>
  <cp:revision>235</cp:revision>
  <dcterms:created xsi:type="dcterms:W3CDTF">2021-05-04T14:29:17Z</dcterms:created>
  <dcterms:modified xsi:type="dcterms:W3CDTF">2021-05-30T04:35:13Z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0x010100AF249DB65E41A0499975B7FE3280EEC9</vt:lpwstr>
  </property>
</Properties>
</file>