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0" r:id="rId6"/>
    <p:sldId id="268" r:id="rId7"/>
    <p:sldId id="269" r:id="rId8"/>
    <p:sldId id="261" r:id="rId9"/>
    <p:sldId id="267" r:id="rId10"/>
    <p:sldId id="263" r:id="rId11"/>
    <p:sldId id="266"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6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57438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69481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7827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3019209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0067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1308285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328625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159894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173861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27270-42B6-4E3E-AF89-878D84B2065F}"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22174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27270-42B6-4E3E-AF89-878D84B2065F}"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145759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27270-42B6-4E3E-AF89-878D84B2065F}"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417198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27270-42B6-4E3E-AF89-878D84B2065F}"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387037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27270-42B6-4E3E-AF89-878D84B2065F}"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28229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E27270-42B6-4E3E-AF89-878D84B2065F}"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164849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E27270-42B6-4E3E-AF89-878D84B2065F}"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8ECAFC-7CA1-4595-811E-4CFFD071F681}" type="slidenum">
              <a:rPr lang="en-IN" smtClean="0"/>
              <a:t>‹#›</a:t>
            </a:fld>
            <a:endParaRPr lang="en-IN"/>
          </a:p>
        </p:txBody>
      </p:sp>
    </p:spTree>
    <p:extLst>
      <p:ext uri="{BB962C8B-B14F-4D97-AF65-F5344CB8AC3E}">
        <p14:creationId xmlns:p14="http://schemas.microsoft.com/office/powerpoint/2010/main" val="68915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27270-42B6-4E3E-AF89-878D84B2065F}" type="datetimeFigureOut">
              <a:rPr lang="en-IN" smtClean="0"/>
              <a:t>10-04-2024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8ECAFC-7CA1-4595-811E-4CFFD071F681}" type="slidenum">
              <a:rPr lang="en-IN" smtClean="0"/>
              <a:t>‹#›</a:t>
            </a:fld>
            <a:endParaRPr lang="en-IN"/>
          </a:p>
        </p:txBody>
      </p:sp>
    </p:spTree>
    <p:extLst>
      <p:ext uri="{BB962C8B-B14F-4D97-AF65-F5344CB8AC3E}">
        <p14:creationId xmlns:p14="http://schemas.microsoft.com/office/powerpoint/2010/main" val="269787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mH43qYmbOFEdnfH2urGMIdPx5wwPDp75/view?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hyperlink" Target="VIDEO.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2A00A-170D-4B31-8729-C400BCDB2916}"/>
              </a:ext>
            </a:extLst>
          </p:cNvPr>
          <p:cNvSpPr>
            <a:spLocks noGrp="1"/>
          </p:cNvSpPr>
          <p:nvPr>
            <p:ph type="ctrTitle"/>
          </p:nvPr>
        </p:nvSpPr>
        <p:spPr>
          <a:xfrm>
            <a:off x="719092" y="733425"/>
            <a:ext cx="9765436" cy="828675"/>
          </a:xfrm>
        </p:spPr>
        <p:txBody>
          <a:bodyPr/>
          <a:lstStyle/>
          <a:p>
            <a:r>
              <a:rPr lang="en-IN" sz="4800" dirty="0">
                <a:solidFill>
                  <a:schemeClr val="tx1"/>
                </a:solidFill>
                <a:latin typeface="Times New Roman" panose="02020603050405020304" pitchFamily="18" charset="0"/>
                <a:cs typeface="Times New Roman" panose="02020603050405020304" pitchFamily="18" charset="0"/>
              </a:rPr>
              <a:t>SPEECH EMOTION RECOGNITION</a:t>
            </a:r>
          </a:p>
        </p:txBody>
      </p:sp>
      <p:sp>
        <p:nvSpPr>
          <p:cNvPr id="3" name="Subtitle 2">
            <a:extLst>
              <a:ext uri="{FF2B5EF4-FFF2-40B4-BE49-F238E27FC236}">
                <a16:creationId xmlns:a16="http://schemas.microsoft.com/office/drawing/2014/main" xmlns="" id="{4B0E15F5-5054-4D17-B9C3-0175E47CBB02}"/>
              </a:ext>
            </a:extLst>
          </p:cNvPr>
          <p:cNvSpPr>
            <a:spLocks noGrp="1"/>
          </p:cNvSpPr>
          <p:nvPr>
            <p:ph type="subTitle" idx="1"/>
          </p:nvPr>
        </p:nvSpPr>
        <p:spPr>
          <a:xfrm>
            <a:off x="621241" y="2990851"/>
            <a:ext cx="6968279" cy="1698715"/>
          </a:xfrm>
        </p:spPr>
        <p:txBody>
          <a:bodyPr>
            <a:normAutofit fontScale="55000" lnSpcReduction="20000"/>
          </a:bodyPr>
          <a:lstStyle/>
          <a:p>
            <a:pPr algn="l"/>
            <a:r>
              <a:rPr lang="en-IN" sz="5100" u="sng" dirty="0" smtClean="0">
                <a:solidFill>
                  <a:schemeClr val="tx1"/>
                </a:solidFill>
                <a:latin typeface="Times New Roman" panose="02020603050405020304" pitchFamily="18" charset="0"/>
                <a:cs typeface="Times New Roman" panose="02020603050405020304" pitchFamily="18" charset="0"/>
              </a:rPr>
              <a:t>Student Details</a:t>
            </a:r>
            <a:r>
              <a:rPr lang="en-IN" sz="5100" dirty="0" smtClean="0">
                <a:solidFill>
                  <a:schemeClr val="tx1"/>
                </a:solidFill>
                <a:latin typeface="Times New Roman" panose="02020603050405020304" pitchFamily="18" charset="0"/>
                <a:cs typeface="Times New Roman" panose="02020603050405020304" pitchFamily="18" charset="0"/>
              </a:rPr>
              <a:t>:</a:t>
            </a:r>
            <a:endParaRPr lang="en-IN" sz="5100" dirty="0">
              <a:solidFill>
                <a:schemeClr val="tx1"/>
              </a:solidFill>
              <a:latin typeface="Times New Roman" panose="02020603050405020304" pitchFamily="18" charset="0"/>
              <a:cs typeface="Times New Roman" panose="02020603050405020304" pitchFamily="18" charset="0"/>
            </a:endParaRPr>
          </a:p>
          <a:p>
            <a:pPr algn="l"/>
            <a:r>
              <a:rPr lang="en-IN" sz="5100" dirty="0">
                <a:solidFill>
                  <a:schemeClr val="tx1"/>
                </a:solidFill>
                <a:latin typeface="Times New Roman" panose="02020603050405020304" pitchFamily="18" charset="0"/>
                <a:cs typeface="Times New Roman" panose="02020603050405020304" pitchFamily="18" charset="0"/>
              </a:rPr>
              <a:t/>
            </a:r>
            <a:br>
              <a:rPr lang="en-IN" sz="5100" dirty="0">
                <a:solidFill>
                  <a:schemeClr val="tx1"/>
                </a:solidFill>
                <a:latin typeface="Times New Roman" panose="02020603050405020304" pitchFamily="18" charset="0"/>
                <a:cs typeface="Times New Roman" panose="02020603050405020304" pitchFamily="18" charset="0"/>
              </a:rPr>
            </a:br>
            <a:r>
              <a:rPr lang="en-IN" sz="5100" dirty="0" err="1" smtClean="0">
                <a:solidFill>
                  <a:schemeClr val="tx1"/>
                </a:solidFill>
                <a:latin typeface="Times New Roman" panose="02020603050405020304" pitchFamily="18" charset="0"/>
                <a:cs typeface="Times New Roman" panose="02020603050405020304" pitchFamily="18" charset="0"/>
              </a:rPr>
              <a:t>S.M.Vishnupriya</a:t>
            </a:r>
            <a:r>
              <a:rPr lang="en-IN" sz="5100" dirty="0" smtClean="0">
                <a:solidFill>
                  <a:schemeClr val="tx1"/>
                </a:solidFill>
                <a:latin typeface="Times New Roman" panose="02020603050405020304" pitchFamily="18" charset="0"/>
                <a:cs typeface="Times New Roman" panose="02020603050405020304" pitchFamily="18" charset="0"/>
              </a:rPr>
              <a:t> </a:t>
            </a:r>
            <a:r>
              <a:rPr lang="en-IN" sz="5100" dirty="0">
                <a:solidFill>
                  <a:schemeClr val="tx1"/>
                </a:solidFill>
                <a:latin typeface="Times New Roman" panose="02020603050405020304" pitchFamily="18" charset="0"/>
                <a:cs typeface="Times New Roman" panose="02020603050405020304" pitchFamily="18" charset="0"/>
              </a:rPr>
              <a:t>(2018115133)</a:t>
            </a:r>
          </a:p>
          <a:p>
            <a:r>
              <a:rPr lang="en-IN" dirty="0"/>
              <a:t/>
            </a:r>
            <a:br>
              <a:rPr lang="en-IN" dirty="0"/>
            </a:br>
            <a:endParaRPr lang="en-IN" dirty="0"/>
          </a:p>
        </p:txBody>
      </p:sp>
    </p:spTree>
    <p:extLst>
      <p:ext uri="{BB962C8B-B14F-4D97-AF65-F5344CB8AC3E}">
        <p14:creationId xmlns:p14="http://schemas.microsoft.com/office/powerpoint/2010/main" val="147835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B1DE9-BF58-4FE2-95D7-3B8EA04A7AFF}"/>
              </a:ext>
            </a:extLst>
          </p:cNvPr>
          <p:cNvSpPr>
            <a:spLocks noGrp="1"/>
          </p:cNvSpPr>
          <p:nvPr>
            <p:ph type="title"/>
          </p:nvPr>
        </p:nvSpPr>
        <p:spPr>
          <a:xfrm>
            <a:off x="677334" y="346229"/>
            <a:ext cx="8596668" cy="665825"/>
          </a:xfrm>
        </p:spPr>
        <p:txBody>
          <a:bodyPr>
            <a:normAutofit/>
          </a:bodyPr>
          <a:lstStyle/>
          <a:p>
            <a:r>
              <a:rPr lang="en-US" sz="3200" dirty="0" smtClean="0">
                <a:solidFill>
                  <a:schemeClr val="tx1"/>
                </a:solidFill>
                <a:latin typeface="Times New Roman" panose="02020603050405020304" pitchFamily="18" charset="0"/>
                <a:cs typeface="Times New Roman" panose="02020603050405020304" pitchFamily="18" charset="0"/>
              </a:rPr>
              <a:t>TASKS TO BE ACCOMPLISHED</a:t>
            </a:r>
            <a:r>
              <a:rPr lang="en-US" sz="3200" dirty="0" smtClean="0">
                <a:solidFill>
                  <a:schemeClr val="tx1"/>
                </a:solidFill>
                <a:latin typeface="Times New Roman" panose="02020603050405020304" pitchFamily="18" charset="0"/>
                <a:cs typeface="Times New Roman" panose="02020603050405020304" pitchFamily="18" charset="0"/>
              </a:rPr>
              <a:t>:</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86AB14E-7B3D-4651-A0A5-BB1F5A3F0F83}"/>
              </a:ext>
            </a:extLst>
          </p:cNvPr>
          <p:cNvSpPr>
            <a:spLocks noGrp="1"/>
          </p:cNvSpPr>
          <p:nvPr>
            <p:ph idx="1"/>
          </p:nvPr>
        </p:nvSpPr>
        <p:spPr>
          <a:xfrm>
            <a:off x="677334" y="1145219"/>
            <a:ext cx="8596668" cy="4896144"/>
          </a:xfrm>
        </p:spPr>
        <p:txBody>
          <a:bodyPr>
            <a:noAutofit/>
          </a:bodyPr>
          <a:lstStyle/>
          <a:p>
            <a:r>
              <a:rPr lang="en-US" sz="2000" dirty="0" smtClean="0">
                <a:solidFill>
                  <a:schemeClr val="tx1"/>
                </a:solidFill>
                <a:latin typeface="Times New Roman" panose="02020603050405020304" pitchFamily="18" charset="0"/>
                <a:cs typeface="Times New Roman" panose="02020603050405020304" pitchFamily="18" charset="0"/>
              </a:rPr>
              <a:t>Feature </a:t>
            </a:r>
            <a:r>
              <a:rPr lang="en-US" sz="2000" dirty="0">
                <a:solidFill>
                  <a:schemeClr val="tx1"/>
                </a:solidFill>
                <a:latin typeface="Times New Roman" panose="02020603050405020304" pitchFamily="18" charset="0"/>
                <a:cs typeface="Times New Roman" panose="02020603050405020304" pitchFamily="18" charset="0"/>
              </a:rPr>
              <a:t>Extraction</a:t>
            </a:r>
          </a:p>
          <a:p>
            <a:r>
              <a:rPr lang="en-US" sz="2000" dirty="0" smtClean="0">
                <a:solidFill>
                  <a:schemeClr val="tx1"/>
                </a:solidFill>
                <a:latin typeface="Times New Roman" panose="02020603050405020304" pitchFamily="18" charset="0"/>
                <a:cs typeface="Times New Roman" panose="02020603050405020304" pitchFamily="18" charset="0"/>
              </a:rPr>
              <a:t>Emotion </a:t>
            </a:r>
            <a:r>
              <a:rPr lang="en-US" sz="2000" dirty="0">
                <a:solidFill>
                  <a:schemeClr val="tx1"/>
                </a:solidFill>
                <a:latin typeface="Times New Roman" panose="02020603050405020304" pitchFamily="18" charset="0"/>
                <a:cs typeface="Times New Roman" panose="02020603050405020304" pitchFamily="18" charset="0"/>
              </a:rPr>
              <a:t>Detection</a:t>
            </a:r>
          </a:p>
          <a:p>
            <a:r>
              <a:rPr lang="en-US" sz="2000" dirty="0" smtClean="0">
                <a:solidFill>
                  <a:schemeClr val="tx1"/>
                </a:solidFill>
                <a:latin typeface="Times New Roman" panose="02020603050405020304" pitchFamily="18" charset="0"/>
                <a:cs typeface="Times New Roman" panose="02020603050405020304" pitchFamily="18" charset="0"/>
              </a:rPr>
              <a:t>Model </a:t>
            </a:r>
            <a:r>
              <a:rPr lang="en-US" sz="2000" dirty="0">
                <a:solidFill>
                  <a:schemeClr val="tx1"/>
                </a:solidFill>
                <a:latin typeface="Times New Roman" panose="02020603050405020304" pitchFamily="18" charset="0"/>
                <a:cs typeface="Times New Roman" panose="02020603050405020304" pitchFamily="18" charset="0"/>
              </a:rPr>
              <a:t>Training</a:t>
            </a:r>
          </a:p>
          <a:p>
            <a:r>
              <a:rPr lang="en-US" sz="2000" dirty="0" smtClean="0">
                <a:solidFill>
                  <a:schemeClr val="tx1"/>
                </a:solidFill>
                <a:latin typeface="Times New Roman" panose="02020603050405020304" pitchFamily="18" charset="0"/>
                <a:cs typeface="Times New Roman" panose="02020603050405020304" pitchFamily="18" charset="0"/>
              </a:rPr>
              <a:t>Web </a:t>
            </a:r>
            <a:r>
              <a:rPr lang="en-US" sz="2000" dirty="0">
                <a:solidFill>
                  <a:schemeClr val="tx1"/>
                </a:solidFill>
                <a:latin typeface="Times New Roman" panose="02020603050405020304" pitchFamily="18" charset="0"/>
                <a:cs typeface="Times New Roman" panose="02020603050405020304" pitchFamily="18" charset="0"/>
              </a:rPr>
              <a:t>app integration using node </a:t>
            </a:r>
            <a:r>
              <a:rPr lang="en-US" sz="2000" dirty="0" err="1">
                <a:solidFill>
                  <a:schemeClr val="tx1"/>
                </a:solidFill>
                <a:latin typeface="Times New Roman" panose="02020603050405020304" pitchFamily="18" charset="0"/>
                <a:cs typeface="Times New Roman" panose="02020603050405020304" pitchFamily="18" charset="0"/>
              </a:rPr>
              <a:t>js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Voice </a:t>
            </a:r>
            <a:r>
              <a:rPr lang="en-US" sz="2000" dirty="0">
                <a:solidFill>
                  <a:schemeClr val="tx1"/>
                </a:solidFill>
                <a:latin typeface="Times New Roman" panose="02020603050405020304" pitchFamily="18" charset="0"/>
                <a:cs typeface="Times New Roman" panose="02020603050405020304" pitchFamily="18" charset="0"/>
              </a:rPr>
              <a:t>recording using python</a:t>
            </a:r>
          </a:p>
          <a:p>
            <a:r>
              <a:rPr lang="en-US" sz="2000" dirty="0" smtClean="0">
                <a:solidFill>
                  <a:schemeClr val="tx1"/>
                </a:solidFill>
                <a:latin typeface="Times New Roman" panose="02020603050405020304" pitchFamily="18" charset="0"/>
                <a:cs typeface="Times New Roman" panose="02020603050405020304" pitchFamily="18" charset="0"/>
              </a:rPr>
              <a:t>Model </a:t>
            </a:r>
            <a:r>
              <a:rPr lang="en-US" sz="2000" dirty="0">
                <a:solidFill>
                  <a:schemeClr val="tx1"/>
                </a:solidFill>
                <a:latin typeface="Times New Roman" panose="02020603050405020304" pitchFamily="18" charset="0"/>
                <a:cs typeface="Times New Roman" panose="02020603050405020304" pitchFamily="18" charset="0"/>
              </a:rPr>
              <a:t>Training</a:t>
            </a:r>
          </a:p>
          <a:p>
            <a:r>
              <a:rPr lang="en-US" sz="2000" dirty="0" smtClean="0">
                <a:solidFill>
                  <a:schemeClr val="tx1"/>
                </a:solidFill>
                <a:latin typeface="Times New Roman" panose="02020603050405020304" pitchFamily="18" charset="0"/>
                <a:cs typeface="Times New Roman" panose="02020603050405020304" pitchFamily="18" charset="0"/>
              </a:rPr>
              <a:t>Web </a:t>
            </a:r>
            <a:r>
              <a:rPr lang="en-US" sz="2000" dirty="0">
                <a:solidFill>
                  <a:schemeClr val="tx1"/>
                </a:solidFill>
                <a:latin typeface="Times New Roman" panose="02020603050405020304" pitchFamily="18" charset="0"/>
                <a:cs typeface="Times New Roman" panose="02020603050405020304" pitchFamily="18" charset="0"/>
              </a:rPr>
              <a:t>app integration using flask</a:t>
            </a:r>
          </a:p>
          <a:p>
            <a:r>
              <a:rPr lang="en-US" sz="2000" dirty="0" smtClean="0">
                <a:solidFill>
                  <a:schemeClr val="tx1"/>
                </a:solidFill>
                <a:latin typeface="Times New Roman" panose="02020603050405020304" pitchFamily="18" charset="0"/>
                <a:cs typeface="Times New Roman" panose="02020603050405020304" pitchFamily="18" charset="0"/>
              </a:rPr>
              <a:t>Voice </a:t>
            </a:r>
            <a:r>
              <a:rPr lang="en-US" sz="2000" dirty="0">
                <a:solidFill>
                  <a:schemeClr val="tx1"/>
                </a:solidFill>
                <a:latin typeface="Times New Roman" panose="02020603050405020304" pitchFamily="18" charset="0"/>
                <a:cs typeface="Times New Roman" panose="02020603050405020304" pitchFamily="18" charset="0"/>
              </a:rPr>
              <a:t>recording using </a:t>
            </a:r>
            <a:r>
              <a:rPr lang="en-US" sz="2000" dirty="0" err="1">
                <a:solidFill>
                  <a:schemeClr val="tx1"/>
                </a:solidFill>
                <a:latin typeface="Times New Roman" panose="02020603050405020304" pitchFamily="18" charset="0"/>
                <a:cs typeface="Times New Roman" panose="02020603050405020304" pitchFamily="18" charset="0"/>
              </a:rPr>
              <a:t>js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Model </a:t>
            </a:r>
            <a:r>
              <a:rPr lang="en-US" sz="2000" dirty="0">
                <a:solidFill>
                  <a:schemeClr val="tx1"/>
                </a:solidFill>
                <a:latin typeface="Times New Roman" panose="02020603050405020304" pitchFamily="18" charset="0"/>
                <a:cs typeface="Times New Roman" panose="02020603050405020304" pitchFamily="18" charset="0"/>
              </a:rPr>
              <a:t>Training.</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95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6CDB6-71D7-4B50-8C6A-BCE77E727CF4}"/>
              </a:ext>
            </a:extLst>
          </p:cNvPr>
          <p:cNvSpPr>
            <a:spLocks noGrp="1"/>
          </p:cNvSpPr>
          <p:nvPr>
            <p:ph type="title"/>
          </p:nvPr>
        </p:nvSpPr>
        <p:spPr>
          <a:xfrm>
            <a:off x="677334" y="461640"/>
            <a:ext cx="8596668" cy="630313"/>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INNOVATION IN </a:t>
            </a:r>
            <a:r>
              <a:rPr lang="en-US" dirty="0" smtClean="0">
                <a:solidFill>
                  <a:schemeClr val="tx1"/>
                </a:solidFill>
                <a:latin typeface="Times New Roman" panose="02020603050405020304" pitchFamily="18" charset="0"/>
                <a:cs typeface="Times New Roman" panose="02020603050405020304" pitchFamily="18" charset="0"/>
              </a:rPr>
              <a:t>THIS</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WORK:</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E7985BD-35C0-4CD6-A46C-A4649DD13599}"/>
              </a:ext>
            </a:extLst>
          </p:cNvPr>
          <p:cNvSpPr>
            <a:spLocks noGrp="1"/>
          </p:cNvSpPr>
          <p:nvPr>
            <p:ph idx="1"/>
          </p:nvPr>
        </p:nvSpPr>
        <p:spPr>
          <a:xfrm>
            <a:off x="677334" y="1296140"/>
            <a:ext cx="8596668" cy="4754101"/>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Assistance to detected emotions like suggestions or distraction.</a:t>
            </a:r>
          </a:p>
          <a:p>
            <a:r>
              <a:rPr lang="en-US" sz="2400" dirty="0">
                <a:latin typeface="Times New Roman" panose="02020603050405020304" pitchFamily="18" charset="0"/>
                <a:cs typeface="Times New Roman" panose="02020603050405020304" pitchFamily="18" charset="0"/>
              </a:rPr>
              <a:t>Recording voice with particular characteristics in order to suit the trained model and to extract distinguished features from the recorded .wav file. Cleansing the recorded voice before feature extraction. </a:t>
            </a:r>
          </a:p>
          <a:p>
            <a:r>
              <a:rPr lang="en-US" sz="2400" dirty="0">
                <a:latin typeface="Times New Roman" panose="02020603050405020304" pitchFamily="18" charset="0"/>
                <a:cs typeface="Times New Roman" panose="02020603050405020304" pitchFamily="18" charset="0"/>
              </a:rPr>
              <a:t>Using </a:t>
            </a:r>
            <a:r>
              <a:rPr lang="en-US" sz="2400" dirty="0" err="1">
                <a:latin typeface="Times New Roman" panose="02020603050405020304" pitchFamily="18" charset="0"/>
                <a:cs typeface="Times New Roman" panose="02020603050405020304" pitchFamily="18" charset="0"/>
              </a:rPr>
              <a:t>mel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mfcc</a:t>
            </a:r>
            <a:r>
              <a:rPr lang="en-US" sz="2400" dirty="0">
                <a:latin typeface="Times New Roman" panose="02020603050405020304" pitchFamily="18" charset="0"/>
                <a:cs typeface="Times New Roman" panose="02020603050405020304" pitchFamily="18" charset="0"/>
              </a:rPr>
              <a:t> and chroma as the basic characteristics to distinguish audio files. Using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library to generate array to predict the emotions from the speech.</a:t>
            </a:r>
          </a:p>
          <a:p>
            <a:r>
              <a:rPr lang="en-US" sz="2400" dirty="0">
                <a:latin typeface="Times New Roman" panose="02020603050405020304" pitchFamily="18" charset="0"/>
                <a:cs typeface="Times New Roman" panose="02020603050405020304" pitchFamily="18" charset="0"/>
              </a:rPr>
              <a:t>Reduced noise and cleansing the dataset before training the model using MLP classifier.</a:t>
            </a:r>
          </a:p>
          <a:p>
            <a:r>
              <a:rPr lang="en-US" sz="2400" dirty="0">
                <a:latin typeface="Times New Roman" panose="02020603050405020304" pitchFamily="18" charset="0"/>
                <a:cs typeface="Times New Roman" panose="02020603050405020304" pitchFamily="18" charset="0"/>
              </a:rPr>
              <a:t>The system is used to recognize the basic emotions: Calm, Happiness, Fearful, Disgust. It can serve as a basis for further designing an application for human like interaction with machines through natural language processing and improving the efficiency of emotion.</a:t>
            </a:r>
          </a:p>
          <a:p>
            <a:r>
              <a:rPr lang="en-US" sz="2400" dirty="0">
                <a:latin typeface="Times New Roman" panose="02020603050405020304" pitchFamily="18" charset="0"/>
                <a:cs typeface="Times New Roman" panose="02020603050405020304" pitchFamily="18" charset="0"/>
              </a:rPr>
              <a:t>In depth visualization of audio files by plotting graphs for its certain features.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272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1520C1-D8A7-43BD-AF77-9A19CE3A7354}"/>
              </a:ext>
            </a:extLst>
          </p:cNvPr>
          <p:cNvSpPr>
            <a:spLocks noGrp="1"/>
          </p:cNvSpPr>
          <p:nvPr>
            <p:ph idx="1"/>
          </p:nvPr>
        </p:nvSpPr>
        <p:spPr>
          <a:xfrm>
            <a:off x="677334" y="719091"/>
            <a:ext cx="8596668" cy="5322271"/>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ARE YOU SATISFIED ON YOUR PROJECT?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Yes.</a:t>
            </a:r>
          </a:p>
          <a:p>
            <a:r>
              <a:rPr lang="en-US" sz="2400" dirty="0">
                <a:solidFill>
                  <a:schemeClr val="tx1"/>
                </a:solidFill>
                <a:latin typeface="Times New Roman" panose="02020603050405020304" pitchFamily="18" charset="0"/>
                <a:cs typeface="Times New Roman" panose="02020603050405020304" pitchFamily="18" charset="0"/>
              </a:rPr>
              <a:t>WHY?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We always tried to work collaboratively by conducting google   meet so that each of us would have idea about every module about the project and the technical stuff.</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We tried so many things, For example ,for recording voice we tried using java script and python and for integration we tried using node </a:t>
            </a:r>
            <a:r>
              <a:rPr lang="en-US" sz="2400" dirty="0" err="1">
                <a:solidFill>
                  <a:schemeClr val="tx1"/>
                </a:solidFill>
                <a:latin typeface="Times New Roman" panose="02020603050405020304" pitchFamily="18" charset="0"/>
                <a:cs typeface="Times New Roman" panose="02020603050405020304" pitchFamily="18" charset="0"/>
              </a:rPr>
              <a:t>js</a:t>
            </a:r>
            <a:r>
              <a:rPr lang="en-US" sz="2400" dirty="0">
                <a:solidFill>
                  <a:schemeClr val="tx1"/>
                </a:solidFill>
                <a:latin typeface="Times New Roman" panose="02020603050405020304" pitchFamily="18" charset="0"/>
                <a:cs typeface="Times New Roman" panose="02020603050405020304" pitchFamily="18" charset="0"/>
              </a:rPr>
              <a:t> and flask.</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Cleared so many errors and tried different libraries to record voice with specific characteristics like mono channel and particular width, etc.</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So, we are completely satisfied with our project as of now.</a:t>
            </a:r>
          </a:p>
          <a:p>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rPr>
              <a:t>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64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62F1E-ED84-469D-A72F-77DF9D09FF57}"/>
              </a:ext>
            </a:extLst>
          </p:cNvPr>
          <p:cNvSpPr>
            <a:spLocks noGrp="1"/>
          </p:cNvSpPr>
          <p:nvPr>
            <p:ph type="title"/>
          </p:nvPr>
        </p:nvSpPr>
        <p:spPr>
          <a:xfrm>
            <a:off x="677334" y="488273"/>
            <a:ext cx="8596668" cy="745723"/>
          </a:xfrm>
        </p:spPr>
        <p:txBody>
          <a:bodyPr/>
          <a:lstStyle/>
          <a:p>
            <a:r>
              <a:rPr lang="en-US" dirty="0">
                <a:solidFill>
                  <a:schemeClr val="tx1"/>
                </a:solidFill>
                <a:latin typeface="Times New Roman" panose="02020603050405020304" pitchFamily="18" charset="0"/>
                <a:cs typeface="Times New Roman" panose="02020603050405020304" pitchFamily="18" charset="0"/>
              </a:rPr>
              <a:t>SELF EVALUATION: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B57C7A-208F-4D51-BFAC-2C9C0E2F7B0F}"/>
              </a:ext>
            </a:extLst>
          </p:cNvPr>
          <p:cNvSpPr>
            <a:spLocks noGrp="1"/>
          </p:cNvSpPr>
          <p:nvPr>
            <p:ph idx="1"/>
          </p:nvPr>
        </p:nvSpPr>
        <p:spPr>
          <a:xfrm>
            <a:off x="677334" y="1367161"/>
            <a:ext cx="8596668" cy="4674201"/>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25/25.</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05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65BF49-7175-4820-AEE0-F7F3FD606F36}"/>
              </a:ext>
            </a:extLst>
          </p:cNvPr>
          <p:cNvSpPr>
            <a:spLocks noGrp="1"/>
          </p:cNvSpPr>
          <p:nvPr>
            <p:ph type="title"/>
          </p:nvPr>
        </p:nvSpPr>
        <p:spPr>
          <a:xfrm>
            <a:off x="677334" y="363985"/>
            <a:ext cx="8596668" cy="665826"/>
          </a:xfrm>
        </p:spPr>
        <p:txBody>
          <a:bodyPr/>
          <a:lstStyle/>
          <a:p>
            <a:r>
              <a:rPr lang="en-US"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4EF6AB3-4189-4063-BED1-BED69854F76E}"/>
              </a:ext>
            </a:extLst>
          </p:cNvPr>
          <p:cNvSpPr>
            <a:spLocks noGrp="1"/>
          </p:cNvSpPr>
          <p:nvPr>
            <p:ph idx="1"/>
          </p:nvPr>
        </p:nvSpPr>
        <p:spPr>
          <a:xfrm>
            <a:off x="677334" y="1100831"/>
            <a:ext cx="8596668" cy="5273336"/>
          </a:xfrm>
        </p:spPr>
        <p:txBody>
          <a:bodyPr>
            <a:noAutofit/>
          </a:bodyPr>
          <a:lstStyle/>
          <a:p>
            <a:r>
              <a:rPr lang="en-US" sz="2800" smtClean="0">
                <a:solidFill>
                  <a:schemeClr val="tx1"/>
                </a:solidFill>
                <a:latin typeface="Times New Roman" panose="02020603050405020304" pitchFamily="18" charset="0"/>
                <a:cs typeface="Times New Roman" panose="02020603050405020304" pitchFamily="18" charset="0"/>
              </a:rPr>
              <a:t>This</a:t>
            </a:r>
            <a:r>
              <a:rPr lang="en-US" sz="2800" smtClean="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project motivation is to detect emotions underlying in the speech that are recorded by analyzing the acoustic features of audio data of recordings and randomly suggest videos or motivational quotes or jokes or songs to make their mind pleasant.</a:t>
            </a:r>
          </a:p>
          <a:p>
            <a:r>
              <a:rPr lang="en-US" sz="2800" dirty="0">
                <a:solidFill>
                  <a:schemeClr val="tx1"/>
                </a:solidFill>
                <a:latin typeface="Times New Roman" panose="02020603050405020304" pitchFamily="18" charset="0"/>
                <a:cs typeface="Times New Roman" panose="02020603050405020304" pitchFamily="18" charset="0"/>
              </a:rPr>
              <a:t>Why we have chosen this project?</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To develop knowledge about machine learning and to explore python language and its various libraries and functionalities.</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To work with media recorder and audio files.</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Learning various aspects and features of audio files. </a:t>
            </a:r>
            <a:r>
              <a:rPr lang="en-US" sz="2400"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endParaRPr>
          </a:p>
        </p:txBody>
      </p:sp>
    </p:spTree>
    <p:extLst>
      <p:ext uri="{BB962C8B-B14F-4D97-AF65-F5344CB8AC3E}">
        <p14:creationId xmlns:p14="http://schemas.microsoft.com/office/powerpoint/2010/main" val="66280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1D4268-7DAA-4830-983C-6988181D5D6D}"/>
              </a:ext>
            </a:extLst>
          </p:cNvPr>
          <p:cNvSpPr>
            <a:spLocks noGrp="1"/>
          </p:cNvSpPr>
          <p:nvPr>
            <p:ph type="title"/>
          </p:nvPr>
        </p:nvSpPr>
        <p:spPr>
          <a:xfrm>
            <a:off x="677334" y="426128"/>
            <a:ext cx="8596668" cy="887768"/>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Is your project available elsewhere? Give link and explain the related work.</a:t>
            </a: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35B0A33-D28A-4009-8E95-35B635A95531}"/>
              </a:ext>
            </a:extLst>
          </p:cNvPr>
          <p:cNvSpPr>
            <a:spLocks noGrp="1"/>
          </p:cNvSpPr>
          <p:nvPr>
            <p:ph idx="1"/>
          </p:nvPr>
        </p:nvSpPr>
        <p:spPr>
          <a:xfrm>
            <a:off x="677334" y="1562470"/>
            <a:ext cx="8596668" cy="4869401"/>
          </a:xfrm>
        </p:spPr>
        <p:txBody>
          <a:bodyPr>
            <a:normAutofit fontScale="62500" lnSpcReduction="20000"/>
          </a:bodyPr>
          <a:lstStyle/>
          <a:p>
            <a:r>
              <a:rPr lang="en-IN" sz="2800" dirty="0">
                <a:latin typeface="Times New Roman" panose="02020603050405020304" pitchFamily="18" charset="0"/>
                <a:cs typeface="Times New Roman" panose="02020603050405020304" pitchFamily="18" charset="0"/>
                <a:hlinkClick r:id="rId2"/>
              </a:rPr>
              <a:t>https://drive.google.com/file/d/1mH43qYmbOFEdnfH2urGMIdPx5wwPDp75/view?usp=sharing</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Here they Support Vector Machine is used as a classifier for</a:t>
            </a:r>
          </a:p>
          <a:p>
            <a:pPr marL="0" indent="0">
              <a:buNone/>
            </a:pPr>
            <a:r>
              <a:rPr lang="en-US" sz="2800" dirty="0">
                <a:latin typeface="Times New Roman" panose="02020603050405020304" pitchFamily="18" charset="0"/>
                <a:cs typeface="Times New Roman" panose="02020603050405020304" pitchFamily="18" charset="0"/>
              </a:rPr>
              <a:t>emotion recognition.</a:t>
            </a:r>
          </a:p>
          <a:p>
            <a:pPr marL="0" indent="0">
              <a:buNone/>
            </a:pPr>
            <a:r>
              <a:rPr lang="en-US" sz="2800" dirty="0">
                <a:latin typeface="Times New Roman" panose="02020603050405020304" pitchFamily="18" charset="0"/>
                <a:cs typeface="Times New Roman" panose="02020603050405020304" pitchFamily="18" charset="0"/>
              </a:rPr>
              <a:t>           A Berlin Emotional database is used for feature </a:t>
            </a:r>
          </a:p>
          <a:p>
            <a:pPr marL="0" indent="0">
              <a:buNone/>
            </a:pPr>
            <a:r>
              <a:rPr lang="en-US" sz="2800" dirty="0">
                <a:latin typeface="Times New Roman" panose="02020603050405020304" pitchFamily="18" charset="0"/>
                <a:cs typeface="Times New Roman" panose="02020603050405020304" pitchFamily="18" charset="0"/>
              </a:rPr>
              <a:t>extraction and training SVM. The Berlin database of emotional</a:t>
            </a:r>
          </a:p>
          <a:p>
            <a:pPr marL="0" indent="0">
              <a:buNone/>
            </a:pPr>
            <a:r>
              <a:rPr lang="en-US" sz="2800" dirty="0">
                <a:latin typeface="Times New Roman" panose="02020603050405020304" pitchFamily="18" charset="0"/>
                <a:cs typeface="Times New Roman" panose="02020603050405020304" pitchFamily="18" charset="0"/>
              </a:rPr>
              <a:t>speech was recorded at the Technical University, Berlin. The</a:t>
            </a:r>
          </a:p>
          <a:p>
            <a:pPr marL="0" indent="0">
              <a:buNone/>
            </a:pPr>
            <a:r>
              <a:rPr lang="en-US" sz="2800" dirty="0">
                <a:latin typeface="Times New Roman" panose="02020603050405020304" pitchFamily="18" charset="0"/>
                <a:cs typeface="Times New Roman" panose="02020603050405020304" pitchFamily="18" charset="0"/>
              </a:rPr>
              <a:t>database contains speech with acted emotions in German</a:t>
            </a:r>
          </a:p>
          <a:p>
            <a:pPr marL="0" indent="0">
              <a:buNone/>
            </a:pPr>
            <a:r>
              <a:rPr lang="en-US" sz="2800" dirty="0">
                <a:latin typeface="Times New Roman" panose="02020603050405020304" pitchFamily="18" charset="0"/>
                <a:cs typeface="Times New Roman" panose="02020603050405020304" pitchFamily="18" charset="0"/>
              </a:rPr>
              <a:t>language. It contains 493 utterances of 10 professional actors five</a:t>
            </a:r>
          </a:p>
          <a:p>
            <a:pPr marL="0" indent="0">
              <a:buNone/>
            </a:pPr>
            <a:r>
              <a:rPr lang="en-US" sz="2800" dirty="0">
                <a:latin typeface="Times New Roman" panose="02020603050405020304" pitchFamily="18" charset="0"/>
                <a:cs typeface="Times New Roman" panose="02020603050405020304" pitchFamily="18" charset="0"/>
              </a:rPr>
              <a:t>males and five females who spoke 10 sentences with emotionally</a:t>
            </a:r>
          </a:p>
          <a:p>
            <a:pPr marL="0" indent="0">
              <a:buNone/>
            </a:pPr>
            <a:r>
              <a:rPr lang="en-US" sz="2800" dirty="0">
                <a:latin typeface="Times New Roman" panose="02020603050405020304" pitchFamily="18" charset="0"/>
                <a:cs typeface="Times New Roman" panose="02020603050405020304" pitchFamily="18" charset="0"/>
              </a:rPr>
              <a:t>neutral content in 7 different emotions.</a:t>
            </a:r>
          </a:p>
          <a:p>
            <a:pPr marL="0" indent="0">
              <a:buNone/>
            </a:pPr>
            <a:r>
              <a:rPr lang="en-US" sz="2800" dirty="0">
                <a:latin typeface="Times New Roman" panose="02020603050405020304" pitchFamily="18" charset="0"/>
                <a:cs typeface="Times New Roman" panose="02020603050405020304" pitchFamily="18" charset="0"/>
              </a:rPr>
              <a:t>           Here in feature extraction process two features are extracted Mel Frequency</a:t>
            </a:r>
          </a:p>
          <a:p>
            <a:pPr marL="0" indent="0">
              <a:buNone/>
            </a:pPr>
            <a:r>
              <a:rPr lang="en-US" sz="2800" dirty="0">
                <a:latin typeface="Times New Roman" panose="02020603050405020304" pitchFamily="18" charset="0"/>
                <a:cs typeface="Times New Roman" panose="02020603050405020304" pitchFamily="18" charset="0"/>
              </a:rPr>
              <a:t>Cepstral Coefficient (MFCC) and Mel Energy spectrum Dynamic</a:t>
            </a:r>
          </a:p>
          <a:p>
            <a:pPr marL="0" indent="0">
              <a:buNone/>
            </a:pPr>
            <a:r>
              <a:rPr lang="en-US" sz="2800" dirty="0">
                <a:latin typeface="Times New Roman" panose="02020603050405020304" pitchFamily="18" charset="0"/>
                <a:cs typeface="Times New Roman" panose="02020603050405020304" pitchFamily="18" charset="0"/>
              </a:rPr>
              <a:t>coefficients (MEDC).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47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4B703-C124-444F-8EE6-DE64760AB723}"/>
              </a:ext>
            </a:extLst>
          </p:cNvPr>
          <p:cNvSpPr>
            <a:spLocks noGrp="1"/>
          </p:cNvSpPr>
          <p:nvPr>
            <p:ph type="title"/>
          </p:nvPr>
        </p:nvSpPr>
        <p:spPr>
          <a:xfrm>
            <a:off x="677334" y="491414"/>
            <a:ext cx="9959564" cy="646918"/>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xmlns="" id="{A7F7E7B6-5A75-4080-8F82-E17D95AE3A57}"/>
              </a:ext>
            </a:extLst>
          </p:cNvPr>
          <p:cNvSpPr>
            <a:spLocks noGrp="1"/>
          </p:cNvSpPr>
          <p:nvPr>
            <p:ph idx="1"/>
          </p:nvPr>
        </p:nvSpPr>
        <p:spPr>
          <a:xfrm>
            <a:off x="677334" y="1203649"/>
            <a:ext cx="9987556" cy="4837713"/>
          </a:xfrm>
        </p:spPr>
        <p:txBody>
          <a:bodyPr/>
          <a:lstStyle/>
          <a:p>
            <a:pPr>
              <a:buNone/>
            </a:pPr>
            <a:r>
              <a:rPr lang="en-US" dirty="0"/>
              <a:t> </a:t>
            </a:r>
            <a:endParaRPr lang="en-IN" dirty="0"/>
          </a:p>
        </p:txBody>
      </p:sp>
      <p:pic>
        <p:nvPicPr>
          <p:cNvPr id="4" name="Picture 3" descr="Audio-Waveforms-Featued-Image.jpg"/>
          <p:cNvPicPr>
            <a:picLocks noChangeAspect="1"/>
          </p:cNvPicPr>
          <p:nvPr/>
        </p:nvPicPr>
        <p:blipFill>
          <a:blip r:embed="rId2" cstate="print"/>
          <a:stretch>
            <a:fillRect/>
          </a:stretch>
        </p:blipFill>
        <p:spPr>
          <a:xfrm>
            <a:off x="401216" y="2071395"/>
            <a:ext cx="1035698" cy="522514"/>
          </a:xfrm>
          <a:prstGeom prst="rect">
            <a:avLst/>
          </a:prstGeom>
        </p:spPr>
      </p:pic>
      <p:sp>
        <p:nvSpPr>
          <p:cNvPr id="5" name="Rectangle 4"/>
          <p:cNvSpPr/>
          <p:nvPr/>
        </p:nvSpPr>
        <p:spPr>
          <a:xfrm>
            <a:off x="2472612" y="1810140"/>
            <a:ext cx="1296956" cy="104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Analyze</a:t>
            </a:r>
          </a:p>
          <a:p>
            <a:pPr algn="ctr"/>
            <a:r>
              <a:rPr lang="en-US" dirty="0">
                <a:latin typeface="Times New Roman" panose="02020603050405020304" pitchFamily="18" charset="0"/>
                <a:cs typeface="Times New Roman" panose="02020603050405020304" pitchFamily="18" charset="0"/>
              </a:rPr>
              <a:t>Audio file</a:t>
            </a:r>
          </a:p>
        </p:txBody>
      </p:sp>
      <p:sp>
        <p:nvSpPr>
          <p:cNvPr id="6" name="Right Arrow 5"/>
          <p:cNvSpPr/>
          <p:nvPr/>
        </p:nvSpPr>
        <p:spPr>
          <a:xfrm>
            <a:off x="1632858" y="2248677"/>
            <a:ext cx="643812" cy="242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918858" y="2204198"/>
            <a:ext cx="774440" cy="298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23925" y="1838130"/>
            <a:ext cx="1754156" cy="99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Cleaning and masking of audio file</a:t>
            </a:r>
          </a:p>
        </p:txBody>
      </p:sp>
      <p:sp>
        <p:nvSpPr>
          <p:cNvPr id="11" name="Right Arrow 10"/>
          <p:cNvSpPr/>
          <p:nvPr/>
        </p:nvSpPr>
        <p:spPr>
          <a:xfrm>
            <a:off x="6643396" y="2267339"/>
            <a:ext cx="699796" cy="270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64490" y="1866123"/>
            <a:ext cx="1259632" cy="99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a:t>
            </a:r>
          </a:p>
        </p:txBody>
      </p:sp>
      <p:sp>
        <p:nvSpPr>
          <p:cNvPr id="15" name="Bent-Up Arrow 14"/>
          <p:cNvSpPr/>
          <p:nvPr/>
        </p:nvSpPr>
        <p:spPr>
          <a:xfrm flipV="1">
            <a:off x="8938726" y="2351314"/>
            <a:ext cx="550507" cy="77444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528179" y="3340360"/>
            <a:ext cx="1735495" cy="1138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Trained classifier</a:t>
            </a:r>
          </a:p>
        </p:txBody>
      </p:sp>
      <p:sp>
        <p:nvSpPr>
          <p:cNvPr id="17" name="Left Arrow 16"/>
          <p:cNvSpPr/>
          <p:nvPr/>
        </p:nvSpPr>
        <p:spPr>
          <a:xfrm>
            <a:off x="7529804" y="3769567"/>
            <a:ext cx="886408" cy="2705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83560" y="3340358"/>
            <a:ext cx="1259632" cy="1054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prediction</a:t>
            </a:r>
          </a:p>
        </p:txBody>
      </p:sp>
      <p:sp>
        <p:nvSpPr>
          <p:cNvPr id="19" name="Rectangle 18"/>
          <p:cNvSpPr/>
          <p:nvPr/>
        </p:nvSpPr>
        <p:spPr>
          <a:xfrm>
            <a:off x="3750904" y="3368350"/>
            <a:ext cx="1250303" cy="110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a:t>
            </a:r>
          </a:p>
        </p:txBody>
      </p:sp>
      <p:sp>
        <p:nvSpPr>
          <p:cNvPr id="20" name="Right Arrow 19"/>
          <p:cNvSpPr/>
          <p:nvPr/>
        </p:nvSpPr>
        <p:spPr>
          <a:xfrm>
            <a:off x="5131837" y="3844212"/>
            <a:ext cx="765110" cy="317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udio-Waveforms-Featued-Image.jpg"/>
          <p:cNvPicPr>
            <a:picLocks noChangeAspect="1"/>
          </p:cNvPicPr>
          <p:nvPr/>
        </p:nvPicPr>
        <p:blipFill>
          <a:blip r:embed="rId2" cstate="print"/>
          <a:stretch>
            <a:fillRect/>
          </a:stretch>
        </p:blipFill>
        <p:spPr>
          <a:xfrm>
            <a:off x="1626637" y="3809999"/>
            <a:ext cx="1035698" cy="522514"/>
          </a:xfrm>
          <a:prstGeom prst="rect">
            <a:avLst/>
          </a:prstGeom>
        </p:spPr>
      </p:pic>
      <p:sp>
        <p:nvSpPr>
          <p:cNvPr id="22" name="Right Arrow 21"/>
          <p:cNvSpPr/>
          <p:nvPr/>
        </p:nvSpPr>
        <p:spPr>
          <a:xfrm>
            <a:off x="2855167" y="3890866"/>
            <a:ext cx="774442" cy="307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6643396" y="4609323"/>
            <a:ext cx="345232" cy="699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313024" y="5523725"/>
            <a:ext cx="1240972" cy="87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emotion</a:t>
            </a:r>
          </a:p>
        </p:txBody>
      </p:sp>
      <p:sp>
        <p:nvSpPr>
          <p:cNvPr id="25" name="Left Arrow 24"/>
          <p:cNvSpPr/>
          <p:nvPr/>
        </p:nvSpPr>
        <p:spPr>
          <a:xfrm>
            <a:off x="5262465" y="5747657"/>
            <a:ext cx="774441" cy="3452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312367" y="5318449"/>
            <a:ext cx="1707502" cy="1156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latin typeface="Times New Roman" panose="02020603050405020304" pitchFamily="18" charset="0"/>
                <a:cs typeface="Times New Roman" panose="02020603050405020304" pitchFamily="18" charset="0"/>
              </a:rPr>
              <a:t>Suggest video or quotes to boost your mindset</a:t>
            </a:r>
          </a:p>
        </p:txBody>
      </p:sp>
      <p:sp>
        <p:nvSpPr>
          <p:cNvPr id="27" name="TextBox 26"/>
          <p:cNvSpPr txBox="1"/>
          <p:nvPr/>
        </p:nvSpPr>
        <p:spPr>
          <a:xfrm>
            <a:off x="205274" y="2752531"/>
            <a:ext cx="16048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Dataset audio</a:t>
            </a:r>
          </a:p>
        </p:txBody>
      </p:sp>
      <p:sp>
        <p:nvSpPr>
          <p:cNvPr id="28" name="TextBox 27"/>
          <p:cNvSpPr txBox="1"/>
          <p:nvPr/>
        </p:nvSpPr>
        <p:spPr>
          <a:xfrm>
            <a:off x="1315616" y="4506685"/>
            <a:ext cx="18381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recording audio</a:t>
            </a:r>
          </a:p>
        </p:txBody>
      </p:sp>
    </p:spTree>
    <p:extLst>
      <p:ext uri="{BB962C8B-B14F-4D97-AF65-F5344CB8AC3E}">
        <p14:creationId xmlns:p14="http://schemas.microsoft.com/office/powerpoint/2010/main" val="41994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5124E-48C1-4E69-BB0F-4C6029577815}"/>
              </a:ext>
            </a:extLst>
          </p:cNvPr>
          <p:cNvSpPr>
            <a:spLocks noGrp="1"/>
          </p:cNvSpPr>
          <p:nvPr>
            <p:ph type="title"/>
          </p:nvPr>
        </p:nvSpPr>
        <p:spPr>
          <a:xfrm>
            <a:off x="677334" y="443883"/>
            <a:ext cx="8596668" cy="630315"/>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ALGORITHM: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xmlns="" id="{F2DC89F3-C4B2-4B57-84A4-36122177D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466" y="1296140"/>
            <a:ext cx="4438835" cy="4745885"/>
          </a:xfrm>
        </p:spPr>
      </p:pic>
    </p:spTree>
    <p:extLst>
      <p:ext uri="{BB962C8B-B14F-4D97-AF65-F5344CB8AC3E}">
        <p14:creationId xmlns:p14="http://schemas.microsoft.com/office/powerpoint/2010/main" val="116463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6716A6-A901-4518-A215-E7469F88DCA4}"/>
              </a:ext>
            </a:extLst>
          </p:cNvPr>
          <p:cNvSpPr>
            <a:spLocks noGrp="1"/>
          </p:cNvSpPr>
          <p:nvPr>
            <p:ph idx="1"/>
          </p:nvPr>
        </p:nvSpPr>
        <p:spPr>
          <a:xfrm>
            <a:off x="677334" y="585927"/>
            <a:ext cx="8596668" cy="5455436"/>
          </a:xfrm>
        </p:spPr>
        <p:txBody>
          <a:bodyPr>
            <a:normAutofit/>
          </a:bodyPr>
          <a:lstStyle/>
          <a:p>
            <a:r>
              <a:rPr lang="en-US" sz="2000" dirty="0">
                <a:latin typeface="Times New Roman" panose="02020603050405020304" pitchFamily="18" charset="0"/>
                <a:cs typeface="Times New Roman" panose="02020603050405020304" pitchFamily="18" charset="0"/>
              </a:rPr>
              <a:t>model=</a:t>
            </a:r>
            <a:r>
              <a:rPr lang="en-US" sz="2000" dirty="0" err="1">
                <a:latin typeface="Times New Roman" panose="02020603050405020304" pitchFamily="18" charset="0"/>
                <a:cs typeface="Times New Roman" panose="02020603050405020304" pitchFamily="18" charset="0"/>
              </a:rPr>
              <a:t>MLPClassifier</a:t>
            </a:r>
            <a:r>
              <a:rPr lang="en-US" sz="2000" dirty="0">
                <a:latin typeface="Times New Roman" panose="02020603050405020304" pitchFamily="18" charset="0"/>
                <a:cs typeface="Times New Roman" panose="02020603050405020304" pitchFamily="18" charset="0"/>
              </a:rPr>
              <a:t>(alpha=0.01, </a:t>
            </a:r>
            <a:r>
              <a:rPr lang="en-US" sz="2000" dirty="0" err="1">
                <a:latin typeface="Times New Roman" panose="02020603050405020304" pitchFamily="18" charset="0"/>
                <a:cs typeface="Times New Roman" panose="02020603050405020304" pitchFamily="18" charset="0"/>
              </a:rPr>
              <a:t>batch_size</a:t>
            </a:r>
            <a:r>
              <a:rPr lang="en-US" sz="2000" dirty="0">
                <a:latin typeface="Times New Roman" panose="02020603050405020304" pitchFamily="18" charset="0"/>
                <a:cs typeface="Times New Roman" panose="02020603050405020304" pitchFamily="18" charset="0"/>
              </a:rPr>
              <a:t>=256, epsilon=1e-08, </a:t>
            </a:r>
            <a:r>
              <a:rPr lang="en-US" sz="2000" dirty="0" err="1">
                <a:latin typeface="Times New Roman" panose="02020603050405020304" pitchFamily="18" charset="0"/>
                <a:cs typeface="Times New Roman" panose="02020603050405020304" pitchFamily="18" charset="0"/>
              </a:rPr>
              <a:t>hidden_layer_sizes</a:t>
            </a:r>
            <a:r>
              <a:rPr lang="en-US" sz="2000" dirty="0">
                <a:latin typeface="Times New Roman" panose="02020603050405020304" pitchFamily="18" charset="0"/>
                <a:cs typeface="Times New Roman" panose="02020603050405020304" pitchFamily="18" charset="0"/>
              </a:rPr>
              <a:t>=(300,), </a:t>
            </a:r>
            <a:r>
              <a:rPr lang="en-US" sz="2000" dirty="0" err="1">
                <a:latin typeface="Times New Roman" panose="02020603050405020304" pitchFamily="18" charset="0"/>
                <a:cs typeface="Times New Roman" panose="02020603050405020304" pitchFamily="18" charset="0"/>
              </a:rPr>
              <a:t>learning_rate</a:t>
            </a:r>
            <a:r>
              <a:rPr lang="en-US" sz="2000" dirty="0">
                <a:latin typeface="Times New Roman" panose="02020603050405020304" pitchFamily="18" charset="0"/>
                <a:cs typeface="Times New Roman" panose="02020603050405020304" pitchFamily="18" charset="0"/>
              </a:rPr>
              <a:t>='adaptive', </a:t>
            </a:r>
            <a:r>
              <a:rPr lang="en-US" sz="2000" dirty="0" err="1">
                <a:latin typeface="Times New Roman" panose="02020603050405020304" pitchFamily="18" charset="0"/>
                <a:cs typeface="Times New Roman" panose="02020603050405020304" pitchFamily="18" charset="0"/>
              </a:rPr>
              <a:t>max_iter</a:t>
            </a:r>
            <a:r>
              <a:rPr lang="en-US" sz="2000" dirty="0">
                <a:latin typeface="Times New Roman" panose="02020603050405020304" pitchFamily="18" charset="0"/>
                <a:cs typeface="Times New Roman" panose="02020603050405020304" pitchFamily="18" charset="0"/>
              </a:rPr>
              <a:t>=500)</a:t>
            </a:r>
          </a:p>
          <a:p>
            <a:r>
              <a:rPr lang="en-US" sz="2000" u="sng" dirty="0">
                <a:latin typeface="Times New Roman" panose="02020603050405020304" pitchFamily="18" charset="0"/>
                <a:cs typeface="Times New Roman" panose="02020603050405020304" pitchFamily="18" charset="0"/>
              </a:rPr>
              <a:t>EXPLANATION: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max_iterint</a:t>
            </a:r>
            <a:r>
              <a:rPr lang="en-US" sz="2000" dirty="0">
                <a:latin typeface="Times New Roman" panose="02020603050405020304" pitchFamily="18" charset="0"/>
                <a:cs typeface="Times New Roman" panose="02020603050405020304" pitchFamily="18" charset="0"/>
              </a:rPr>
              <a:t>=500 Maximum number of iterations. The solver iterates until convergence (determined by ‘</a:t>
            </a:r>
            <a:r>
              <a:rPr lang="en-US" sz="2000" dirty="0" err="1">
                <a:latin typeface="Times New Roman" panose="02020603050405020304" pitchFamily="18" charset="0"/>
                <a:cs typeface="Times New Roman" panose="02020603050405020304" pitchFamily="18" charset="0"/>
              </a:rPr>
              <a:t>tol</a:t>
            </a:r>
            <a:r>
              <a:rPr lang="en-US" sz="2000" dirty="0">
                <a:latin typeface="Times New Roman" panose="02020603050405020304" pitchFamily="18" charset="0"/>
                <a:cs typeface="Times New Roman" panose="02020603050405020304" pitchFamily="18" charset="0"/>
              </a:rPr>
              <a:t>’) or this number of iterations. For stochastic solvers (‘</a:t>
            </a:r>
            <a:r>
              <a:rPr lang="en-US" sz="2000" dirty="0" err="1">
                <a:latin typeface="Times New Roman" panose="02020603050405020304" pitchFamily="18" charset="0"/>
                <a:cs typeface="Times New Roman" panose="02020603050405020304" pitchFamily="18" charset="0"/>
              </a:rPr>
              <a:t>sgd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 note that this determines the number of epochs (how many times each data point will be used), not the number of gradient steps.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alphafloat</a:t>
            </a:r>
            <a:r>
              <a:rPr lang="en-US" sz="2000" dirty="0">
                <a:latin typeface="Times New Roman" panose="02020603050405020304" pitchFamily="18" charset="0"/>
                <a:cs typeface="Times New Roman" panose="02020603050405020304" pitchFamily="18" charset="0"/>
              </a:rPr>
              <a:t>=0.01 penalty (regularization term) parameter.</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hidden_layer_sizestuple</a:t>
            </a:r>
            <a:r>
              <a:rPr lang="en-US" sz="2000" dirty="0">
                <a:latin typeface="Times New Roman" panose="02020603050405020304" pitchFamily="18" charset="0"/>
                <a:cs typeface="Times New Roman" panose="02020603050405020304" pitchFamily="18" charset="0"/>
              </a:rPr>
              <a:t>, length = </a:t>
            </a:r>
            <a:r>
              <a:rPr lang="en-US" sz="2000" dirty="0" err="1">
                <a:latin typeface="Times New Roman" panose="02020603050405020304" pitchFamily="18" charset="0"/>
                <a:cs typeface="Times New Roman" panose="02020603050405020304" pitchFamily="18" charset="0"/>
              </a:rPr>
              <a:t>n_layers</a:t>
            </a:r>
            <a:r>
              <a:rPr lang="en-US" sz="2000" dirty="0">
                <a:latin typeface="Times New Roman" panose="02020603050405020304" pitchFamily="18" charset="0"/>
                <a:cs typeface="Times New Roman" panose="02020603050405020304" pitchFamily="18" charset="0"/>
              </a:rPr>
              <a:t> - 2, (300,)The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element represents the number of neurons in the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hidden layer.</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batch_sizeint</a:t>
            </a:r>
            <a:r>
              <a:rPr lang="en-US" sz="2000" dirty="0">
                <a:latin typeface="Times New Roman" panose="02020603050405020304" pitchFamily="18" charset="0"/>
                <a:cs typeface="Times New Roman" panose="02020603050405020304" pitchFamily="18" charset="0"/>
              </a:rPr>
              <a:t>, default=’</a:t>
            </a:r>
            <a:r>
              <a:rPr lang="en-US" sz="2000" dirty="0" err="1">
                <a:latin typeface="Times New Roman" panose="02020603050405020304" pitchFamily="18" charset="0"/>
                <a:cs typeface="Times New Roman" panose="02020603050405020304" pitchFamily="18" charset="0"/>
              </a:rPr>
              <a:t>auto’Size</a:t>
            </a:r>
            <a:r>
              <a:rPr lang="en-US" sz="2000" dirty="0">
                <a:latin typeface="Times New Roman" panose="02020603050405020304" pitchFamily="18" charset="0"/>
                <a:cs typeface="Times New Roman" panose="02020603050405020304" pitchFamily="18" charset="0"/>
              </a:rPr>
              <a:t> of minibatches for stochastic optimizers. If the solver is ‘</a:t>
            </a:r>
            <a:r>
              <a:rPr lang="en-US" sz="2000" dirty="0" err="1">
                <a:latin typeface="Times New Roman" panose="02020603050405020304" pitchFamily="18" charset="0"/>
                <a:cs typeface="Times New Roman" panose="02020603050405020304" pitchFamily="18" charset="0"/>
              </a:rPr>
              <a:t>lbfgs</a:t>
            </a:r>
            <a:r>
              <a:rPr lang="en-US" sz="2000" dirty="0">
                <a:latin typeface="Times New Roman" panose="02020603050405020304" pitchFamily="18" charset="0"/>
                <a:cs typeface="Times New Roman" panose="02020603050405020304" pitchFamily="18" charset="0"/>
              </a:rPr>
              <a:t>’, the classifier will not use minibatch. When set to “auto”, </a:t>
            </a:r>
            <a:r>
              <a:rPr lang="en-US" sz="2000" dirty="0" err="1">
                <a:latin typeface="Times New Roman" panose="02020603050405020304" pitchFamily="18" charset="0"/>
                <a:cs typeface="Times New Roman" panose="02020603050405020304" pitchFamily="18" charset="0"/>
              </a:rPr>
              <a:t>batch_size</a:t>
            </a:r>
            <a:r>
              <a:rPr lang="en-US" sz="2000" dirty="0">
                <a:latin typeface="Times New Roman" panose="02020603050405020304" pitchFamily="18" charset="0"/>
                <a:cs typeface="Times New Roman" panose="02020603050405020304" pitchFamily="18" charset="0"/>
              </a:rPr>
              <a:t>=min(256, </a:t>
            </a:r>
            <a:r>
              <a:rPr lang="en-US" sz="2000" dirty="0" err="1">
                <a:latin typeface="Times New Roman" panose="02020603050405020304" pitchFamily="18" charset="0"/>
                <a:cs typeface="Times New Roman" panose="02020603050405020304" pitchFamily="18" charset="0"/>
              </a:rPr>
              <a:t>n_samples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epsilonfloat</a:t>
            </a:r>
            <a:r>
              <a:rPr lang="en-US" sz="2000" dirty="0">
                <a:latin typeface="Times New Roman" panose="02020603050405020304" pitchFamily="18" charset="0"/>
                <a:cs typeface="Times New Roman" panose="02020603050405020304" pitchFamily="18" charset="0"/>
              </a:rPr>
              <a:t>, default=1e-08 Value for numerical stability in </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 Only used when solver=’</a:t>
            </a:r>
            <a:r>
              <a:rPr lang="en-US" sz="2000" dirty="0" err="1">
                <a:latin typeface="Times New Roman" panose="02020603050405020304" pitchFamily="18" charset="0"/>
                <a:cs typeface="Times New Roman" panose="02020603050405020304" pitchFamily="18" charset="0"/>
              </a:rPr>
              <a:t>adam</a:t>
            </a:r>
            <a:r>
              <a:rPr lang="en-US" sz="2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98987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DEBCDE-4267-4B63-9625-FECF8B392916}"/>
              </a:ext>
            </a:extLst>
          </p:cNvPr>
          <p:cNvSpPr>
            <a:spLocks noGrp="1"/>
          </p:cNvSpPr>
          <p:nvPr>
            <p:ph idx="1"/>
          </p:nvPr>
        </p:nvSpPr>
        <p:spPr>
          <a:xfrm>
            <a:off x="677334" y="612559"/>
            <a:ext cx="8596668" cy="5428803"/>
          </a:xfrm>
        </p:spPr>
        <p:txBody>
          <a:bodyPr>
            <a:noAutofit/>
          </a:bodyPr>
          <a:lstStyle/>
          <a:p>
            <a:pPr marL="0" indent="0">
              <a:buNone/>
            </a:pPr>
            <a:r>
              <a:rPr lang="en-US" sz="2400" dirty="0"/>
              <a:t>          </a:t>
            </a:r>
            <a:r>
              <a:rPr lang="en-US" sz="2400" dirty="0" err="1">
                <a:latin typeface="Times New Roman" panose="02020603050405020304" pitchFamily="18" charset="0"/>
                <a:cs typeface="Times New Roman" panose="02020603050405020304" pitchFamily="18" charset="0"/>
              </a:rPr>
              <a:t>batch_sizeint</a:t>
            </a:r>
            <a:r>
              <a:rPr lang="en-US" sz="2400" dirty="0">
                <a:latin typeface="Times New Roman" panose="02020603050405020304" pitchFamily="18" charset="0"/>
                <a:cs typeface="Times New Roman" panose="02020603050405020304" pitchFamily="18" charset="0"/>
              </a:rPr>
              <a:t>, default=’</a:t>
            </a:r>
            <a:r>
              <a:rPr lang="en-US" sz="2400" dirty="0" err="1">
                <a:latin typeface="Times New Roman" panose="02020603050405020304" pitchFamily="18" charset="0"/>
                <a:cs typeface="Times New Roman" panose="02020603050405020304" pitchFamily="18" charset="0"/>
              </a:rPr>
              <a:t>auto’Size</a:t>
            </a:r>
            <a:r>
              <a:rPr lang="en-US" sz="2400" dirty="0">
                <a:latin typeface="Times New Roman" panose="02020603050405020304" pitchFamily="18" charset="0"/>
                <a:cs typeface="Times New Roman" panose="02020603050405020304" pitchFamily="18" charset="0"/>
              </a:rPr>
              <a:t> of minibatches for stochastic optimizers. If the solver is ‘</a:t>
            </a:r>
            <a:r>
              <a:rPr lang="en-US" sz="2400" dirty="0" err="1">
                <a:latin typeface="Times New Roman" panose="02020603050405020304" pitchFamily="18" charset="0"/>
                <a:cs typeface="Times New Roman" panose="02020603050405020304" pitchFamily="18" charset="0"/>
              </a:rPr>
              <a:t>lbfgs</a:t>
            </a:r>
            <a:r>
              <a:rPr lang="en-US" sz="2400" dirty="0">
                <a:latin typeface="Times New Roman" panose="02020603050405020304" pitchFamily="18" charset="0"/>
                <a:cs typeface="Times New Roman" panose="02020603050405020304" pitchFamily="18" charset="0"/>
              </a:rPr>
              <a:t>’, the classifier will not use minibatch. When set to “auto”, </a:t>
            </a:r>
            <a:r>
              <a:rPr lang="en-US" sz="2400" dirty="0" err="1">
                <a:latin typeface="Times New Roman" panose="02020603050405020304" pitchFamily="18" charset="0"/>
                <a:cs typeface="Times New Roman" panose="02020603050405020304" pitchFamily="18" charset="0"/>
              </a:rPr>
              <a:t>batch_size</a:t>
            </a:r>
            <a:r>
              <a:rPr lang="en-US" sz="2400" dirty="0">
                <a:latin typeface="Times New Roman" panose="02020603050405020304" pitchFamily="18" charset="0"/>
                <a:cs typeface="Times New Roman" panose="02020603050405020304" pitchFamily="18" charset="0"/>
              </a:rPr>
              <a:t>=min(256, </a:t>
            </a:r>
            <a:r>
              <a:rPr lang="en-US" sz="2400" dirty="0" err="1">
                <a:latin typeface="Times New Roman" panose="02020603050405020304" pitchFamily="18" charset="0"/>
                <a:cs typeface="Times New Roman" panose="02020603050405020304" pitchFamily="18" charset="0"/>
              </a:rPr>
              <a:t>n_samples</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epsilonfloat</a:t>
            </a:r>
            <a:r>
              <a:rPr lang="en-US" sz="2400" dirty="0">
                <a:latin typeface="Times New Roman" panose="02020603050405020304" pitchFamily="18" charset="0"/>
                <a:cs typeface="Times New Roman" panose="02020603050405020304" pitchFamily="18" charset="0"/>
              </a:rPr>
              <a:t>, default=1e-08 Value for numerical stability in </a:t>
            </a:r>
            <a:r>
              <a:rPr lang="en-US" sz="2400" dirty="0" err="1">
                <a:latin typeface="Times New Roman" panose="02020603050405020304" pitchFamily="18" charset="0"/>
                <a:cs typeface="Times New Roman" panose="02020603050405020304" pitchFamily="18" charset="0"/>
              </a:rPr>
              <a:t>adam</a:t>
            </a:r>
            <a:r>
              <a:rPr lang="en-US" sz="2400" dirty="0">
                <a:latin typeface="Times New Roman" panose="02020603050405020304" pitchFamily="18" charset="0"/>
                <a:cs typeface="Times New Roman" panose="02020603050405020304" pitchFamily="18" charset="0"/>
              </a:rPr>
              <a:t>. Only used when solver=’</a:t>
            </a:r>
            <a:r>
              <a:rPr lang="en-US" sz="2400" dirty="0" err="1">
                <a:latin typeface="Times New Roman" panose="02020603050405020304" pitchFamily="18" charset="0"/>
                <a:cs typeface="Times New Roman" panose="02020603050405020304" pitchFamily="18" charset="0"/>
              </a:rPr>
              <a:t>adam</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learning_rate</a:t>
            </a:r>
            <a:r>
              <a:rPr lang="en-US" sz="2400" dirty="0">
                <a:latin typeface="Times New Roman" panose="02020603050405020304" pitchFamily="18" charset="0"/>
                <a:cs typeface="Times New Roman" panose="02020603050405020304" pitchFamily="18" charset="0"/>
              </a:rPr>
              <a:t>{‘constant’, ‘</a:t>
            </a:r>
            <a:r>
              <a:rPr lang="en-US" sz="2400" dirty="0" err="1">
                <a:latin typeface="Times New Roman" panose="02020603050405020304" pitchFamily="18" charset="0"/>
                <a:cs typeface="Times New Roman" panose="02020603050405020304" pitchFamily="18" charset="0"/>
              </a:rPr>
              <a:t>invscaling</a:t>
            </a:r>
            <a:r>
              <a:rPr lang="en-US" sz="2400" dirty="0">
                <a:latin typeface="Times New Roman" panose="02020603050405020304" pitchFamily="18" charset="0"/>
                <a:cs typeface="Times New Roman" panose="02020603050405020304" pitchFamily="18" charset="0"/>
              </a:rPr>
              <a:t>’, ‘adaptive’},Learning rate schedule for weight updates </a:t>
            </a:r>
            <a:r>
              <a:rPr lang="en-US" sz="2400" dirty="0" err="1">
                <a:latin typeface="Times New Roman" panose="02020603050405020304" pitchFamily="18" charset="0"/>
                <a:cs typeface="Times New Roman" panose="02020603050405020304" pitchFamily="18" charset="0"/>
              </a:rPr>
              <a:t>effective_learning_rate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learning_rate_init</a:t>
            </a:r>
            <a:r>
              <a:rPr lang="en-US" sz="2400" dirty="0">
                <a:latin typeface="Times New Roman" panose="02020603050405020304" pitchFamily="18" charset="0"/>
                <a:cs typeface="Times New Roman" panose="02020603050405020304" pitchFamily="18" charset="0"/>
              </a:rPr>
              <a:t> / pow(t, </a:t>
            </a:r>
            <a:r>
              <a:rPr lang="en-US" sz="2400" dirty="0" err="1">
                <a:latin typeface="Times New Roman" panose="02020603050405020304" pitchFamily="18" charset="0"/>
                <a:cs typeface="Times New Roman" panose="02020603050405020304" pitchFamily="18" charset="0"/>
              </a:rPr>
              <a:t>power_t</a:t>
            </a:r>
            <a:r>
              <a:rPr lang="en-US" sz="2400" dirty="0">
                <a:latin typeface="Times New Roman" panose="02020603050405020304" pitchFamily="18" charset="0"/>
                <a:cs typeface="Times New Roman" panose="02020603050405020304" pitchFamily="18" charset="0"/>
              </a:rPr>
              <a:t>)‘adaptive’ keeps the learning rate constant to ‘</a:t>
            </a:r>
            <a:r>
              <a:rPr lang="en-US" sz="2400" dirty="0" err="1">
                <a:latin typeface="Times New Roman" panose="02020603050405020304" pitchFamily="18" charset="0"/>
                <a:cs typeface="Times New Roman" panose="02020603050405020304" pitchFamily="18" charset="0"/>
              </a:rPr>
              <a:t>learning_rate_init</a:t>
            </a:r>
            <a:r>
              <a:rPr lang="en-US" sz="2400" dirty="0">
                <a:latin typeface="Times New Roman" panose="02020603050405020304" pitchFamily="18" charset="0"/>
                <a:cs typeface="Times New Roman" panose="02020603050405020304" pitchFamily="18" charset="0"/>
              </a:rPr>
              <a:t>’ as long as training loss keeps decreasing. Each time two consecutive epochs fail to decrease training loss by at least </a:t>
            </a:r>
            <a:r>
              <a:rPr lang="en-US" sz="2400" dirty="0" err="1">
                <a:latin typeface="Times New Roman" panose="02020603050405020304" pitchFamily="18" charset="0"/>
                <a:cs typeface="Times New Roman" panose="02020603050405020304" pitchFamily="18" charset="0"/>
              </a:rPr>
              <a:t>tol</a:t>
            </a:r>
            <a:r>
              <a:rPr lang="en-US" sz="2400" dirty="0">
                <a:latin typeface="Times New Roman" panose="02020603050405020304" pitchFamily="18" charset="0"/>
                <a:cs typeface="Times New Roman" panose="02020603050405020304" pitchFamily="18" charset="0"/>
              </a:rPr>
              <a:t>, or fail to increase validation score by at least </a:t>
            </a:r>
            <a:r>
              <a:rPr lang="en-US" sz="2400" dirty="0" err="1">
                <a:latin typeface="Times New Roman" panose="02020603050405020304" pitchFamily="18" charset="0"/>
                <a:cs typeface="Times New Roman" panose="02020603050405020304" pitchFamily="18" charset="0"/>
              </a:rPr>
              <a:t>tol</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early_stopping</a:t>
            </a:r>
            <a:r>
              <a:rPr lang="en-US" sz="2400" dirty="0">
                <a:latin typeface="Times New Roman" panose="02020603050405020304" pitchFamily="18" charset="0"/>
                <a:cs typeface="Times New Roman" panose="02020603050405020304" pitchFamily="18" charset="0"/>
              </a:rPr>
              <a:t>’ is on, the current learning rate is divided by 5.Only used when solver='</a:t>
            </a:r>
            <a:r>
              <a:rPr lang="en-US" sz="2400" dirty="0" err="1">
                <a:latin typeface="Times New Roman" panose="02020603050405020304" pitchFamily="18" charset="0"/>
                <a:cs typeface="Times New Roman" panose="02020603050405020304" pitchFamily="18" charset="0"/>
              </a:rPr>
              <a:t>sgd</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58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432CC-0DEF-46CA-8292-0E6BC936F900}"/>
              </a:ext>
            </a:extLst>
          </p:cNvPr>
          <p:cNvSpPr>
            <a:spLocks noGrp="1"/>
          </p:cNvSpPr>
          <p:nvPr>
            <p:ph type="title"/>
          </p:nvPr>
        </p:nvSpPr>
        <p:spPr>
          <a:xfrm>
            <a:off x="677334" y="506027"/>
            <a:ext cx="8596668" cy="736847"/>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What is the portion you have completed so far?</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6F61727-8CBB-4C28-ADB1-A21AB7CB41F5}"/>
              </a:ext>
            </a:extLst>
          </p:cNvPr>
          <p:cNvSpPr>
            <a:spLocks noGrp="1"/>
          </p:cNvSpPr>
          <p:nvPr>
            <p:ph idx="1"/>
          </p:nvPr>
        </p:nvSpPr>
        <p:spPr>
          <a:xfrm>
            <a:off x="677334" y="1340529"/>
            <a:ext cx="8596668" cy="4700834"/>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50 percent</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1.Voice recording module</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2.Emotion Detect module</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3.Web app integration</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4.Model Training</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5.Voice Feature Extraction.</a:t>
            </a:r>
          </a:p>
        </p:txBody>
      </p:sp>
    </p:spTree>
    <p:extLst>
      <p:ext uri="{BB962C8B-B14F-4D97-AF65-F5344CB8AC3E}">
        <p14:creationId xmlns:p14="http://schemas.microsoft.com/office/powerpoint/2010/main" val="289937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01F72B-3B72-411D-A5A8-81B26C2B94F5}"/>
              </a:ext>
            </a:extLst>
          </p:cNvPr>
          <p:cNvSpPr>
            <a:spLocks noGrp="1"/>
          </p:cNvSpPr>
          <p:nvPr>
            <p:ph type="title"/>
          </p:nvPr>
        </p:nvSpPr>
        <p:spPr>
          <a:xfrm>
            <a:off x="677334" y="266330"/>
            <a:ext cx="8596668" cy="1642369"/>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SHORT VIDEO:</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Link:</a:t>
            </a:r>
            <a:r>
              <a:rPr lang="en-IN" dirty="0">
                <a:latin typeface="Times New Roman" panose="02020603050405020304" pitchFamily="18" charset="0"/>
                <a:cs typeface="Times New Roman" panose="02020603050405020304" pitchFamily="18" charset="0"/>
                <a:hlinkClick r:id="rId4" action="ppaction://hlinkfile"/>
              </a:rPr>
              <a:t>https://drive.google.com/file/d/1riP4bDp3iNRy8Nul-tI77MQd-4cxp4Yl/view?usp=sharing</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 name="VIDEO">
            <a:hlinkClick r:id="" action="ppaction://media"/>
            <a:extLst>
              <a:ext uri="{FF2B5EF4-FFF2-40B4-BE49-F238E27FC236}">
                <a16:creationId xmlns:a16="http://schemas.microsoft.com/office/drawing/2014/main" xmlns="" id="{07C17113-C2F7-4C8F-9D25-AF400398EDC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43379" y="2116200"/>
            <a:ext cx="7510508" cy="3881437"/>
          </a:xfrm>
        </p:spPr>
      </p:pic>
    </p:spTree>
    <p:extLst>
      <p:ext uri="{BB962C8B-B14F-4D97-AF65-F5344CB8AC3E}">
        <p14:creationId xmlns:p14="http://schemas.microsoft.com/office/powerpoint/2010/main" val="29141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9919"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TotalTime>
  <Words>900</Words>
  <Application>Microsoft Office PowerPoint</Application>
  <PresentationFormat>Widescreen</PresentationFormat>
  <Paragraphs>87</Paragraphs>
  <Slides>13</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SPEECH EMOTION RECOGNITION</vt:lpstr>
      <vt:lpstr>INTRODUCTION:</vt:lpstr>
      <vt:lpstr>Is your project available elsewhere? Give link and explain the related work. </vt:lpstr>
      <vt:lpstr>DESIGN:</vt:lpstr>
      <vt:lpstr>ALGORITHM:</vt:lpstr>
      <vt:lpstr>PowerPoint Presentation</vt:lpstr>
      <vt:lpstr>PowerPoint Presentation</vt:lpstr>
      <vt:lpstr>What is the portion you have completed so far?</vt:lpstr>
      <vt:lpstr>SHORT VIDEO: Link:https://drive.google.com/file/d/1riP4bDp3iNRy8Nul-tI77MQd-4cxp4Yl/view?usp=sharing </vt:lpstr>
      <vt:lpstr>TASKS TO BE ACCOMPLISHED:</vt:lpstr>
      <vt:lpstr>INNOVATION IN THIS WORK:</vt:lpstr>
      <vt:lpstr>PowerPoint Presentation</vt:lpstr>
      <vt:lpstr>SELF EVALUATION: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PAAVANI M</dc:creator>
  <cp:lastModifiedBy>DEVI</cp:lastModifiedBy>
  <cp:revision>27</cp:revision>
  <dcterms:created xsi:type="dcterms:W3CDTF">2021-04-22T12:13:09Z</dcterms:created>
  <dcterms:modified xsi:type="dcterms:W3CDTF">2024-04-10T11:43:56Z</dcterms:modified>
</cp:coreProperties>
</file>