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73" r:id="rId4"/>
    <p:sldId id="266" r:id="rId5"/>
    <p:sldId id="267" r:id="rId6"/>
    <p:sldId id="283" r:id="rId7"/>
    <p:sldId id="282" r:id="rId8"/>
    <p:sldId id="281" r:id="rId9"/>
    <p:sldId id="262" r:id="rId10"/>
    <p:sldId id="263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3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79C88-5F4B-4E55-B5A7-85E44F8404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85455"/>
            <a:ext cx="9144000" cy="949036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323BFB-9041-482A-B882-E6BCF8F5EF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B4F57-B651-490D-9CEA-2960D9F9E3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4928" y="6490132"/>
            <a:ext cx="2743200" cy="365125"/>
          </a:xfrm>
          <a:prstGeom prst="rect">
            <a:avLst/>
          </a:prstGeom>
        </p:spPr>
        <p:txBody>
          <a:bodyPr/>
          <a:lstStyle/>
          <a:p>
            <a:fld id="{7F0CF54F-6696-4B66-947F-D511EF900376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C1930-33C0-4263-BC5B-405711931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AAB83-9F98-4529-AFF2-4E8CFF53B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FF05F-75E4-4839-B7F4-E35A7BFFD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221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7748D-8745-4EA2-B12F-53BE12F17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2FAF5A-57C7-405C-9CA9-5E7170F773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FD541B-778B-4BBE-A5F0-20BE147CB1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68A820-25D2-4BFC-A260-3F7EB11AF3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4928" y="6490132"/>
            <a:ext cx="2743200" cy="365125"/>
          </a:xfrm>
          <a:prstGeom prst="rect">
            <a:avLst/>
          </a:prstGeom>
        </p:spPr>
        <p:txBody>
          <a:bodyPr/>
          <a:lstStyle/>
          <a:p>
            <a:fld id="{7F0CF54F-6696-4B66-947F-D511EF900376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F5E36D-9DCE-490A-A014-1A674E655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673AF9-4393-46A5-BA3E-BEF248E15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FF05F-75E4-4839-B7F4-E35A7BFFD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992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5192D-30DE-4A48-BCA0-05F55B34E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E7C383-0A80-496C-AE32-32D69F2F0E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06437D-88AF-48B4-968A-A7228B95A0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4928" y="6490132"/>
            <a:ext cx="2743200" cy="365125"/>
          </a:xfrm>
          <a:prstGeom prst="rect">
            <a:avLst/>
          </a:prstGeom>
        </p:spPr>
        <p:txBody>
          <a:bodyPr/>
          <a:lstStyle/>
          <a:p>
            <a:fld id="{7F0CF54F-6696-4B66-947F-D511EF900376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4A8D74-B853-4E09-AD43-893306D33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8FFDE3-CEEC-4BFE-A9B7-346D0F0A7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FF05F-75E4-4839-B7F4-E35A7BFFD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337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FD2DBE-A3B2-43EA-AA38-DFF139FED5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E5A1D3-0936-468D-8715-3D2A62648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31311-0167-4E53-BCF5-20A598ED2C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4928" y="6490132"/>
            <a:ext cx="2743200" cy="365125"/>
          </a:xfrm>
          <a:prstGeom prst="rect">
            <a:avLst/>
          </a:prstGeom>
        </p:spPr>
        <p:txBody>
          <a:bodyPr/>
          <a:lstStyle/>
          <a:p>
            <a:fld id="{7F0CF54F-6696-4B66-947F-D511EF900376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1F043-33F9-4A55-9547-1BEE74AA0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20DC30-4CEB-4742-ACAD-63E2EE767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FF05F-75E4-4839-B7F4-E35A7BFFD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246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16B69-309D-41E6-98B4-C130C72EF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0FD4D8-2230-4C7F-9CF8-84D69186CD3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4928" y="6490132"/>
            <a:ext cx="2743200" cy="365125"/>
          </a:xfrm>
          <a:prstGeom prst="rect">
            <a:avLst/>
          </a:prstGeom>
        </p:spPr>
        <p:txBody>
          <a:bodyPr/>
          <a:lstStyle/>
          <a:p>
            <a:fld id="{7F0CF54F-6696-4B66-947F-D511EF900376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A9251-8642-428E-898D-A9259CE99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DE846F-339E-4833-9A05-4EC0147AF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FF05F-75E4-4839-B7F4-E35A7BFFD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007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FF19C-94C6-4120-B6C2-5F75E70C3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E0B62D-9460-4C4B-9C0C-4DD190B87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4928" y="6490132"/>
            <a:ext cx="2743200" cy="365125"/>
          </a:xfrm>
          <a:prstGeom prst="rect">
            <a:avLst/>
          </a:prstGeom>
        </p:spPr>
        <p:txBody>
          <a:bodyPr/>
          <a:lstStyle/>
          <a:p>
            <a:fld id="{7F0CF54F-6696-4B66-947F-D511EF900376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1047E5-8DCB-45AC-88A4-A473043E4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E32D2A-D086-486D-A8F3-A6287E347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FF05F-75E4-4839-B7F4-E35A7BFFD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459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CF58E-3CB3-46EB-BFBE-FF02C9DEF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0D3E6-67FF-4364-83D2-C1E47DB33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2F8E9-7388-4000-AD70-DD636A2295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4928" y="6490132"/>
            <a:ext cx="2743200" cy="365125"/>
          </a:xfrm>
          <a:prstGeom prst="rect">
            <a:avLst/>
          </a:prstGeom>
        </p:spPr>
        <p:txBody>
          <a:bodyPr/>
          <a:lstStyle/>
          <a:p>
            <a:fld id="{7F0CF54F-6696-4B66-947F-D511EF900376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B236B-502D-471F-A7E2-CF57104C2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73952-DA6A-4D50-881F-B611C0064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FF05F-75E4-4839-B7F4-E35A7BFFD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23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0830F-FA5F-4882-9937-734C3344A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A03D04-2F5B-4308-8328-541D44B3DC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1673CC-92DF-40D2-B88D-AF2699C3E5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4928" y="6490132"/>
            <a:ext cx="2743200" cy="365125"/>
          </a:xfrm>
          <a:prstGeom prst="rect">
            <a:avLst/>
          </a:prstGeom>
        </p:spPr>
        <p:txBody>
          <a:bodyPr/>
          <a:lstStyle/>
          <a:p>
            <a:fld id="{7F0CF54F-6696-4B66-947F-D511EF900376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DD792-311B-4FBC-A687-1D3ACCCED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E5C1D7-6CA3-42DC-9B3F-9358EFD13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FF05F-75E4-4839-B7F4-E35A7BFFD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787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75B9A-7C88-4B14-A13B-DB3825C92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AC882-B4BE-4C32-8650-BDDB07C80B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31AE15-2296-4977-80BF-8662EFCB7F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F2F808-65C0-4F4E-93B8-536F3AE37F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4928" y="6490132"/>
            <a:ext cx="2743200" cy="365125"/>
          </a:xfrm>
          <a:prstGeom prst="rect">
            <a:avLst/>
          </a:prstGeom>
        </p:spPr>
        <p:txBody>
          <a:bodyPr/>
          <a:lstStyle/>
          <a:p>
            <a:fld id="{7F0CF54F-6696-4B66-947F-D511EF900376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342C9D-4A90-4260-B4BF-D173C0AF9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F3488A-2005-44B1-924C-A12B192A6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FF05F-75E4-4839-B7F4-E35A7BFFD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017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D8A14-0090-4BF2-AB94-38374F8F6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32D06-E6B2-404C-91DD-6BF6D8218A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4F346D-22EB-4C0F-A76F-78352EEF6A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004415-9EEF-40E6-87C4-1452D0846D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E7FF64-8074-4E2D-BDDF-F78AFDBAE6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797FF3-7086-4F19-8A7D-CD0583F8D8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4928" y="6490132"/>
            <a:ext cx="2743200" cy="365125"/>
          </a:xfrm>
          <a:prstGeom prst="rect">
            <a:avLst/>
          </a:prstGeom>
        </p:spPr>
        <p:txBody>
          <a:bodyPr/>
          <a:lstStyle/>
          <a:p>
            <a:fld id="{7F0CF54F-6696-4B66-947F-D511EF900376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988F80-BFD5-4346-B9A9-F2C8DA82D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0DD345-AF53-4155-9608-EDB3D0302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FF05F-75E4-4839-B7F4-E35A7BFFD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713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FFB36-82A5-42C5-92A0-3ECAA8F9E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B78EF9-34DC-40DB-9D1D-D23255D511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4928" y="6490132"/>
            <a:ext cx="2743200" cy="365125"/>
          </a:xfrm>
          <a:prstGeom prst="rect">
            <a:avLst/>
          </a:prstGeom>
        </p:spPr>
        <p:txBody>
          <a:bodyPr/>
          <a:lstStyle/>
          <a:p>
            <a:fld id="{7F0CF54F-6696-4B66-947F-D511EF900376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04723F-5E1E-4046-A017-AAB6837CF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538592-0CEC-46BF-A270-6959F8E01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FF05F-75E4-4839-B7F4-E35A7BFFD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678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AEAEA7-E283-4EC8-A8AF-4DBC5D4C33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4928" y="6490132"/>
            <a:ext cx="2743200" cy="365125"/>
          </a:xfrm>
          <a:prstGeom prst="rect">
            <a:avLst/>
          </a:prstGeom>
        </p:spPr>
        <p:txBody>
          <a:bodyPr/>
          <a:lstStyle/>
          <a:p>
            <a:fld id="{7F0CF54F-6696-4B66-947F-D511EF900376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6BC987-E786-47EB-9A3B-2417D2815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4CAC34-5A43-4F4B-8E01-A6F0C6A96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FF05F-75E4-4839-B7F4-E35A7BFFD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709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219BB-5DEE-4253-9BC6-4A7FD75E4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4C010-CE68-4E9E-A009-7425CA3A2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438F8A-7E8F-471D-9605-810E4B8A4E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122FBB-EED8-473B-A0CA-476E163B5D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4928" y="6490132"/>
            <a:ext cx="2743200" cy="365125"/>
          </a:xfrm>
          <a:prstGeom prst="rect">
            <a:avLst/>
          </a:prstGeom>
        </p:spPr>
        <p:txBody>
          <a:bodyPr/>
          <a:lstStyle/>
          <a:p>
            <a:fld id="{7F0CF54F-6696-4B66-947F-D511EF900376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B990B2-D3B3-4CDC-B339-E12CEBF0D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C743CC-2647-45AD-9A4D-9446C963A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FF05F-75E4-4839-B7F4-E35A7BFFD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988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66E562-F044-4C23-BF6A-32E6C5123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" y="151043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8A073-097C-428B-B853-6E623FA30E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2599" y="6462567"/>
            <a:ext cx="4114800" cy="365125"/>
          </a:xfrm>
          <a:prstGeom prst="rect">
            <a:avLst/>
          </a:prstGeom>
        </p:spPr>
        <p:txBody>
          <a:bodyPr vert="horz" lIns="91440" tIns="0" rIns="91440" bIns="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B027DD-1F99-4120-A08A-35C56BCBC9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58382" y="6462568"/>
            <a:ext cx="27432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7FDFF05F-75E4-4839-B7F4-E35A7BFFD0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171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uricata.io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OISF/suricata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1B667-C3C0-478A-974E-BEB440CC41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3418" y="1299887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en-US" sz="7200" b="1" dirty="0">
                <a:latin typeface="Codec Pro" panose="00000500000000000000" pitchFamily="2" charset="0"/>
              </a:rPr>
              <a:t>Blue Team Training Series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0D284E-452D-4BA2-8A13-2D17D26071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3418" y="3796924"/>
            <a:ext cx="9144000" cy="1228364"/>
          </a:xfrm>
        </p:spPr>
        <p:txBody>
          <a:bodyPr/>
          <a:lstStyle/>
          <a:p>
            <a:pPr algn="l"/>
            <a:r>
              <a:rPr lang="en-US" sz="3600" dirty="0">
                <a:latin typeface="Codec Pro" panose="00000500000000000000" pitchFamily="2" charset="0"/>
              </a:rPr>
              <a:t>Introductory guide to blue team operations</a:t>
            </a:r>
          </a:p>
        </p:txBody>
      </p:sp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CA77C9DD-27BA-44E9-8975-880E4FEDCF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18" y="359123"/>
            <a:ext cx="2739567" cy="710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045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9045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BF8E0-C4CE-44BB-9CF5-F29A68D80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233" y="1415280"/>
            <a:ext cx="7365308" cy="1325563"/>
          </a:xfrm>
        </p:spPr>
        <p:txBody>
          <a:bodyPr/>
          <a:lstStyle/>
          <a:p>
            <a:r>
              <a:rPr lang="en-US" dirty="0">
                <a:latin typeface="Codec Pro" panose="00000500000000000000" pitchFamily="2" charset="0"/>
                <a:cs typeface="Codec Pro" panose="00000500000000000000" pitchFamily="2" charset="0"/>
              </a:rPr>
              <a:t>Securing Event Monitoring With Splunk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B678A9-BD51-4C97-9240-925CDD4C6EBE}"/>
              </a:ext>
            </a:extLst>
          </p:cNvPr>
          <p:cNvSpPr txBox="1">
            <a:spLocks/>
          </p:cNvSpPr>
          <p:nvPr/>
        </p:nvSpPr>
        <p:spPr>
          <a:xfrm>
            <a:off x="421233" y="412700"/>
            <a:ext cx="9144000" cy="12283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>
                <a:latin typeface="Codec Pro" panose="00000500000000000000" pitchFamily="2" charset="0"/>
              </a:rPr>
              <a:t>Next up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0E5049-0C73-4D37-A338-8CCE5D4879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1233" y="3429000"/>
            <a:ext cx="4095318" cy="123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358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1FFD4-81A9-4EE4-8212-26D27C920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1765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6600" b="1" dirty="0">
                <a:latin typeface="Codec Pro" panose="00000500000000000000" pitchFamily="2" charset="0"/>
              </a:rPr>
              <a:t>Intrusion Detection With Suricata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F3B18F0D-512D-486C-88C1-E43B6A2C874E}"/>
              </a:ext>
            </a:extLst>
          </p:cNvPr>
          <p:cNvSpPr txBox="1">
            <a:spLocks/>
          </p:cNvSpPr>
          <p:nvPr/>
        </p:nvSpPr>
        <p:spPr>
          <a:xfrm>
            <a:off x="1524000" y="2200636"/>
            <a:ext cx="9144000" cy="12283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dirty="0">
                <a:latin typeface="Codec Pro" panose="00000500000000000000" pitchFamily="2" charset="0"/>
              </a:rPr>
              <a:t>Network intrusion detection with Suricata</a:t>
            </a:r>
          </a:p>
        </p:txBody>
      </p:sp>
      <p:pic>
        <p:nvPicPr>
          <p:cNvPr id="4" name="Picture 3" descr="Logo&#10;&#10;Description automatically generated with medium confidence">
            <a:extLst>
              <a:ext uri="{FF2B5EF4-FFF2-40B4-BE49-F238E27FC236}">
                <a16:creationId xmlns:a16="http://schemas.microsoft.com/office/drawing/2014/main" id="{C4BCC6ED-4468-4E94-8B31-8BB88AC24C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0370" y="3162660"/>
            <a:ext cx="3391259" cy="3391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142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17F89-7AA5-4FE9-87E2-AFFD3C40F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1601"/>
            <a:ext cx="10515600" cy="65621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odec Pro" panose="00000500000000000000" pitchFamily="2" charset="0"/>
              </a:rPr>
              <a:t>What we will be covering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A1729-A49C-4902-A752-1961F1D0E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3191"/>
            <a:ext cx="10515600" cy="3671618"/>
          </a:xfrm>
        </p:spPr>
        <p:txBody>
          <a:bodyPr/>
          <a:lstStyle/>
          <a:p>
            <a:r>
              <a:rPr lang="en-US" sz="3600" dirty="0">
                <a:latin typeface="Codec Pro" panose="00000500000000000000" pitchFamily="2" charset="0"/>
              </a:rPr>
              <a:t>Introduction to Suricata</a:t>
            </a:r>
          </a:p>
          <a:p>
            <a:r>
              <a:rPr lang="en-US" sz="3600" dirty="0">
                <a:latin typeface="Codec Pro" panose="00000500000000000000" pitchFamily="2" charset="0"/>
              </a:rPr>
              <a:t>Installing &amp; configuring Suricata</a:t>
            </a:r>
          </a:p>
          <a:p>
            <a:r>
              <a:rPr lang="en-US" sz="3600" dirty="0">
                <a:latin typeface="Codec Pro" panose="00000500000000000000" pitchFamily="2" charset="0"/>
              </a:rPr>
              <a:t>Suricata rules</a:t>
            </a:r>
          </a:p>
          <a:p>
            <a:r>
              <a:rPr lang="en-US" sz="3600" dirty="0">
                <a:latin typeface="Codec Pro" panose="00000500000000000000" pitchFamily="2" charset="0"/>
              </a:rPr>
              <a:t>Suricata configuration file</a:t>
            </a:r>
          </a:p>
          <a:p>
            <a:r>
              <a:rPr lang="en-US" sz="3600" dirty="0">
                <a:latin typeface="Codec Pro" panose="00000500000000000000" pitchFamily="2" charset="0"/>
              </a:rPr>
              <a:t>Writing custom Suricata rules</a:t>
            </a:r>
          </a:p>
          <a:p>
            <a:r>
              <a:rPr lang="en-US" sz="3600" dirty="0">
                <a:latin typeface="Codec Pro" panose="00000500000000000000" pitchFamily="2" charset="0"/>
              </a:rPr>
              <a:t>Network intrusion detection with Suricata</a:t>
            </a:r>
          </a:p>
          <a:p>
            <a:pPr marL="0" indent="0">
              <a:buNone/>
            </a:pPr>
            <a:endParaRPr lang="en-US" sz="3600" dirty="0">
              <a:latin typeface="Codec Pro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130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17F89-7AA5-4FE9-87E2-AFFD3C40F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1601"/>
            <a:ext cx="10515600" cy="65621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odec Pro" panose="00000500000000000000" pitchFamily="2" charset="0"/>
              </a:rPr>
              <a:t>Prerequisites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A1729-A49C-4902-A752-1961F1D0E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3117"/>
            <a:ext cx="10515600" cy="3491766"/>
          </a:xfrm>
        </p:spPr>
        <p:txBody>
          <a:bodyPr/>
          <a:lstStyle/>
          <a:p>
            <a:r>
              <a:rPr lang="en-US" sz="3200" dirty="0">
                <a:latin typeface="Codec Pro" panose="00000500000000000000" pitchFamily="2" charset="0"/>
              </a:rPr>
              <a:t>Familiarity with information security concepts.</a:t>
            </a:r>
          </a:p>
          <a:p>
            <a:r>
              <a:rPr lang="en-US" sz="3200" dirty="0">
                <a:latin typeface="Codec Pro" panose="00000500000000000000" pitchFamily="2" charset="0"/>
              </a:rPr>
              <a:t>Familiarity with Linux and various command line utilities.</a:t>
            </a:r>
          </a:p>
          <a:p>
            <a:r>
              <a:rPr lang="en-US" sz="3200" dirty="0">
                <a:latin typeface="Codec Pro" panose="00000500000000000000" pitchFamily="2" charset="0"/>
              </a:rPr>
              <a:t>A good understanding of the OSI model and the layers that make up the model.</a:t>
            </a:r>
          </a:p>
          <a:p>
            <a:r>
              <a:rPr lang="en-US" sz="3200" dirty="0">
                <a:latin typeface="Codec Pro" panose="00000500000000000000" pitchFamily="2" charset="0"/>
              </a:rPr>
              <a:t>Functional knowledge of TCP/IP &amp; UDP.</a:t>
            </a:r>
          </a:p>
          <a:p>
            <a:r>
              <a:rPr lang="en-US" sz="3200" dirty="0">
                <a:latin typeface="Codec Pro" panose="00000500000000000000" pitchFamily="2" charset="0"/>
              </a:rPr>
              <a:t>Familiarity with HTTP &amp; Web technologies.</a:t>
            </a:r>
          </a:p>
        </p:txBody>
      </p:sp>
    </p:spTree>
    <p:extLst>
      <p:ext uri="{BB962C8B-B14F-4D97-AF65-F5344CB8AC3E}">
        <p14:creationId xmlns:p14="http://schemas.microsoft.com/office/powerpoint/2010/main" val="1404877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17F89-7AA5-4FE9-87E2-AFFD3C40F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1601"/>
            <a:ext cx="10515600" cy="65621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odec Pro" panose="00000500000000000000" pitchFamily="2" charset="0"/>
              </a:rPr>
              <a:t>Introduction to Suricata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A1729-A49C-4902-A752-1961F1D0E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3487"/>
            <a:ext cx="10515600" cy="4719728"/>
          </a:xfrm>
        </p:spPr>
        <p:txBody>
          <a:bodyPr/>
          <a:lstStyle/>
          <a:p>
            <a:r>
              <a:rPr lang="en-US" dirty="0">
                <a:latin typeface="Codec Pro" panose="00000500000000000000" pitchFamily="2" charset="0"/>
                <a:hlinkClick r:id="rId3"/>
              </a:rPr>
              <a:t>Suricata</a:t>
            </a:r>
            <a:r>
              <a:rPr lang="en-US" dirty="0">
                <a:latin typeface="Codec Pro" panose="00000500000000000000" pitchFamily="2" charset="0"/>
              </a:rPr>
              <a:t> is a free and open-source threat detection engine. It does this by combining IDS, IPS and network security monitoring.</a:t>
            </a:r>
          </a:p>
          <a:p>
            <a:r>
              <a:rPr lang="en-US" dirty="0">
                <a:latin typeface="Codec Pro" panose="00000500000000000000" pitchFamily="2" charset="0"/>
              </a:rPr>
              <a:t>Suricata is owned and developed by the community-run non-profit organization OSIF (Open Information Security Foundation).</a:t>
            </a:r>
          </a:p>
          <a:p>
            <a:pPr lvl="1"/>
            <a:r>
              <a:rPr lang="en-US" dirty="0">
                <a:latin typeface="Codec Pro" panose="00000500000000000000" pitchFamily="2" charset="0"/>
              </a:rPr>
              <a:t>GitHub Repo: </a:t>
            </a:r>
            <a:r>
              <a:rPr lang="en-US" dirty="0">
                <a:latin typeface="Codec Pro" panose="00000500000000000000" pitchFamily="2" charset="0"/>
                <a:hlinkClick r:id="rId4"/>
              </a:rPr>
              <a:t>https://github.com/OISF/suricata</a:t>
            </a:r>
            <a:endParaRPr lang="en-US" dirty="0">
              <a:latin typeface="Codec Pro" panose="00000500000000000000" pitchFamily="2" charset="0"/>
            </a:endParaRPr>
          </a:p>
          <a:p>
            <a:r>
              <a:rPr lang="en-US" dirty="0">
                <a:latin typeface="Codec Pro" panose="00000500000000000000" pitchFamily="2" charset="0"/>
              </a:rPr>
              <a:t>Suricata has 2 main operational modes</a:t>
            </a:r>
          </a:p>
          <a:p>
            <a:pPr lvl="1"/>
            <a:r>
              <a:rPr lang="en-US" dirty="0">
                <a:latin typeface="Codec Pro" panose="00000500000000000000" pitchFamily="2" charset="0"/>
              </a:rPr>
              <a:t>Active (IPS) – Used to alert, log and block network traffic that matches specific rules.</a:t>
            </a:r>
          </a:p>
          <a:p>
            <a:pPr lvl="1"/>
            <a:r>
              <a:rPr lang="en-US" dirty="0">
                <a:latin typeface="Codec Pro" panose="00000500000000000000" pitchFamily="2" charset="0"/>
              </a:rPr>
              <a:t>Passive (IDS) – Used to identify, alert and log suspicious network traffic within a network.</a:t>
            </a:r>
          </a:p>
          <a:p>
            <a:endParaRPr lang="en-US" dirty="0">
              <a:latin typeface="Codec Pro" panose="00000500000000000000" pitchFamily="2" charset="0"/>
            </a:endParaRPr>
          </a:p>
          <a:p>
            <a:endParaRPr lang="en-US" dirty="0">
              <a:latin typeface="Codec Pro" panose="00000500000000000000" pitchFamily="2" charset="0"/>
            </a:endParaRPr>
          </a:p>
          <a:p>
            <a:endParaRPr lang="en-US" dirty="0">
              <a:latin typeface="Codec Pro" panose="00000500000000000000" pitchFamily="2" charset="0"/>
            </a:endParaRPr>
          </a:p>
          <a:p>
            <a:endParaRPr lang="en-US" dirty="0">
              <a:latin typeface="Codec Pro" panose="00000500000000000000" pitchFamily="2" charset="0"/>
            </a:endParaRPr>
          </a:p>
          <a:p>
            <a:endParaRPr lang="en-US" dirty="0">
              <a:latin typeface="Codec Pro" panose="00000500000000000000" pitchFamily="2" charset="0"/>
            </a:endParaRPr>
          </a:p>
          <a:p>
            <a:endParaRPr lang="en-US" dirty="0">
              <a:latin typeface="Codec Pro" panose="00000500000000000000" pitchFamily="2" charset="0"/>
            </a:endParaRPr>
          </a:p>
          <a:p>
            <a:endParaRPr lang="en-US" dirty="0">
              <a:latin typeface="Codec Pro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188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17F89-7AA5-4FE9-87E2-AFFD3C40F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1601"/>
            <a:ext cx="10515600" cy="65621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odec Pro" panose="00000500000000000000" pitchFamily="2" charset="0"/>
              </a:rPr>
              <a:t>How Suricata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A1729-A49C-4902-A752-1961F1D0E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8339"/>
            <a:ext cx="10515600" cy="4521321"/>
          </a:xfrm>
        </p:spPr>
        <p:txBody>
          <a:bodyPr/>
          <a:lstStyle/>
          <a:p>
            <a:r>
              <a:rPr lang="en-US" dirty="0">
                <a:latin typeface="Codec Pro" panose="00000500000000000000" pitchFamily="2" charset="0"/>
              </a:rPr>
              <a:t>Suricata can be deployed as an IDS on a network to monitor network traffic or as an IPS in in-line mode to detect and stop malicious network traffic.</a:t>
            </a:r>
          </a:p>
          <a:p>
            <a:r>
              <a:rPr lang="en-US" dirty="0">
                <a:latin typeface="Codec Pro" panose="00000500000000000000" pitchFamily="2" charset="0"/>
              </a:rPr>
              <a:t>Suricata utilizes a set of predefined rules or rule-sets to identify malicious network traffic.</a:t>
            </a:r>
          </a:p>
          <a:p>
            <a:r>
              <a:rPr lang="en-US" dirty="0">
                <a:latin typeface="Codec Pro" panose="00000500000000000000" pitchFamily="2" charset="0"/>
              </a:rPr>
              <a:t>When malicious network traffic is detected and is matched against a rule or set of rules and alert will be generated and the traffic will be logged.</a:t>
            </a:r>
          </a:p>
          <a:p>
            <a:r>
              <a:rPr lang="en-US" dirty="0">
                <a:latin typeface="Codec Pro" panose="00000500000000000000" pitchFamily="2" charset="0"/>
              </a:rPr>
              <a:t>Similar to Snort, these logs can then be imported or relayed to a SIEM like Splunk for live security event monitoring.</a:t>
            </a:r>
          </a:p>
          <a:p>
            <a:endParaRPr lang="en-US" dirty="0">
              <a:latin typeface="Codec Pro" panose="00000500000000000000" pitchFamily="2" charset="0"/>
            </a:endParaRPr>
          </a:p>
          <a:p>
            <a:endParaRPr lang="en-US" dirty="0">
              <a:latin typeface="Codec Pro" panose="00000500000000000000" pitchFamily="2" charset="0"/>
            </a:endParaRPr>
          </a:p>
          <a:p>
            <a:endParaRPr lang="en-US" dirty="0">
              <a:latin typeface="Codec Pro" panose="00000500000000000000" pitchFamily="2" charset="0"/>
            </a:endParaRPr>
          </a:p>
          <a:p>
            <a:endParaRPr lang="en-US" dirty="0">
              <a:latin typeface="Codec Pro" panose="00000500000000000000" pitchFamily="2" charset="0"/>
            </a:endParaRPr>
          </a:p>
          <a:p>
            <a:endParaRPr lang="en-US" dirty="0">
              <a:latin typeface="Codec Pro" panose="00000500000000000000" pitchFamily="2" charset="0"/>
            </a:endParaRPr>
          </a:p>
          <a:p>
            <a:endParaRPr lang="en-US" dirty="0">
              <a:latin typeface="Codec Pro" panose="00000500000000000000" pitchFamily="2" charset="0"/>
            </a:endParaRPr>
          </a:p>
          <a:p>
            <a:endParaRPr lang="en-US" dirty="0">
              <a:latin typeface="Codec Pro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7845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17F89-7AA5-4FE9-87E2-AFFD3C40F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1601"/>
            <a:ext cx="10515600" cy="65621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odec Pro" panose="00000500000000000000" pitchFamily="2" charset="0"/>
              </a:rPr>
              <a:t>Suricata IDS network placement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EFA6455F-1B36-4F6C-9751-27A343B773F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19" t="2143" r="2455" b="2833"/>
          <a:stretch/>
        </p:blipFill>
        <p:spPr>
          <a:xfrm>
            <a:off x="1194062" y="1128814"/>
            <a:ext cx="9803876" cy="4896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558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17F89-7AA5-4FE9-87E2-AFFD3C40F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1601"/>
            <a:ext cx="10515600" cy="65621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odec Pro" panose="00000500000000000000" pitchFamily="2" charset="0"/>
              </a:rPr>
              <a:t>Lab environment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6333C382-721E-4075-9E25-212DCD36FD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717" y="878538"/>
            <a:ext cx="9566565" cy="5551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421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0973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ackerSploit Presentation Template - 2022" id="{1D5BB2BB-D1D1-4DDA-A8CA-A2603CA86C30}" vid="{F6DEAD61-C8B9-41BE-B202-DA102A59B80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HackerSploit Presentation Template - 2022</Template>
  <TotalTime>1783</TotalTime>
  <Words>303</Words>
  <Application>Microsoft Office PowerPoint</Application>
  <PresentationFormat>Widescreen</PresentationFormat>
  <Paragraphs>43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Codec Pro</vt:lpstr>
      <vt:lpstr>Office Theme</vt:lpstr>
      <vt:lpstr>Blue Team Training Series</vt:lpstr>
      <vt:lpstr>Intrusion Detection With Suricata</vt:lpstr>
      <vt:lpstr>What we will be covering</vt:lpstr>
      <vt:lpstr>Prerequisites</vt:lpstr>
      <vt:lpstr>Introduction to Suricata</vt:lpstr>
      <vt:lpstr>How Suricata works</vt:lpstr>
      <vt:lpstr>Suricata IDS network placement</vt:lpstr>
      <vt:lpstr>Lab environment</vt:lpstr>
      <vt:lpstr>PowerPoint Presentation</vt:lpstr>
      <vt:lpstr>PowerPoint Presentation</vt:lpstr>
      <vt:lpstr>Securing Event Monitoring With Splunk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Alexis Ahmed</dc:creator>
  <cp:lastModifiedBy>Alexis Ahmed</cp:lastModifiedBy>
  <cp:revision>118</cp:revision>
  <dcterms:created xsi:type="dcterms:W3CDTF">2022-03-18T00:15:06Z</dcterms:created>
  <dcterms:modified xsi:type="dcterms:W3CDTF">2022-03-24T01:29:29Z</dcterms:modified>
</cp:coreProperties>
</file>