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7"/>
  </p:notesMasterIdLst>
  <p:sldIdLst>
    <p:sldId id="256" r:id="rId2"/>
    <p:sldId id="326" r:id="rId3"/>
    <p:sldId id="342" r:id="rId4"/>
    <p:sldId id="343" r:id="rId5"/>
    <p:sldId id="283" r:id="rId6"/>
  </p:sldIdLst>
  <p:sldSz cx="9144000" cy="5143500" type="screen16x9"/>
  <p:notesSz cx="6858000" cy="9144000"/>
  <p:embeddedFontLst>
    <p:embeddedFont>
      <p:font typeface="Cardo" panose="020B0604020202020204" charset="-79"/>
      <p:regular r:id="rId8"/>
      <p:bold r:id="rId9"/>
      <p:italic r:id="rId10"/>
    </p:embeddedFont>
    <p:embeddedFont>
      <p:font typeface="Josefin Sans" pitchFamily="2" charset="0"/>
      <p:regular r:id="rId11"/>
      <p:bold r:id="rId12"/>
      <p:italic r:id="rId13"/>
      <p:boldItalic r:id="rId14"/>
    </p:embeddedFont>
    <p:embeddedFont>
      <p:font typeface="Karla" pitchFamily="2" charset="0"/>
      <p:regular r:id="rId15"/>
      <p:bold r:id="rId16"/>
    </p:embeddedFont>
    <p:embeddedFont>
      <p:font typeface="Teko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70EDE2-2D39-43B6-9B2F-3BF919B3E1E0}">
  <a:tblStyle styleId="{0970EDE2-2D39-43B6-9B2F-3BF919B3E1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4e3018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4e3018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501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>
          <a:extLst>
            <a:ext uri="{FF2B5EF4-FFF2-40B4-BE49-F238E27FC236}">
              <a16:creationId xmlns:a16="http://schemas.microsoft.com/office/drawing/2014/main" id="{4C94A6C8-FBEB-BC05-C413-13DA9A409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02e5875_0_1991:notes">
            <a:extLst>
              <a:ext uri="{FF2B5EF4-FFF2-40B4-BE49-F238E27FC236}">
                <a16:creationId xmlns:a16="http://schemas.microsoft.com/office/drawing/2014/main" id="{307C4DEE-41C2-DD1E-C833-1970BB18B1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02e5875_0_1991:notes">
            <a:extLst>
              <a:ext uri="{FF2B5EF4-FFF2-40B4-BE49-F238E27FC236}">
                <a16:creationId xmlns:a16="http://schemas.microsoft.com/office/drawing/2014/main" id="{CC0236E7-9687-C440-A1EA-9DCD3CD15E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9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24F2AEE9-4A87-FE82-1632-CDBB629B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>
            <a:extLst>
              <a:ext uri="{FF2B5EF4-FFF2-40B4-BE49-F238E27FC236}">
                <a16:creationId xmlns:a16="http://schemas.microsoft.com/office/drawing/2014/main" id="{6AF0C0F8-5197-B216-2A5A-DC38BDDA0E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>
            <a:extLst>
              <a:ext uri="{FF2B5EF4-FFF2-40B4-BE49-F238E27FC236}">
                <a16:creationId xmlns:a16="http://schemas.microsoft.com/office/drawing/2014/main" id="{3122D213-DD47-B660-9D98-AA7D3D6DB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493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cc9050bdf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cc9050bdf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69674"/>
            <a:ext cx="4608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63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83875"/>
            <a:ext cx="4608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rdo"/>
              <a:buNone/>
              <a:defRPr sz="1750">
                <a:latin typeface="Cardo"/>
                <a:ea typeface="Cardo"/>
                <a:cs typeface="Cardo"/>
                <a:sym typeface="Card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title"/>
          </p:nvPr>
        </p:nvSpPr>
        <p:spPr>
          <a:xfrm>
            <a:off x="713225" y="475488"/>
            <a:ext cx="77268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subTitle" idx="1"/>
          </p:nvPr>
        </p:nvSpPr>
        <p:spPr>
          <a:xfrm>
            <a:off x="2241813" y="1860900"/>
            <a:ext cx="1938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 txBox="1">
            <a:spLocks noGrp="1"/>
          </p:cNvSpPr>
          <p:nvPr>
            <p:ph type="subTitle" idx="2"/>
          </p:nvPr>
        </p:nvSpPr>
        <p:spPr>
          <a:xfrm>
            <a:off x="2241807" y="3283300"/>
            <a:ext cx="1938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ubTitle" idx="3"/>
          </p:nvPr>
        </p:nvSpPr>
        <p:spPr>
          <a:xfrm>
            <a:off x="5675372" y="1860900"/>
            <a:ext cx="1938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ubTitle" idx="4"/>
          </p:nvPr>
        </p:nvSpPr>
        <p:spPr>
          <a:xfrm>
            <a:off x="5694110" y="3283300"/>
            <a:ext cx="1938600" cy="8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subTitle" idx="5"/>
          </p:nvPr>
        </p:nvSpPr>
        <p:spPr>
          <a:xfrm>
            <a:off x="2241813" y="1440725"/>
            <a:ext cx="19419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19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6"/>
          </p:nvPr>
        </p:nvSpPr>
        <p:spPr>
          <a:xfrm>
            <a:off x="2241807" y="2863125"/>
            <a:ext cx="19419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19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7"/>
          </p:nvPr>
        </p:nvSpPr>
        <p:spPr>
          <a:xfrm>
            <a:off x="5675372" y="1440725"/>
            <a:ext cx="19419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19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8"/>
          </p:nvPr>
        </p:nvSpPr>
        <p:spPr>
          <a:xfrm>
            <a:off x="5694110" y="2863125"/>
            <a:ext cx="1941900" cy="4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Teko"/>
              <a:buNone/>
              <a:defRPr sz="1900">
                <a:solidFill>
                  <a:schemeClr val="dk2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4675" y="1704325"/>
            <a:ext cx="3571874" cy="3555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6"/>
          <p:cNvGrpSpPr/>
          <p:nvPr/>
        </p:nvGrpSpPr>
        <p:grpSpPr>
          <a:xfrm rot="10800000">
            <a:off x="-1235208" y="219091"/>
            <a:ext cx="3571874" cy="3605474"/>
            <a:chOff x="7224675" y="-1465300"/>
            <a:chExt cx="3571874" cy="3605474"/>
          </a:xfrm>
        </p:grpSpPr>
        <p:pic>
          <p:nvPicPr>
            <p:cNvPr id="193" name="Google Shape;193;p36"/>
            <p:cNvPicPr preferRelativeResize="0"/>
            <p:nvPr/>
          </p:nvPicPr>
          <p:blipFill rotWithShape="1">
            <a:blip r:embed="rId2">
              <a:alphaModFix/>
            </a:blip>
            <a:srcRect l="-30550" t="-21349" r="30550" b="21350"/>
            <a:stretch/>
          </p:blipFill>
          <p:spPr>
            <a:xfrm>
              <a:off x="7224675" y="-14653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2416" y="261250"/>
              <a:ext cx="1000659" cy="51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82553" y="972824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87441" y="936059"/>
              <a:ext cx="875027" cy="892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7"/>
          <p:cNvGrpSpPr/>
          <p:nvPr/>
        </p:nvGrpSpPr>
        <p:grpSpPr>
          <a:xfrm>
            <a:off x="-2235200" y="-616700"/>
            <a:ext cx="3571881" cy="3555501"/>
            <a:chOff x="-2235200" y="-616700"/>
            <a:chExt cx="3571881" cy="3555501"/>
          </a:xfrm>
        </p:grpSpPr>
        <p:pic>
          <p:nvPicPr>
            <p:cNvPr id="199" name="Google Shape;199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38484" y="376937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35200" y="-6167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300" y="202150"/>
              <a:ext cx="839381" cy="803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37"/>
          <p:cNvGrpSpPr/>
          <p:nvPr/>
        </p:nvGrpSpPr>
        <p:grpSpPr>
          <a:xfrm>
            <a:off x="8184066" y="2360800"/>
            <a:ext cx="3730958" cy="3555501"/>
            <a:chOff x="8184066" y="2360800"/>
            <a:chExt cx="3730958" cy="3555501"/>
          </a:xfrm>
        </p:grpSpPr>
        <p:pic>
          <p:nvPicPr>
            <p:cNvPr id="203" name="Google Shape;20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43150" y="23608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84066" y="4024912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5650" y="3686975"/>
              <a:ext cx="588600" cy="618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l="1832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l="14258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5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888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52600"/>
            <a:ext cx="7717500" cy="3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82" r:id="rId4"/>
    <p:sldLayoutId id="2147483683" r:id="rId5"/>
    <p:sldLayoutId id="214748368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9125" y="-8898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090600" y="2991075"/>
            <a:ext cx="3571874" cy="355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1"/>
          <p:cNvSpPr txBox="1">
            <a:spLocks noGrp="1"/>
          </p:cNvSpPr>
          <p:nvPr>
            <p:ph type="ctrTitle"/>
          </p:nvPr>
        </p:nvSpPr>
        <p:spPr>
          <a:xfrm>
            <a:off x="340693" y="1841810"/>
            <a:ext cx="5479757" cy="1459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Capstones project (1) (Networking)</a:t>
            </a:r>
            <a:endParaRPr sz="5000" dirty="0">
              <a:solidFill>
                <a:schemeClr val="dk2"/>
              </a:solidFill>
            </a:endParaRPr>
          </a:p>
        </p:txBody>
      </p:sp>
      <p:pic>
        <p:nvPicPr>
          <p:cNvPr id="220" name="Google Shape;2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750" y="1682925"/>
            <a:ext cx="1797024" cy="187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0450" y="1200150"/>
            <a:ext cx="2685800" cy="2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85820">
            <a:off x="5804150" y="1973400"/>
            <a:ext cx="1797025" cy="169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298734">
            <a:off x="5502566" y="877290"/>
            <a:ext cx="1775043" cy="1600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40650" y="665775"/>
            <a:ext cx="588600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20450" y="3804825"/>
            <a:ext cx="839381" cy="8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511329" y="1071446"/>
            <a:ext cx="6121342" cy="2885707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dirty="0">
                <a:solidFill>
                  <a:schemeClr val="bg2"/>
                </a:solidFill>
                <a:effectLst/>
                <a:latin typeface="source-serif-pro"/>
              </a:rPr>
              <a:t>Alexis is a fictional cybersecurity company with thousands of employees. An attacker has gained unauthorized entry into its premises and has connected their laptop to an unused port on a switch. The attacker now has access to the company’s internal networks. Within the internal network, there is a central server where critical proprietary data is stored. In this capture, the attacker is attempting to collect SSH credentials that they can use to log into the central server.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625850" y="707182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Task 1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84" name="Google Shape;284;p30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212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>
          <a:extLst>
            <a:ext uri="{FF2B5EF4-FFF2-40B4-BE49-F238E27FC236}">
              <a16:creationId xmlns:a16="http://schemas.microsoft.com/office/drawing/2014/main" id="{CCD531E7-C8E2-AF07-7C5A-B93C62D1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>
            <a:extLst>
              <a:ext uri="{FF2B5EF4-FFF2-40B4-BE49-F238E27FC236}">
                <a16:creationId xmlns:a16="http://schemas.microsoft.com/office/drawing/2014/main" id="{7A5467D3-40AB-9473-DBBF-4AC2DE21C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75488"/>
            <a:ext cx="7726800" cy="53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  <p:pic>
        <p:nvPicPr>
          <p:cNvPr id="402" name="Google Shape;402;p51">
            <a:extLst>
              <a:ext uri="{FF2B5EF4-FFF2-40B4-BE49-F238E27FC236}">
                <a16:creationId xmlns:a16="http://schemas.microsoft.com/office/drawing/2014/main" id="{722CE46C-4A09-F3FE-526F-5C37EC89AD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03457" y="3044212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1">
            <a:extLst>
              <a:ext uri="{FF2B5EF4-FFF2-40B4-BE49-F238E27FC236}">
                <a16:creationId xmlns:a16="http://schemas.microsoft.com/office/drawing/2014/main" id="{61513339-1287-5E71-4C14-EA84739500F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5909" y="4251309"/>
            <a:ext cx="875027" cy="89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1">
            <a:extLst>
              <a:ext uri="{FF2B5EF4-FFF2-40B4-BE49-F238E27FC236}">
                <a16:creationId xmlns:a16="http://schemas.microsoft.com/office/drawing/2014/main" id="{9B247230-C474-16CE-BCAA-F50BE725131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8" y="4608574"/>
            <a:ext cx="1344325" cy="11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1">
            <a:extLst>
              <a:ext uri="{FF2B5EF4-FFF2-40B4-BE49-F238E27FC236}">
                <a16:creationId xmlns:a16="http://schemas.microsoft.com/office/drawing/2014/main" id="{21EEF7C7-F445-1FCC-E08D-5879F5B46C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175" y="-1983500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1">
            <a:extLst>
              <a:ext uri="{FF2B5EF4-FFF2-40B4-BE49-F238E27FC236}">
                <a16:creationId xmlns:a16="http://schemas.microsoft.com/office/drawing/2014/main" id="{9C686DA6-37D0-A96B-2F76-74FC6847E2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77725" y="317141"/>
            <a:ext cx="704744" cy="74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1">
            <a:extLst>
              <a:ext uri="{FF2B5EF4-FFF2-40B4-BE49-F238E27FC236}">
                <a16:creationId xmlns:a16="http://schemas.microsoft.com/office/drawing/2014/main" id="{D2D4256D-E166-7A80-E417-AE20FFBA73F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5703" y="-279401"/>
            <a:ext cx="1344325" cy="116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1B0D9D-5B17-8000-A859-EB6418F09F07}"/>
              </a:ext>
            </a:extLst>
          </p:cNvPr>
          <p:cNvSpPr txBox="1"/>
          <p:nvPr/>
        </p:nvSpPr>
        <p:spPr>
          <a:xfrm>
            <a:off x="400050" y="1214438"/>
            <a:ext cx="8364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1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MAC address of the attacker?</a:t>
            </a:r>
          </a:p>
          <a:p>
            <a:pPr marL="285750" indent="-285750">
              <a:buClr>
                <a:schemeClr val="bg1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type of attack which is taking place that allows the attacker to listen in on conversations </a:t>
            </a:r>
          </a:p>
          <a:p>
            <a:pPr>
              <a:buClr>
                <a:schemeClr val="bg1"/>
              </a:buClr>
              <a:buSzPct val="155000"/>
            </a:pPr>
            <a:r>
              <a:rPr lang="en-US" dirty="0">
                <a:solidFill>
                  <a:schemeClr val="bg1"/>
                </a:solidFill>
              </a:rPr>
              <a:t>between the central server and another host?</a:t>
            </a:r>
          </a:p>
          <a:p>
            <a:pPr marL="285750" indent="-285750">
              <a:buClr>
                <a:schemeClr val="bg1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file which was downloaded from the central server?</a:t>
            </a:r>
          </a:p>
          <a:p>
            <a:pPr marL="285750" indent="-285750">
              <a:buClr>
                <a:schemeClr val="bg1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department does Borden </a:t>
            </a:r>
            <a:r>
              <a:rPr lang="en-US" dirty="0" err="1">
                <a:solidFill>
                  <a:schemeClr val="bg1"/>
                </a:solidFill>
              </a:rPr>
              <a:t>Danilevich</a:t>
            </a:r>
            <a:r>
              <a:rPr lang="en-US" dirty="0">
                <a:solidFill>
                  <a:schemeClr val="bg1"/>
                </a:solidFill>
              </a:rPr>
              <a:t> work in?</a:t>
            </a:r>
          </a:p>
          <a:p>
            <a:pPr marL="285750" indent="-285750">
              <a:buClr>
                <a:schemeClr val="bg1"/>
              </a:buClr>
              <a:buSzPct val="155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the SSH password of the Domain Administrator?</a:t>
            </a:r>
          </a:p>
        </p:txBody>
      </p:sp>
    </p:spTree>
    <p:extLst>
      <p:ext uri="{BB962C8B-B14F-4D97-AF65-F5344CB8AC3E}">
        <p14:creationId xmlns:p14="http://schemas.microsoft.com/office/powerpoint/2010/main" val="256232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3AD19B2C-14F7-FC0A-0242-C073BC0AA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>
            <a:extLst>
              <a:ext uri="{FF2B5EF4-FFF2-40B4-BE49-F238E27FC236}">
                <a16:creationId xmlns:a16="http://schemas.microsoft.com/office/drawing/2014/main" id="{D852773C-6A04-9F9F-211C-173D1B0ADAAD}"/>
              </a:ext>
            </a:extLst>
          </p:cNvPr>
          <p:cNvSpPr/>
          <p:nvPr/>
        </p:nvSpPr>
        <p:spPr>
          <a:xfrm>
            <a:off x="1511329" y="1071446"/>
            <a:ext cx="6121342" cy="2885707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>
            <a:extLst>
              <a:ext uri="{FF2B5EF4-FFF2-40B4-BE49-F238E27FC236}">
                <a16:creationId xmlns:a16="http://schemas.microsoft.com/office/drawing/2014/main" id="{30B0A949-E8C3-EAA4-9168-A903BEA698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dirty="0">
                <a:solidFill>
                  <a:schemeClr val="bg2"/>
                </a:solidFill>
                <a:effectLst/>
                <a:latin typeface="source-serif-pro"/>
              </a:rPr>
              <a:t>Create a Python algorithm to remove the following users from the allowed.txt file.</a:t>
            </a:r>
            <a:br>
              <a:rPr lang="en-US" sz="2000" b="0" i="1" dirty="0">
                <a:solidFill>
                  <a:schemeClr val="bg2"/>
                </a:solidFill>
                <a:effectLst/>
                <a:latin typeface="source-serif-pro"/>
              </a:rPr>
            </a:br>
            <a:br>
              <a:rPr lang="en-US" sz="2000" b="0" i="1" dirty="0">
                <a:solidFill>
                  <a:schemeClr val="bg2"/>
                </a:solidFill>
                <a:effectLst/>
                <a:latin typeface="source-serif-pro"/>
              </a:rPr>
            </a:br>
            <a:r>
              <a:rPr lang="en-US" sz="2000" b="0" i="1" dirty="0" err="1">
                <a:solidFill>
                  <a:schemeClr val="bg2"/>
                </a:solidFill>
                <a:effectLst/>
                <a:latin typeface="source-serif-pro"/>
              </a:rPr>
              <a:t>Remove_fellow</a:t>
            </a:r>
            <a:r>
              <a:rPr lang="en-US" sz="2000" b="0" i="1" dirty="0">
                <a:solidFill>
                  <a:schemeClr val="bg2"/>
                </a:solidFill>
                <a:effectLst/>
                <a:latin typeface="source-serif-pro"/>
              </a:rPr>
              <a:t> = [‘111’, ‘112’]</a:t>
            </a:r>
            <a:endParaRPr sz="2000" dirty="0">
              <a:solidFill>
                <a:schemeClr val="bg2"/>
              </a:solidFill>
            </a:endParaRPr>
          </a:p>
        </p:txBody>
      </p:sp>
      <p:sp>
        <p:nvSpPr>
          <p:cNvPr id="283" name="Google Shape;283;p30">
            <a:extLst>
              <a:ext uri="{FF2B5EF4-FFF2-40B4-BE49-F238E27FC236}">
                <a16:creationId xmlns:a16="http://schemas.microsoft.com/office/drawing/2014/main" id="{E0478430-53B6-2119-922B-3ABA46A64F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5850" y="707182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Task 1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84" name="Google Shape;284;p30">
            <a:extLst>
              <a:ext uri="{FF2B5EF4-FFF2-40B4-BE49-F238E27FC236}">
                <a16:creationId xmlns:a16="http://schemas.microsoft.com/office/drawing/2014/main" id="{B4ABACD5-9C9B-4E11-D5CB-99D47B09AEC2}"/>
              </a:ext>
            </a:extLst>
          </p:cNvPr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285" name="Google Shape;285;p30">
              <a:extLst>
                <a:ext uri="{FF2B5EF4-FFF2-40B4-BE49-F238E27FC236}">
                  <a16:creationId xmlns:a16="http://schemas.microsoft.com/office/drawing/2014/main" id="{78ECB7E2-1037-E4A2-77E0-D089EE78C91B}"/>
                </a:ext>
              </a:extLst>
            </p:cNvPr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>
              <a:extLst>
                <a:ext uri="{FF2B5EF4-FFF2-40B4-BE49-F238E27FC236}">
                  <a16:creationId xmlns:a16="http://schemas.microsoft.com/office/drawing/2014/main" id="{AF5A25AC-F998-F90A-8F72-E65AE259065B}"/>
                </a:ext>
              </a:extLst>
            </p:cNvPr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>
              <a:extLst>
                <a:ext uri="{FF2B5EF4-FFF2-40B4-BE49-F238E27FC236}">
                  <a16:creationId xmlns:a16="http://schemas.microsoft.com/office/drawing/2014/main" id="{BA3E5AA3-3380-1E6B-AE01-34227981B119}"/>
                </a:ext>
              </a:extLst>
            </p:cNvPr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>
              <a:extLst>
                <a:ext uri="{FF2B5EF4-FFF2-40B4-BE49-F238E27FC236}">
                  <a16:creationId xmlns:a16="http://schemas.microsoft.com/office/drawing/2014/main" id="{E53B98BD-E9E0-F273-1013-2CE47A0E7C64}"/>
                </a:ext>
              </a:extLst>
            </p:cNvPr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>
              <a:extLst>
                <a:ext uri="{FF2B5EF4-FFF2-40B4-BE49-F238E27FC236}">
                  <a16:creationId xmlns:a16="http://schemas.microsoft.com/office/drawing/2014/main" id="{3AA8F78E-14FD-A18D-8471-1FD0993F502B}"/>
                </a:ext>
              </a:extLst>
            </p:cNvPr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>
              <a:extLst>
                <a:ext uri="{FF2B5EF4-FFF2-40B4-BE49-F238E27FC236}">
                  <a16:creationId xmlns:a16="http://schemas.microsoft.com/office/drawing/2014/main" id="{5536EB35-FBA1-4140-29C7-6F19B5175584}"/>
                </a:ext>
              </a:extLst>
            </p:cNvPr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0">
            <a:extLst>
              <a:ext uri="{FF2B5EF4-FFF2-40B4-BE49-F238E27FC236}">
                <a16:creationId xmlns:a16="http://schemas.microsoft.com/office/drawing/2014/main" id="{AAA027F6-77CA-C16F-D09E-225DB98C7030}"/>
              </a:ext>
            </a:extLst>
          </p:cNvPr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292" name="Google Shape;292;p30">
              <a:extLst>
                <a:ext uri="{FF2B5EF4-FFF2-40B4-BE49-F238E27FC236}">
                  <a16:creationId xmlns:a16="http://schemas.microsoft.com/office/drawing/2014/main" id="{0B9D4415-B94C-C559-69E0-57B0717E9ED9}"/>
                </a:ext>
              </a:extLst>
            </p:cNvPr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>
              <a:extLst>
                <a:ext uri="{FF2B5EF4-FFF2-40B4-BE49-F238E27FC236}">
                  <a16:creationId xmlns:a16="http://schemas.microsoft.com/office/drawing/2014/main" id="{6ACB2694-05FC-3C30-9580-BEA91E971489}"/>
                </a:ext>
              </a:extLst>
            </p:cNvPr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>
              <a:extLst>
                <a:ext uri="{FF2B5EF4-FFF2-40B4-BE49-F238E27FC236}">
                  <a16:creationId xmlns:a16="http://schemas.microsoft.com/office/drawing/2014/main" id="{AE25292C-C4CA-1CBC-4F35-274F9DC41DB9}"/>
                </a:ext>
              </a:extLst>
            </p:cNvPr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>
              <a:extLst>
                <a:ext uri="{FF2B5EF4-FFF2-40B4-BE49-F238E27FC236}">
                  <a16:creationId xmlns:a16="http://schemas.microsoft.com/office/drawing/2014/main" id="{3BC9E841-2BB3-FEFD-6537-E1AA88B355D2}"/>
                </a:ext>
              </a:extLst>
            </p:cNvPr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0">
              <a:extLst>
                <a:ext uri="{FF2B5EF4-FFF2-40B4-BE49-F238E27FC236}">
                  <a16:creationId xmlns:a16="http://schemas.microsoft.com/office/drawing/2014/main" id="{6A7A5ACE-8716-CE93-9612-94CBE7ACB05A}"/>
                </a:ext>
              </a:extLst>
            </p:cNvPr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0">
              <a:extLst>
                <a:ext uri="{FF2B5EF4-FFF2-40B4-BE49-F238E27FC236}">
                  <a16:creationId xmlns:a16="http://schemas.microsoft.com/office/drawing/2014/main" id="{D8C9F90C-2055-AE2B-2BD0-EF63300797CD}"/>
                </a:ext>
              </a:extLst>
            </p:cNvPr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0">
            <a:extLst>
              <a:ext uri="{FF2B5EF4-FFF2-40B4-BE49-F238E27FC236}">
                <a16:creationId xmlns:a16="http://schemas.microsoft.com/office/drawing/2014/main" id="{60783C3E-6383-7782-D3CD-9D8DC7782CE4}"/>
              </a:ext>
            </a:extLst>
          </p:cNvPr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>
              <a:extLst>
                <a:ext uri="{FF2B5EF4-FFF2-40B4-BE49-F238E27FC236}">
                  <a16:creationId xmlns:a16="http://schemas.microsoft.com/office/drawing/2014/main" id="{94EE9C53-B11D-6E72-E71E-7D462A2168F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>
              <a:extLst>
                <a:ext uri="{FF2B5EF4-FFF2-40B4-BE49-F238E27FC236}">
                  <a16:creationId xmlns:a16="http://schemas.microsoft.com/office/drawing/2014/main" id="{99ABE332-FC3D-0C88-C218-29077E73A60F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>
              <a:extLst>
                <a:ext uri="{FF2B5EF4-FFF2-40B4-BE49-F238E27FC236}">
                  <a16:creationId xmlns:a16="http://schemas.microsoft.com/office/drawing/2014/main" id="{78AFF3A4-DE07-535A-E866-18AA1EDDC375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>
            <a:extLst>
              <a:ext uri="{FF2B5EF4-FFF2-40B4-BE49-F238E27FC236}">
                <a16:creationId xmlns:a16="http://schemas.microsoft.com/office/drawing/2014/main" id="{20ADA536-743B-C3B6-A88B-5789688F6517}"/>
              </a:ext>
            </a:extLst>
          </p:cNvPr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>
              <a:extLst>
                <a:ext uri="{FF2B5EF4-FFF2-40B4-BE49-F238E27FC236}">
                  <a16:creationId xmlns:a16="http://schemas.microsoft.com/office/drawing/2014/main" id="{13D81D16-93A5-CC9A-2AA4-C7D0279B943A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>
              <a:extLst>
                <a:ext uri="{FF2B5EF4-FFF2-40B4-BE49-F238E27FC236}">
                  <a16:creationId xmlns:a16="http://schemas.microsoft.com/office/drawing/2014/main" id="{9CF7ADE4-7561-70E8-3031-BE34D684C4E8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>
              <a:extLst>
                <a:ext uri="{FF2B5EF4-FFF2-40B4-BE49-F238E27FC236}">
                  <a16:creationId xmlns:a16="http://schemas.microsoft.com/office/drawing/2014/main" id="{0B6C9303-695E-6736-FC3A-17C76E3CE43A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>
            <a:extLst>
              <a:ext uri="{FF2B5EF4-FFF2-40B4-BE49-F238E27FC236}">
                <a16:creationId xmlns:a16="http://schemas.microsoft.com/office/drawing/2014/main" id="{7925A637-FCA3-1D8C-04D1-2E912AC2863E}"/>
              </a:ext>
            </a:extLst>
          </p:cNvPr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>
              <a:extLst>
                <a:ext uri="{FF2B5EF4-FFF2-40B4-BE49-F238E27FC236}">
                  <a16:creationId xmlns:a16="http://schemas.microsoft.com/office/drawing/2014/main" id="{D19FFBBD-EC19-DFAB-0C66-7177A23DEC13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>
              <a:extLst>
                <a:ext uri="{FF2B5EF4-FFF2-40B4-BE49-F238E27FC236}">
                  <a16:creationId xmlns:a16="http://schemas.microsoft.com/office/drawing/2014/main" id="{2DF26973-1160-4902-719F-2394FC7E431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>
              <a:extLst>
                <a:ext uri="{FF2B5EF4-FFF2-40B4-BE49-F238E27FC236}">
                  <a16:creationId xmlns:a16="http://schemas.microsoft.com/office/drawing/2014/main" id="{8EC109A4-67A3-7893-8925-9500F23B5D16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>
            <a:extLst>
              <a:ext uri="{FF2B5EF4-FFF2-40B4-BE49-F238E27FC236}">
                <a16:creationId xmlns:a16="http://schemas.microsoft.com/office/drawing/2014/main" id="{029DE0A5-E921-0669-A91A-0DE5229F0CFD}"/>
              </a:ext>
            </a:extLst>
          </p:cNvPr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311" name="Google Shape;311;p30">
              <a:extLst>
                <a:ext uri="{FF2B5EF4-FFF2-40B4-BE49-F238E27FC236}">
                  <a16:creationId xmlns:a16="http://schemas.microsoft.com/office/drawing/2014/main" id="{0E8AF675-C6DA-B6C1-EDB2-9DD9E9EC049E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>
              <a:extLst>
                <a:ext uri="{FF2B5EF4-FFF2-40B4-BE49-F238E27FC236}">
                  <a16:creationId xmlns:a16="http://schemas.microsoft.com/office/drawing/2014/main" id="{C6435C63-A1F4-8680-D2FC-242B59CF9E6D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>
              <a:extLst>
                <a:ext uri="{FF2B5EF4-FFF2-40B4-BE49-F238E27FC236}">
                  <a16:creationId xmlns:a16="http://schemas.microsoft.com/office/drawing/2014/main" id="{C5E49712-C53B-ABCF-8930-A4701C58ACC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>
            <a:extLst>
              <a:ext uri="{FF2B5EF4-FFF2-40B4-BE49-F238E27FC236}">
                <a16:creationId xmlns:a16="http://schemas.microsoft.com/office/drawing/2014/main" id="{3FD7DCFE-5701-A76D-8C34-AAB1B76A93B2}"/>
              </a:ext>
            </a:extLst>
          </p:cNvPr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315" name="Google Shape;315;p30">
              <a:extLst>
                <a:ext uri="{FF2B5EF4-FFF2-40B4-BE49-F238E27FC236}">
                  <a16:creationId xmlns:a16="http://schemas.microsoft.com/office/drawing/2014/main" id="{EB935D59-8207-2281-0FC2-E33BB6A716EF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>
              <a:extLst>
                <a:ext uri="{FF2B5EF4-FFF2-40B4-BE49-F238E27FC236}">
                  <a16:creationId xmlns:a16="http://schemas.microsoft.com/office/drawing/2014/main" id="{3C865875-94F8-6405-A3D5-9688B37670C7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>
              <a:extLst>
                <a:ext uri="{FF2B5EF4-FFF2-40B4-BE49-F238E27FC236}">
                  <a16:creationId xmlns:a16="http://schemas.microsoft.com/office/drawing/2014/main" id="{F7B0A824-899E-646B-4597-26B63097398C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>
            <a:extLst>
              <a:ext uri="{FF2B5EF4-FFF2-40B4-BE49-F238E27FC236}">
                <a16:creationId xmlns:a16="http://schemas.microsoft.com/office/drawing/2014/main" id="{DED01465-7B59-8258-3AD3-AD0FD941BB04}"/>
              </a:ext>
            </a:extLst>
          </p:cNvPr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319" name="Google Shape;319;p30">
              <a:extLst>
                <a:ext uri="{FF2B5EF4-FFF2-40B4-BE49-F238E27FC236}">
                  <a16:creationId xmlns:a16="http://schemas.microsoft.com/office/drawing/2014/main" id="{FA025F39-E043-2212-FC61-46EEF652E785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>
              <a:extLst>
                <a:ext uri="{FF2B5EF4-FFF2-40B4-BE49-F238E27FC236}">
                  <a16:creationId xmlns:a16="http://schemas.microsoft.com/office/drawing/2014/main" id="{A277145A-C9A0-9B5E-A99A-38B81B002D4E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>
              <a:extLst>
                <a:ext uri="{FF2B5EF4-FFF2-40B4-BE49-F238E27FC236}">
                  <a16:creationId xmlns:a16="http://schemas.microsoft.com/office/drawing/2014/main" id="{AA9135A4-A412-68C7-8813-3248C87EABE7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43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57"/>
          <p:cNvSpPr/>
          <p:nvPr/>
        </p:nvSpPr>
        <p:spPr>
          <a:xfrm>
            <a:off x="1727250" y="539500"/>
            <a:ext cx="5689500" cy="213517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3" name="Google Shape;1403;p57"/>
          <p:cNvGrpSpPr/>
          <p:nvPr/>
        </p:nvGrpSpPr>
        <p:grpSpPr>
          <a:xfrm>
            <a:off x="4572000" y="3366574"/>
            <a:ext cx="387661" cy="387661"/>
            <a:chOff x="1379798" y="1723250"/>
            <a:chExt cx="397887" cy="397887"/>
          </a:xfrm>
        </p:grpSpPr>
        <p:sp>
          <p:nvSpPr>
            <p:cNvPr id="1404" name="Google Shape;1404;p57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7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7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57"/>
          <p:cNvGrpSpPr/>
          <p:nvPr/>
        </p:nvGrpSpPr>
        <p:grpSpPr>
          <a:xfrm>
            <a:off x="3772348" y="3366574"/>
            <a:ext cx="387641" cy="387661"/>
            <a:chOff x="864491" y="1723250"/>
            <a:chExt cx="397866" cy="397887"/>
          </a:xfrm>
        </p:grpSpPr>
        <p:sp>
          <p:nvSpPr>
            <p:cNvPr id="1412" name="Google Shape;1412;p5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5" name="Google Shape;1415;p57"/>
          <p:cNvSpPr txBox="1">
            <a:spLocks noGrp="1"/>
          </p:cNvSpPr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416" name="Google Shape;1416;p57"/>
          <p:cNvSpPr txBox="1">
            <a:spLocks noGrp="1"/>
          </p:cNvSpPr>
          <p:nvPr>
            <p:ph type="subTitle" idx="1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</a:rPr>
              <a:t>Do you have any questions?</a:t>
            </a:r>
            <a:endParaRPr b="1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amosmarvellous48@gmail.com 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+234</a:t>
            </a:r>
            <a:r>
              <a:rPr lang="en" dirty="0"/>
              <a:t> 702 625 4613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421" name="Google Shape;1421;p57"/>
          <p:cNvGrpSpPr/>
          <p:nvPr/>
        </p:nvGrpSpPr>
        <p:grpSpPr>
          <a:xfrm>
            <a:off x="1006807" y="487596"/>
            <a:ext cx="288601" cy="1096693"/>
            <a:chOff x="1006700" y="2603975"/>
            <a:chExt cx="55450" cy="210700"/>
          </a:xfrm>
        </p:grpSpPr>
        <p:sp>
          <p:nvSpPr>
            <p:cNvPr id="1422" name="Google Shape;1422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8" name="Google Shape;1428;p57"/>
          <p:cNvGrpSpPr/>
          <p:nvPr/>
        </p:nvGrpSpPr>
        <p:grpSpPr>
          <a:xfrm rot="5400000">
            <a:off x="7769557" y="3906771"/>
            <a:ext cx="288601" cy="1096693"/>
            <a:chOff x="1006700" y="2603975"/>
            <a:chExt cx="55450" cy="210700"/>
          </a:xfrm>
        </p:grpSpPr>
        <p:sp>
          <p:nvSpPr>
            <p:cNvPr id="1429" name="Google Shape;1429;p57"/>
            <p:cNvSpPr/>
            <p:nvPr/>
          </p:nvSpPr>
          <p:spPr>
            <a:xfrm>
              <a:off x="1006700" y="262997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1032700" y="260397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1006700" y="2707200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1"/>
                  </a:moveTo>
                  <a:lnTo>
                    <a:pt x="0" y="154"/>
                  </a:lnTo>
                  <a:lnTo>
                    <a:pt x="2218" y="154"/>
                  </a:lnTo>
                  <a:lnTo>
                    <a:pt x="2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1032700" y="2681600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1006700" y="2785225"/>
              <a:ext cx="55450" cy="3850"/>
            </a:xfrm>
            <a:custGeom>
              <a:avLst/>
              <a:gdLst/>
              <a:ahLst/>
              <a:cxnLst/>
              <a:rect l="l" t="t" r="r" b="b"/>
              <a:pathLst>
                <a:path w="2218" h="154" extrusionOk="0">
                  <a:moveTo>
                    <a:pt x="0" y="0"/>
                  </a:moveTo>
                  <a:lnTo>
                    <a:pt x="0" y="153"/>
                  </a:lnTo>
                  <a:lnTo>
                    <a:pt x="2218" y="153"/>
                  </a:lnTo>
                  <a:lnTo>
                    <a:pt x="22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1032700" y="2759225"/>
              <a:ext cx="3850" cy="55450"/>
            </a:xfrm>
            <a:custGeom>
              <a:avLst/>
              <a:gdLst/>
              <a:ahLst/>
              <a:cxnLst/>
              <a:rect l="l" t="t" r="r" b="b"/>
              <a:pathLst>
                <a:path w="154" h="2218" extrusionOk="0">
                  <a:moveTo>
                    <a:pt x="0" y="0"/>
                  </a:moveTo>
                  <a:lnTo>
                    <a:pt x="0" y="2218"/>
                  </a:lnTo>
                  <a:lnTo>
                    <a:pt x="153" y="2218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57"/>
          <p:cNvGrpSpPr/>
          <p:nvPr/>
        </p:nvGrpSpPr>
        <p:grpSpPr>
          <a:xfrm>
            <a:off x="551124" y="3629702"/>
            <a:ext cx="1178637" cy="1096691"/>
            <a:chOff x="827350" y="3629733"/>
            <a:chExt cx="1431600" cy="1332067"/>
          </a:xfrm>
        </p:grpSpPr>
        <p:sp>
          <p:nvSpPr>
            <p:cNvPr id="1436" name="Google Shape;143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57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1440" name="Google Shape;1440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3" name="Google Shape;1443;p57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1444" name="Google Shape;1444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7" name="Google Shape;1447;p57"/>
          <p:cNvGrpSpPr/>
          <p:nvPr/>
        </p:nvGrpSpPr>
        <p:grpSpPr>
          <a:xfrm>
            <a:off x="7466251" y="219713"/>
            <a:ext cx="895180" cy="832942"/>
            <a:chOff x="827350" y="3629733"/>
            <a:chExt cx="1431600" cy="1332067"/>
          </a:xfrm>
        </p:grpSpPr>
        <p:sp>
          <p:nvSpPr>
            <p:cNvPr id="1448" name="Google Shape;1448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1" name="Google Shape;1451;p57"/>
          <p:cNvGrpSpPr/>
          <p:nvPr/>
        </p:nvGrpSpPr>
        <p:grpSpPr>
          <a:xfrm>
            <a:off x="8131283" y="1065715"/>
            <a:ext cx="598982" cy="557337"/>
            <a:chOff x="827350" y="3629733"/>
            <a:chExt cx="1431600" cy="1332067"/>
          </a:xfrm>
        </p:grpSpPr>
        <p:sp>
          <p:nvSpPr>
            <p:cNvPr id="1452" name="Google Shape;1452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57"/>
          <p:cNvGrpSpPr/>
          <p:nvPr/>
        </p:nvGrpSpPr>
        <p:grpSpPr>
          <a:xfrm>
            <a:off x="6901231" y="620669"/>
            <a:ext cx="464268" cy="431989"/>
            <a:chOff x="827350" y="3629733"/>
            <a:chExt cx="1431600" cy="1332067"/>
          </a:xfrm>
        </p:grpSpPr>
        <p:sp>
          <p:nvSpPr>
            <p:cNvPr id="1456" name="Google Shape;1456;p57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ck and Gold Pitch Deck by Slidesgo">
  <a:themeElements>
    <a:clrScheme name="Simple Light">
      <a:dk1>
        <a:srgbClr val="000000"/>
      </a:dk1>
      <a:lt1>
        <a:srgbClr val="E9C78C"/>
      </a:lt1>
      <a:dk2>
        <a:srgbClr val="FAECD3"/>
      </a:dk2>
      <a:lt2>
        <a:srgbClr val="FFFFFF"/>
      </a:lt2>
      <a:accent1>
        <a:srgbClr val="E2E2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209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source-serif-pro</vt:lpstr>
      <vt:lpstr>Josefin Sans</vt:lpstr>
      <vt:lpstr>Teko</vt:lpstr>
      <vt:lpstr>Arial</vt:lpstr>
      <vt:lpstr>Cardo</vt:lpstr>
      <vt:lpstr>Karla</vt:lpstr>
      <vt:lpstr>Black and Gold Pitch Deck by Slidesgo</vt:lpstr>
      <vt:lpstr>Capstones project (1) (Networking)</vt:lpstr>
      <vt:lpstr>Alexis is a fictional cybersecurity company with thousands of employees. An attacker has gained unauthorized entry into its premises and has connected their laptop to an unused port on a switch. The attacker now has access to the company’s internal networks. Within the internal network, there is a central server where critical proprietary data is stored. In this capture, the attacker is attempting to collect SSH credentials that they can use to log into the central server.</vt:lpstr>
      <vt:lpstr>Questions</vt:lpstr>
      <vt:lpstr>Create a Python algorithm to remove the following users from the allowed.txt file.  Remove_fellow = [‘111’, ‘112’]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Marvellous Amos</dc:creator>
  <cp:lastModifiedBy>Marvellous Amos</cp:lastModifiedBy>
  <cp:revision>12</cp:revision>
  <dcterms:modified xsi:type="dcterms:W3CDTF">2024-10-13T16:20:09Z</dcterms:modified>
</cp:coreProperties>
</file>