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37"/>
  </p:notesMasterIdLst>
  <p:sldIdLst>
    <p:sldId id="384" r:id="rId2"/>
    <p:sldId id="386" r:id="rId3"/>
    <p:sldId id="387" r:id="rId4"/>
    <p:sldId id="388" r:id="rId5"/>
    <p:sldId id="389" r:id="rId6"/>
    <p:sldId id="390" r:id="rId7"/>
    <p:sldId id="256" r:id="rId8"/>
    <p:sldId id="262" r:id="rId9"/>
    <p:sldId id="367" r:id="rId10"/>
    <p:sldId id="371" r:id="rId11"/>
    <p:sldId id="379" r:id="rId12"/>
    <p:sldId id="380" r:id="rId13"/>
    <p:sldId id="381" r:id="rId14"/>
    <p:sldId id="382" r:id="rId15"/>
    <p:sldId id="383" r:id="rId16"/>
    <p:sldId id="313" r:id="rId17"/>
    <p:sldId id="347" r:id="rId18"/>
    <p:sldId id="345" r:id="rId19"/>
    <p:sldId id="366" r:id="rId20"/>
    <p:sldId id="365" r:id="rId21"/>
    <p:sldId id="339" r:id="rId22"/>
    <p:sldId id="370" r:id="rId23"/>
    <p:sldId id="372" r:id="rId24"/>
    <p:sldId id="368" r:id="rId25"/>
    <p:sldId id="369" r:id="rId26"/>
    <p:sldId id="341" r:id="rId27"/>
    <p:sldId id="260" r:id="rId28"/>
    <p:sldId id="364" r:id="rId29"/>
    <p:sldId id="373" r:id="rId30"/>
    <p:sldId id="374" r:id="rId31"/>
    <p:sldId id="375" r:id="rId32"/>
    <p:sldId id="376" r:id="rId33"/>
    <p:sldId id="377" r:id="rId34"/>
    <p:sldId id="378" r:id="rId35"/>
    <p:sldId id="283" r:id="rId36"/>
  </p:sldIdLst>
  <p:sldSz cx="9144000" cy="5143500" type="screen16x9"/>
  <p:notesSz cx="6858000" cy="9144000"/>
  <p:embeddedFontLst>
    <p:embeddedFont>
      <p:font typeface="Cardo" panose="020B0604020202020204" charset="-79"/>
      <p:regular r:id="rId38"/>
      <p:bold r:id="rId39"/>
      <p:italic r:id="rId40"/>
    </p:embeddedFont>
    <p:embeddedFont>
      <p:font typeface="Josefin Sans" pitchFamily="2" charset="0"/>
      <p:regular r:id="rId41"/>
      <p:bold r:id="rId42"/>
      <p:italic r:id="rId43"/>
      <p:boldItalic r:id="rId44"/>
    </p:embeddedFont>
    <p:embeddedFont>
      <p:font typeface="Karla" pitchFamily="2" charset="0"/>
      <p:regular r:id="rId45"/>
      <p:bold r:id="rId46"/>
    </p:embeddedFont>
    <p:embeddedFont>
      <p:font typeface="Open Sans" panose="020B0606030504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70EDE2-2D39-43B6-9B2F-3BF919B3E1E0}">
  <a:tblStyle styleId="{0970EDE2-2D39-43B6-9B2F-3BF919B3E1E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a:extLst>
            <a:ext uri="{FF2B5EF4-FFF2-40B4-BE49-F238E27FC236}">
              <a16:creationId xmlns:a16="http://schemas.microsoft.com/office/drawing/2014/main" id="{A4ED92F9-3889-AA40-C69D-02B649A794F5}"/>
            </a:ext>
          </a:extLst>
        </p:cNvPr>
        <p:cNvGrpSpPr/>
        <p:nvPr/>
      </p:nvGrpSpPr>
      <p:grpSpPr>
        <a:xfrm>
          <a:off x="0" y="0"/>
          <a:ext cx="0" cy="0"/>
          <a:chOff x="0" y="0"/>
          <a:chExt cx="0" cy="0"/>
        </a:xfrm>
      </p:grpSpPr>
      <p:sp>
        <p:nvSpPr>
          <p:cNvPr id="213" name="Google Shape;213;g10c4e301897_0_0:notes">
            <a:extLst>
              <a:ext uri="{FF2B5EF4-FFF2-40B4-BE49-F238E27FC236}">
                <a16:creationId xmlns:a16="http://schemas.microsoft.com/office/drawing/2014/main" id="{5B481865-92CB-2B14-7D65-969316E207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c4e301897_0_0:notes">
            <a:extLst>
              <a:ext uri="{FF2B5EF4-FFF2-40B4-BE49-F238E27FC236}">
                <a16:creationId xmlns:a16="http://schemas.microsoft.com/office/drawing/2014/main" id="{3639AFB9-3EF0-3F9B-E7D1-703E693DF7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807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3C156473-1C13-2934-34DB-DB54C34CBE76}"/>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C788ECCB-AC99-AACF-9F80-6E9F0202F7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A67F788F-DB1B-F66A-AFA7-B0E260E954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478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7B655065-1ED6-C6EC-8022-CC49F018A9B5}"/>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6AD55157-CA60-F6D2-4B9D-39F03CF31E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0AE3ED2C-A478-358F-9800-6F447017B0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5474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12674F45-75F1-58F0-8CE1-B078348DE68F}"/>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B8EF7042-CF52-6E09-8A74-4391E162DF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6D10F52C-E45E-A8DF-9511-F01DB9ECB6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53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1DA3CCBE-DD76-9B8D-5F02-D285F1EDE90F}"/>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57ECEEC0-F74A-F6E9-B1FB-2A7A4791CC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34CADCD0-FCBA-99CA-492D-6F286B03B3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935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A3086F04-0F75-8A3D-8476-A2E1C25F7E38}"/>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940339F7-F906-5D85-FD5B-47C4781427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8C9CF902-D2F7-5E8F-2AC6-7DEA8FF53C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629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B3F77AF7-4BAF-1FD2-49C4-80FE8ADC2A09}"/>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26138D43-9194-C901-EF69-68A402FB0F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B7A249E8-FCDF-57E2-AC7A-E8BD6E8DED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0882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019cdf330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2195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a:extLst>
            <a:ext uri="{FF2B5EF4-FFF2-40B4-BE49-F238E27FC236}">
              <a16:creationId xmlns:a16="http://schemas.microsoft.com/office/drawing/2014/main" id="{1965FF61-531B-910B-AD61-A917E10448A0}"/>
            </a:ext>
          </a:extLst>
        </p:cNvPr>
        <p:cNvGrpSpPr/>
        <p:nvPr/>
      </p:nvGrpSpPr>
      <p:grpSpPr>
        <a:xfrm>
          <a:off x="0" y="0"/>
          <a:ext cx="0" cy="0"/>
          <a:chOff x="0" y="0"/>
          <a:chExt cx="0" cy="0"/>
        </a:xfrm>
      </p:grpSpPr>
      <p:sp>
        <p:nvSpPr>
          <p:cNvPr id="306" name="Google Shape;306;gd019cdf330_0_375:notes">
            <a:extLst>
              <a:ext uri="{FF2B5EF4-FFF2-40B4-BE49-F238E27FC236}">
                <a16:creationId xmlns:a16="http://schemas.microsoft.com/office/drawing/2014/main" id="{FDEDBE4A-74C5-6500-3033-569CDCFF3B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d019cdf330_0_375:notes">
            <a:extLst>
              <a:ext uri="{FF2B5EF4-FFF2-40B4-BE49-F238E27FC236}">
                <a16:creationId xmlns:a16="http://schemas.microsoft.com/office/drawing/2014/main" id="{DD6FD73D-1DC9-6C2E-5AFE-E2654E26C2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512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BF264B7E-79E5-C254-3F39-F7E180F27390}"/>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87122E29-2A95-5778-6A95-88CA5E2618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5459CDB7-EDDD-366E-CD89-E8E3BC344F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458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21754B54-99A9-6D4E-D741-6E5987A3C221}"/>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FBC47AB0-CEBF-7589-0CD2-715FCCE40F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013657BC-0E40-D9E1-4FCE-5148413E7F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527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9B4CEACA-0EBB-7722-F737-56F9F177FA6D}"/>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B5D4E6DB-CF24-3116-0307-ADC859F096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34CD68B2-2FFD-592D-3BCD-C17A834161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46116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a:extLst>
            <a:ext uri="{FF2B5EF4-FFF2-40B4-BE49-F238E27FC236}">
              <a16:creationId xmlns:a16="http://schemas.microsoft.com/office/drawing/2014/main" id="{72A40D4A-DB27-D681-7443-2C1B5F78419E}"/>
            </a:ext>
          </a:extLst>
        </p:cNvPr>
        <p:cNvGrpSpPr/>
        <p:nvPr/>
      </p:nvGrpSpPr>
      <p:grpSpPr>
        <a:xfrm>
          <a:off x="0" y="0"/>
          <a:ext cx="0" cy="0"/>
          <a:chOff x="0" y="0"/>
          <a:chExt cx="0" cy="0"/>
        </a:xfrm>
      </p:grpSpPr>
      <p:sp>
        <p:nvSpPr>
          <p:cNvPr id="306" name="Google Shape;306;gd019cdf330_0_375:notes">
            <a:extLst>
              <a:ext uri="{FF2B5EF4-FFF2-40B4-BE49-F238E27FC236}">
                <a16:creationId xmlns:a16="http://schemas.microsoft.com/office/drawing/2014/main" id="{D68653FF-DEE0-D377-297E-E043FFF602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d019cdf330_0_375:notes">
            <a:extLst>
              <a:ext uri="{FF2B5EF4-FFF2-40B4-BE49-F238E27FC236}">
                <a16:creationId xmlns:a16="http://schemas.microsoft.com/office/drawing/2014/main" id="{1DAC0BCA-F120-DACC-257D-D7F2D81CA8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031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d019cdf330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345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14FABD1F-D036-1C6B-0E3E-7A898DA67E88}"/>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6CDDF441-0590-0D22-C340-5598533915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3D774BC1-6FC1-6B1C-A7F2-CADFBB2260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42062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379B8623-4791-B2FA-0362-8675549D0123}"/>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B549CC83-DEDD-CD33-C24A-FE94185198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F2E79EB1-BB77-AE98-AB98-3FC013E5F7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714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7E3C4522-1363-27BA-2D87-2C775E9E8BDB}"/>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8F407945-55D5-2C52-683C-78F2677509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05399918-1356-7DAD-E0A9-D6CB8D3194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4839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E07A0208-AE56-422C-417B-EB3454809711}"/>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70F4F1A1-F426-AD60-4A28-62BC3145BE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228F43AE-5161-EE91-CEAC-22F77EE85B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214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110602e5875_0_2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10602e5875_0_2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408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de4a31ab4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de4a31ab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20626F56-DC79-E332-E3F0-82B657C7DCC1}"/>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2A95BD64-6D66-B838-D3F0-18C7180423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09E084D7-72A5-1BD6-E2BD-79A01C726B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350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BEBBC988-F837-86A7-A9A8-30734B691D46}"/>
            </a:ext>
          </a:extLst>
        </p:cNvPr>
        <p:cNvGrpSpPr/>
        <p:nvPr/>
      </p:nvGrpSpPr>
      <p:grpSpPr>
        <a:xfrm>
          <a:off x="0" y="0"/>
          <a:ext cx="0" cy="0"/>
          <a:chOff x="0" y="0"/>
          <a:chExt cx="0" cy="0"/>
        </a:xfrm>
      </p:grpSpPr>
      <p:sp>
        <p:nvSpPr>
          <p:cNvPr id="589" name="Google Shape;589;g110602e5875_0_2121:notes">
            <a:extLst>
              <a:ext uri="{FF2B5EF4-FFF2-40B4-BE49-F238E27FC236}">
                <a16:creationId xmlns:a16="http://schemas.microsoft.com/office/drawing/2014/main" id="{0A80D97E-BD43-4C81-579B-1FAE4EC5BE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110602e5875_0_2121:notes">
            <a:extLst>
              <a:ext uri="{FF2B5EF4-FFF2-40B4-BE49-F238E27FC236}">
                <a16:creationId xmlns:a16="http://schemas.microsoft.com/office/drawing/2014/main" id="{64260294-197F-4079-89AB-0459B369A8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662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7B3787D7-BF87-7F59-0181-3182C8D348DB}"/>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25CD96BD-EF87-642E-D70A-C2606A85B1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F6451C20-E07B-4C4D-CDA5-1570D3CB3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6629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26002C18-A210-0AB8-F512-F41F1DABE1C3}"/>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92BA4CEC-0A87-B1D5-350E-07395F325D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5D28ACFD-0C78-BF42-E8C3-C0903E5930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42304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F0540923-F8D3-57D5-2EA7-C198F3BBCE71}"/>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9CF23844-2B17-6307-9DAF-51BF76693A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451931A4-F89F-2D1F-0CA9-6DFE4ED3A3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6113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0651701D-B16B-19D8-2EFB-CD1296DEAE4F}"/>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CC9631C0-456E-7539-B076-8ADE9D73D2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E549F8E1-9998-F678-D247-B806671DE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0132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BA4B3A34-617E-53B2-F9B7-E873A3D4FC75}"/>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851B6D58-ABCC-E8E3-28E6-5C0F7B1AA8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DE13F1BC-7504-5054-AED0-8DA7035571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9558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4E285646-D4D5-7CD6-D098-0E87F806517C}"/>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AD5DF7AB-1460-5FF0-5279-3A559D0C85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76035D44-4554-A52C-3499-324577D951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04477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4EC42A97-ED84-92FE-009F-1E557EDC3E91}"/>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AB05BEF0-94D6-A68D-CADE-B239BDDDB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299D1B9E-09B6-0861-2643-BBAC47A6C9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915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7A501E24-56B1-A142-D752-3416E8885A53}"/>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B5524BCA-1AFB-0BD5-7A10-154E8597F3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1F99FE76-09F8-3809-A982-727A7C27AB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9589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CCA264E8-0EAD-D945-ACCA-DBB8000CB0FD}"/>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B4C6602A-2E1E-051A-9D8F-E6CC7BCAE5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1B72A1C2-C11D-BF97-A77C-028F346AA5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278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0c4e3018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0c4e30189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d019cdf330_0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d019cdf330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B744B484-32E1-2F84-E414-D7872CF4CEBA}"/>
            </a:ext>
          </a:extLst>
        </p:cNvPr>
        <p:cNvGrpSpPr/>
        <p:nvPr/>
      </p:nvGrpSpPr>
      <p:grpSpPr>
        <a:xfrm>
          <a:off x="0" y="0"/>
          <a:ext cx="0" cy="0"/>
          <a:chOff x="0" y="0"/>
          <a:chExt cx="0" cy="0"/>
        </a:xfrm>
      </p:grpSpPr>
      <p:sp>
        <p:nvSpPr>
          <p:cNvPr id="257" name="Google Shape;257;gd019cdf330_0_388:notes">
            <a:extLst>
              <a:ext uri="{FF2B5EF4-FFF2-40B4-BE49-F238E27FC236}">
                <a16:creationId xmlns:a16="http://schemas.microsoft.com/office/drawing/2014/main" id="{9C97D39D-1289-E589-6B9C-C5E0C9CC1B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d019cdf330_0_388:notes">
            <a:extLst>
              <a:ext uri="{FF2B5EF4-FFF2-40B4-BE49-F238E27FC236}">
                <a16:creationId xmlns:a16="http://schemas.microsoft.com/office/drawing/2014/main" id="{E13F714F-8C6E-1510-F457-565ECAB66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956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69674"/>
            <a:ext cx="4608600" cy="21192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Font typeface="Josefin Sans"/>
              <a:buNone/>
              <a:defRPr sz="63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483875"/>
            <a:ext cx="4608600" cy="438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Cardo"/>
              <a:buNone/>
              <a:defRPr sz="1750">
                <a:latin typeface="Cardo"/>
                <a:ea typeface="Cardo"/>
                <a:cs typeface="Cardo"/>
                <a:sym typeface="Card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941700" y="2106650"/>
            <a:ext cx="4462800" cy="1394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43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5843075" y="737511"/>
            <a:ext cx="2561400" cy="12162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0"/>
              <a:buNone/>
              <a:defRPr sz="9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 name="Google Shape;14;p3"/>
          <p:cNvSpPr txBox="1">
            <a:spLocks noGrp="1"/>
          </p:cNvSpPr>
          <p:nvPr>
            <p:ph type="subTitle" idx="1"/>
          </p:nvPr>
        </p:nvSpPr>
        <p:spPr>
          <a:xfrm>
            <a:off x="4171350" y="3544400"/>
            <a:ext cx="4233000" cy="480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704600" y="475488"/>
            <a:ext cx="4084200" cy="530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4788800" y="1691465"/>
            <a:ext cx="3499200" cy="23616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chemeClr val="lt1"/>
              </a:buClr>
              <a:buSzPts val="800"/>
              <a:buFont typeface="Open Sans"/>
              <a:buChar char="●"/>
              <a:defRPr sz="1400"/>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ctrTitle"/>
          </p:nvPr>
        </p:nvSpPr>
        <p:spPr>
          <a:xfrm>
            <a:off x="713225" y="1590900"/>
            <a:ext cx="4644900" cy="938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100">
                <a:solidFill>
                  <a:schemeClr val="lt1"/>
                </a:solidFill>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
        <p:nvSpPr>
          <p:cNvPr id="38" name="Google Shape;38;p9"/>
          <p:cNvSpPr txBox="1">
            <a:spLocks noGrp="1"/>
          </p:cNvSpPr>
          <p:nvPr>
            <p:ph type="subTitle" idx="1"/>
          </p:nvPr>
        </p:nvSpPr>
        <p:spPr>
          <a:xfrm>
            <a:off x="713225" y="2458725"/>
            <a:ext cx="3995100" cy="1151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2216050" y="2716297"/>
            <a:ext cx="4390800" cy="1361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3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 name="Google Shape;74;p18"/>
          <p:cNvSpPr txBox="1">
            <a:spLocks noGrp="1"/>
          </p:cNvSpPr>
          <p:nvPr>
            <p:ph type="title" idx="2" hasCustomPrompt="1"/>
          </p:nvPr>
        </p:nvSpPr>
        <p:spPr>
          <a:xfrm>
            <a:off x="630300" y="2785500"/>
            <a:ext cx="1596900" cy="12162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0"/>
              <a:buNone/>
              <a:defRPr sz="9000">
                <a:solidFill>
                  <a:schemeClr val="l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75" name="Google Shape;75;p18"/>
          <p:cNvSpPr txBox="1">
            <a:spLocks noGrp="1"/>
          </p:cNvSpPr>
          <p:nvPr>
            <p:ph type="subTitle" idx="1"/>
          </p:nvPr>
        </p:nvSpPr>
        <p:spPr>
          <a:xfrm>
            <a:off x="2216050" y="4125778"/>
            <a:ext cx="4537500" cy="480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TITLE_AND_BODY_1_1_1">
    <p:spTree>
      <p:nvGrpSpPr>
        <p:cNvPr id="1" name="Shape 190"/>
        <p:cNvGrpSpPr/>
        <p:nvPr/>
      </p:nvGrpSpPr>
      <p:grpSpPr>
        <a:xfrm>
          <a:off x="0" y="0"/>
          <a:ext cx="0" cy="0"/>
          <a:chOff x="0" y="0"/>
          <a:chExt cx="0" cy="0"/>
        </a:xfrm>
      </p:grpSpPr>
      <p:pic>
        <p:nvPicPr>
          <p:cNvPr id="191" name="Google Shape;191;p36"/>
          <p:cNvPicPr preferRelativeResize="0"/>
          <p:nvPr/>
        </p:nvPicPr>
        <p:blipFill>
          <a:blip r:embed="rId2">
            <a:alphaModFix/>
          </a:blip>
          <a:stretch>
            <a:fillRect/>
          </a:stretch>
        </p:blipFill>
        <p:spPr>
          <a:xfrm>
            <a:off x="7224675" y="1704325"/>
            <a:ext cx="3571874" cy="3555501"/>
          </a:xfrm>
          <a:prstGeom prst="rect">
            <a:avLst/>
          </a:prstGeom>
          <a:noFill/>
          <a:ln>
            <a:noFill/>
          </a:ln>
        </p:spPr>
      </p:pic>
      <p:grpSp>
        <p:nvGrpSpPr>
          <p:cNvPr id="192" name="Google Shape;192;p36"/>
          <p:cNvGrpSpPr/>
          <p:nvPr/>
        </p:nvGrpSpPr>
        <p:grpSpPr>
          <a:xfrm rot="10800000">
            <a:off x="-1235208" y="219091"/>
            <a:ext cx="3571874" cy="3605474"/>
            <a:chOff x="7224675" y="-1465300"/>
            <a:chExt cx="3571874" cy="3605474"/>
          </a:xfrm>
        </p:grpSpPr>
        <p:pic>
          <p:nvPicPr>
            <p:cNvPr id="193" name="Google Shape;193;p36"/>
            <p:cNvPicPr preferRelativeResize="0"/>
            <p:nvPr/>
          </p:nvPicPr>
          <p:blipFill rotWithShape="1">
            <a:blip r:embed="rId2">
              <a:alphaModFix/>
            </a:blip>
            <a:srcRect l="-30550" t="-21349" r="30550" b="21350"/>
            <a:stretch/>
          </p:blipFill>
          <p:spPr>
            <a:xfrm>
              <a:off x="7224675" y="-1465300"/>
              <a:ext cx="3571874" cy="3555501"/>
            </a:xfrm>
            <a:prstGeom prst="rect">
              <a:avLst/>
            </a:prstGeom>
            <a:noFill/>
            <a:ln>
              <a:noFill/>
            </a:ln>
          </p:spPr>
        </p:pic>
        <p:pic>
          <p:nvPicPr>
            <p:cNvPr id="194" name="Google Shape;194;p36"/>
            <p:cNvPicPr preferRelativeResize="0"/>
            <p:nvPr/>
          </p:nvPicPr>
          <p:blipFill>
            <a:blip r:embed="rId3">
              <a:alphaModFix/>
            </a:blip>
            <a:stretch>
              <a:fillRect/>
            </a:stretch>
          </p:blipFill>
          <p:spPr>
            <a:xfrm>
              <a:off x="7542416" y="261250"/>
              <a:ext cx="1000659" cy="510975"/>
            </a:xfrm>
            <a:prstGeom prst="rect">
              <a:avLst/>
            </a:prstGeom>
            <a:noFill/>
            <a:ln>
              <a:noFill/>
            </a:ln>
          </p:spPr>
        </p:pic>
        <p:pic>
          <p:nvPicPr>
            <p:cNvPr id="195" name="Google Shape;195;p36"/>
            <p:cNvPicPr preferRelativeResize="0"/>
            <p:nvPr/>
          </p:nvPicPr>
          <p:blipFill>
            <a:blip r:embed="rId4">
              <a:alphaModFix/>
            </a:blip>
            <a:stretch>
              <a:fillRect/>
            </a:stretch>
          </p:blipFill>
          <p:spPr>
            <a:xfrm>
              <a:off x="7982553" y="972824"/>
              <a:ext cx="1344325" cy="1167350"/>
            </a:xfrm>
            <a:prstGeom prst="rect">
              <a:avLst/>
            </a:prstGeom>
            <a:noFill/>
            <a:ln>
              <a:noFill/>
            </a:ln>
          </p:spPr>
        </p:pic>
        <p:pic>
          <p:nvPicPr>
            <p:cNvPr id="196" name="Google Shape;196;p36"/>
            <p:cNvPicPr preferRelativeResize="0"/>
            <p:nvPr/>
          </p:nvPicPr>
          <p:blipFill>
            <a:blip r:embed="rId5">
              <a:alphaModFix/>
            </a:blip>
            <a:stretch>
              <a:fillRect/>
            </a:stretch>
          </p:blipFill>
          <p:spPr>
            <a:xfrm>
              <a:off x="7887441" y="936059"/>
              <a:ext cx="875027" cy="892182"/>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TITLE_AND_TWO_COLUMNS_1_4_1_2">
    <p:spTree>
      <p:nvGrpSpPr>
        <p:cNvPr id="1" name="Shape 197"/>
        <p:cNvGrpSpPr/>
        <p:nvPr/>
      </p:nvGrpSpPr>
      <p:grpSpPr>
        <a:xfrm>
          <a:off x="0" y="0"/>
          <a:ext cx="0" cy="0"/>
          <a:chOff x="0" y="0"/>
          <a:chExt cx="0" cy="0"/>
        </a:xfrm>
      </p:grpSpPr>
      <p:grpSp>
        <p:nvGrpSpPr>
          <p:cNvPr id="198" name="Google Shape;198;p37"/>
          <p:cNvGrpSpPr/>
          <p:nvPr/>
        </p:nvGrpSpPr>
        <p:grpSpPr>
          <a:xfrm>
            <a:off x="-2235200" y="-616700"/>
            <a:ext cx="3571881" cy="3555501"/>
            <a:chOff x="-2235200" y="-616700"/>
            <a:chExt cx="3571881" cy="3555501"/>
          </a:xfrm>
        </p:grpSpPr>
        <p:pic>
          <p:nvPicPr>
            <p:cNvPr id="199" name="Google Shape;199;p37"/>
            <p:cNvPicPr preferRelativeResize="0"/>
            <p:nvPr/>
          </p:nvPicPr>
          <p:blipFill>
            <a:blip r:embed="rId2">
              <a:alphaModFix/>
            </a:blip>
            <a:stretch>
              <a:fillRect/>
            </a:stretch>
          </p:blipFill>
          <p:spPr>
            <a:xfrm>
              <a:off x="-238484" y="376937"/>
              <a:ext cx="1344325" cy="1167350"/>
            </a:xfrm>
            <a:prstGeom prst="rect">
              <a:avLst/>
            </a:prstGeom>
            <a:noFill/>
            <a:ln>
              <a:noFill/>
            </a:ln>
          </p:spPr>
        </p:pic>
        <p:pic>
          <p:nvPicPr>
            <p:cNvPr id="200" name="Google Shape;200;p37"/>
            <p:cNvPicPr preferRelativeResize="0"/>
            <p:nvPr/>
          </p:nvPicPr>
          <p:blipFill>
            <a:blip r:embed="rId3">
              <a:alphaModFix/>
            </a:blip>
            <a:stretch>
              <a:fillRect/>
            </a:stretch>
          </p:blipFill>
          <p:spPr>
            <a:xfrm>
              <a:off x="-2235200" y="-616700"/>
              <a:ext cx="3571874" cy="3555501"/>
            </a:xfrm>
            <a:prstGeom prst="rect">
              <a:avLst/>
            </a:prstGeom>
            <a:noFill/>
            <a:ln>
              <a:noFill/>
            </a:ln>
          </p:spPr>
        </p:pic>
        <p:pic>
          <p:nvPicPr>
            <p:cNvPr id="201" name="Google Shape;201;p37"/>
            <p:cNvPicPr preferRelativeResize="0"/>
            <p:nvPr/>
          </p:nvPicPr>
          <p:blipFill>
            <a:blip r:embed="rId4">
              <a:alphaModFix/>
            </a:blip>
            <a:stretch>
              <a:fillRect/>
            </a:stretch>
          </p:blipFill>
          <p:spPr>
            <a:xfrm>
              <a:off x="497300" y="202150"/>
              <a:ext cx="839381" cy="803750"/>
            </a:xfrm>
            <a:prstGeom prst="rect">
              <a:avLst/>
            </a:prstGeom>
            <a:noFill/>
            <a:ln>
              <a:noFill/>
            </a:ln>
          </p:spPr>
        </p:pic>
      </p:grpSp>
      <p:grpSp>
        <p:nvGrpSpPr>
          <p:cNvPr id="202" name="Google Shape;202;p37"/>
          <p:cNvGrpSpPr/>
          <p:nvPr/>
        </p:nvGrpSpPr>
        <p:grpSpPr>
          <a:xfrm>
            <a:off x="8184066" y="2360800"/>
            <a:ext cx="3730958" cy="3555501"/>
            <a:chOff x="8184066" y="2360800"/>
            <a:chExt cx="3730958" cy="3555501"/>
          </a:xfrm>
        </p:grpSpPr>
        <p:pic>
          <p:nvPicPr>
            <p:cNvPr id="203" name="Google Shape;203;p37"/>
            <p:cNvPicPr preferRelativeResize="0"/>
            <p:nvPr/>
          </p:nvPicPr>
          <p:blipFill>
            <a:blip r:embed="rId3">
              <a:alphaModFix/>
            </a:blip>
            <a:stretch>
              <a:fillRect/>
            </a:stretch>
          </p:blipFill>
          <p:spPr>
            <a:xfrm>
              <a:off x="8343150" y="2360800"/>
              <a:ext cx="3571874" cy="3555501"/>
            </a:xfrm>
            <a:prstGeom prst="rect">
              <a:avLst/>
            </a:prstGeom>
            <a:noFill/>
            <a:ln>
              <a:noFill/>
            </a:ln>
          </p:spPr>
        </p:pic>
        <p:pic>
          <p:nvPicPr>
            <p:cNvPr id="204" name="Google Shape;204;p37"/>
            <p:cNvPicPr preferRelativeResize="0"/>
            <p:nvPr/>
          </p:nvPicPr>
          <p:blipFill>
            <a:blip r:embed="rId2">
              <a:alphaModFix/>
            </a:blip>
            <a:stretch>
              <a:fillRect/>
            </a:stretch>
          </p:blipFill>
          <p:spPr>
            <a:xfrm>
              <a:off x="8184066" y="4024912"/>
              <a:ext cx="1344325" cy="1167350"/>
            </a:xfrm>
            <a:prstGeom prst="rect">
              <a:avLst/>
            </a:prstGeom>
            <a:noFill/>
            <a:ln>
              <a:noFill/>
            </a:ln>
          </p:spPr>
        </p:pic>
        <p:pic>
          <p:nvPicPr>
            <p:cNvPr id="205" name="Google Shape;205;p37"/>
            <p:cNvPicPr preferRelativeResize="0"/>
            <p:nvPr/>
          </p:nvPicPr>
          <p:blipFill>
            <a:blip r:embed="rId5">
              <a:alphaModFix/>
            </a:blip>
            <a:stretch>
              <a:fillRect/>
            </a:stretch>
          </p:blipFill>
          <p:spPr>
            <a:xfrm>
              <a:off x="8475650" y="3686975"/>
              <a:ext cx="588600" cy="61862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24"/>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4" name="Google Shape;254;p24"/>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extLst>
      <p:ext uri="{BB962C8B-B14F-4D97-AF65-F5344CB8AC3E}">
        <p14:creationId xmlns:p14="http://schemas.microsoft.com/office/powerpoint/2010/main" val="2893529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888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1pPr>
            <a:lvl2pPr lvl="1">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2pPr>
            <a:lvl3pPr lvl="2">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3pPr>
            <a:lvl4pPr lvl="3">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4pPr>
            <a:lvl5pPr lvl="4">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5pPr>
            <a:lvl6pPr lvl="5">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6pPr>
            <a:lvl7pPr lvl="6">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7pPr>
            <a:lvl8pPr lvl="7">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8pPr>
            <a:lvl9pPr lvl="8">
              <a:spcBef>
                <a:spcPts val="0"/>
              </a:spcBef>
              <a:spcAft>
                <a:spcPts val="0"/>
              </a:spcAft>
              <a:buClr>
                <a:schemeClr val="lt1"/>
              </a:buClr>
              <a:buSzPts val="3600"/>
              <a:buFont typeface="Josefin Sans"/>
              <a:buNone/>
              <a:defRPr sz="3600">
                <a:solidFill>
                  <a:schemeClr val="lt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352600"/>
            <a:ext cx="7717500" cy="32559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1pPr>
            <a:lvl2pPr marL="914400" lvl="1"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2pPr>
            <a:lvl3pPr marL="1371600" lvl="2"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3pPr>
            <a:lvl4pPr marL="1828800" lvl="3"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4pPr>
            <a:lvl5pPr marL="2286000" lvl="4"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5pPr>
            <a:lvl6pPr marL="2743200" lvl="5"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6pPr>
            <a:lvl7pPr marL="3200400" lvl="6"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7pPr>
            <a:lvl8pPr marL="3657600" lvl="7"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8pPr>
            <a:lvl9pPr marL="4114800" lvl="8" indent="-330200">
              <a:lnSpc>
                <a:spcPct val="100000"/>
              </a:lnSpc>
              <a:spcBef>
                <a:spcPts val="0"/>
              </a:spcBef>
              <a:spcAft>
                <a:spcPts val="0"/>
              </a:spcAft>
              <a:buClr>
                <a:schemeClr val="lt2"/>
              </a:buClr>
              <a:buSzPts val="1600"/>
              <a:buFont typeface="Cardo"/>
              <a:buChar char="■"/>
              <a:defRPr sz="1600">
                <a:solidFill>
                  <a:schemeClr val="lt2"/>
                </a:solidFill>
                <a:latin typeface="Cardo"/>
                <a:ea typeface="Cardo"/>
                <a:cs typeface="Cardo"/>
                <a:sym typeface="Card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64" r:id="rId6"/>
    <p:sldLayoutId id="2147483682" r:id="rId7"/>
    <p:sldLayoutId id="2147483683" r:id="rId8"/>
    <p:sldLayoutId id="214748368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2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2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6.png"/></Relationships>
</file>

<file path=ppt/slides/_rels/slide2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3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5">
          <a:extLst>
            <a:ext uri="{FF2B5EF4-FFF2-40B4-BE49-F238E27FC236}">
              <a16:creationId xmlns:a16="http://schemas.microsoft.com/office/drawing/2014/main" id="{793B71B9-5D40-05BC-D20D-2E8FD248AFA1}"/>
            </a:ext>
          </a:extLst>
        </p:cNvPr>
        <p:cNvGrpSpPr/>
        <p:nvPr/>
      </p:nvGrpSpPr>
      <p:grpSpPr>
        <a:xfrm>
          <a:off x="0" y="0"/>
          <a:ext cx="0" cy="0"/>
          <a:chOff x="0" y="0"/>
          <a:chExt cx="0" cy="0"/>
        </a:xfrm>
      </p:grpSpPr>
      <p:pic>
        <p:nvPicPr>
          <p:cNvPr id="216" name="Google Shape;216;p41">
            <a:extLst>
              <a:ext uri="{FF2B5EF4-FFF2-40B4-BE49-F238E27FC236}">
                <a16:creationId xmlns:a16="http://schemas.microsoft.com/office/drawing/2014/main" id="{45155546-C99E-B3E4-A429-287D8BB2A4BE}"/>
              </a:ext>
            </a:extLst>
          </p:cNvPr>
          <p:cNvPicPr preferRelativeResize="0"/>
          <p:nvPr/>
        </p:nvPicPr>
        <p:blipFill>
          <a:blip r:embed="rId3">
            <a:alphaModFix/>
          </a:blip>
          <a:stretch>
            <a:fillRect/>
          </a:stretch>
        </p:blipFill>
        <p:spPr>
          <a:xfrm>
            <a:off x="5109125" y="-889800"/>
            <a:ext cx="3571874" cy="3555501"/>
          </a:xfrm>
          <a:prstGeom prst="rect">
            <a:avLst/>
          </a:prstGeom>
          <a:noFill/>
          <a:ln>
            <a:noFill/>
          </a:ln>
        </p:spPr>
      </p:pic>
      <p:pic>
        <p:nvPicPr>
          <p:cNvPr id="217" name="Google Shape;217;p41">
            <a:extLst>
              <a:ext uri="{FF2B5EF4-FFF2-40B4-BE49-F238E27FC236}">
                <a16:creationId xmlns:a16="http://schemas.microsoft.com/office/drawing/2014/main" id="{9CF1BCED-C4A7-2C02-E55E-3D689825F2BE}"/>
              </a:ext>
            </a:extLst>
          </p:cNvPr>
          <p:cNvPicPr preferRelativeResize="0"/>
          <p:nvPr/>
        </p:nvPicPr>
        <p:blipFill>
          <a:blip r:embed="rId3">
            <a:alphaModFix/>
          </a:blip>
          <a:stretch>
            <a:fillRect/>
          </a:stretch>
        </p:blipFill>
        <p:spPr>
          <a:xfrm flipH="1">
            <a:off x="6090600" y="2991075"/>
            <a:ext cx="3571874" cy="3555501"/>
          </a:xfrm>
          <a:prstGeom prst="rect">
            <a:avLst/>
          </a:prstGeom>
          <a:noFill/>
          <a:ln>
            <a:noFill/>
          </a:ln>
        </p:spPr>
      </p:pic>
      <p:sp>
        <p:nvSpPr>
          <p:cNvPr id="218" name="Google Shape;218;p41">
            <a:extLst>
              <a:ext uri="{FF2B5EF4-FFF2-40B4-BE49-F238E27FC236}">
                <a16:creationId xmlns:a16="http://schemas.microsoft.com/office/drawing/2014/main" id="{851A59BE-7660-B8B5-D97E-2D16776FEC02}"/>
              </a:ext>
            </a:extLst>
          </p:cNvPr>
          <p:cNvSpPr txBox="1">
            <a:spLocks noGrp="1"/>
          </p:cNvSpPr>
          <p:nvPr>
            <p:ph type="ctrTitle"/>
          </p:nvPr>
        </p:nvSpPr>
        <p:spPr>
          <a:xfrm>
            <a:off x="340693" y="1841810"/>
            <a:ext cx="5479757" cy="14598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000" dirty="0" err="1"/>
              <a:t>DevSecOps</a:t>
            </a:r>
            <a:endParaRPr lang="en-US" sz="5000" dirty="0">
              <a:solidFill>
                <a:schemeClr val="dk2"/>
              </a:solidFill>
            </a:endParaRPr>
          </a:p>
        </p:txBody>
      </p:sp>
      <p:pic>
        <p:nvPicPr>
          <p:cNvPr id="220" name="Google Shape;220;p41">
            <a:extLst>
              <a:ext uri="{FF2B5EF4-FFF2-40B4-BE49-F238E27FC236}">
                <a16:creationId xmlns:a16="http://schemas.microsoft.com/office/drawing/2014/main" id="{C7909BAC-DD20-EC04-7D48-929A9B441824}"/>
              </a:ext>
            </a:extLst>
          </p:cNvPr>
          <p:cNvPicPr preferRelativeResize="0"/>
          <p:nvPr/>
        </p:nvPicPr>
        <p:blipFill>
          <a:blip r:embed="rId4">
            <a:alphaModFix/>
          </a:blip>
          <a:stretch>
            <a:fillRect/>
          </a:stretch>
        </p:blipFill>
        <p:spPr>
          <a:xfrm>
            <a:off x="6633750" y="1682925"/>
            <a:ext cx="1797024" cy="1872659"/>
          </a:xfrm>
          <a:prstGeom prst="rect">
            <a:avLst/>
          </a:prstGeom>
          <a:noFill/>
          <a:ln>
            <a:noFill/>
          </a:ln>
        </p:spPr>
      </p:pic>
      <p:pic>
        <p:nvPicPr>
          <p:cNvPr id="221" name="Google Shape;221;p41">
            <a:extLst>
              <a:ext uri="{FF2B5EF4-FFF2-40B4-BE49-F238E27FC236}">
                <a16:creationId xmlns:a16="http://schemas.microsoft.com/office/drawing/2014/main" id="{9EB291DF-6140-042B-94DD-A67515AC3328}"/>
              </a:ext>
            </a:extLst>
          </p:cNvPr>
          <p:cNvPicPr preferRelativeResize="0"/>
          <p:nvPr/>
        </p:nvPicPr>
        <p:blipFill>
          <a:blip r:embed="rId5">
            <a:alphaModFix/>
          </a:blip>
          <a:stretch>
            <a:fillRect/>
          </a:stretch>
        </p:blipFill>
        <p:spPr>
          <a:xfrm>
            <a:off x="5820450" y="1207077"/>
            <a:ext cx="2685800" cy="2685800"/>
          </a:xfrm>
          <a:prstGeom prst="rect">
            <a:avLst/>
          </a:prstGeom>
          <a:noFill/>
          <a:ln>
            <a:noFill/>
          </a:ln>
        </p:spPr>
      </p:pic>
      <p:pic>
        <p:nvPicPr>
          <p:cNvPr id="222" name="Google Shape;222;p41">
            <a:extLst>
              <a:ext uri="{FF2B5EF4-FFF2-40B4-BE49-F238E27FC236}">
                <a16:creationId xmlns:a16="http://schemas.microsoft.com/office/drawing/2014/main" id="{E64BA799-3C22-2D5C-6552-5201F761DD58}"/>
              </a:ext>
            </a:extLst>
          </p:cNvPr>
          <p:cNvPicPr preferRelativeResize="0"/>
          <p:nvPr/>
        </p:nvPicPr>
        <p:blipFill>
          <a:blip r:embed="rId6">
            <a:alphaModFix/>
          </a:blip>
          <a:stretch>
            <a:fillRect/>
          </a:stretch>
        </p:blipFill>
        <p:spPr>
          <a:xfrm rot="1685820">
            <a:off x="5804150" y="1973400"/>
            <a:ext cx="1797025" cy="1690971"/>
          </a:xfrm>
          <a:prstGeom prst="rect">
            <a:avLst/>
          </a:prstGeom>
          <a:noFill/>
          <a:ln>
            <a:noFill/>
          </a:ln>
        </p:spPr>
      </p:pic>
      <p:pic>
        <p:nvPicPr>
          <p:cNvPr id="223" name="Google Shape;223;p41">
            <a:extLst>
              <a:ext uri="{FF2B5EF4-FFF2-40B4-BE49-F238E27FC236}">
                <a16:creationId xmlns:a16="http://schemas.microsoft.com/office/drawing/2014/main" id="{0E27FEF4-D967-B568-675D-44ECF89FB0AF}"/>
              </a:ext>
            </a:extLst>
          </p:cNvPr>
          <p:cNvPicPr preferRelativeResize="0"/>
          <p:nvPr/>
        </p:nvPicPr>
        <p:blipFill>
          <a:blip r:embed="rId7">
            <a:alphaModFix/>
          </a:blip>
          <a:stretch>
            <a:fillRect/>
          </a:stretch>
        </p:blipFill>
        <p:spPr>
          <a:xfrm rot="-6298734">
            <a:off x="5502566" y="877290"/>
            <a:ext cx="1775043" cy="1600522"/>
          </a:xfrm>
          <a:prstGeom prst="rect">
            <a:avLst/>
          </a:prstGeom>
          <a:noFill/>
          <a:ln>
            <a:noFill/>
          </a:ln>
        </p:spPr>
      </p:pic>
      <p:pic>
        <p:nvPicPr>
          <p:cNvPr id="224" name="Google Shape;224;p41">
            <a:extLst>
              <a:ext uri="{FF2B5EF4-FFF2-40B4-BE49-F238E27FC236}">
                <a16:creationId xmlns:a16="http://schemas.microsoft.com/office/drawing/2014/main" id="{CCAF027E-AE8D-A5BB-2C73-89F704C795F7}"/>
              </a:ext>
            </a:extLst>
          </p:cNvPr>
          <p:cNvPicPr preferRelativeResize="0"/>
          <p:nvPr/>
        </p:nvPicPr>
        <p:blipFill>
          <a:blip r:embed="rId8">
            <a:alphaModFix/>
          </a:blip>
          <a:stretch>
            <a:fillRect/>
          </a:stretch>
        </p:blipFill>
        <p:spPr>
          <a:xfrm>
            <a:off x="7540650" y="665775"/>
            <a:ext cx="588600" cy="618625"/>
          </a:xfrm>
          <a:prstGeom prst="rect">
            <a:avLst/>
          </a:prstGeom>
          <a:noFill/>
          <a:ln>
            <a:noFill/>
          </a:ln>
        </p:spPr>
      </p:pic>
      <p:pic>
        <p:nvPicPr>
          <p:cNvPr id="225" name="Google Shape;225;p41">
            <a:extLst>
              <a:ext uri="{FF2B5EF4-FFF2-40B4-BE49-F238E27FC236}">
                <a16:creationId xmlns:a16="http://schemas.microsoft.com/office/drawing/2014/main" id="{065D57B4-21F2-6674-D1C4-4B0C228402CC}"/>
              </a:ext>
            </a:extLst>
          </p:cNvPr>
          <p:cNvPicPr preferRelativeResize="0"/>
          <p:nvPr/>
        </p:nvPicPr>
        <p:blipFill>
          <a:blip r:embed="rId9">
            <a:alphaModFix/>
          </a:blip>
          <a:stretch>
            <a:fillRect/>
          </a:stretch>
        </p:blipFill>
        <p:spPr>
          <a:xfrm>
            <a:off x="5820450" y="3804825"/>
            <a:ext cx="839381" cy="803750"/>
          </a:xfrm>
          <a:prstGeom prst="rect">
            <a:avLst/>
          </a:prstGeom>
          <a:noFill/>
          <a:ln>
            <a:noFill/>
          </a:ln>
        </p:spPr>
      </p:pic>
    </p:spTree>
    <p:extLst>
      <p:ext uri="{BB962C8B-B14F-4D97-AF65-F5344CB8AC3E}">
        <p14:creationId xmlns:p14="http://schemas.microsoft.com/office/powerpoint/2010/main" val="2375213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B4FFBAFB-2A04-7F75-4BEC-2871361209A5}"/>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59FAB08B-7753-9AAB-10E1-00BE9AB703A2}"/>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Types of application security</a:t>
            </a:r>
          </a:p>
        </p:txBody>
      </p:sp>
      <p:sp>
        <p:nvSpPr>
          <p:cNvPr id="261" name="Google Shape;261;p44">
            <a:extLst>
              <a:ext uri="{FF2B5EF4-FFF2-40B4-BE49-F238E27FC236}">
                <a16:creationId xmlns:a16="http://schemas.microsoft.com/office/drawing/2014/main" id="{8AE68870-9475-3BCF-E548-76874C03875F}"/>
              </a:ext>
            </a:extLst>
          </p:cNvPr>
          <p:cNvSpPr txBox="1">
            <a:spLocks noGrp="1"/>
          </p:cNvSpPr>
          <p:nvPr>
            <p:ph type="body" idx="1"/>
          </p:nvPr>
        </p:nvSpPr>
        <p:spPr>
          <a:xfrm>
            <a:off x="4788800" y="1691464"/>
            <a:ext cx="3499200" cy="272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0" i="0" dirty="0">
                <a:solidFill>
                  <a:srgbClr val="E8E8E8"/>
                </a:solidFill>
                <a:effectLst/>
                <a:latin typeface="Google Sans"/>
              </a:rPr>
              <a:t>Different types of application security features include authentication, authorization, encryption, logging, and application security testing. Developers can also code applications to reduce security vulnerabilities.</a:t>
            </a:r>
            <a:endParaRPr lang="en-US" dirty="0"/>
          </a:p>
        </p:txBody>
      </p:sp>
      <p:pic>
        <p:nvPicPr>
          <p:cNvPr id="262" name="Google Shape;262;p44">
            <a:extLst>
              <a:ext uri="{FF2B5EF4-FFF2-40B4-BE49-F238E27FC236}">
                <a16:creationId xmlns:a16="http://schemas.microsoft.com/office/drawing/2014/main" id="{68289549-3952-AA97-A316-2AAD39CDDB38}"/>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E465AE68-55F9-BAD9-B951-756CCDDD13A8}"/>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A2E463FE-35FA-0D06-25AA-A0E96012C7EC}"/>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970177D6-ED4D-5CE2-5BFB-30E7982C00BB}"/>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E113DDB3-9424-E602-CCFA-2C97FF2ACECB}"/>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00F7F008-3285-255E-6613-BA4CCE20FAE0}"/>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095F4C45-4041-868A-D616-EA9D36CB0497}"/>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258167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0780DC8B-D8C1-6134-4678-BB24EB358331}"/>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1A990F11-D630-C575-E950-10DCB5491554}"/>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err="1"/>
              <a:t>Authetication</a:t>
            </a:r>
            <a:endParaRPr lang="en-US" dirty="0"/>
          </a:p>
        </p:txBody>
      </p:sp>
      <p:sp>
        <p:nvSpPr>
          <p:cNvPr id="261" name="Google Shape;261;p44">
            <a:extLst>
              <a:ext uri="{FF2B5EF4-FFF2-40B4-BE49-F238E27FC236}">
                <a16:creationId xmlns:a16="http://schemas.microsoft.com/office/drawing/2014/main" id="{515EF197-B00A-C0FC-656E-C701FA2DDC60}"/>
              </a:ext>
            </a:extLst>
          </p:cNvPr>
          <p:cNvSpPr txBox="1">
            <a:spLocks noGrp="1"/>
          </p:cNvSpPr>
          <p:nvPr>
            <p:ph type="body" idx="1"/>
          </p:nvPr>
        </p:nvSpPr>
        <p:spPr>
          <a:xfrm>
            <a:off x="4788800" y="1691464"/>
            <a:ext cx="3499200" cy="272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0" i="0" dirty="0">
                <a:solidFill>
                  <a:srgbClr val="E8E8E8"/>
                </a:solidFill>
                <a:effectLst/>
                <a:latin typeface="Google Sans"/>
              </a:rPr>
              <a:t>When software developers build procedures into an application to ensure that only authorized users gain access to it. Authentication procedures ensure that a user is who they say they are. This can be accomplished by requiring the user to provide a user name and password when logging in to an application</a:t>
            </a:r>
            <a:endParaRPr lang="en-US" dirty="0"/>
          </a:p>
        </p:txBody>
      </p:sp>
      <p:pic>
        <p:nvPicPr>
          <p:cNvPr id="262" name="Google Shape;262;p44">
            <a:extLst>
              <a:ext uri="{FF2B5EF4-FFF2-40B4-BE49-F238E27FC236}">
                <a16:creationId xmlns:a16="http://schemas.microsoft.com/office/drawing/2014/main" id="{83109398-5ADB-6546-36C5-64F56D1C3F80}"/>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9A2543BA-FBCB-2DD3-59D1-9B61313B176F}"/>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36E8AC47-6588-88A9-22D0-6556F17F4DBE}"/>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95D60129-2CEE-2840-C42F-D20D64B6DD10}"/>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AC6DAADC-2DCF-E515-9762-F22A80AA7FB8}"/>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B265C9B4-E1A3-BE77-F8B5-0272744D0560}"/>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8802BE63-8A6C-6E9C-39BE-442C669514D1}"/>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2935326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86F78E61-576A-C1CC-E3D2-9977DA93157F}"/>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FFFC526E-6CD0-1071-FB2A-A58610B863D2}"/>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Authorization</a:t>
            </a:r>
          </a:p>
        </p:txBody>
      </p:sp>
      <p:sp>
        <p:nvSpPr>
          <p:cNvPr id="261" name="Google Shape;261;p44">
            <a:extLst>
              <a:ext uri="{FF2B5EF4-FFF2-40B4-BE49-F238E27FC236}">
                <a16:creationId xmlns:a16="http://schemas.microsoft.com/office/drawing/2014/main" id="{20B734C9-6C69-D892-8CA5-CB973E8DEE26}"/>
              </a:ext>
            </a:extLst>
          </p:cNvPr>
          <p:cNvSpPr txBox="1">
            <a:spLocks noGrp="1"/>
          </p:cNvSpPr>
          <p:nvPr>
            <p:ph type="body" idx="1"/>
          </p:nvPr>
        </p:nvSpPr>
        <p:spPr>
          <a:xfrm>
            <a:off x="4788800" y="1691464"/>
            <a:ext cx="3499200" cy="272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0" i="0" dirty="0">
                <a:solidFill>
                  <a:srgbClr val="E8E8E8"/>
                </a:solidFill>
                <a:effectLst/>
                <a:latin typeface="Google Sans"/>
              </a:rPr>
              <a:t>After a user has been authenticated, the user may be authorized to access and use the application</a:t>
            </a:r>
            <a:endParaRPr lang="en-US" dirty="0"/>
          </a:p>
        </p:txBody>
      </p:sp>
      <p:pic>
        <p:nvPicPr>
          <p:cNvPr id="262" name="Google Shape;262;p44">
            <a:extLst>
              <a:ext uri="{FF2B5EF4-FFF2-40B4-BE49-F238E27FC236}">
                <a16:creationId xmlns:a16="http://schemas.microsoft.com/office/drawing/2014/main" id="{0CBA48CA-69F7-6386-7DEB-583E2C046D06}"/>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80E231E7-7FE7-1F58-E1A8-308F609BF72C}"/>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4DA927AD-5822-EF08-A965-41758B2F8343}"/>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55956C19-C330-E118-7F7B-B9C038D15094}"/>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F994281C-63EB-8B6D-0DCF-02A64FA81534}"/>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D0518034-4CD3-EB62-67B3-3D71D992DEEC}"/>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6602234F-04F2-305A-5859-98E714F67374}"/>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89545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5FDB1D24-ABD4-F399-7267-A08D1605EC5F}"/>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C3E9B99F-B0A6-613A-0714-6ADA494E74BD}"/>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Encryption</a:t>
            </a:r>
          </a:p>
        </p:txBody>
      </p:sp>
      <p:sp>
        <p:nvSpPr>
          <p:cNvPr id="261" name="Google Shape;261;p44">
            <a:extLst>
              <a:ext uri="{FF2B5EF4-FFF2-40B4-BE49-F238E27FC236}">
                <a16:creationId xmlns:a16="http://schemas.microsoft.com/office/drawing/2014/main" id="{92DF5CC9-B2EF-3064-EF75-38F7A15FF8C9}"/>
              </a:ext>
            </a:extLst>
          </p:cNvPr>
          <p:cNvSpPr txBox="1">
            <a:spLocks noGrp="1"/>
          </p:cNvSpPr>
          <p:nvPr>
            <p:ph type="body" idx="1"/>
          </p:nvPr>
        </p:nvSpPr>
        <p:spPr>
          <a:xfrm>
            <a:off x="4788800" y="1691464"/>
            <a:ext cx="3499200" cy="272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0" i="0" dirty="0">
                <a:solidFill>
                  <a:srgbClr val="E8E8E8"/>
                </a:solidFill>
                <a:effectLst/>
                <a:latin typeface="Google Sans"/>
              </a:rPr>
              <a:t>After a user has been authenticated and is using the application, other security measures can protect sensitive data from being seen or even used by a cybercriminal.</a:t>
            </a:r>
            <a:endParaRPr lang="en-US" dirty="0"/>
          </a:p>
        </p:txBody>
      </p:sp>
      <p:pic>
        <p:nvPicPr>
          <p:cNvPr id="262" name="Google Shape;262;p44">
            <a:extLst>
              <a:ext uri="{FF2B5EF4-FFF2-40B4-BE49-F238E27FC236}">
                <a16:creationId xmlns:a16="http://schemas.microsoft.com/office/drawing/2014/main" id="{0E6200C0-D5CA-2215-E788-E3017437457D}"/>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A6646AFB-3D2A-44AB-D10B-4CFBF693EE0C}"/>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D2983E2C-163C-5DF5-1219-794DC9608470}"/>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7E181EB5-BFB9-123D-7C10-E2A7A08BBB08}"/>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8139023E-4B5A-0C80-7484-626FFF6CAD4D}"/>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C3ED5593-85FE-ABCD-8596-9A10FE37E026}"/>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C1A75DD9-A789-DDB8-4DF7-96FE7DC5454C}"/>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13240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C9305482-E8DB-A3C4-0AA4-1D44646324E5}"/>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DF5C981E-8000-4ACE-78E3-685206BFCF97}"/>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Logging</a:t>
            </a:r>
          </a:p>
        </p:txBody>
      </p:sp>
      <p:sp>
        <p:nvSpPr>
          <p:cNvPr id="261" name="Google Shape;261;p44">
            <a:extLst>
              <a:ext uri="{FF2B5EF4-FFF2-40B4-BE49-F238E27FC236}">
                <a16:creationId xmlns:a16="http://schemas.microsoft.com/office/drawing/2014/main" id="{A5E6C7EA-4A03-E48B-1052-BE55FC98146A}"/>
              </a:ext>
            </a:extLst>
          </p:cNvPr>
          <p:cNvSpPr txBox="1">
            <a:spLocks noGrp="1"/>
          </p:cNvSpPr>
          <p:nvPr>
            <p:ph type="body" idx="1"/>
          </p:nvPr>
        </p:nvSpPr>
        <p:spPr>
          <a:xfrm>
            <a:off x="4788800" y="1691464"/>
            <a:ext cx="3499200" cy="272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0" i="0" dirty="0">
                <a:solidFill>
                  <a:srgbClr val="E8E8E8"/>
                </a:solidFill>
                <a:effectLst/>
                <a:latin typeface="Google Sans"/>
              </a:rPr>
              <a:t>If there is a security breach in an application, logging can help identify who got access to the data and how. Application log files provide a time-stamped record of which aspects of the application were accessed and by whom.</a:t>
            </a:r>
            <a:endParaRPr lang="en-US" dirty="0"/>
          </a:p>
        </p:txBody>
      </p:sp>
      <p:pic>
        <p:nvPicPr>
          <p:cNvPr id="262" name="Google Shape;262;p44">
            <a:extLst>
              <a:ext uri="{FF2B5EF4-FFF2-40B4-BE49-F238E27FC236}">
                <a16:creationId xmlns:a16="http://schemas.microsoft.com/office/drawing/2014/main" id="{4CDDA5CD-D337-A633-CC65-9BBE116A22CB}"/>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1ED5366A-B0E5-30E5-1363-EAD6358C986C}"/>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B7B5EA20-41C1-BA63-C08F-D64FB4D20E61}"/>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4FA831C7-C8D5-A66E-280C-E885AEC7D288}"/>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55909D49-C87E-A671-A7AE-F4A557F8A012}"/>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4D49B73D-1BD1-77C5-C79D-7B8694578E6D}"/>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DD55BFBC-FE89-62AD-CF69-C9AFFFB8038E}"/>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254409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3EE3958C-C88A-D93C-3E0E-A9167720F71A}"/>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1015C87B-51AA-4E8D-885B-CEB6941B19C2}"/>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Application security testing</a:t>
            </a:r>
          </a:p>
        </p:txBody>
      </p:sp>
      <p:sp>
        <p:nvSpPr>
          <p:cNvPr id="261" name="Google Shape;261;p44">
            <a:extLst>
              <a:ext uri="{FF2B5EF4-FFF2-40B4-BE49-F238E27FC236}">
                <a16:creationId xmlns:a16="http://schemas.microsoft.com/office/drawing/2014/main" id="{389F1073-0952-9305-68F6-17B5EF890BBF}"/>
              </a:ext>
            </a:extLst>
          </p:cNvPr>
          <p:cNvSpPr txBox="1">
            <a:spLocks noGrp="1"/>
          </p:cNvSpPr>
          <p:nvPr>
            <p:ph type="body" idx="1"/>
          </p:nvPr>
        </p:nvSpPr>
        <p:spPr>
          <a:xfrm>
            <a:off x="4788800" y="1691464"/>
            <a:ext cx="3499200" cy="272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0" i="0" dirty="0">
                <a:solidFill>
                  <a:srgbClr val="E8E8E8"/>
                </a:solidFill>
                <a:effectLst/>
                <a:latin typeface="Google Sans"/>
              </a:rPr>
              <a:t>A necessary process to ensure that all of these security controls work properly</a:t>
            </a:r>
            <a:endParaRPr lang="en-US" dirty="0"/>
          </a:p>
        </p:txBody>
      </p:sp>
      <p:pic>
        <p:nvPicPr>
          <p:cNvPr id="262" name="Google Shape;262;p44">
            <a:extLst>
              <a:ext uri="{FF2B5EF4-FFF2-40B4-BE49-F238E27FC236}">
                <a16:creationId xmlns:a16="http://schemas.microsoft.com/office/drawing/2014/main" id="{B992D998-5093-624F-9867-241707082066}"/>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B7891BEE-BB07-9296-AEC0-D68D284A08ED}"/>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4E1C3545-1206-CA44-A942-38A1223D15D9}"/>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DB51BE61-D2C3-05A6-C256-4805E30A0762}"/>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F5D56C4A-AC49-A3B1-CB17-2FE4417EBEBE}"/>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E145AC8C-14A2-D730-D574-4FAEF96B1D96}"/>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96EF7A41-903A-91EE-7790-64730C2D154C}"/>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207673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p:cNvGrpSpPr/>
        <p:nvPr/>
      </p:nvGrpSpPr>
      <p:grpSpPr>
        <a:xfrm>
          <a:off x="0" y="0"/>
          <a:ext cx="0" cy="0"/>
          <a:chOff x="0" y="0"/>
          <a:chExt cx="0" cy="0"/>
        </a:xfrm>
      </p:grpSpPr>
      <p:sp>
        <p:nvSpPr>
          <p:cNvPr id="260" name="Google Shape;260;p44"/>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What is application security testing?</a:t>
            </a:r>
            <a:endParaRPr dirty="0"/>
          </a:p>
        </p:txBody>
      </p:sp>
      <p:sp>
        <p:nvSpPr>
          <p:cNvPr id="261" name="Google Shape;261;p44"/>
          <p:cNvSpPr txBox="1">
            <a:spLocks noGrp="1"/>
          </p:cNvSpPr>
          <p:nvPr>
            <p:ph type="body" idx="1"/>
          </p:nvPr>
        </p:nvSpPr>
        <p:spPr>
          <a:xfrm>
            <a:off x="4788800" y="1691464"/>
            <a:ext cx="3499200" cy="272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dirty="0"/>
              <a:t>Application testing refers to testing any software application using scripts, tools, or test automation frameworks to identify errors. It helps teams release bug-free and robust software applications into the real world.</a:t>
            </a:r>
          </a:p>
        </p:txBody>
      </p:sp>
      <p:pic>
        <p:nvPicPr>
          <p:cNvPr id="262" name="Google Shape;262;p44"/>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1712244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8">
          <a:extLst>
            <a:ext uri="{FF2B5EF4-FFF2-40B4-BE49-F238E27FC236}">
              <a16:creationId xmlns:a16="http://schemas.microsoft.com/office/drawing/2014/main" id="{C391B06E-40E6-C765-FDB6-72B755213E82}"/>
            </a:ext>
          </a:extLst>
        </p:cNvPr>
        <p:cNvGrpSpPr/>
        <p:nvPr/>
      </p:nvGrpSpPr>
      <p:grpSpPr>
        <a:xfrm>
          <a:off x="0" y="0"/>
          <a:ext cx="0" cy="0"/>
          <a:chOff x="0" y="0"/>
          <a:chExt cx="0" cy="0"/>
        </a:xfrm>
      </p:grpSpPr>
      <p:sp>
        <p:nvSpPr>
          <p:cNvPr id="309" name="Google Shape;309;p47">
            <a:extLst>
              <a:ext uri="{FF2B5EF4-FFF2-40B4-BE49-F238E27FC236}">
                <a16:creationId xmlns:a16="http://schemas.microsoft.com/office/drawing/2014/main" id="{7AB1B97F-19AE-34B5-1B1A-ECB9D645988E}"/>
              </a:ext>
            </a:extLst>
          </p:cNvPr>
          <p:cNvSpPr txBox="1">
            <a:spLocks noGrp="1"/>
          </p:cNvSpPr>
          <p:nvPr>
            <p:ph type="title"/>
          </p:nvPr>
        </p:nvSpPr>
        <p:spPr>
          <a:xfrm>
            <a:off x="3674199" y="2106650"/>
            <a:ext cx="4730301" cy="139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Burp suite</a:t>
            </a:r>
            <a:endParaRPr dirty="0"/>
          </a:p>
        </p:txBody>
      </p:sp>
      <p:sp>
        <p:nvSpPr>
          <p:cNvPr id="310" name="Google Shape;310;p47">
            <a:extLst>
              <a:ext uri="{FF2B5EF4-FFF2-40B4-BE49-F238E27FC236}">
                <a16:creationId xmlns:a16="http://schemas.microsoft.com/office/drawing/2014/main" id="{CA768C86-C850-B91A-7862-E68DB29A8832}"/>
              </a:ext>
            </a:extLst>
          </p:cNvPr>
          <p:cNvSpPr txBox="1">
            <a:spLocks noGrp="1"/>
          </p:cNvSpPr>
          <p:nvPr>
            <p:ph type="title" idx="2"/>
          </p:nvPr>
        </p:nvSpPr>
        <p:spPr>
          <a:xfrm>
            <a:off x="5843075" y="737511"/>
            <a:ext cx="2561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pic>
        <p:nvPicPr>
          <p:cNvPr id="312" name="Google Shape;312;p47">
            <a:extLst>
              <a:ext uri="{FF2B5EF4-FFF2-40B4-BE49-F238E27FC236}">
                <a16:creationId xmlns:a16="http://schemas.microsoft.com/office/drawing/2014/main" id="{A9D57079-6C19-7BD0-4FA1-AA0458AB1F34}"/>
              </a:ext>
            </a:extLst>
          </p:cNvPr>
          <p:cNvPicPr preferRelativeResize="0"/>
          <p:nvPr/>
        </p:nvPicPr>
        <p:blipFill>
          <a:blip r:embed="rId3">
            <a:alphaModFix/>
          </a:blip>
          <a:stretch>
            <a:fillRect/>
          </a:stretch>
        </p:blipFill>
        <p:spPr>
          <a:xfrm>
            <a:off x="773800" y="582975"/>
            <a:ext cx="3571874" cy="3555501"/>
          </a:xfrm>
          <a:prstGeom prst="rect">
            <a:avLst/>
          </a:prstGeom>
          <a:noFill/>
          <a:ln>
            <a:noFill/>
          </a:ln>
        </p:spPr>
      </p:pic>
      <p:pic>
        <p:nvPicPr>
          <p:cNvPr id="313" name="Google Shape;313;p47">
            <a:extLst>
              <a:ext uri="{FF2B5EF4-FFF2-40B4-BE49-F238E27FC236}">
                <a16:creationId xmlns:a16="http://schemas.microsoft.com/office/drawing/2014/main" id="{D274788C-CC63-603F-BDF8-4B7CB56D1BEE}"/>
              </a:ext>
            </a:extLst>
          </p:cNvPr>
          <p:cNvPicPr preferRelativeResize="0"/>
          <p:nvPr/>
        </p:nvPicPr>
        <p:blipFill>
          <a:blip r:embed="rId4">
            <a:alphaModFix/>
          </a:blip>
          <a:stretch>
            <a:fillRect/>
          </a:stretch>
        </p:blipFill>
        <p:spPr>
          <a:xfrm>
            <a:off x="519500" y="1683213"/>
            <a:ext cx="3408968" cy="1140212"/>
          </a:xfrm>
          <a:prstGeom prst="rect">
            <a:avLst/>
          </a:prstGeom>
          <a:noFill/>
          <a:ln>
            <a:noFill/>
          </a:ln>
        </p:spPr>
      </p:pic>
      <p:pic>
        <p:nvPicPr>
          <p:cNvPr id="314" name="Google Shape;314;p47">
            <a:extLst>
              <a:ext uri="{FF2B5EF4-FFF2-40B4-BE49-F238E27FC236}">
                <a16:creationId xmlns:a16="http://schemas.microsoft.com/office/drawing/2014/main" id="{625AB185-7183-C1A0-B366-A06D555572CC}"/>
              </a:ext>
            </a:extLst>
          </p:cNvPr>
          <p:cNvPicPr preferRelativeResize="0"/>
          <p:nvPr/>
        </p:nvPicPr>
        <p:blipFill>
          <a:blip r:embed="rId5">
            <a:alphaModFix/>
          </a:blip>
          <a:stretch>
            <a:fillRect/>
          </a:stretch>
        </p:blipFill>
        <p:spPr>
          <a:xfrm rot="-1040281">
            <a:off x="647121" y="1777047"/>
            <a:ext cx="3408965" cy="1293349"/>
          </a:xfrm>
          <a:prstGeom prst="rect">
            <a:avLst/>
          </a:prstGeom>
          <a:noFill/>
          <a:ln>
            <a:noFill/>
          </a:ln>
        </p:spPr>
      </p:pic>
      <p:pic>
        <p:nvPicPr>
          <p:cNvPr id="315" name="Google Shape;315;p47">
            <a:extLst>
              <a:ext uri="{FF2B5EF4-FFF2-40B4-BE49-F238E27FC236}">
                <a16:creationId xmlns:a16="http://schemas.microsoft.com/office/drawing/2014/main" id="{5BB90CF3-8A28-4D84-4959-76CC7A50CA69}"/>
              </a:ext>
            </a:extLst>
          </p:cNvPr>
          <p:cNvPicPr preferRelativeResize="0"/>
          <p:nvPr/>
        </p:nvPicPr>
        <p:blipFill>
          <a:blip r:embed="rId6">
            <a:alphaModFix/>
          </a:blip>
          <a:stretch>
            <a:fillRect/>
          </a:stretch>
        </p:blipFill>
        <p:spPr>
          <a:xfrm flipH="1">
            <a:off x="1247862" y="1683838"/>
            <a:ext cx="1952275" cy="2044775"/>
          </a:xfrm>
          <a:prstGeom prst="rect">
            <a:avLst/>
          </a:prstGeom>
          <a:noFill/>
          <a:ln>
            <a:noFill/>
          </a:ln>
        </p:spPr>
      </p:pic>
      <p:pic>
        <p:nvPicPr>
          <p:cNvPr id="316" name="Google Shape;316;p47">
            <a:extLst>
              <a:ext uri="{FF2B5EF4-FFF2-40B4-BE49-F238E27FC236}">
                <a16:creationId xmlns:a16="http://schemas.microsoft.com/office/drawing/2014/main" id="{7C7B8B55-7CA2-D849-87B7-FB7B9AA32772}"/>
              </a:ext>
            </a:extLst>
          </p:cNvPr>
          <p:cNvPicPr preferRelativeResize="0"/>
          <p:nvPr/>
        </p:nvPicPr>
        <p:blipFill>
          <a:blip r:embed="rId7">
            <a:alphaModFix/>
          </a:blip>
          <a:stretch>
            <a:fillRect/>
          </a:stretch>
        </p:blipFill>
        <p:spPr>
          <a:xfrm>
            <a:off x="1734400" y="943141"/>
            <a:ext cx="704744" cy="740700"/>
          </a:xfrm>
          <a:prstGeom prst="rect">
            <a:avLst/>
          </a:prstGeom>
          <a:noFill/>
          <a:ln>
            <a:noFill/>
          </a:ln>
        </p:spPr>
      </p:pic>
      <p:pic>
        <p:nvPicPr>
          <p:cNvPr id="317" name="Google Shape;317;p47">
            <a:extLst>
              <a:ext uri="{FF2B5EF4-FFF2-40B4-BE49-F238E27FC236}">
                <a16:creationId xmlns:a16="http://schemas.microsoft.com/office/drawing/2014/main" id="{F3CEE993-08C6-092E-9B04-FB93E42DCCF6}"/>
              </a:ext>
            </a:extLst>
          </p:cNvPr>
          <p:cNvPicPr preferRelativeResize="0"/>
          <p:nvPr/>
        </p:nvPicPr>
        <p:blipFill>
          <a:blip r:embed="rId8">
            <a:alphaModFix/>
          </a:blip>
          <a:stretch>
            <a:fillRect/>
          </a:stretch>
        </p:blipFill>
        <p:spPr>
          <a:xfrm>
            <a:off x="1534250" y="3626650"/>
            <a:ext cx="839381" cy="803750"/>
          </a:xfrm>
          <a:prstGeom prst="rect">
            <a:avLst/>
          </a:prstGeom>
          <a:noFill/>
          <a:ln>
            <a:noFill/>
          </a:ln>
        </p:spPr>
      </p:pic>
      <p:pic>
        <p:nvPicPr>
          <p:cNvPr id="318" name="Google Shape;318;p47">
            <a:extLst>
              <a:ext uri="{FF2B5EF4-FFF2-40B4-BE49-F238E27FC236}">
                <a16:creationId xmlns:a16="http://schemas.microsoft.com/office/drawing/2014/main" id="{10ABD074-B692-AB1D-EB85-3DD2C5CE18A0}"/>
              </a:ext>
            </a:extLst>
          </p:cNvPr>
          <p:cNvPicPr preferRelativeResize="0"/>
          <p:nvPr/>
        </p:nvPicPr>
        <p:blipFill>
          <a:blip r:embed="rId9">
            <a:alphaModFix/>
          </a:blip>
          <a:stretch>
            <a:fillRect/>
          </a:stretch>
        </p:blipFill>
        <p:spPr>
          <a:xfrm>
            <a:off x="3941691" y="899509"/>
            <a:ext cx="875027" cy="892182"/>
          </a:xfrm>
          <a:prstGeom prst="rect">
            <a:avLst/>
          </a:prstGeom>
          <a:noFill/>
          <a:ln>
            <a:noFill/>
          </a:ln>
        </p:spPr>
      </p:pic>
    </p:spTree>
    <p:extLst>
      <p:ext uri="{BB962C8B-B14F-4D97-AF65-F5344CB8AC3E}">
        <p14:creationId xmlns:p14="http://schemas.microsoft.com/office/powerpoint/2010/main" val="202196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04D77511-62BC-FD2C-E3D2-EEB1FDF34714}"/>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41D21D43-6721-B18A-EC12-F4D43FB3884E}"/>
              </a:ext>
            </a:extLst>
          </p:cNvPr>
          <p:cNvSpPr txBox="1">
            <a:spLocks noGrp="1"/>
          </p:cNvSpPr>
          <p:nvPr>
            <p:ph type="title"/>
          </p:nvPr>
        </p:nvSpPr>
        <p:spPr>
          <a:xfrm>
            <a:off x="704599" y="475488"/>
            <a:ext cx="6541328"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rgbClr val="273D40"/>
              </a:buClr>
              <a:buSzPts val="600"/>
              <a:buFont typeface="Arial"/>
              <a:buNone/>
            </a:pPr>
            <a:r>
              <a:rPr lang="en-US" dirty="0"/>
              <a:t>What is Burp suite</a:t>
            </a:r>
          </a:p>
        </p:txBody>
      </p:sp>
      <p:sp>
        <p:nvSpPr>
          <p:cNvPr id="261" name="Google Shape;261;p44">
            <a:extLst>
              <a:ext uri="{FF2B5EF4-FFF2-40B4-BE49-F238E27FC236}">
                <a16:creationId xmlns:a16="http://schemas.microsoft.com/office/drawing/2014/main" id="{5D561C3E-3632-7042-0E10-2F6914943C83}"/>
              </a:ext>
            </a:extLst>
          </p:cNvPr>
          <p:cNvSpPr txBox="1">
            <a:spLocks noGrp="1"/>
          </p:cNvSpPr>
          <p:nvPr>
            <p:ph type="body" idx="1"/>
          </p:nvPr>
        </p:nvSpPr>
        <p:spPr>
          <a:xfrm>
            <a:off x="4788800" y="1691464"/>
            <a:ext cx="4161236" cy="33238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dirty="0"/>
              <a:t>Burp Suite is a comprehensive platform for performing security testing of web applications. It is widely used by penetration testers and security researchers for its robust features and flexibility.</a:t>
            </a:r>
          </a:p>
        </p:txBody>
      </p:sp>
      <p:pic>
        <p:nvPicPr>
          <p:cNvPr id="262" name="Google Shape;262;p44">
            <a:extLst>
              <a:ext uri="{FF2B5EF4-FFF2-40B4-BE49-F238E27FC236}">
                <a16:creationId xmlns:a16="http://schemas.microsoft.com/office/drawing/2014/main" id="{59F61814-19EE-997D-9FC3-97407716854F}"/>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C5ECB95A-7414-25CB-9A8F-46249589636A}"/>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71499356-9C20-CED9-3345-A190DD46E574}"/>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7A8CB9CE-92F3-8345-847A-F86A529BD388}"/>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1218C7F7-6159-C577-1B0E-B12921BB4C3E}"/>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138884FE-C29B-846F-8E07-F4A1C4CE6458}"/>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218CDEEA-FEE2-C803-06D3-C64AEA9E4C5A}"/>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180969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CA3A5E02-111C-F214-31E9-8CF3C500790A}"/>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50266183-CBCC-16A6-969B-EA6B0FC7E3FF}"/>
              </a:ext>
            </a:extLst>
          </p:cNvPr>
          <p:cNvSpPr txBox="1">
            <a:spLocks noGrp="1"/>
          </p:cNvSpPr>
          <p:nvPr>
            <p:ph type="title"/>
          </p:nvPr>
        </p:nvSpPr>
        <p:spPr>
          <a:xfrm>
            <a:off x="704599" y="475488"/>
            <a:ext cx="6541328"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rgbClr val="273D40"/>
              </a:buClr>
              <a:buSzPts val="600"/>
              <a:buFont typeface="Arial"/>
              <a:buNone/>
            </a:pPr>
            <a:r>
              <a:rPr lang="en-US" dirty="0"/>
              <a:t>Key features of Burp suite</a:t>
            </a:r>
          </a:p>
        </p:txBody>
      </p:sp>
      <p:sp>
        <p:nvSpPr>
          <p:cNvPr id="261" name="Google Shape;261;p44">
            <a:extLst>
              <a:ext uri="{FF2B5EF4-FFF2-40B4-BE49-F238E27FC236}">
                <a16:creationId xmlns:a16="http://schemas.microsoft.com/office/drawing/2014/main" id="{E38D4C16-5098-A094-34D3-67D31F1685D9}"/>
              </a:ext>
            </a:extLst>
          </p:cNvPr>
          <p:cNvSpPr txBox="1">
            <a:spLocks noGrp="1"/>
          </p:cNvSpPr>
          <p:nvPr>
            <p:ph type="body" idx="1"/>
          </p:nvPr>
        </p:nvSpPr>
        <p:spPr>
          <a:xfrm>
            <a:off x="4788800" y="1596584"/>
            <a:ext cx="4161236" cy="3323881"/>
          </a:xfrm>
          <a:prstGeom prst="rect">
            <a:avLst/>
          </a:prstGeom>
        </p:spPr>
        <p:txBody>
          <a:bodyPr spcFirstLastPara="1" wrap="square" lIns="91425" tIns="91425" rIns="91425" bIns="91425" anchor="t" anchorCtr="0">
            <a:noAutofit/>
          </a:bodyPr>
          <a:lstStyle/>
          <a:p>
            <a:pPr marL="285750" indent="-285750">
              <a:buClr>
                <a:srgbClr val="FFC000"/>
              </a:buClr>
              <a:buSzPts val="600"/>
            </a:pPr>
            <a:r>
              <a:rPr lang="en-US" b="1" dirty="0"/>
              <a:t>Proxy</a:t>
            </a:r>
            <a:r>
              <a:rPr lang="en-US" dirty="0"/>
              <a:t>: Intercept and modify traffic between your browser and the target application.</a:t>
            </a:r>
          </a:p>
          <a:p>
            <a:pPr marL="285750" indent="-285750">
              <a:buClr>
                <a:srgbClr val="FFC000"/>
              </a:buClr>
              <a:buSzPts val="600"/>
            </a:pPr>
            <a:r>
              <a:rPr lang="en-US" b="1" dirty="0"/>
              <a:t>Scanner</a:t>
            </a:r>
            <a:r>
              <a:rPr lang="en-US" dirty="0"/>
              <a:t>: Automate the process of scanning for vulnerabilities.</a:t>
            </a:r>
          </a:p>
          <a:p>
            <a:pPr marL="285750" indent="-285750">
              <a:buClr>
                <a:srgbClr val="FFC000"/>
              </a:buClr>
              <a:buSzPts val="600"/>
            </a:pPr>
            <a:r>
              <a:rPr lang="en-US" b="1" dirty="0"/>
              <a:t>Intruder</a:t>
            </a:r>
            <a:r>
              <a:rPr lang="en-US" dirty="0"/>
              <a:t>: Automate customized brute force attacks to test for vulnerabilities.</a:t>
            </a:r>
          </a:p>
          <a:p>
            <a:pPr marL="285750" indent="-285750">
              <a:buClr>
                <a:srgbClr val="FFC000"/>
              </a:buClr>
              <a:buSzPts val="600"/>
            </a:pPr>
            <a:r>
              <a:rPr lang="en-US" b="1" dirty="0"/>
              <a:t>Repeater</a:t>
            </a:r>
            <a:r>
              <a:rPr lang="en-US" dirty="0"/>
              <a:t>: Manually modify and resend HTTP requests to test for vulnerabilities.</a:t>
            </a:r>
          </a:p>
          <a:p>
            <a:pPr marL="285750" indent="-285750">
              <a:buClr>
                <a:srgbClr val="FFC000"/>
              </a:buClr>
              <a:buSzPts val="600"/>
            </a:pPr>
            <a:r>
              <a:rPr lang="en-US" b="1" dirty="0"/>
              <a:t>Sequencer</a:t>
            </a:r>
            <a:r>
              <a:rPr lang="en-US" dirty="0"/>
              <a:t>: Analyze the randomness of session tokens.</a:t>
            </a:r>
          </a:p>
          <a:p>
            <a:pPr marL="285750" indent="-285750">
              <a:buClr>
                <a:srgbClr val="FFC000"/>
              </a:buClr>
              <a:buSzPts val="600"/>
            </a:pPr>
            <a:r>
              <a:rPr lang="en-US" b="1" dirty="0"/>
              <a:t>Decoder</a:t>
            </a:r>
            <a:r>
              <a:rPr lang="en-US" dirty="0"/>
              <a:t>: Transform encoded data to reveal hidden information.</a:t>
            </a:r>
          </a:p>
          <a:p>
            <a:pPr marL="285750" indent="-285750">
              <a:buClr>
                <a:srgbClr val="FFC000"/>
              </a:buClr>
              <a:buSzPts val="600"/>
            </a:pPr>
            <a:r>
              <a:rPr lang="en-US" b="1" dirty="0"/>
              <a:t>Comparer</a:t>
            </a:r>
            <a:r>
              <a:rPr lang="en-US" dirty="0"/>
              <a:t>: Identify differences between two sets of data.</a:t>
            </a:r>
          </a:p>
        </p:txBody>
      </p:sp>
      <p:pic>
        <p:nvPicPr>
          <p:cNvPr id="262" name="Google Shape;262;p44">
            <a:extLst>
              <a:ext uri="{FF2B5EF4-FFF2-40B4-BE49-F238E27FC236}">
                <a16:creationId xmlns:a16="http://schemas.microsoft.com/office/drawing/2014/main" id="{0C25EAB3-1607-EC3E-1EBF-CBB76509FC00}"/>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053693F4-37AE-17F5-45D2-E8DF7177D666}"/>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BD5DC1E8-6B15-4DB6-8DE6-B5EE6D024503}"/>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80A5A433-E5C2-5E1E-BAAC-F1B709D97164}"/>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F71FF7F9-E134-87F9-2BA5-6459D424897C}"/>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4451BA9B-C37D-77C9-5B67-38674C7E8E27}"/>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008D4EB6-5EF9-37F9-8C59-74FBE3A8E3E6}"/>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97008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B11EF556-E7C8-02AD-CDC2-291D97169D04}"/>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B67E5B19-CE77-9C5B-DA0C-615FF521FDA0}"/>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What is </a:t>
            </a:r>
            <a:r>
              <a:rPr lang="en-US" dirty="0" err="1"/>
              <a:t>DevSecOps</a:t>
            </a:r>
            <a:r>
              <a:rPr lang="en-US" dirty="0"/>
              <a:t>?</a:t>
            </a:r>
            <a:endParaRPr dirty="0"/>
          </a:p>
        </p:txBody>
      </p:sp>
      <p:sp>
        <p:nvSpPr>
          <p:cNvPr id="261" name="Google Shape;261;p44">
            <a:extLst>
              <a:ext uri="{FF2B5EF4-FFF2-40B4-BE49-F238E27FC236}">
                <a16:creationId xmlns:a16="http://schemas.microsoft.com/office/drawing/2014/main" id="{F35C506B-0D7B-B6CC-7E83-DCA04645D9DD}"/>
              </a:ext>
            </a:extLst>
          </p:cNvPr>
          <p:cNvSpPr txBox="1">
            <a:spLocks noGrp="1"/>
          </p:cNvSpPr>
          <p:nvPr>
            <p:ph type="body" idx="1"/>
          </p:nvPr>
        </p:nvSpPr>
        <p:spPr>
          <a:xfrm>
            <a:off x="4788800" y="1691464"/>
            <a:ext cx="3499200" cy="272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dirty="0" err="1"/>
              <a:t>DevSecOps</a:t>
            </a:r>
            <a:r>
              <a:rPr lang="en-US" dirty="0"/>
              <a:t> combines development (Dev), operations (Ops), and security (Sec) into a unified framework aimed at creating a culture of shared responsibility for security among all stakeholders involved in software development and deployment.</a:t>
            </a:r>
          </a:p>
        </p:txBody>
      </p:sp>
      <p:pic>
        <p:nvPicPr>
          <p:cNvPr id="262" name="Google Shape;262;p44">
            <a:extLst>
              <a:ext uri="{FF2B5EF4-FFF2-40B4-BE49-F238E27FC236}">
                <a16:creationId xmlns:a16="http://schemas.microsoft.com/office/drawing/2014/main" id="{97B4C185-FEB0-0402-61D7-3BDB58E00A61}"/>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C341C4C3-C5DF-F02F-F5D5-23893D489328}"/>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5F581D8B-85FB-D057-3F58-1BC93DE69CAB}"/>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70D553C8-5527-33A4-B0E5-ACA3D15F4F33}"/>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627D8E77-E382-5AE8-A500-DA9601D38611}"/>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8D3895EB-8F8F-2925-4F7A-5E67FF2C67A6}"/>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A23431D3-3535-B10B-26DE-4C6E9A7D4CAE}"/>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312545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8">
          <a:extLst>
            <a:ext uri="{FF2B5EF4-FFF2-40B4-BE49-F238E27FC236}">
              <a16:creationId xmlns:a16="http://schemas.microsoft.com/office/drawing/2014/main" id="{43A99C2F-900B-7691-A1FE-67F44FC741F8}"/>
            </a:ext>
          </a:extLst>
        </p:cNvPr>
        <p:cNvGrpSpPr/>
        <p:nvPr/>
      </p:nvGrpSpPr>
      <p:grpSpPr>
        <a:xfrm>
          <a:off x="0" y="0"/>
          <a:ext cx="0" cy="0"/>
          <a:chOff x="0" y="0"/>
          <a:chExt cx="0" cy="0"/>
        </a:xfrm>
      </p:grpSpPr>
      <p:sp>
        <p:nvSpPr>
          <p:cNvPr id="309" name="Google Shape;309;p47">
            <a:extLst>
              <a:ext uri="{FF2B5EF4-FFF2-40B4-BE49-F238E27FC236}">
                <a16:creationId xmlns:a16="http://schemas.microsoft.com/office/drawing/2014/main" id="{03B07A3A-F29D-486E-1C4A-43885862BBBA}"/>
              </a:ext>
            </a:extLst>
          </p:cNvPr>
          <p:cNvSpPr txBox="1">
            <a:spLocks noGrp="1"/>
          </p:cNvSpPr>
          <p:nvPr>
            <p:ph type="title"/>
          </p:nvPr>
        </p:nvSpPr>
        <p:spPr>
          <a:xfrm>
            <a:off x="3674199" y="2106650"/>
            <a:ext cx="4730301" cy="139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API Testing</a:t>
            </a:r>
            <a:endParaRPr dirty="0"/>
          </a:p>
        </p:txBody>
      </p:sp>
      <p:sp>
        <p:nvSpPr>
          <p:cNvPr id="310" name="Google Shape;310;p47">
            <a:extLst>
              <a:ext uri="{FF2B5EF4-FFF2-40B4-BE49-F238E27FC236}">
                <a16:creationId xmlns:a16="http://schemas.microsoft.com/office/drawing/2014/main" id="{E7DA27B1-9530-DB09-3D16-104C395CCA6B}"/>
              </a:ext>
            </a:extLst>
          </p:cNvPr>
          <p:cNvSpPr txBox="1">
            <a:spLocks noGrp="1"/>
          </p:cNvSpPr>
          <p:nvPr>
            <p:ph type="title" idx="2"/>
          </p:nvPr>
        </p:nvSpPr>
        <p:spPr>
          <a:xfrm>
            <a:off x="5843075" y="737511"/>
            <a:ext cx="2561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pic>
        <p:nvPicPr>
          <p:cNvPr id="312" name="Google Shape;312;p47">
            <a:extLst>
              <a:ext uri="{FF2B5EF4-FFF2-40B4-BE49-F238E27FC236}">
                <a16:creationId xmlns:a16="http://schemas.microsoft.com/office/drawing/2014/main" id="{04377C17-59C3-A994-8128-AD469C0A2BCF}"/>
              </a:ext>
            </a:extLst>
          </p:cNvPr>
          <p:cNvPicPr preferRelativeResize="0"/>
          <p:nvPr/>
        </p:nvPicPr>
        <p:blipFill>
          <a:blip r:embed="rId3">
            <a:alphaModFix/>
          </a:blip>
          <a:stretch>
            <a:fillRect/>
          </a:stretch>
        </p:blipFill>
        <p:spPr>
          <a:xfrm>
            <a:off x="773800" y="582975"/>
            <a:ext cx="3571874" cy="3555501"/>
          </a:xfrm>
          <a:prstGeom prst="rect">
            <a:avLst/>
          </a:prstGeom>
          <a:noFill/>
          <a:ln>
            <a:noFill/>
          </a:ln>
        </p:spPr>
      </p:pic>
      <p:pic>
        <p:nvPicPr>
          <p:cNvPr id="313" name="Google Shape;313;p47">
            <a:extLst>
              <a:ext uri="{FF2B5EF4-FFF2-40B4-BE49-F238E27FC236}">
                <a16:creationId xmlns:a16="http://schemas.microsoft.com/office/drawing/2014/main" id="{5696E9CE-FA1A-1EB0-A5C5-34ED92432A98}"/>
              </a:ext>
            </a:extLst>
          </p:cNvPr>
          <p:cNvPicPr preferRelativeResize="0"/>
          <p:nvPr/>
        </p:nvPicPr>
        <p:blipFill>
          <a:blip r:embed="rId4">
            <a:alphaModFix/>
          </a:blip>
          <a:stretch>
            <a:fillRect/>
          </a:stretch>
        </p:blipFill>
        <p:spPr>
          <a:xfrm>
            <a:off x="519500" y="1683213"/>
            <a:ext cx="3408968" cy="1140212"/>
          </a:xfrm>
          <a:prstGeom prst="rect">
            <a:avLst/>
          </a:prstGeom>
          <a:noFill/>
          <a:ln>
            <a:noFill/>
          </a:ln>
        </p:spPr>
      </p:pic>
      <p:pic>
        <p:nvPicPr>
          <p:cNvPr id="314" name="Google Shape;314;p47">
            <a:extLst>
              <a:ext uri="{FF2B5EF4-FFF2-40B4-BE49-F238E27FC236}">
                <a16:creationId xmlns:a16="http://schemas.microsoft.com/office/drawing/2014/main" id="{7536D6EF-02F4-110B-029C-E5B3BCD0E978}"/>
              </a:ext>
            </a:extLst>
          </p:cNvPr>
          <p:cNvPicPr preferRelativeResize="0"/>
          <p:nvPr/>
        </p:nvPicPr>
        <p:blipFill>
          <a:blip r:embed="rId5">
            <a:alphaModFix/>
          </a:blip>
          <a:stretch>
            <a:fillRect/>
          </a:stretch>
        </p:blipFill>
        <p:spPr>
          <a:xfrm rot="-1040281">
            <a:off x="647121" y="1777047"/>
            <a:ext cx="3408965" cy="1293349"/>
          </a:xfrm>
          <a:prstGeom prst="rect">
            <a:avLst/>
          </a:prstGeom>
          <a:noFill/>
          <a:ln>
            <a:noFill/>
          </a:ln>
        </p:spPr>
      </p:pic>
      <p:pic>
        <p:nvPicPr>
          <p:cNvPr id="315" name="Google Shape;315;p47">
            <a:extLst>
              <a:ext uri="{FF2B5EF4-FFF2-40B4-BE49-F238E27FC236}">
                <a16:creationId xmlns:a16="http://schemas.microsoft.com/office/drawing/2014/main" id="{A49C9F37-1F5C-6EC0-1915-F51A9B85422D}"/>
              </a:ext>
            </a:extLst>
          </p:cNvPr>
          <p:cNvPicPr preferRelativeResize="0"/>
          <p:nvPr/>
        </p:nvPicPr>
        <p:blipFill>
          <a:blip r:embed="rId6">
            <a:alphaModFix/>
          </a:blip>
          <a:stretch>
            <a:fillRect/>
          </a:stretch>
        </p:blipFill>
        <p:spPr>
          <a:xfrm flipH="1">
            <a:off x="1247862" y="1683838"/>
            <a:ext cx="1952275" cy="2044775"/>
          </a:xfrm>
          <a:prstGeom prst="rect">
            <a:avLst/>
          </a:prstGeom>
          <a:noFill/>
          <a:ln>
            <a:noFill/>
          </a:ln>
        </p:spPr>
      </p:pic>
      <p:pic>
        <p:nvPicPr>
          <p:cNvPr id="316" name="Google Shape;316;p47">
            <a:extLst>
              <a:ext uri="{FF2B5EF4-FFF2-40B4-BE49-F238E27FC236}">
                <a16:creationId xmlns:a16="http://schemas.microsoft.com/office/drawing/2014/main" id="{9909CFDC-CB73-B33B-50CE-1A49322426C9}"/>
              </a:ext>
            </a:extLst>
          </p:cNvPr>
          <p:cNvPicPr preferRelativeResize="0"/>
          <p:nvPr/>
        </p:nvPicPr>
        <p:blipFill>
          <a:blip r:embed="rId7">
            <a:alphaModFix/>
          </a:blip>
          <a:stretch>
            <a:fillRect/>
          </a:stretch>
        </p:blipFill>
        <p:spPr>
          <a:xfrm>
            <a:off x="1734400" y="943141"/>
            <a:ext cx="704744" cy="740700"/>
          </a:xfrm>
          <a:prstGeom prst="rect">
            <a:avLst/>
          </a:prstGeom>
          <a:noFill/>
          <a:ln>
            <a:noFill/>
          </a:ln>
        </p:spPr>
      </p:pic>
      <p:pic>
        <p:nvPicPr>
          <p:cNvPr id="317" name="Google Shape;317;p47">
            <a:extLst>
              <a:ext uri="{FF2B5EF4-FFF2-40B4-BE49-F238E27FC236}">
                <a16:creationId xmlns:a16="http://schemas.microsoft.com/office/drawing/2014/main" id="{DA7140EB-F48D-5745-04D7-DEFA5FE1E707}"/>
              </a:ext>
            </a:extLst>
          </p:cNvPr>
          <p:cNvPicPr preferRelativeResize="0"/>
          <p:nvPr/>
        </p:nvPicPr>
        <p:blipFill>
          <a:blip r:embed="rId8">
            <a:alphaModFix/>
          </a:blip>
          <a:stretch>
            <a:fillRect/>
          </a:stretch>
        </p:blipFill>
        <p:spPr>
          <a:xfrm>
            <a:off x="1534250" y="3626650"/>
            <a:ext cx="839381" cy="803750"/>
          </a:xfrm>
          <a:prstGeom prst="rect">
            <a:avLst/>
          </a:prstGeom>
          <a:noFill/>
          <a:ln>
            <a:noFill/>
          </a:ln>
        </p:spPr>
      </p:pic>
      <p:pic>
        <p:nvPicPr>
          <p:cNvPr id="318" name="Google Shape;318;p47">
            <a:extLst>
              <a:ext uri="{FF2B5EF4-FFF2-40B4-BE49-F238E27FC236}">
                <a16:creationId xmlns:a16="http://schemas.microsoft.com/office/drawing/2014/main" id="{A620A87F-71D9-33F8-9C2B-F907D20DACD7}"/>
              </a:ext>
            </a:extLst>
          </p:cNvPr>
          <p:cNvPicPr preferRelativeResize="0"/>
          <p:nvPr/>
        </p:nvPicPr>
        <p:blipFill>
          <a:blip r:embed="rId9">
            <a:alphaModFix/>
          </a:blip>
          <a:stretch>
            <a:fillRect/>
          </a:stretch>
        </p:blipFill>
        <p:spPr>
          <a:xfrm>
            <a:off x="3941691" y="899509"/>
            <a:ext cx="875027" cy="892182"/>
          </a:xfrm>
          <a:prstGeom prst="rect">
            <a:avLst/>
          </a:prstGeom>
          <a:noFill/>
          <a:ln>
            <a:noFill/>
          </a:ln>
        </p:spPr>
      </p:pic>
    </p:spTree>
    <p:extLst>
      <p:ext uri="{BB962C8B-B14F-4D97-AF65-F5344CB8AC3E}">
        <p14:creationId xmlns:p14="http://schemas.microsoft.com/office/powerpoint/2010/main" val="1171651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p:cNvGrpSpPr/>
        <p:nvPr/>
      </p:nvGrpSpPr>
      <p:grpSpPr>
        <a:xfrm>
          <a:off x="0" y="0"/>
          <a:ext cx="0" cy="0"/>
          <a:chOff x="0" y="0"/>
          <a:chExt cx="0" cy="0"/>
        </a:xfrm>
      </p:grpSpPr>
      <p:sp>
        <p:nvSpPr>
          <p:cNvPr id="260" name="Google Shape;260;p44"/>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What is an API?</a:t>
            </a:r>
            <a:endParaRPr dirty="0"/>
          </a:p>
        </p:txBody>
      </p:sp>
      <p:sp>
        <p:nvSpPr>
          <p:cNvPr id="261" name="Google Shape;261;p44"/>
          <p:cNvSpPr txBox="1">
            <a:spLocks noGrp="1"/>
          </p:cNvSpPr>
          <p:nvPr>
            <p:ph type="body" idx="1"/>
          </p:nvPr>
        </p:nvSpPr>
        <p:spPr>
          <a:xfrm>
            <a:off x="4788800" y="1691465"/>
            <a:ext cx="3499200" cy="3136886"/>
          </a:xfrm>
          <a:prstGeom prst="rect">
            <a:avLst/>
          </a:prstGeom>
        </p:spPr>
        <p:txBody>
          <a:bodyPr spcFirstLastPara="1" wrap="square" lIns="91425" tIns="91425" rIns="91425" bIns="91425" anchor="t" anchorCtr="0">
            <a:noAutofit/>
          </a:bodyPr>
          <a:lstStyle/>
          <a:p>
            <a:pPr marL="177800" indent="0" algn="l">
              <a:buNone/>
            </a:pPr>
            <a:r>
              <a:rPr lang="en-US" b="0" i="0" dirty="0">
                <a:solidFill>
                  <a:srgbClr val="EEF0FF"/>
                </a:solidFill>
                <a:effectLst/>
                <a:latin typeface="Google Sans"/>
              </a:rPr>
              <a:t>API stands for Application Programming Interface. It's a set of rules and protocols that allows software applications to communicate with each other, exchange data, and share features and functionality</a:t>
            </a:r>
            <a:endParaRPr lang="en-US" dirty="0"/>
          </a:p>
        </p:txBody>
      </p:sp>
      <p:pic>
        <p:nvPicPr>
          <p:cNvPr id="262" name="Google Shape;262;p44"/>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318799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73300F1D-0875-82BE-2A21-0AA3F8037B18}"/>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73A96FBF-BB6F-18DD-B7B4-88D98A931DC4}"/>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What is API testing?</a:t>
            </a:r>
            <a:endParaRPr dirty="0"/>
          </a:p>
        </p:txBody>
      </p:sp>
      <p:sp>
        <p:nvSpPr>
          <p:cNvPr id="261" name="Google Shape;261;p44">
            <a:extLst>
              <a:ext uri="{FF2B5EF4-FFF2-40B4-BE49-F238E27FC236}">
                <a16:creationId xmlns:a16="http://schemas.microsoft.com/office/drawing/2014/main" id="{C691AE2C-FF6D-5500-B54D-9646F0F1E9E9}"/>
              </a:ext>
            </a:extLst>
          </p:cNvPr>
          <p:cNvSpPr txBox="1">
            <a:spLocks noGrp="1"/>
          </p:cNvSpPr>
          <p:nvPr>
            <p:ph type="body" idx="1"/>
          </p:nvPr>
        </p:nvSpPr>
        <p:spPr>
          <a:xfrm>
            <a:off x="4788800" y="1691465"/>
            <a:ext cx="3499200" cy="3136886"/>
          </a:xfrm>
          <a:prstGeom prst="rect">
            <a:avLst/>
          </a:prstGeom>
        </p:spPr>
        <p:txBody>
          <a:bodyPr spcFirstLastPara="1" wrap="square" lIns="91425" tIns="91425" rIns="91425" bIns="91425" anchor="t" anchorCtr="0">
            <a:noAutofit/>
          </a:bodyPr>
          <a:lstStyle/>
          <a:p>
            <a:pPr marL="177800" indent="0" algn="l">
              <a:buNone/>
            </a:pPr>
            <a:r>
              <a:rPr lang="en-US" b="0" i="0" dirty="0">
                <a:solidFill>
                  <a:srgbClr val="EEF0FF"/>
                </a:solidFill>
                <a:effectLst/>
                <a:latin typeface="Google Sans"/>
              </a:rPr>
              <a:t>API testing is </a:t>
            </a:r>
            <a:r>
              <a:rPr lang="en-US" dirty="0"/>
              <a:t>a type of software testing that evaluates application programming interfaces (APIs) to ensure they meet expectations for reliability, functionality, performance, and security.</a:t>
            </a:r>
          </a:p>
        </p:txBody>
      </p:sp>
      <p:pic>
        <p:nvPicPr>
          <p:cNvPr id="262" name="Google Shape;262;p44">
            <a:extLst>
              <a:ext uri="{FF2B5EF4-FFF2-40B4-BE49-F238E27FC236}">
                <a16:creationId xmlns:a16="http://schemas.microsoft.com/office/drawing/2014/main" id="{DCFF8393-4C21-A570-375B-7B2AEAA5E719}"/>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5BE3FA9F-1039-C4C4-B2FF-D2B27BF581BA}"/>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E426B729-5370-AFAB-CD6C-1694F446B2AC}"/>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BA52585A-A671-42A2-2415-14E0B18982F4}"/>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F7DB4DD7-7656-B618-D5A9-470062547679}"/>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5AAACF49-2E8F-4491-6570-DE4FD467CD3C}"/>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A72F8F25-9D3E-AB96-BC4B-AE521C61169D}"/>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3101109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D79B1086-2F95-EC9F-4685-BD80368B939C}"/>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DA32DF03-7C18-C825-10E8-31E9BEB741F7}"/>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Importance of API testing</a:t>
            </a:r>
            <a:endParaRPr dirty="0"/>
          </a:p>
        </p:txBody>
      </p:sp>
      <p:sp>
        <p:nvSpPr>
          <p:cNvPr id="261" name="Google Shape;261;p44">
            <a:extLst>
              <a:ext uri="{FF2B5EF4-FFF2-40B4-BE49-F238E27FC236}">
                <a16:creationId xmlns:a16="http://schemas.microsoft.com/office/drawing/2014/main" id="{1315177F-CFFE-1E39-0D38-9075B2408DE9}"/>
              </a:ext>
            </a:extLst>
          </p:cNvPr>
          <p:cNvSpPr txBox="1">
            <a:spLocks noGrp="1"/>
          </p:cNvSpPr>
          <p:nvPr>
            <p:ph type="body" idx="1"/>
          </p:nvPr>
        </p:nvSpPr>
        <p:spPr>
          <a:xfrm>
            <a:off x="4788800" y="1691465"/>
            <a:ext cx="3499200" cy="3136886"/>
          </a:xfrm>
          <a:prstGeom prst="rect">
            <a:avLst/>
          </a:prstGeom>
        </p:spPr>
        <p:txBody>
          <a:bodyPr spcFirstLastPara="1" wrap="square" lIns="91425" tIns="91425" rIns="91425" bIns="91425" anchor="t" anchorCtr="0">
            <a:noAutofit/>
          </a:bodyPr>
          <a:lstStyle/>
          <a:p>
            <a:pPr marL="177800" indent="0" algn="l">
              <a:buNone/>
            </a:pPr>
            <a:r>
              <a:rPr lang="en-US" b="1" i="0" dirty="0">
                <a:solidFill>
                  <a:srgbClr val="EEF0FF"/>
                </a:solidFill>
                <a:effectLst/>
                <a:latin typeface="Google Sans"/>
              </a:rPr>
              <a:t>Identifying API Security Vulnerabilities</a:t>
            </a:r>
            <a:r>
              <a:rPr lang="en-US" b="0" i="0" dirty="0">
                <a:solidFill>
                  <a:srgbClr val="EEF0FF"/>
                </a:solidFill>
                <a:effectLst/>
                <a:latin typeface="Google Sans"/>
              </a:rPr>
              <a:t>:</a:t>
            </a:r>
          </a:p>
          <a:p>
            <a:pPr algn="l">
              <a:buFontTx/>
              <a:buChar char="-"/>
            </a:pPr>
            <a:r>
              <a:rPr lang="en-US" b="0" i="0" dirty="0">
                <a:solidFill>
                  <a:srgbClr val="EEF0FF"/>
                </a:solidFill>
                <a:effectLst/>
                <a:latin typeface="Google Sans"/>
              </a:rPr>
              <a:t>Common threats: SQL Injection, XSS, etc. API breaches can lead to significant data loss.</a:t>
            </a:r>
          </a:p>
          <a:p>
            <a:pPr marL="177800" indent="0">
              <a:buNone/>
            </a:pPr>
            <a:endParaRPr lang="en-US" b="1" dirty="0"/>
          </a:p>
          <a:p>
            <a:pPr marL="177800" indent="0">
              <a:buNone/>
            </a:pPr>
            <a:r>
              <a:rPr lang="en-US" b="1" dirty="0"/>
              <a:t>DevOps Integration: </a:t>
            </a:r>
            <a:r>
              <a:rPr lang="en-US" dirty="0"/>
              <a:t>Incorporating security checks within the CI/CD process.</a:t>
            </a:r>
          </a:p>
          <a:p>
            <a:pPr marL="177800" indent="0">
              <a:buNone/>
            </a:pPr>
            <a:endParaRPr lang="en-US" dirty="0"/>
          </a:p>
          <a:p>
            <a:pPr marL="177800" indent="0" algn="l">
              <a:buNone/>
            </a:pPr>
            <a:endParaRPr lang="en-US" dirty="0"/>
          </a:p>
        </p:txBody>
      </p:sp>
      <p:pic>
        <p:nvPicPr>
          <p:cNvPr id="262" name="Google Shape;262;p44">
            <a:extLst>
              <a:ext uri="{FF2B5EF4-FFF2-40B4-BE49-F238E27FC236}">
                <a16:creationId xmlns:a16="http://schemas.microsoft.com/office/drawing/2014/main" id="{D87BBAA7-F94A-E636-6399-AF8DDD3C17A9}"/>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1A7F41E9-6B9F-D432-116C-8E15FD0EB89B}"/>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6D658FD7-FCFB-DC73-9701-EB81B1FD9B01}"/>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E7DBE2F6-47D3-9563-BEAB-C47332C96EB4}"/>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456ED159-1424-A042-A260-4C2327DFE502}"/>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AAE8DEA0-44DE-4A95-42CF-B19EF20AEDC6}"/>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201BE155-76BB-1A4D-6937-7A994B7D8389}"/>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317902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8F122AF0-15C0-F3C4-8142-C3D98439BA44}"/>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DBBB554A-F0E3-6D81-98FF-6BE39C67A37C}"/>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API testing</a:t>
            </a:r>
            <a:endParaRPr dirty="0"/>
          </a:p>
        </p:txBody>
      </p:sp>
      <p:sp>
        <p:nvSpPr>
          <p:cNvPr id="261" name="Google Shape;261;p44">
            <a:extLst>
              <a:ext uri="{FF2B5EF4-FFF2-40B4-BE49-F238E27FC236}">
                <a16:creationId xmlns:a16="http://schemas.microsoft.com/office/drawing/2014/main" id="{24C65912-7FEC-46C3-C566-892F4D1FE4D5}"/>
              </a:ext>
            </a:extLst>
          </p:cNvPr>
          <p:cNvSpPr txBox="1">
            <a:spLocks noGrp="1"/>
          </p:cNvSpPr>
          <p:nvPr>
            <p:ph type="body" idx="1"/>
          </p:nvPr>
        </p:nvSpPr>
        <p:spPr>
          <a:xfrm>
            <a:off x="4788800" y="1691465"/>
            <a:ext cx="3499200" cy="3136886"/>
          </a:xfrm>
          <a:prstGeom prst="rect">
            <a:avLst/>
          </a:prstGeom>
        </p:spPr>
        <p:txBody>
          <a:bodyPr spcFirstLastPara="1" wrap="square" lIns="91425" tIns="91425" rIns="91425" bIns="91425" anchor="t" anchorCtr="0">
            <a:noAutofit/>
          </a:bodyPr>
          <a:lstStyle/>
          <a:p>
            <a:pPr marL="177800" indent="0" algn="l">
              <a:buNone/>
            </a:pPr>
            <a:r>
              <a:rPr lang="en-US" b="0" i="0" dirty="0">
                <a:effectLst/>
                <a:latin typeface="Arial" panose="020B0604020202020204" pitchFamily="34" charset="0"/>
              </a:rPr>
              <a:t>To start API testing, you first need to discover its attack surface by obtaining as much information about the API as possible.</a:t>
            </a:r>
          </a:p>
          <a:p>
            <a:pPr marL="177800" indent="0" algn="l">
              <a:buNone/>
            </a:pPr>
            <a:endParaRPr lang="en-US" dirty="0">
              <a:latin typeface="Arial" panose="020B0604020202020204" pitchFamily="34" charset="0"/>
            </a:endParaRPr>
          </a:p>
          <a:p>
            <a:pPr marL="177800" indent="0" algn="l">
              <a:buNone/>
            </a:pPr>
            <a:r>
              <a:rPr lang="en-US" dirty="0">
                <a:latin typeface="Arial" panose="020B0604020202020204" pitchFamily="34" charset="0"/>
              </a:rPr>
              <a:t>T</a:t>
            </a:r>
            <a:r>
              <a:rPr lang="en-US" b="0" i="0" dirty="0">
                <a:effectLst/>
                <a:latin typeface="Arial" panose="020B0604020202020204" pitchFamily="34" charset="0"/>
              </a:rPr>
              <a:t>o begin, you should identify API endpoints (the locations where an API receives requests about a specific resource on its server)</a:t>
            </a:r>
          </a:p>
        </p:txBody>
      </p:sp>
      <p:pic>
        <p:nvPicPr>
          <p:cNvPr id="262" name="Google Shape;262;p44">
            <a:extLst>
              <a:ext uri="{FF2B5EF4-FFF2-40B4-BE49-F238E27FC236}">
                <a16:creationId xmlns:a16="http://schemas.microsoft.com/office/drawing/2014/main" id="{C08CE69C-1563-4DC5-B7A0-9FCC0CC954FC}"/>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B617F8A4-D125-4578-CFF8-9CD0496529E1}"/>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B040B7B1-2ABF-EFE5-5664-E69745E0B687}"/>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37BC927E-8EE0-73BD-663E-454DBD90DB7A}"/>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4552A933-9B80-80C4-848D-23C415FF9B24}"/>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6CEB82D3-78C1-F923-8800-7E6E43FE233F}"/>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BB80A7F9-0D8F-2000-07D3-9683743D58E6}"/>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2249515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3FB0768F-B2B6-5353-F3F9-42B4B21F55E5}"/>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2D5DB774-BD0F-5EA1-8CD6-E51D057459EB}"/>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API testing</a:t>
            </a:r>
            <a:endParaRPr dirty="0"/>
          </a:p>
        </p:txBody>
      </p:sp>
      <p:sp>
        <p:nvSpPr>
          <p:cNvPr id="261" name="Google Shape;261;p44">
            <a:extLst>
              <a:ext uri="{FF2B5EF4-FFF2-40B4-BE49-F238E27FC236}">
                <a16:creationId xmlns:a16="http://schemas.microsoft.com/office/drawing/2014/main" id="{0FDB5D4D-DCD6-8BD7-C835-CF4CEA4F6653}"/>
              </a:ext>
            </a:extLst>
          </p:cNvPr>
          <p:cNvSpPr txBox="1">
            <a:spLocks noGrp="1"/>
          </p:cNvSpPr>
          <p:nvPr>
            <p:ph type="body" idx="1"/>
          </p:nvPr>
        </p:nvSpPr>
        <p:spPr>
          <a:xfrm>
            <a:off x="4788800" y="1691465"/>
            <a:ext cx="3499200" cy="3136886"/>
          </a:xfrm>
          <a:prstGeom prst="rect">
            <a:avLst/>
          </a:prstGeom>
        </p:spPr>
        <p:txBody>
          <a:bodyPr spcFirstLastPara="1" wrap="square" lIns="91425" tIns="91425" rIns="91425" bIns="91425" anchor="t" anchorCtr="0">
            <a:noAutofit/>
          </a:bodyPr>
          <a:lstStyle/>
          <a:p>
            <a:pPr marL="177800" indent="0" algn="l">
              <a:buNone/>
            </a:pPr>
            <a:r>
              <a:rPr lang="en-US" b="0" i="0" dirty="0">
                <a:effectLst/>
                <a:latin typeface="Arial" panose="020B0604020202020204" pitchFamily="34" charset="0"/>
              </a:rPr>
              <a:t>Once you have identified the endpoints, you need to determine how to interact with them. This enables you to construct valid HTTP requests to test the API. You should find out:</a:t>
            </a:r>
          </a:p>
          <a:p>
            <a:pPr marL="177800" indent="0" algn="l">
              <a:buNone/>
            </a:pPr>
            <a:endParaRPr lang="en-US" dirty="0">
              <a:latin typeface="Arial" panose="020B0604020202020204" pitchFamily="34" charset="0"/>
            </a:endParaRPr>
          </a:p>
          <a:p>
            <a:r>
              <a:rPr lang="en-US" b="0" i="0" dirty="0">
                <a:effectLst/>
                <a:latin typeface="Arial" panose="020B0604020202020204" pitchFamily="34" charset="0"/>
              </a:rPr>
              <a:t>The input data the API processes, including both compulsory and optional parameters.</a:t>
            </a:r>
          </a:p>
          <a:p>
            <a:r>
              <a:rPr lang="en-US" b="0" i="0" dirty="0">
                <a:effectLst/>
                <a:latin typeface="Arial" panose="020B0604020202020204" pitchFamily="34" charset="0"/>
              </a:rPr>
              <a:t>The types of requests the API accepts, including supported HTTP methods and media formats.</a:t>
            </a:r>
          </a:p>
          <a:p>
            <a:r>
              <a:rPr lang="en-US" b="0" i="0" dirty="0">
                <a:effectLst/>
                <a:latin typeface="Arial" panose="020B0604020202020204" pitchFamily="34" charset="0"/>
              </a:rPr>
              <a:t>Rate limits and authentication mechanisms.</a:t>
            </a:r>
          </a:p>
        </p:txBody>
      </p:sp>
      <p:pic>
        <p:nvPicPr>
          <p:cNvPr id="262" name="Google Shape;262;p44">
            <a:extLst>
              <a:ext uri="{FF2B5EF4-FFF2-40B4-BE49-F238E27FC236}">
                <a16:creationId xmlns:a16="http://schemas.microsoft.com/office/drawing/2014/main" id="{4B29BF4E-3858-80B1-700D-13471EB3AE46}"/>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D7F0A465-181D-0135-DB94-94E178511FC4}"/>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B2C65163-B959-6A68-5CC4-DCB1BC4CE696}"/>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208318A1-42DC-8A34-2433-3A887AE1EE74}"/>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456EFDB3-1482-832C-A885-9DF3128B34FC}"/>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A87A930D-0049-9F81-72C6-A914EAD4CA5D}"/>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54339258-9326-5BC7-B2E8-7609AD5C20D5}"/>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2953461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592" name="Google Shape;592;p60"/>
          <p:cNvPicPr preferRelativeResize="0"/>
          <p:nvPr/>
        </p:nvPicPr>
        <p:blipFill>
          <a:blip r:embed="rId3">
            <a:alphaModFix/>
          </a:blip>
          <a:stretch>
            <a:fillRect/>
          </a:stretch>
        </p:blipFill>
        <p:spPr>
          <a:xfrm rot="-6559945">
            <a:off x="5545062" y="-1238250"/>
            <a:ext cx="3571873" cy="3555500"/>
          </a:xfrm>
          <a:prstGeom prst="rect">
            <a:avLst/>
          </a:prstGeom>
          <a:noFill/>
          <a:ln>
            <a:noFill/>
          </a:ln>
        </p:spPr>
      </p:pic>
      <p:pic>
        <p:nvPicPr>
          <p:cNvPr id="593" name="Google Shape;593;p60"/>
          <p:cNvPicPr preferRelativeResize="0"/>
          <p:nvPr/>
        </p:nvPicPr>
        <p:blipFill>
          <a:blip r:embed="rId3">
            <a:alphaModFix/>
          </a:blip>
          <a:stretch>
            <a:fillRect/>
          </a:stretch>
        </p:blipFill>
        <p:spPr>
          <a:xfrm>
            <a:off x="3446850" y="-968800"/>
            <a:ext cx="3571874" cy="3555501"/>
          </a:xfrm>
          <a:prstGeom prst="rect">
            <a:avLst/>
          </a:prstGeom>
          <a:noFill/>
          <a:ln>
            <a:noFill/>
          </a:ln>
        </p:spPr>
      </p:pic>
      <p:sp>
        <p:nvSpPr>
          <p:cNvPr id="594" name="Google Shape;594;p60"/>
          <p:cNvSpPr txBox="1">
            <a:spLocks noGrp="1"/>
          </p:cNvSpPr>
          <p:nvPr>
            <p:ph type="title"/>
          </p:nvPr>
        </p:nvSpPr>
        <p:spPr>
          <a:xfrm>
            <a:off x="2216050" y="2716297"/>
            <a:ext cx="4390800" cy="1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Practical Exercise</a:t>
            </a:r>
            <a:endParaRPr dirty="0"/>
          </a:p>
        </p:txBody>
      </p:sp>
      <p:sp>
        <p:nvSpPr>
          <p:cNvPr id="595" name="Google Shape;595;p60"/>
          <p:cNvSpPr txBox="1">
            <a:spLocks noGrp="1"/>
          </p:cNvSpPr>
          <p:nvPr>
            <p:ph type="title" idx="2"/>
          </p:nvPr>
        </p:nvSpPr>
        <p:spPr>
          <a:xfrm>
            <a:off x="630300" y="2785500"/>
            <a:ext cx="15969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03</a:t>
            </a:r>
            <a:endParaRPr dirty="0"/>
          </a:p>
        </p:txBody>
      </p:sp>
      <p:pic>
        <p:nvPicPr>
          <p:cNvPr id="597" name="Google Shape;597;p60"/>
          <p:cNvPicPr preferRelativeResize="0"/>
          <p:nvPr/>
        </p:nvPicPr>
        <p:blipFill>
          <a:blip r:embed="rId4">
            <a:alphaModFix/>
          </a:blip>
          <a:stretch>
            <a:fillRect/>
          </a:stretch>
        </p:blipFill>
        <p:spPr>
          <a:xfrm>
            <a:off x="5397500" y="319825"/>
            <a:ext cx="2685800" cy="2685800"/>
          </a:xfrm>
          <a:prstGeom prst="rect">
            <a:avLst/>
          </a:prstGeom>
          <a:noFill/>
          <a:ln>
            <a:noFill/>
          </a:ln>
        </p:spPr>
      </p:pic>
      <p:pic>
        <p:nvPicPr>
          <p:cNvPr id="598" name="Google Shape;598;p60"/>
          <p:cNvPicPr preferRelativeResize="0"/>
          <p:nvPr/>
        </p:nvPicPr>
        <p:blipFill>
          <a:blip r:embed="rId5">
            <a:alphaModFix/>
          </a:blip>
          <a:stretch>
            <a:fillRect/>
          </a:stretch>
        </p:blipFill>
        <p:spPr>
          <a:xfrm rot="-1677900">
            <a:off x="6180149" y="744217"/>
            <a:ext cx="1782850" cy="1677632"/>
          </a:xfrm>
          <a:prstGeom prst="rect">
            <a:avLst/>
          </a:prstGeom>
          <a:noFill/>
          <a:ln>
            <a:noFill/>
          </a:ln>
        </p:spPr>
      </p:pic>
      <p:pic>
        <p:nvPicPr>
          <p:cNvPr id="599" name="Google Shape;599;p60"/>
          <p:cNvPicPr preferRelativeResize="0"/>
          <p:nvPr/>
        </p:nvPicPr>
        <p:blipFill>
          <a:blip r:embed="rId6">
            <a:alphaModFix/>
          </a:blip>
          <a:stretch>
            <a:fillRect/>
          </a:stretch>
        </p:blipFill>
        <p:spPr>
          <a:xfrm rot="-928992">
            <a:off x="5223637" y="494513"/>
            <a:ext cx="1026100" cy="2336422"/>
          </a:xfrm>
          <a:prstGeom prst="rect">
            <a:avLst/>
          </a:prstGeom>
          <a:noFill/>
          <a:ln>
            <a:noFill/>
          </a:ln>
        </p:spPr>
      </p:pic>
      <p:pic>
        <p:nvPicPr>
          <p:cNvPr id="600" name="Google Shape;600;p60"/>
          <p:cNvPicPr preferRelativeResize="0"/>
          <p:nvPr/>
        </p:nvPicPr>
        <p:blipFill>
          <a:blip r:embed="rId7">
            <a:alphaModFix/>
          </a:blip>
          <a:stretch>
            <a:fillRect/>
          </a:stretch>
        </p:blipFill>
        <p:spPr>
          <a:xfrm rot="1481272">
            <a:off x="6068873" y="693889"/>
            <a:ext cx="1001076" cy="2250502"/>
          </a:xfrm>
          <a:prstGeom prst="rect">
            <a:avLst/>
          </a:prstGeom>
          <a:noFill/>
          <a:ln>
            <a:noFill/>
          </a:ln>
        </p:spPr>
      </p:pic>
      <p:pic>
        <p:nvPicPr>
          <p:cNvPr id="601" name="Google Shape;601;p60"/>
          <p:cNvPicPr preferRelativeResize="0"/>
          <p:nvPr/>
        </p:nvPicPr>
        <p:blipFill>
          <a:blip r:embed="rId8">
            <a:alphaModFix/>
          </a:blip>
          <a:stretch>
            <a:fillRect/>
          </a:stretch>
        </p:blipFill>
        <p:spPr>
          <a:xfrm>
            <a:off x="7461637" y="940050"/>
            <a:ext cx="839381" cy="803750"/>
          </a:xfrm>
          <a:prstGeom prst="rect">
            <a:avLst/>
          </a:prstGeom>
          <a:noFill/>
          <a:ln>
            <a:noFill/>
          </a:ln>
        </p:spPr>
      </p:pic>
      <p:pic>
        <p:nvPicPr>
          <p:cNvPr id="602" name="Google Shape;602;p60"/>
          <p:cNvPicPr preferRelativeResize="0"/>
          <p:nvPr/>
        </p:nvPicPr>
        <p:blipFill>
          <a:blip r:embed="rId9">
            <a:alphaModFix/>
          </a:blip>
          <a:stretch>
            <a:fillRect/>
          </a:stretch>
        </p:blipFill>
        <p:spPr>
          <a:xfrm>
            <a:off x="6756875" y="1980891"/>
            <a:ext cx="704744" cy="740700"/>
          </a:xfrm>
          <a:prstGeom prst="rect">
            <a:avLst/>
          </a:prstGeom>
          <a:noFill/>
          <a:ln>
            <a:noFill/>
          </a:ln>
        </p:spPr>
      </p:pic>
      <p:pic>
        <p:nvPicPr>
          <p:cNvPr id="603" name="Google Shape;603;p60"/>
          <p:cNvPicPr preferRelativeResize="0"/>
          <p:nvPr/>
        </p:nvPicPr>
        <p:blipFill>
          <a:blip r:embed="rId3">
            <a:alphaModFix/>
          </a:blip>
          <a:stretch>
            <a:fillRect/>
          </a:stretch>
        </p:blipFill>
        <p:spPr>
          <a:xfrm>
            <a:off x="-557900" y="-889800"/>
            <a:ext cx="3571874" cy="3555501"/>
          </a:xfrm>
          <a:prstGeom prst="rect">
            <a:avLst/>
          </a:prstGeom>
          <a:noFill/>
          <a:ln>
            <a:noFill/>
          </a:ln>
        </p:spPr>
      </p:pic>
    </p:spTree>
    <p:extLst>
      <p:ext uri="{BB962C8B-B14F-4D97-AF65-F5344CB8AC3E}">
        <p14:creationId xmlns:p14="http://schemas.microsoft.com/office/powerpoint/2010/main" val="547528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2"/>
        <p:cNvGrpSpPr/>
        <p:nvPr/>
      </p:nvGrpSpPr>
      <p:grpSpPr>
        <a:xfrm>
          <a:off x="0" y="0"/>
          <a:ext cx="0" cy="0"/>
          <a:chOff x="0" y="0"/>
          <a:chExt cx="0" cy="0"/>
        </a:xfrm>
      </p:grpSpPr>
      <p:sp>
        <p:nvSpPr>
          <p:cNvPr id="273" name="Google Shape;273;p45"/>
          <p:cNvSpPr txBox="1">
            <a:spLocks noGrp="1"/>
          </p:cNvSpPr>
          <p:nvPr>
            <p:ph type="ctrTitle"/>
          </p:nvPr>
        </p:nvSpPr>
        <p:spPr>
          <a:xfrm>
            <a:off x="713225" y="1590900"/>
            <a:ext cx="4644900" cy="938400"/>
          </a:xfrm>
          <a:prstGeom prst="rect">
            <a:avLst/>
          </a:prstGeom>
        </p:spPr>
        <p:txBody>
          <a:bodyPr spcFirstLastPara="1" wrap="square" lIns="91425" tIns="146300" rIns="91425" bIns="91425" anchor="t" anchorCtr="0">
            <a:noAutofit/>
          </a:bodyPr>
          <a:lstStyle/>
          <a:p>
            <a:pPr marL="0" lvl="0" indent="0" algn="l" rtl="0">
              <a:spcBef>
                <a:spcPts val="0"/>
              </a:spcBef>
              <a:spcAft>
                <a:spcPts val="0"/>
              </a:spcAft>
              <a:buNone/>
            </a:pPr>
            <a:r>
              <a:rPr lang="en" dirty="0"/>
              <a:t>Scenerio</a:t>
            </a:r>
            <a:endParaRPr dirty="0"/>
          </a:p>
        </p:txBody>
      </p:sp>
      <p:sp>
        <p:nvSpPr>
          <p:cNvPr id="274" name="Google Shape;274;p45"/>
          <p:cNvSpPr txBox="1">
            <a:spLocks noGrp="1"/>
          </p:cNvSpPr>
          <p:nvPr>
            <p:ph type="subTitle" idx="1"/>
          </p:nvPr>
        </p:nvSpPr>
        <p:spPr>
          <a:xfrm>
            <a:off x="713225" y="2458724"/>
            <a:ext cx="3995100" cy="18795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In this Lab, you will find the exposed API documentation and delete the user </a:t>
            </a:r>
            <a:r>
              <a:rPr lang="en-US" b="1" dirty="0" err="1"/>
              <a:t>carlos</a:t>
            </a:r>
            <a:endParaRPr b="1" dirty="0"/>
          </a:p>
        </p:txBody>
      </p:sp>
      <p:grpSp>
        <p:nvGrpSpPr>
          <p:cNvPr id="275" name="Google Shape;275;p45"/>
          <p:cNvGrpSpPr/>
          <p:nvPr/>
        </p:nvGrpSpPr>
        <p:grpSpPr>
          <a:xfrm>
            <a:off x="5358125" y="-218100"/>
            <a:ext cx="3654949" cy="6082201"/>
            <a:chOff x="5358125" y="-218100"/>
            <a:chExt cx="3654949" cy="6082201"/>
          </a:xfrm>
        </p:grpSpPr>
        <p:pic>
          <p:nvPicPr>
            <p:cNvPr id="276" name="Google Shape;276;p45"/>
            <p:cNvPicPr preferRelativeResize="0"/>
            <p:nvPr/>
          </p:nvPicPr>
          <p:blipFill>
            <a:blip r:embed="rId3">
              <a:alphaModFix/>
            </a:blip>
            <a:stretch>
              <a:fillRect/>
            </a:stretch>
          </p:blipFill>
          <p:spPr>
            <a:xfrm>
              <a:off x="5358125" y="-218100"/>
              <a:ext cx="3571874" cy="3555501"/>
            </a:xfrm>
            <a:prstGeom prst="rect">
              <a:avLst/>
            </a:prstGeom>
            <a:noFill/>
            <a:ln>
              <a:noFill/>
            </a:ln>
          </p:spPr>
        </p:pic>
        <p:pic>
          <p:nvPicPr>
            <p:cNvPr id="277" name="Google Shape;277;p45"/>
            <p:cNvPicPr preferRelativeResize="0"/>
            <p:nvPr/>
          </p:nvPicPr>
          <p:blipFill>
            <a:blip r:embed="rId3">
              <a:alphaModFix/>
            </a:blip>
            <a:stretch>
              <a:fillRect/>
            </a:stretch>
          </p:blipFill>
          <p:spPr>
            <a:xfrm flipH="1">
              <a:off x="5441200" y="2308600"/>
              <a:ext cx="3571874" cy="3555501"/>
            </a:xfrm>
            <a:prstGeom prst="rect">
              <a:avLst/>
            </a:prstGeom>
            <a:noFill/>
            <a:ln>
              <a:noFill/>
            </a:ln>
          </p:spPr>
        </p:pic>
      </p:grpSp>
      <p:pic>
        <p:nvPicPr>
          <p:cNvPr id="278" name="Google Shape;278;p45"/>
          <p:cNvPicPr preferRelativeResize="0"/>
          <p:nvPr/>
        </p:nvPicPr>
        <p:blipFill>
          <a:blip r:embed="rId4">
            <a:alphaModFix/>
          </a:blip>
          <a:stretch>
            <a:fillRect/>
          </a:stretch>
        </p:blipFill>
        <p:spPr>
          <a:xfrm>
            <a:off x="6168912" y="2308592"/>
            <a:ext cx="1782850" cy="1677633"/>
          </a:xfrm>
          <a:prstGeom prst="rect">
            <a:avLst/>
          </a:prstGeom>
          <a:noFill/>
          <a:ln>
            <a:noFill/>
          </a:ln>
        </p:spPr>
      </p:pic>
      <p:pic>
        <p:nvPicPr>
          <p:cNvPr id="279" name="Google Shape;279;p45"/>
          <p:cNvPicPr preferRelativeResize="0"/>
          <p:nvPr/>
        </p:nvPicPr>
        <p:blipFill>
          <a:blip r:embed="rId5">
            <a:alphaModFix/>
          </a:blip>
          <a:stretch>
            <a:fillRect/>
          </a:stretch>
        </p:blipFill>
        <p:spPr>
          <a:xfrm rot="10800000">
            <a:off x="6833428" y="1476424"/>
            <a:ext cx="1344325" cy="1167350"/>
          </a:xfrm>
          <a:prstGeom prst="rect">
            <a:avLst/>
          </a:prstGeom>
          <a:noFill/>
          <a:ln>
            <a:noFill/>
          </a:ln>
        </p:spPr>
      </p:pic>
      <p:pic>
        <p:nvPicPr>
          <p:cNvPr id="280" name="Google Shape;280;p45"/>
          <p:cNvPicPr preferRelativeResize="0"/>
          <p:nvPr/>
        </p:nvPicPr>
        <p:blipFill>
          <a:blip r:embed="rId6">
            <a:alphaModFix/>
          </a:blip>
          <a:stretch>
            <a:fillRect/>
          </a:stretch>
        </p:blipFill>
        <p:spPr>
          <a:xfrm>
            <a:off x="6282500" y="1774450"/>
            <a:ext cx="839381" cy="803750"/>
          </a:xfrm>
          <a:prstGeom prst="rect">
            <a:avLst/>
          </a:prstGeom>
          <a:noFill/>
          <a:ln>
            <a:noFill/>
          </a:ln>
        </p:spPr>
      </p:pic>
      <p:pic>
        <p:nvPicPr>
          <p:cNvPr id="281" name="Google Shape;281;p45"/>
          <p:cNvPicPr preferRelativeResize="0"/>
          <p:nvPr/>
        </p:nvPicPr>
        <p:blipFill>
          <a:blip r:embed="rId7">
            <a:alphaModFix/>
          </a:blip>
          <a:stretch>
            <a:fillRect/>
          </a:stretch>
        </p:blipFill>
        <p:spPr>
          <a:xfrm rot="-4337103">
            <a:off x="6009199" y="3023474"/>
            <a:ext cx="1385975" cy="1249698"/>
          </a:xfrm>
          <a:prstGeom prst="rect">
            <a:avLst/>
          </a:prstGeom>
          <a:noFill/>
          <a:ln>
            <a:noFill/>
          </a:ln>
        </p:spPr>
      </p:pic>
      <p:pic>
        <p:nvPicPr>
          <p:cNvPr id="282" name="Google Shape;282;p45"/>
          <p:cNvPicPr preferRelativeResize="0"/>
          <p:nvPr/>
        </p:nvPicPr>
        <p:blipFill>
          <a:blip r:embed="rId8">
            <a:alphaModFix/>
          </a:blip>
          <a:stretch>
            <a:fillRect/>
          </a:stretch>
        </p:blipFill>
        <p:spPr>
          <a:xfrm>
            <a:off x="7347191" y="3292725"/>
            <a:ext cx="1000659" cy="510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BEEB4C64-3E89-EB47-F7B6-6E1127006131}"/>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B0E108B0-E365-F83A-0328-FF10D87D2340}"/>
              </a:ext>
            </a:extLst>
          </p:cNvPr>
          <p:cNvSpPr txBox="1">
            <a:spLocks noGrp="1"/>
          </p:cNvSpPr>
          <p:nvPr>
            <p:ph type="title"/>
          </p:nvPr>
        </p:nvSpPr>
        <p:spPr>
          <a:xfrm>
            <a:off x="704599" y="475488"/>
            <a:ext cx="6271165" cy="530400"/>
          </a:xfrm>
          <a:prstGeom prst="rect">
            <a:avLst/>
          </a:prstGeom>
        </p:spPr>
        <p:txBody>
          <a:bodyPr spcFirstLastPara="1" wrap="square" lIns="91425" tIns="0" rIns="91425" bIns="91425" anchor="t" anchorCtr="0">
            <a:noAutofit/>
          </a:bodyPr>
          <a:lstStyle/>
          <a:p>
            <a:r>
              <a:rPr lang="en-US" b="1" dirty="0"/>
              <a:t>Automating the tasks.</a:t>
            </a:r>
          </a:p>
        </p:txBody>
      </p:sp>
      <p:sp>
        <p:nvSpPr>
          <p:cNvPr id="261" name="Google Shape;261;p44">
            <a:extLst>
              <a:ext uri="{FF2B5EF4-FFF2-40B4-BE49-F238E27FC236}">
                <a16:creationId xmlns:a16="http://schemas.microsoft.com/office/drawing/2014/main" id="{F628B25B-23C4-2266-ED26-124ABD5FDCA8}"/>
              </a:ext>
            </a:extLst>
          </p:cNvPr>
          <p:cNvSpPr txBox="1">
            <a:spLocks noGrp="1"/>
          </p:cNvSpPr>
          <p:nvPr>
            <p:ph type="body" idx="1"/>
          </p:nvPr>
        </p:nvSpPr>
        <p:spPr>
          <a:xfrm>
            <a:off x="4768017" y="1471125"/>
            <a:ext cx="3856437" cy="3433383"/>
          </a:xfrm>
          <a:prstGeom prst="rect">
            <a:avLst/>
          </a:prstGeom>
        </p:spPr>
        <p:txBody>
          <a:bodyPr spcFirstLastPara="1" wrap="square" lIns="91425" tIns="91425" rIns="91425" bIns="91425" anchor="t" anchorCtr="0">
            <a:noAutofit/>
          </a:bodyPr>
          <a:lstStyle/>
          <a:p>
            <a:pPr algn="l"/>
            <a:r>
              <a:rPr lang="en-US" b="0" i="0" dirty="0">
                <a:effectLst/>
                <a:latin typeface="Arial" panose="020B0604020202020204" pitchFamily="34" charset="0"/>
              </a:rPr>
              <a:t>You can use a range of automated tools to analyze any machine-readable API documentation that you find.</a:t>
            </a:r>
          </a:p>
          <a:p>
            <a:pPr algn="l"/>
            <a:r>
              <a:rPr lang="en-US" b="0" i="0" dirty="0">
                <a:effectLst/>
                <a:latin typeface="Arial" panose="020B0604020202020204" pitchFamily="34" charset="0"/>
              </a:rPr>
              <a:t>You can use Burp Scanner to crawl and audit </a:t>
            </a:r>
            <a:r>
              <a:rPr lang="en-US" b="0" i="0" dirty="0" err="1">
                <a:effectLst/>
                <a:latin typeface="Arial" panose="020B0604020202020204" pitchFamily="34" charset="0"/>
              </a:rPr>
              <a:t>OpenAPI</a:t>
            </a:r>
            <a:r>
              <a:rPr lang="en-US" b="0" i="0" dirty="0">
                <a:effectLst/>
                <a:latin typeface="Arial" panose="020B0604020202020204" pitchFamily="34" charset="0"/>
              </a:rPr>
              <a:t> documentation, or any other documentation in JSON or YAML format. </a:t>
            </a:r>
            <a:endParaRPr lang="en-US" dirty="0"/>
          </a:p>
          <a:p>
            <a:pPr marL="177800" indent="0">
              <a:buNone/>
            </a:pPr>
            <a:endParaRPr lang="en-US" dirty="0"/>
          </a:p>
        </p:txBody>
      </p:sp>
      <p:pic>
        <p:nvPicPr>
          <p:cNvPr id="262" name="Google Shape;262;p44">
            <a:extLst>
              <a:ext uri="{FF2B5EF4-FFF2-40B4-BE49-F238E27FC236}">
                <a16:creationId xmlns:a16="http://schemas.microsoft.com/office/drawing/2014/main" id="{2DD3F0B6-28DA-738A-21CE-766E12768B41}"/>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D93356EB-F047-47D3-7B75-6497CF599B38}"/>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69C7AEFB-33BC-364D-02CC-3CE6064CD5F1}"/>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FA0DE36E-4869-77DB-F596-F1198B114ABB}"/>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4BABA9BF-771C-C015-ED53-D31B1641BF49}"/>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74D638DB-E502-D1E9-BB42-1FEEB43A431F}"/>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BEE13B02-BB05-1B39-A1D6-38AB9F34FFA7}"/>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2999383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FF139547-B06F-AB59-3682-9215BF1D470A}"/>
            </a:ext>
          </a:extLst>
        </p:cNvPr>
        <p:cNvGrpSpPr/>
        <p:nvPr/>
      </p:nvGrpSpPr>
      <p:grpSpPr>
        <a:xfrm>
          <a:off x="0" y="0"/>
          <a:ext cx="0" cy="0"/>
          <a:chOff x="0" y="0"/>
          <a:chExt cx="0" cy="0"/>
        </a:xfrm>
      </p:grpSpPr>
      <p:pic>
        <p:nvPicPr>
          <p:cNvPr id="592" name="Google Shape;592;p60">
            <a:extLst>
              <a:ext uri="{FF2B5EF4-FFF2-40B4-BE49-F238E27FC236}">
                <a16:creationId xmlns:a16="http://schemas.microsoft.com/office/drawing/2014/main" id="{65113877-E582-261B-9BBB-DBA039F7EEA9}"/>
              </a:ext>
            </a:extLst>
          </p:cNvPr>
          <p:cNvPicPr preferRelativeResize="0"/>
          <p:nvPr/>
        </p:nvPicPr>
        <p:blipFill>
          <a:blip r:embed="rId3">
            <a:alphaModFix/>
          </a:blip>
          <a:stretch>
            <a:fillRect/>
          </a:stretch>
        </p:blipFill>
        <p:spPr>
          <a:xfrm rot="-6559945">
            <a:off x="5545062" y="-1238250"/>
            <a:ext cx="3571873" cy="3555500"/>
          </a:xfrm>
          <a:prstGeom prst="rect">
            <a:avLst/>
          </a:prstGeom>
          <a:noFill/>
          <a:ln>
            <a:noFill/>
          </a:ln>
        </p:spPr>
      </p:pic>
      <p:pic>
        <p:nvPicPr>
          <p:cNvPr id="593" name="Google Shape;593;p60">
            <a:extLst>
              <a:ext uri="{FF2B5EF4-FFF2-40B4-BE49-F238E27FC236}">
                <a16:creationId xmlns:a16="http://schemas.microsoft.com/office/drawing/2014/main" id="{07903367-75AC-A93F-7BCA-0D70922583A4}"/>
              </a:ext>
            </a:extLst>
          </p:cNvPr>
          <p:cNvPicPr preferRelativeResize="0"/>
          <p:nvPr/>
        </p:nvPicPr>
        <p:blipFill>
          <a:blip r:embed="rId3">
            <a:alphaModFix/>
          </a:blip>
          <a:stretch>
            <a:fillRect/>
          </a:stretch>
        </p:blipFill>
        <p:spPr>
          <a:xfrm>
            <a:off x="3446850" y="-968800"/>
            <a:ext cx="3571874" cy="3555501"/>
          </a:xfrm>
          <a:prstGeom prst="rect">
            <a:avLst/>
          </a:prstGeom>
          <a:noFill/>
          <a:ln>
            <a:noFill/>
          </a:ln>
        </p:spPr>
      </p:pic>
      <p:sp>
        <p:nvSpPr>
          <p:cNvPr id="594" name="Google Shape;594;p60">
            <a:extLst>
              <a:ext uri="{FF2B5EF4-FFF2-40B4-BE49-F238E27FC236}">
                <a16:creationId xmlns:a16="http://schemas.microsoft.com/office/drawing/2014/main" id="{33F64517-B043-8A31-8559-1A982FDB6052}"/>
              </a:ext>
            </a:extLst>
          </p:cNvPr>
          <p:cNvSpPr txBox="1">
            <a:spLocks noGrp="1"/>
          </p:cNvSpPr>
          <p:nvPr>
            <p:ph type="title"/>
          </p:nvPr>
        </p:nvSpPr>
        <p:spPr>
          <a:xfrm>
            <a:off x="2216050" y="2716297"/>
            <a:ext cx="4390800" cy="13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Methodologies for Application testing</a:t>
            </a:r>
            <a:endParaRPr dirty="0"/>
          </a:p>
        </p:txBody>
      </p:sp>
      <p:sp>
        <p:nvSpPr>
          <p:cNvPr id="595" name="Google Shape;595;p60">
            <a:extLst>
              <a:ext uri="{FF2B5EF4-FFF2-40B4-BE49-F238E27FC236}">
                <a16:creationId xmlns:a16="http://schemas.microsoft.com/office/drawing/2014/main" id="{BF74ACD6-01B7-669A-0D4F-51E615444249}"/>
              </a:ext>
            </a:extLst>
          </p:cNvPr>
          <p:cNvSpPr txBox="1">
            <a:spLocks noGrp="1"/>
          </p:cNvSpPr>
          <p:nvPr>
            <p:ph type="title" idx="2"/>
          </p:nvPr>
        </p:nvSpPr>
        <p:spPr>
          <a:xfrm>
            <a:off x="630300" y="2785500"/>
            <a:ext cx="15969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04</a:t>
            </a:r>
            <a:endParaRPr dirty="0"/>
          </a:p>
        </p:txBody>
      </p:sp>
      <p:pic>
        <p:nvPicPr>
          <p:cNvPr id="597" name="Google Shape;597;p60">
            <a:extLst>
              <a:ext uri="{FF2B5EF4-FFF2-40B4-BE49-F238E27FC236}">
                <a16:creationId xmlns:a16="http://schemas.microsoft.com/office/drawing/2014/main" id="{3C2B9BF0-6E18-FADB-4873-1A7FC3FD9DD9}"/>
              </a:ext>
            </a:extLst>
          </p:cNvPr>
          <p:cNvPicPr preferRelativeResize="0"/>
          <p:nvPr/>
        </p:nvPicPr>
        <p:blipFill>
          <a:blip r:embed="rId4">
            <a:alphaModFix/>
          </a:blip>
          <a:stretch>
            <a:fillRect/>
          </a:stretch>
        </p:blipFill>
        <p:spPr>
          <a:xfrm>
            <a:off x="5397500" y="319825"/>
            <a:ext cx="2685800" cy="2685800"/>
          </a:xfrm>
          <a:prstGeom prst="rect">
            <a:avLst/>
          </a:prstGeom>
          <a:noFill/>
          <a:ln>
            <a:noFill/>
          </a:ln>
        </p:spPr>
      </p:pic>
      <p:pic>
        <p:nvPicPr>
          <p:cNvPr id="598" name="Google Shape;598;p60">
            <a:extLst>
              <a:ext uri="{FF2B5EF4-FFF2-40B4-BE49-F238E27FC236}">
                <a16:creationId xmlns:a16="http://schemas.microsoft.com/office/drawing/2014/main" id="{59FAB3DA-6140-9A53-8F0A-4592066EE768}"/>
              </a:ext>
            </a:extLst>
          </p:cNvPr>
          <p:cNvPicPr preferRelativeResize="0"/>
          <p:nvPr/>
        </p:nvPicPr>
        <p:blipFill>
          <a:blip r:embed="rId5">
            <a:alphaModFix/>
          </a:blip>
          <a:stretch>
            <a:fillRect/>
          </a:stretch>
        </p:blipFill>
        <p:spPr>
          <a:xfrm rot="-1677900">
            <a:off x="6180149" y="744217"/>
            <a:ext cx="1782850" cy="1677632"/>
          </a:xfrm>
          <a:prstGeom prst="rect">
            <a:avLst/>
          </a:prstGeom>
          <a:noFill/>
          <a:ln>
            <a:noFill/>
          </a:ln>
        </p:spPr>
      </p:pic>
      <p:pic>
        <p:nvPicPr>
          <p:cNvPr id="599" name="Google Shape;599;p60">
            <a:extLst>
              <a:ext uri="{FF2B5EF4-FFF2-40B4-BE49-F238E27FC236}">
                <a16:creationId xmlns:a16="http://schemas.microsoft.com/office/drawing/2014/main" id="{27EF9F92-C36E-AD80-A5FE-C0F6D50A153B}"/>
              </a:ext>
            </a:extLst>
          </p:cNvPr>
          <p:cNvPicPr preferRelativeResize="0"/>
          <p:nvPr/>
        </p:nvPicPr>
        <p:blipFill>
          <a:blip r:embed="rId6">
            <a:alphaModFix/>
          </a:blip>
          <a:stretch>
            <a:fillRect/>
          </a:stretch>
        </p:blipFill>
        <p:spPr>
          <a:xfrm rot="-928992">
            <a:off x="5223637" y="494513"/>
            <a:ext cx="1026100" cy="2336422"/>
          </a:xfrm>
          <a:prstGeom prst="rect">
            <a:avLst/>
          </a:prstGeom>
          <a:noFill/>
          <a:ln>
            <a:noFill/>
          </a:ln>
        </p:spPr>
      </p:pic>
      <p:pic>
        <p:nvPicPr>
          <p:cNvPr id="600" name="Google Shape;600;p60">
            <a:extLst>
              <a:ext uri="{FF2B5EF4-FFF2-40B4-BE49-F238E27FC236}">
                <a16:creationId xmlns:a16="http://schemas.microsoft.com/office/drawing/2014/main" id="{B1AC6A13-27D9-2692-893D-85D6B29F6ABE}"/>
              </a:ext>
            </a:extLst>
          </p:cNvPr>
          <p:cNvPicPr preferRelativeResize="0"/>
          <p:nvPr/>
        </p:nvPicPr>
        <p:blipFill>
          <a:blip r:embed="rId7">
            <a:alphaModFix/>
          </a:blip>
          <a:stretch>
            <a:fillRect/>
          </a:stretch>
        </p:blipFill>
        <p:spPr>
          <a:xfrm rot="1481272">
            <a:off x="6068873" y="693889"/>
            <a:ext cx="1001076" cy="2250502"/>
          </a:xfrm>
          <a:prstGeom prst="rect">
            <a:avLst/>
          </a:prstGeom>
          <a:noFill/>
          <a:ln>
            <a:noFill/>
          </a:ln>
        </p:spPr>
      </p:pic>
      <p:pic>
        <p:nvPicPr>
          <p:cNvPr id="601" name="Google Shape;601;p60">
            <a:extLst>
              <a:ext uri="{FF2B5EF4-FFF2-40B4-BE49-F238E27FC236}">
                <a16:creationId xmlns:a16="http://schemas.microsoft.com/office/drawing/2014/main" id="{FABCF4B5-2C8B-915F-E261-60287C1C3EDA}"/>
              </a:ext>
            </a:extLst>
          </p:cNvPr>
          <p:cNvPicPr preferRelativeResize="0"/>
          <p:nvPr/>
        </p:nvPicPr>
        <p:blipFill>
          <a:blip r:embed="rId8">
            <a:alphaModFix/>
          </a:blip>
          <a:stretch>
            <a:fillRect/>
          </a:stretch>
        </p:blipFill>
        <p:spPr>
          <a:xfrm>
            <a:off x="7461637" y="940050"/>
            <a:ext cx="839381" cy="803750"/>
          </a:xfrm>
          <a:prstGeom prst="rect">
            <a:avLst/>
          </a:prstGeom>
          <a:noFill/>
          <a:ln>
            <a:noFill/>
          </a:ln>
        </p:spPr>
      </p:pic>
      <p:pic>
        <p:nvPicPr>
          <p:cNvPr id="602" name="Google Shape;602;p60">
            <a:extLst>
              <a:ext uri="{FF2B5EF4-FFF2-40B4-BE49-F238E27FC236}">
                <a16:creationId xmlns:a16="http://schemas.microsoft.com/office/drawing/2014/main" id="{C7C4C696-A73F-B181-8944-F4366703F7BF}"/>
              </a:ext>
            </a:extLst>
          </p:cNvPr>
          <p:cNvPicPr preferRelativeResize="0"/>
          <p:nvPr/>
        </p:nvPicPr>
        <p:blipFill>
          <a:blip r:embed="rId9">
            <a:alphaModFix/>
          </a:blip>
          <a:stretch>
            <a:fillRect/>
          </a:stretch>
        </p:blipFill>
        <p:spPr>
          <a:xfrm>
            <a:off x="6756875" y="1980891"/>
            <a:ext cx="704744" cy="740700"/>
          </a:xfrm>
          <a:prstGeom prst="rect">
            <a:avLst/>
          </a:prstGeom>
          <a:noFill/>
          <a:ln>
            <a:noFill/>
          </a:ln>
        </p:spPr>
      </p:pic>
      <p:pic>
        <p:nvPicPr>
          <p:cNvPr id="603" name="Google Shape;603;p60">
            <a:extLst>
              <a:ext uri="{FF2B5EF4-FFF2-40B4-BE49-F238E27FC236}">
                <a16:creationId xmlns:a16="http://schemas.microsoft.com/office/drawing/2014/main" id="{73A4EB75-959C-047B-C591-EE803C45CDC5}"/>
              </a:ext>
            </a:extLst>
          </p:cNvPr>
          <p:cNvPicPr preferRelativeResize="0"/>
          <p:nvPr/>
        </p:nvPicPr>
        <p:blipFill>
          <a:blip r:embed="rId3">
            <a:alphaModFix/>
          </a:blip>
          <a:stretch>
            <a:fillRect/>
          </a:stretch>
        </p:blipFill>
        <p:spPr>
          <a:xfrm>
            <a:off x="-557900" y="-889800"/>
            <a:ext cx="3571874" cy="3555501"/>
          </a:xfrm>
          <a:prstGeom prst="rect">
            <a:avLst/>
          </a:prstGeom>
          <a:noFill/>
          <a:ln>
            <a:noFill/>
          </a:ln>
        </p:spPr>
      </p:pic>
    </p:spTree>
    <p:extLst>
      <p:ext uri="{BB962C8B-B14F-4D97-AF65-F5344CB8AC3E}">
        <p14:creationId xmlns:p14="http://schemas.microsoft.com/office/powerpoint/2010/main" val="70311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84D72C7A-2986-D14F-752A-3D2BDFE2BE39}"/>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02970BDF-6557-0B57-47E1-BA15B2F51BE1}"/>
              </a:ext>
            </a:extLst>
          </p:cNvPr>
          <p:cNvSpPr txBox="1">
            <a:spLocks noGrp="1"/>
          </p:cNvSpPr>
          <p:nvPr>
            <p:ph type="title"/>
          </p:nvPr>
        </p:nvSpPr>
        <p:spPr>
          <a:xfrm>
            <a:off x="704599" y="475488"/>
            <a:ext cx="6541328"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rgbClr val="273D40"/>
              </a:buClr>
              <a:buSzPts val="600"/>
              <a:buFont typeface="Arial"/>
              <a:buNone/>
            </a:pPr>
            <a:r>
              <a:rPr lang="en-US" dirty="0"/>
              <a:t>Key principles of </a:t>
            </a:r>
            <a:r>
              <a:rPr lang="en-US" dirty="0" err="1"/>
              <a:t>DevSecOps</a:t>
            </a:r>
            <a:endParaRPr lang="en-US" dirty="0"/>
          </a:p>
        </p:txBody>
      </p:sp>
      <p:sp>
        <p:nvSpPr>
          <p:cNvPr id="261" name="Google Shape;261;p44">
            <a:extLst>
              <a:ext uri="{FF2B5EF4-FFF2-40B4-BE49-F238E27FC236}">
                <a16:creationId xmlns:a16="http://schemas.microsoft.com/office/drawing/2014/main" id="{DD44E709-76FD-0DA9-2F63-3B9D7DAD3855}"/>
              </a:ext>
            </a:extLst>
          </p:cNvPr>
          <p:cNvSpPr txBox="1">
            <a:spLocks noGrp="1"/>
          </p:cNvSpPr>
          <p:nvPr>
            <p:ph type="body" idx="1"/>
          </p:nvPr>
        </p:nvSpPr>
        <p:spPr>
          <a:xfrm>
            <a:off x="4788800" y="1596584"/>
            <a:ext cx="4161236" cy="3323881"/>
          </a:xfrm>
          <a:prstGeom prst="rect">
            <a:avLst/>
          </a:prstGeom>
        </p:spPr>
        <p:txBody>
          <a:bodyPr spcFirstLastPara="1" wrap="square" lIns="91425" tIns="91425" rIns="91425" bIns="91425" anchor="t" anchorCtr="0">
            <a:noAutofit/>
          </a:bodyPr>
          <a:lstStyle/>
          <a:p>
            <a:pPr marL="177800" indent="0">
              <a:buNone/>
            </a:pPr>
            <a:r>
              <a:rPr lang="en-US" b="1" dirty="0"/>
              <a:t>Security as Code:</a:t>
            </a:r>
            <a:endParaRPr lang="en-US" dirty="0"/>
          </a:p>
          <a:p>
            <a:pPr>
              <a:buFont typeface="Arial" panose="020B0604020202020204" pitchFamily="34" charset="0"/>
              <a:buChar char="•"/>
            </a:pPr>
            <a:r>
              <a:rPr lang="en-US" dirty="0"/>
              <a:t>Security measures are implemented through code and automation, just like other aspects of development and operations.</a:t>
            </a:r>
          </a:p>
          <a:p>
            <a:pPr>
              <a:buFont typeface="Arial" panose="020B0604020202020204" pitchFamily="34" charset="0"/>
              <a:buChar char="•"/>
            </a:pPr>
            <a:r>
              <a:rPr lang="en-US" dirty="0"/>
              <a:t>This includes using scripts for security testing and configuration management.</a:t>
            </a:r>
          </a:p>
          <a:p>
            <a:pPr>
              <a:buFont typeface="Arial" panose="020B0604020202020204" pitchFamily="34" charset="0"/>
              <a:buChar char="•"/>
            </a:pPr>
            <a:endParaRPr lang="en-US" dirty="0"/>
          </a:p>
          <a:p>
            <a:pPr marL="177800" indent="0">
              <a:buNone/>
            </a:pPr>
            <a:r>
              <a:rPr lang="en-US" b="1" dirty="0"/>
              <a:t>Shift Left:</a:t>
            </a:r>
            <a:endParaRPr lang="en-US" dirty="0"/>
          </a:p>
          <a:p>
            <a:pPr>
              <a:buFont typeface="Arial" panose="020B0604020202020204" pitchFamily="34" charset="0"/>
              <a:buChar char="•"/>
            </a:pPr>
            <a:r>
              <a:rPr lang="en-US" dirty="0"/>
              <a:t>Security is integrated early in the development process, rather than being an afterthought or a separate phase.</a:t>
            </a:r>
          </a:p>
          <a:p>
            <a:pPr>
              <a:buFont typeface="Arial" panose="020B0604020202020204" pitchFamily="34" charset="0"/>
              <a:buChar char="•"/>
            </a:pPr>
            <a:r>
              <a:rPr lang="en-US" dirty="0"/>
              <a:t>Developers are encouraged to identify and mitigate security risks during design and coding stages.</a:t>
            </a:r>
          </a:p>
          <a:p>
            <a:pPr marL="177800" indent="0">
              <a:buNone/>
            </a:pPr>
            <a:endParaRPr lang="en-US" dirty="0"/>
          </a:p>
        </p:txBody>
      </p:sp>
      <p:pic>
        <p:nvPicPr>
          <p:cNvPr id="262" name="Google Shape;262;p44">
            <a:extLst>
              <a:ext uri="{FF2B5EF4-FFF2-40B4-BE49-F238E27FC236}">
                <a16:creationId xmlns:a16="http://schemas.microsoft.com/office/drawing/2014/main" id="{ACD89CF2-77AB-98A7-375E-D9FD4537C0CA}"/>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A0E084A3-09BF-9608-F5A1-4D2F73E334E4}"/>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73416E93-B77A-FF61-E277-9707E83145DC}"/>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7D3DCEE0-5C04-6882-8DDF-E7EBD7CE865F}"/>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C114120A-60DA-651A-E5A7-3C82625FD447}"/>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A7C91FA7-E950-D993-313A-7D49C8033B73}"/>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4F06E44F-0DE5-061E-EC36-006B0577460B}"/>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2322377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4A144495-476A-1986-95C6-6149FB4368F9}"/>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9B8512DA-57F2-9835-CBFA-AB0CAD0ACBEB}"/>
              </a:ext>
            </a:extLst>
          </p:cNvPr>
          <p:cNvSpPr txBox="1">
            <a:spLocks noGrp="1"/>
          </p:cNvSpPr>
          <p:nvPr>
            <p:ph type="title"/>
          </p:nvPr>
        </p:nvSpPr>
        <p:spPr>
          <a:xfrm>
            <a:off x="704599" y="475488"/>
            <a:ext cx="6271165" cy="530400"/>
          </a:xfrm>
          <a:prstGeom prst="rect">
            <a:avLst/>
          </a:prstGeom>
        </p:spPr>
        <p:txBody>
          <a:bodyPr spcFirstLastPara="1" wrap="square" lIns="91425" tIns="0" rIns="91425" bIns="91425" anchor="t" anchorCtr="0">
            <a:noAutofit/>
          </a:bodyPr>
          <a:lstStyle/>
          <a:p>
            <a:r>
              <a:rPr lang="en-US" b="1" dirty="0"/>
              <a:t>What is OWASP?</a:t>
            </a:r>
          </a:p>
        </p:txBody>
      </p:sp>
      <p:sp>
        <p:nvSpPr>
          <p:cNvPr id="261" name="Google Shape;261;p44">
            <a:extLst>
              <a:ext uri="{FF2B5EF4-FFF2-40B4-BE49-F238E27FC236}">
                <a16:creationId xmlns:a16="http://schemas.microsoft.com/office/drawing/2014/main" id="{EA929495-5312-B794-1B31-DC1B503FA532}"/>
              </a:ext>
            </a:extLst>
          </p:cNvPr>
          <p:cNvSpPr txBox="1">
            <a:spLocks noGrp="1"/>
          </p:cNvSpPr>
          <p:nvPr>
            <p:ph type="body" idx="1"/>
          </p:nvPr>
        </p:nvSpPr>
        <p:spPr>
          <a:xfrm>
            <a:off x="4768017" y="1471125"/>
            <a:ext cx="3856437" cy="3433383"/>
          </a:xfrm>
          <a:prstGeom prst="rect">
            <a:avLst/>
          </a:prstGeom>
        </p:spPr>
        <p:txBody>
          <a:bodyPr spcFirstLastPara="1" wrap="square" lIns="91425" tIns="91425" rIns="91425" bIns="91425" anchor="t" anchorCtr="0">
            <a:noAutofit/>
          </a:bodyPr>
          <a:lstStyle/>
          <a:p>
            <a:pPr marL="177800" indent="0">
              <a:buNone/>
            </a:pPr>
            <a:r>
              <a:rPr lang="en-US" dirty="0"/>
              <a:t>OWASP (Open Web Application Security Project) provides a comprehensive set of resources and methodologies designed to improve software security. </a:t>
            </a:r>
          </a:p>
          <a:p>
            <a:pPr marL="177800" indent="0">
              <a:buNone/>
            </a:pPr>
            <a:endParaRPr lang="en-US" dirty="0"/>
          </a:p>
          <a:p>
            <a:pPr marL="177800" indent="0">
              <a:buNone/>
            </a:pPr>
            <a:r>
              <a:rPr lang="en-US" dirty="0"/>
              <a:t>Integrating OWASP practices into a </a:t>
            </a:r>
            <a:r>
              <a:rPr lang="en-US" dirty="0" err="1"/>
              <a:t>DevSecOps</a:t>
            </a:r>
            <a:r>
              <a:rPr lang="en-US" dirty="0"/>
              <a:t> approach helps ensure security is built into the software development lifecycle</a:t>
            </a:r>
          </a:p>
        </p:txBody>
      </p:sp>
      <p:pic>
        <p:nvPicPr>
          <p:cNvPr id="262" name="Google Shape;262;p44">
            <a:extLst>
              <a:ext uri="{FF2B5EF4-FFF2-40B4-BE49-F238E27FC236}">
                <a16:creationId xmlns:a16="http://schemas.microsoft.com/office/drawing/2014/main" id="{1D9ABF0F-881B-F0AB-2F7C-41C898FEB8A1}"/>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6ABFE489-D7F3-AF65-41BB-2283E9B8EAF7}"/>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79CA799E-1C55-8229-CB18-2AEC34F4C6F8}"/>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2928A209-B31C-879E-327A-57806C23C8C9}"/>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A2F702F7-5AD5-8F6C-B27F-7CF78E3FA8F4}"/>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315E3404-67AE-0A45-87AD-68E8B236A6BF}"/>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B53811B3-0AE4-E97D-99FC-60CDD5D4BABF}"/>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1307353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112E7976-4D5F-2BD5-BFF3-1A69871B8ADB}"/>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08A670AD-5438-4117-5E5F-78CBCC3E947F}"/>
              </a:ext>
            </a:extLst>
          </p:cNvPr>
          <p:cNvSpPr txBox="1">
            <a:spLocks noGrp="1"/>
          </p:cNvSpPr>
          <p:nvPr>
            <p:ph type="title"/>
          </p:nvPr>
        </p:nvSpPr>
        <p:spPr>
          <a:xfrm>
            <a:off x="704599" y="475488"/>
            <a:ext cx="6271165" cy="530400"/>
          </a:xfrm>
          <a:prstGeom prst="rect">
            <a:avLst/>
          </a:prstGeom>
        </p:spPr>
        <p:txBody>
          <a:bodyPr spcFirstLastPara="1" wrap="square" lIns="91425" tIns="0" rIns="91425" bIns="91425" anchor="t" anchorCtr="0">
            <a:noAutofit/>
          </a:bodyPr>
          <a:lstStyle/>
          <a:p>
            <a:r>
              <a:rPr lang="en-US" b="1" dirty="0"/>
              <a:t>Integrating OWASP in </a:t>
            </a:r>
            <a:r>
              <a:rPr lang="en-US" b="1" dirty="0" err="1"/>
              <a:t>DevSecOps</a:t>
            </a:r>
            <a:r>
              <a:rPr lang="en-US" b="1" dirty="0"/>
              <a:t>.</a:t>
            </a:r>
          </a:p>
        </p:txBody>
      </p:sp>
      <p:sp>
        <p:nvSpPr>
          <p:cNvPr id="261" name="Google Shape;261;p44">
            <a:extLst>
              <a:ext uri="{FF2B5EF4-FFF2-40B4-BE49-F238E27FC236}">
                <a16:creationId xmlns:a16="http://schemas.microsoft.com/office/drawing/2014/main" id="{051EDD86-5F86-36DA-ECF6-033108B29FBA}"/>
              </a:ext>
            </a:extLst>
          </p:cNvPr>
          <p:cNvSpPr txBox="1">
            <a:spLocks noGrp="1"/>
          </p:cNvSpPr>
          <p:nvPr>
            <p:ph type="body" idx="1"/>
          </p:nvPr>
        </p:nvSpPr>
        <p:spPr>
          <a:xfrm>
            <a:off x="4768017" y="1471125"/>
            <a:ext cx="3856437" cy="3433383"/>
          </a:xfrm>
          <a:prstGeom prst="rect">
            <a:avLst/>
          </a:prstGeom>
        </p:spPr>
        <p:txBody>
          <a:bodyPr spcFirstLastPara="1" wrap="square" lIns="91425" tIns="91425" rIns="91425" bIns="91425" anchor="t" anchorCtr="0">
            <a:noAutofit/>
          </a:bodyPr>
          <a:lstStyle/>
          <a:p>
            <a:pPr marL="177800" indent="0">
              <a:buNone/>
            </a:pPr>
            <a:r>
              <a:rPr lang="en-US" dirty="0"/>
              <a:t>Security Awareness and Training</a:t>
            </a:r>
          </a:p>
          <a:p>
            <a:pPr>
              <a:buFontTx/>
              <a:buChar char="-"/>
            </a:pPr>
            <a:r>
              <a:rPr lang="en-US" dirty="0"/>
              <a:t>Educate Teams: Use OWASP resources to train developers, operations, and security teams on secure coding practices and common vulnerabilities.</a:t>
            </a:r>
          </a:p>
          <a:p>
            <a:pPr>
              <a:buFontTx/>
              <a:buChar char="-"/>
            </a:pPr>
            <a:r>
              <a:rPr lang="en-US" dirty="0"/>
              <a:t>Foster a Security Culture: Promote a culture where security is everyone's responsibility</a:t>
            </a:r>
          </a:p>
        </p:txBody>
      </p:sp>
      <p:pic>
        <p:nvPicPr>
          <p:cNvPr id="262" name="Google Shape;262;p44">
            <a:extLst>
              <a:ext uri="{FF2B5EF4-FFF2-40B4-BE49-F238E27FC236}">
                <a16:creationId xmlns:a16="http://schemas.microsoft.com/office/drawing/2014/main" id="{CEBEAA0A-E29D-646B-BD9A-AA4F2E652073}"/>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D8DFC551-3545-15BC-5B3C-B2DCA3D12A7C}"/>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F4126377-89A0-046A-50B3-AFA72BFFD221}"/>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3C5B0AB7-4A2E-66CB-77FB-DB776982E793}"/>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2F2E5AB1-11AD-CBFA-8C76-60788B882454}"/>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40D4C88D-79DC-E6B7-FFCD-B19EE9480F44}"/>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0F5E1EF1-B47C-D5BF-F8B4-4B7A8E477D01}"/>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679246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19749A96-7321-563C-7663-521C9C145BC9}"/>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4A824AAB-0A54-E717-44AB-0C77879F4960}"/>
              </a:ext>
            </a:extLst>
          </p:cNvPr>
          <p:cNvSpPr txBox="1">
            <a:spLocks noGrp="1"/>
          </p:cNvSpPr>
          <p:nvPr>
            <p:ph type="title"/>
          </p:nvPr>
        </p:nvSpPr>
        <p:spPr>
          <a:xfrm>
            <a:off x="704599" y="475488"/>
            <a:ext cx="6271165" cy="530400"/>
          </a:xfrm>
          <a:prstGeom prst="rect">
            <a:avLst/>
          </a:prstGeom>
        </p:spPr>
        <p:txBody>
          <a:bodyPr spcFirstLastPara="1" wrap="square" lIns="91425" tIns="0" rIns="91425" bIns="91425" anchor="t" anchorCtr="0">
            <a:noAutofit/>
          </a:bodyPr>
          <a:lstStyle/>
          <a:p>
            <a:r>
              <a:rPr lang="en-US" b="1" dirty="0"/>
              <a:t>Integrating OWASP in </a:t>
            </a:r>
            <a:r>
              <a:rPr lang="en-US" b="1" dirty="0" err="1"/>
              <a:t>DevSecOps</a:t>
            </a:r>
            <a:r>
              <a:rPr lang="en-US" b="1" dirty="0"/>
              <a:t>.</a:t>
            </a:r>
          </a:p>
        </p:txBody>
      </p:sp>
      <p:sp>
        <p:nvSpPr>
          <p:cNvPr id="261" name="Google Shape;261;p44">
            <a:extLst>
              <a:ext uri="{FF2B5EF4-FFF2-40B4-BE49-F238E27FC236}">
                <a16:creationId xmlns:a16="http://schemas.microsoft.com/office/drawing/2014/main" id="{545D1773-0B6B-413F-5E63-4B2C5FD3C908}"/>
              </a:ext>
            </a:extLst>
          </p:cNvPr>
          <p:cNvSpPr txBox="1">
            <a:spLocks noGrp="1"/>
          </p:cNvSpPr>
          <p:nvPr>
            <p:ph type="body" idx="1"/>
          </p:nvPr>
        </p:nvSpPr>
        <p:spPr>
          <a:xfrm>
            <a:off x="4768017" y="1471125"/>
            <a:ext cx="3856437" cy="3433383"/>
          </a:xfrm>
          <a:prstGeom prst="rect">
            <a:avLst/>
          </a:prstGeom>
        </p:spPr>
        <p:txBody>
          <a:bodyPr spcFirstLastPara="1" wrap="square" lIns="91425" tIns="91425" rIns="91425" bIns="91425" anchor="t" anchorCtr="0">
            <a:noAutofit/>
          </a:bodyPr>
          <a:lstStyle/>
          <a:p>
            <a:pPr marL="177800" indent="0">
              <a:buNone/>
            </a:pPr>
            <a:r>
              <a:rPr lang="en-US" dirty="0"/>
              <a:t>Security Awareness and Training</a:t>
            </a:r>
          </a:p>
          <a:p>
            <a:pPr>
              <a:buFontTx/>
              <a:buChar char="-"/>
            </a:pPr>
            <a:r>
              <a:rPr lang="en-US" dirty="0"/>
              <a:t>Educate Teams: Use OWASP resources to train developers, operations, and security teams on secure coding practices and common vulnerabilities.</a:t>
            </a:r>
          </a:p>
          <a:p>
            <a:pPr>
              <a:buFontTx/>
              <a:buChar char="-"/>
            </a:pPr>
            <a:r>
              <a:rPr lang="en-US" dirty="0"/>
              <a:t>Foster a Security Culture: Promote a culture where security is everyone's responsibility</a:t>
            </a:r>
          </a:p>
        </p:txBody>
      </p:sp>
      <p:pic>
        <p:nvPicPr>
          <p:cNvPr id="262" name="Google Shape;262;p44">
            <a:extLst>
              <a:ext uri="{FF2B5EF4-FFF2-40B4-BE49-F238E27FC236}">
                <a16:creationId xmlns:a16="http://schemas.microsoft.com/office/drawing/2014/main" id="{9A2967E7-0D1E-721A-1D79-83945E6F90BB}"/>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9E1489C2-4BB6-3616-8E15-420DEA15A8DA}"/>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82E3D4B7-8FD3-FD04-46A5-EAA6BFAFD100}"/>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51DEBD36-1210-603C-BCF8-14D5A8F8A1FF}"/>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990E8013-A56F-6435-B8E7-3FECBFEF950F}"/>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4D444720-E2BB-D364-729B-7308409B98BA}"/>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C0D1FFF4-D582-D931-F740-89F9B8E8EEA9}"/>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933627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F623249A-37F0-2BAC-81C9-3B7E8958A7AC}"/>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B13695D7-1685-5323-52E2-566981B1E0E0}"/>
              </a:ext>
            </a:extLst>
          </p:cNvPr>
          <p:cNvSpPr txBox="1">
            <a:spLocks noGrp="1"/>
          </p:cNvSpPr>
          <p:nvPr>
            <p:ph type="title"/>
          </p:nvPr>
        </p:nvSpPr>
        <p:spPr>
          <a:xfrm>
            <a:off x="704599" y="475488"/>
            <a:ext cx="6271165" cy="530400"/>
          </a:xfrm>
          <a:prstGeom prst="rect">
            <a:avLst/>
          </a:prstGeom>
        </p:spPr>
        <p:txBody>
          <a:bodyPr spcFirstLastPara="1" wrap="square" lIns="91425" tIns="0" rIns="91425" bIns="91425" anchor="t" anchorCtr="0">
            <a:noAutofit/>
          </a:bodyPr>
          <a:lstStyle/>
          <a:p>
            <a:r>
              <a:rPr lang="en-US" b="1" dirty="0"/>
              <a:t>Integrating OWASP in </a:t>
            </a:r>
            <a:r>
              <a:rPr lang="en-US" b="1" dirty="0" err="1"/>
              <a:t>DevSecOps</a:t>
            </a:r>
            <a:r>
              <a:rPr lang="en-US" b="1" dirty="0"/>
              <a:t>.</a:t>
            </a:r>
          </a:p>
        </p:txBody>
      </p:sp>
      <p:sp>
        <p:nvSpPr>
          <p:cNvPr id="261" name="Google Shape;261;p44">
            <a:extLst>
              <a:ext uri="{FF2B5EF4-FFF2-40B4-BE49-F238E27FC236}">
                <a16:creationId xmlns:a16="http://schemas.microsoft.com/office/drawing/2014/main" id="{E39501B6-25CF-7B4A-47A6-E52D801E97F3}"/>
              </a:ext>
            </a:extLst>
          </p:cNvPr>
          <p:cNvSpPr txBox="1">
            <a:spLocks noGrp="1"/>
          </p:cNvSpPr>
          <p:nvPr>
            <p:ph type="body" idx="1"/>
          </p:nvPr>
        </p:nvSpPr>
        <p:spPr>
          <a:xfrm>
            <a:off x="4768017" y="1471125"/>
            <a:ext cx="3856437" cy="3433383"/>
          </a:xfrm>
          <a:prstGeom prst="rect">
            <a:avLst/>
          </a:prstGeom>
        </p:spPr>
        <p:txBody>
          <a:bodyPr spcFirstLastPara="1" wrap="square" lIns="91425" tIns="91425" rIns="91425" bIns="91425" anchor="t" anchorCtr="0">
            <a:noAutofit/>
          </a:bodyPr>
          <a:lstStyle/>
          <a:p>
            <a:pPr marL="177800" indent="0">
              <a:buNone/>
            </a:pPr>
            <a:r>
              <a:rPr lang="en-US" b="1" dirty="0"/>
              <a:t>Security Testing:</a:t>
            </a:r>
            <a:endParaRPr lang="en-US" dirty="0"/>
          </a:p>
          <a:p>
            <a:pPr>
              <a:buFont typeface="Arial" panose="020B0604020202020204" pitchFamily="34" charset="0"/>
              <a:buChar char="•"/>
            </a:pPr>
            <a:r>
              <a:rPr lang="en-US" b="1" dirty="0"/>
              <a:t>Automated Testing:</a:t>
            </a:r>
            <a:r>
              <a:rPr lang="en-US" dirty="0"/>
              <a:t> Integrate tools from the OWASP suite (like ZAP for dynamic application security testing) into CI/CD pipelines for continuous security testing.</a:t>
            </a:r>
          </a:p>
          <a:p>
            <a:pPr>
              <a:buFont typeface="Arial" panose="020B0604020202020204" pitchFamily="34" charset="0"/>
              <a:buChar char="•"/>
            </a:pPr>
            <a:r>
              <a:rPr lang="en-US" b="1" dirty="0"/>
              <a:t>Static Analysis:</a:t>
            </a:r>
            <a:r>
              <a:rPr lang="en-US" dirty="0"/>
              <a:t> Use tools to analyze code for vulnerabilities before deployment.</a:t>
            </a:r>
          </a:p>
          <a:p>
            <a:pPr>
              <a:buFont typeface="Arial" panose="020B0604020202020204" pitchFamily="34" charset="0"/>
              <a:buChar char="•"/>
            </a:pPr>
            <a:endParaRPr lang="en-US" dirty="0"/>
          </a:p>
          <a:p>
            <a:pPr marL="177800" indent="0">
              <a:buNone/>
            </a:pPr>
            <a:r>
              <a:rPr lang="en-US" b="1" dirty="0"/>
              <a:t>Incident Response:</a:t>
            </a:r>
            <a:endParaRPr lang="en-US" dirty="0"/>
          </a:p>
          <a:p>
            <a:pPr>
              <a:buFont typeface="Arial" panose="020B0604020202020204" pitchFamily="34" charset="0"/>
              <a:buChar char="•"/>
            </a:pPr>
            <a:r>
              <a:rPr lang="en-US" b="1" dirty="0"/>
              <a:t>Preparation and Response:</a:t>
            </a:r>
            <a:r>
              <a:rPr lang="en-US" dirty="0"/>
              <a:t> Develop an incident response plan based on OWASP’s guidelines, ensuring the team is prepared to address security breaches effectively.</a:t>
            </a:r>
          </a:p>
          <a:p>
            <a:pPr marL="177800" indent="0">
              <a:buNone/>
            </a:pPr>
            <a:endParaRPr lang="en-US" dirty="0"/>
          </a:p>
        </p:txBody>
      </p:sp>
      <p:pic>
        <p:nvPicPr>
          <p:cNvPr id="262" name="Google Shape;262;p44">
            <a:extLst>
              <a:ext uri="{FF2B5EF4-FFF2-40B4-BE49-F238E27FC236}">
                <a16:creationId xmlns:a16="http://schemas.microsoft.com/office/drawing/2014/main" id="{6E3A3931-9B5F-F3B5-36AB-769F10E8F484}"/>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98B2A06E-D40E-6E87-0031-BA6C3F021ADD}"/>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9CA6FFDB-4007-79BE-2745-AAA116F80E8F}"/>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BAFC3D69-496C-8493-9701-3401A3981593}"/>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0F7F3917-D40A-5FC7-9C4C-AA7B54F43CEB}"/>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C9E1168B-A072-A6E5-99F4-4FF2DBC6EFDE}"/>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9794F9C9-2F62-74EE-87A4-FD2CA725B7A3}"/>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803651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87EAA39C-177F-FB12-3C64-0BD657CE845E}"/>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8D3AB6E7-6262-3482-1250-5DEB9F44F1F8}"/>
              </a:ext>
            </a:extLst>
          </p:cNvPr>
          <p:cNvSpPr txBox="1">
            <a:spLocks noGrp="1"/>
          </p:cNvSpPr>
          <p:nvPr>
            <p:ph type="title"/>
          </p:nvPr>
        </p:nvSpPr>
        <p:spPr>
          <a:xfrm>
            <a:off x="704599" y="475488"/>
            <a:ext cx="6271165" cy="530400"/>
          </a:xfrm>
          <a:prstGeom prst="rect">
            <a:avLst/>
          </a:prstGeom>
        </p:spPr>
        <p:txBody>
          <a:bodyPr spcFirstLastPara="1" wrap="square" lIns="91425" tIns="0" rIns="91425" bIns="91425" anchor="t" anchorCtr="0">
            <a:noAutofit/>
          </a:bodyPr>
          <a:lstStyle/>
          <a:p>
            <a:r>
              <a:rPr lang="en-US" b="1" dirty="0"/>
              <a:t>Integrating OWASP in </a:t>
            </a:r>
            <a:r>
              <a:rPr lang="en-US" b="1" dirty="0" err="1"/>
              <a:t>DevSecOps</a:t>
            </a:r>
            <a:r>
              <a:rPr lang="en-US" b="1" dirty="0"/>
              <a:t>.</a:t>
            </a:r>
          </a:p>
        </p:txBody>
      </p:sp>
      <p:sp>
        <p:nvSpPr>
          <p:cNvPr id="261" name="Google Shape;261;p44">
            <a:extLst>
              <a:ext uri="{FF2B5EF4-FFF2-40B4-BE49-F238E27FC236}">
                <a16:creationId xmlns:a16="http://schemas.microsoft.com/office/drawing/2014/main" id="{E5BC4C0F-65DA-8F6D-E9AC-4F1D358108C1}"/>
              </a:ext>
            </a:extLst>
          </p:cNvPr>
          <p:cNvSpPr txBox="1">
            <a:spLocks noGrp="1"/>
          </p:cNvSpPr>
          <p:nvPr>
            <p:ph type="body" idx="1"/>
          </p:nvPr>
        </p:nvSpPr>
        <p:spPr>
          <a:xfrm>
            <a:off x="4768017" y="1471125"/>
            <a:ext cx="3856437" cy="3433383"/>
          </a:xfrm>
          <a:prstGeom prst="rect">
            <a:avLst/>
          </a:prstGeom>
        </p:spPr>
        <p:txBody>
          <a:bodyPr spcFirstLastPara="1" wrap="square" lIns="91425" tIns="91425" rIns="91425" bIns="91425" anchor="t" anchorCtr="0">
            <a:noAutofit/>
          </a:bodyPr>
          <a:lstStyle/>
          <a:p>
            <a:pPr marL="177800" indent="0">
              <a:buNone/>
            </a:pPr>
            <a:r>
              <a:rPr lang="en-US" b="1" dirty="0"/>
              <a:t>Incorporating OWASP Top Ten:</a:t>
            </a:r>
            <a:endParaRPr lang="en-US" dirty="0"/>
          </a:p>
          <a:p>
            <a:pPr>
              <a:buFont typeface="Arial" panose="020B0604020202020204" pitchFamily="34" charset="0"/>
              <a:buChar char="•"/>
            </a:pPr>
            <a:r>
              <a:rPr lang="en-US" b="1" dirty="0"/>
              <a:t>Identify Risks:</a:t>
            </a:r>
            <a:r>
              <a:rPr lang="en-US" dirty="0"/>
              <a:t> Regularly reference the OWASP Top Ten during development to identify and prioritize risks.</a:t>
            </a:r>
          </a:p>
          <a:p>
            <a:pPr>
              <a:buFont typeface="Arial" panose="020B0604020202020204" pitchFamily="34" charset="0"/>
              <a:buChar char="•"/>
            </a:pPr>
            <a:r>
              <a:rPr lang="en-US" b="1" dirty="0"/>
              <a:t>Implement Controls:</a:t>
            </a:r>
            <a:r>
              <a:rPr lang="en-US" dirty="0"/>
              <a:t> Ensure development teams are applying practices to mitigate these risks (e.g., input validation, authentication mechanisms).</a:t>
            </a:r>
          </a:p>
        </p:txBody>
      </p:sp>
      <p:pic>
        <p:nvPicPr>
          <p:cNvPr id="262" name="Google Shape;262;p44">
            <a:extLst>
              <a:ext uri="{FF2B5EF4-FFF2-40B4-BE49-F238E27FC236}">
                <a16:creationId xmlns:a16="http://schemas.microsoft.com/office/drawing/2014/main" id="{0589B616-E1C0-E74B-2AF5-1DA2475754B6}"/>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2A32310E-BB34-9788-7855-67284D9E5B19}"/>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4EED82AA-75D8-5F38-DC68-50C875B40333}"/>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48A6787B-B789-A231-E732-A2246CB2F021}"/>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51768531-C2CE-62EB-988F-037E87C354BA}"/>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34E748F3-7EE7-6564-B9C5-398B3B9A444B}"/>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BC7ACEAC-1157-063E-748C-400E0781788E}"/>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2430307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57"/>
          <p:cNvSpPr/>
          <p:nvPr/>
        </p:nvSpPr>
        <p:spPr>
          <a:xfrm>
            <a:off x="1727250" y="539500"/>
            <a:ext cx="5689500" cy="213517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7"/>
          <p:cNvGrpSpPr/>
          <p:nvPr/>
        </p:nvGrpSpPr>
        <p:grpSpPr>
          <a:xfrm>
            <a:off x="4572000" y="3366574"/>
            <a:ext cx="387661" cy="387661"/>
            <a:chOff x="1379798" y="1723250"/>
            <a:chExt cx="397887" cy="397887"/>
          </a:xfrm>
        </p:grpSpPr>
        <p:sp>
          <p:nvSpPr>
            <p:cNvPr id="1404" name="Google Shape;1404;p5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7"/>
          <p:cNvGrpSpPr/>
          <p:nvPr/>
        </p:nvGrpSpPr>
        <p:grpSpPr>
          <a:xfrm>
            <a:off x="3772348" y="3366574"/>
            <a:ext cx="387641" cy="387661"/>
            <a:chOff x="864491" y="1723250"/>
            <a:chExt cx="397866" cy="397887"/>
          </a:xfrm>
        </p:grpSpPr>
        <p:sp>
          <p:nvSpPr>
            <p:cNvPr id="1412" name="Google Shape;1412;p5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57"/>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416" name="Google Shape;1416;p57"/>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dirty="0">
                <a:solidFill>
                  <a:schemeClr val="lt1"/>
                </a:solidFill>
              </a:rPr>
              <a:t>Do you have any questions?</a:t>
            </a:r>
            <a:endParaRPr b="1" dirty="0">
              <a:solidFill>
                <a:schemeClr val="lt1"/>
              </a:solidFill>
            </a:endParaRPr>
          </a:p>
          <a:p>
            <a:pPr marL="0" lvl="0" indent="0" algn="ctr" rtl="0">
              <a:spcBef>
                <a:spcPts val="1000"/>
              </a:spcBef>
              <a:spcAft>
                <a:spcPts val="0"/>
              </a:spcAft>
              <a:buClr>
                <a:schemeClr val="dk1"/>
              </a:buClr>
              <a:buSzPts val="1100"/>
              <a:buFont typeface="Arial"/>
              <a:buNone/>
            </a:pPr>
            <a:r>
              <a:rPr lang="en" dirty="0">
                <a:solidFill>
                  <a:schemeClr val="lt1"/>
                </a:solidFill>
              </a:rPr>
              <a:t>amosmarvellous48@gmail.com </a:t>
            </a:r>
            <a:endParaRPr dirty="0">
              <a:solidFill>
                <a:schemeClr val="lt1"/>
              </a:solidFill>
            </a:endParaRPr>
          </a:p>
          <a:p>
            <a:pPr marL="0" lvl="0" indent="0" algn="ctr" rtl="0">
              <a:spcBef>
                <a:spcPts val="0"/>
              </a:spcBef>
              <a:spcAft>
                <a:spcPts val="0"/>
              </a:spcAft>
              <a:buClr>
                <a:schemeClr val="dk1"/>
              </a:buClr>
              <a:buSzPts val="1100"/>
              <a:buFont typeface="Arial"/>
              <a:buNone/>
            </a:pPr>
            <a:r>
              <a:rPr lang="en" dirty="0">
                <a:solidFill>
                  <a:schemeClr val="lt1"/>
                </a:solidFill>
              </a:rPr>
              <a:t>+234</a:t>
            </a:r>
            <a:r>
              <a:rPr lang="en" dirty="0"/>
              <a:t> 702 625 4613</a:t>
            </a:r>
            <a:endParaRPr dirty="0">
              <a:solidFill>
                <a:schemeClr val="lt1"/>
              </a:solidFill>
            </a:endParaRPr>
          </a:p>
          <a:p>
            <a:pPr marL="0" lvl="0" indent="0" algn="ctr" rtl="0">
              <a:spcBef>
                <a:spcPts val="0"/>
              </a:spcBef>
              <a:spcAft>
                <a:spcPts val="0"/>
              </a:spcAft>
              <a:buNone/>
            </a:pPr>
            <a:endParaRPr dirty="0">
              <a:solidFill>
                <a:schemeClr val="lt1"/>
              </a:solidFill>
            </a:endParaRPr>
          </a:p>
        </p:txBody>
      </p:sp>
      <p:grpSp>
        <p:nvGrpSpPr>
          <p:cNvPr id="1421" name="Google Shape;1421;p57"/>
          <p:cNvGrpSpPr/>
          <p:nvPr/>
        </p:nvGrpSpPr>
        <p:grpSpPr>
          <a:xfrm>
            <a:off x="1006807" y="487596"/>
            <a:ext cx="288601" cy="1096693"/>
            <a:chOff x="1006700" y="2603975"/>
            <a:chExt cx="55450" cy="210700"/>
          </a:xfrm>
        </p:grpSpPr>
        <p:sp>
          <p:nvSpPr>
            <p:cNvPr id="1422" name="Google Shape;1422;p5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57"/>
          <p:cNvGrpSpPr/>
          <p:nvPr/>
        </p:nvGrpSpPr>
        <p:grpSpPr>
          <a:xfrm rot="5400000">
            <a:off x="7769557" y="3906771"/>
            <a:ext cx="288601" cy="1096693"/>
            <a:chOff x="1006700" y="2603975"/>
            <a:chExt cx="55450" cy="210700"/>
          </a:xfrm>
        </p:grpSpPr>
        <p:sp>
          <p:nvSpPr>
            <p:cNvPr id="1429" name="Google Shape;1429;p5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57"/>
          <p:cNvGrpSpPr/>
          <p:nvPr/>
        </p:nvGrpSpPr>
        <p:grpSpPr>
          <a:xfrm>
            <a:off x="551124" y="3629702"/>
            <a:ext cx="1178637" cy="1096691"/>
            <a:chOff x="827350" y="3629733"/>
            <a:chExt cx="1431600" cy="1332067"/>
          </a:xfrm>
        </p:grpSpPr>
        <p:sp>
          <p:nvSpPr>
            <p:cNvPr id="1436" name="Google Shape;1436;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7"/>
          <p:cNvGrpSpPr/>
          <p:nvPr/>
        </p:nvGrpSpPr>
        <p:grpSpPr>
          <a:xfrm>
            <a:off x="322602" y="2902809"/>
            <a:ext cx="781224" cy="726909"/>
            <a:chOff x="827350" y="3629733"/>
            <a:chExt cx="1431600" cy="1332067"/>
          </a:xfrm>
        </p:grpSpPr>
        <p:sp>
          <p:nvSpPr>
            <p:cNvPr id="1440" name="Google Shape;1440;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57"/>
          <p:cNvGrpSpPr/>
          <p:nvPr/>
        </p:nvGrpSpPr>
        <p:grpSpPr>
          <a:xfrm>
            <a:off x="1816189" y="4394848"/>
            <a:ext cx="356325" cy="331552"/>
            <a:chOff x="827350" y="3629733"/>
            <a:chExt cx="1431600" cy="1332067"/>
          </a:xfrm>
        </p:grpSpPr>
        <p:sp>
          <p:nvSpPr>
            <p:cNvPr id="1444" name="Google Shape;1444;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57"/>
          <p:cNvGrpSpPr/>
          <p:nvPr/>
        </p:nvGrpSpPr>
        <p:grpSpPr>
          <a:xfrm>
            <a:off x="7466251" y="219713"/>
            <a:ext cx="895180" cy="832942"/>
            <a:chOff x="827350" y="3629733"/>
            <a:chExt cx="1431600" cy="1332067"/>
          </a:xfrm>
        </p:grpSpPr>
        <p:sp>
          <p:nvSpPr>
            <p:cNvPr id="1448" name="Google Shape;1448;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57"/>
          <p:cNvGrpSpPr/>
          <p:nvPr/>
        </p:nvGrpSpPr>
        <p:grpSpPr>
          <a:xfrm>
            <a:off x="8131283" y="1065715"/>
            <a:ext cx="598982" cy="557337"/>
            <a:chOff x="827350" y="3629733"/>
            <a:chExt cx="1431600" cy="1332067"/>
          </a:xfrm>
        </p:grpSpPr>
        <p:sp>
          <p:nvSpPr>
            <p:cNvPr id="1452" name="Google Shape;1452;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7"/>
          <p:cNvGrpSpPr/>
          <p:nvPr/>
        </p:nvGrpSpPr>
        <p:grpSpPr>
          <a:xfrm>
            <a:off x="6901231" y="620669"/>
            <a:ext cx="464268" cy="431989"/>
            <a:chOff x="827350" y="3629733"/>
            <a:chExt cx="1431600" cy="1332067"/>
          </a:xfrm>
        </p:grpSpPr>
        <p:sp>
          <p:nvSpPr>
            <p:cNvPr id="1456" name="Google Shape;1456;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5BE47E1D-4BB1-17B6-136F-AC7E209180D4}"/>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E3273FD0-656A-7AF8-AE97-157710F96B86}"/>
              </a:ext>
            </a:extLst>
          </p:cNvPr>
          <p:cNvSpPr txBox="1">
            <a:spLocks noGrp="1"/>
          </p:cNvSpPr>
          <p:nvPr>
            <p:ph type="title"/>
          </p:nvPr>
        </p:nvSpPr>
        <p:spPr>
          <a:xfrm>
            <a:off x="704599" y="475488"/>
            <a:ext cx="6541328"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rgbClr val="273D40"/>
              </a:buClr>
              <a:buSzPts val="600"/>
              <a:buFont typeface="Arial"/>
              <a:buNone/>
            </a:pPr>
            <a:r>
              <a:rPr lang="en-US" dirty="0"/>
              <a:t>Key principles of </a:t>
            </a:r>
            <a:r>
              <a:rPr lang="en-US" dirty="0" err="1"/>
              <a:t>DevSecOps</a:t>
            </a:r>
            <a:endParaRPr lang="en-US" dirty="0"/>
          </a:p>
        </p:txBody>
      </p:sp>
      <p:sp>
        <p:nvSpPr>
          <p:cNvPr id="261" name="Google Shape;261;p44">
            <a:extLst>
              <a:ext uri="{FF2B5EF4-FFF2-40B4-BE49-F238E27FC236}">
                <a16:creationId xmlns:a16="http://schemas.microsoft.com/office/drawing/2014/main" id="{927C7ABA-168D-16D0-09E9-FE379931AC4A}"/>
              </a:ext>
            </a:extLst>
          </p:cNvPr>
          <p:cNvSpPr txBox="1">
            <a:spLocks noGrp="1"/>
          </p:cNvSpPr>
          <p:nvPr>
            <p:ph type="body" idx="1"/>
          </p:nvPr>
        </p:nvSpPr>
        <p:spPr>
          <a:xfrm>
            <a:off x="4747236" y="1504470"/>
            <a:ext cx="4161236" cy="3555501"/>
          </a:xfrm>
          <a:prstGeom prst="rect">
            <a:avLst/>
          </a:prstGeom>
        </p:spPr>
        <p:txBody>
          <a:bodyPr spcFirstLastPara="1" wrap="square" lIns="91425" tIns="91425" rIns="91425" bIns="91425" anchor="t" anchorCtr="0">
            <a:noAutofit/>
          </a:bodyPr>
          <a:lstStyle/>
          <a:p>
            <a:pPr marL="177800" indent="0">
              <a:buNone/>
            </a:pPr>
            <a:r>
              <a:rPr lang="en-US" b="1" dirty="0"/>
              <a:t>Continuous Security:</a:t>
            </a:r>
            <a:endParaRPr lang="en-US" dirty="0"/>
          </a:p>
          <a:p>
            <a:pPr>
              <a:buFont typeface="Arial" panose="020B0604020202020204" pitchFamily="34" charset="0"/>
              <a:buChar char="•"/>
            </a:pPr>
            <a:r>
              <a:rPr lang="en-US" dirty="0"/>
              <a:t>Security practices are continuously integrated into the CI/CD pipeline, allowing for ongoing security assessments and compliance checks.</a:t>
            </a:r>
          </a:p>
          <a:p>
            <a:pPr>
              <a:buFont typeface="Arial" panose="020B0604020202020204" pitchFamily="34" charset="0"/>
              <a:buChar char="•"/>
            </a:pPr>
            <a:r>
              <a:rPr lang="en-US" dirty="0"/>
              <a:t>This helps catch vulnerabilities early and reduces the cost and time needed for remediation.</a:t>
            </a:r>
          </a:p>
          <a:p>
            <a:pPr>
              <a:buFont typeface="Arial" panose="020B0604020202020204" pitchFamily="34" charset="0"/>
              <a:buChar char="•"/>
            </a:pPr>
            <a:endParaRPr lang="en-US" dirty="0"/>
          </a:p>
          <a:p>
            <a:pPr marL="177800" indent="0">
              <a:buNone/>
            </a:pPr>
            <a:r>
              <a:rPr lang="en-US" b="1" dirty="0"/>
              <a:t>Collaboration and Communication:</a:t>
            </a:r>
            <a:endParaRPr lang="en-US" dirty="0"/>
          </a:p>
          <a:p>
            <a:pPr>
              <a:buFont typeface="Arial" panose="020B0604020202020204" pitchFamily="34" charset="0"/>
              <a:buChar char="•"/>
            </a:pPr>
            <a:r>
              <a:rPr lang="en-US" dirty="0"/>
              <a:t>Encourages collaboration between development, operations, and security teams to create a culture of shared responsibility for security.</a:t>
            </a:r>
          </a:p>
          <a:p>
            <a:pPr>
              <a:buFont typeface="Arial" panose="020B0604020202020204" pitchFamily="34" charset="0"/>
              <a:buChar char="•"/>
            </a:pPr>
            <a:r>
              <a:rPr lang="en-US" dirty="0"/>
              <a:t>Regular communication helps ensure everyone is aligned on security objectives and practices.</a:t>
            </a:r>
          </a:p>
          <a:p>
            <a:pPr marL="177800" indent="0">
              <a:buNone/>
            </a:pPr>
            <a:endParaRPr lang="en-US" dirty="0"/>
          </a:p>
        </p:txBody>
      </p:sp>
      <p:pic>
        <p:nvPicPr>
          <p:cNvPr id="262" name="Google Shape;262;p44">
            <a:extLst>
              <a:ext uri="{FF2B5EF4-FFF2-40B4-BE49-F238E27FC236}">
                <a16:creationId xmlns:a16="http://schemas.microsoft.com/office/drawing/2014/main" id="{92B28AAE-9556-A5EC-3DAF-67F63248ECCF}"/>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922C550F-2F93-B44B-283A-65B29C829068}"/>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24665C1F-F5CC-4A18-81B9-A339067C2F5B}"/>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6CEC672A-290C-D547-84EA-6F5BB754E95F}"/>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EEF55A40-46E0-349C-2790-87B173ABE733}"/>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5C0FFC13-D065-9B0B-FFDB-3511F60199A8}"/>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541D4AB4-68E7-7CAB-8E72-A6C488AA9971}"/>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402823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68BDD15B-570B-A7B6-35B6-79D1A52FF693}"/>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8FC71593-0D7F-AA7F-B615-E105AB34E0F9}"/>
              </a:ext>
            </a:extLst>
          </p:cNvPr>
          <p:cNvSpPr txBox="1">
            <a:spLocks noGrp="1"/>
          </p:cNvSpPr>
          <p:nvPr>
            <p:ph type="title"/>
          </p:nvPr>
        </p:nvSpPr>
        <p:spPr>
          <a:xfrm>
            <a:off x="704599" y="475488"/>
            <a:ext cx="6541328"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rgbClr val="273D40"/>
              </a:buClr>
              <a:buSzPts val="600"/>
              <a:buFont typeface="Arial"/>
              <a:buNone/>
            </a:pPr>
            <a:r>
              <a:rPr lang="en-US"/>
              <a:t>Some practices </a:t>
            </a:r>
            <a:r>
              <a:rPr lang="en-US" dirty="0"/>
              <a:t>in </a:t>
            </a:r>
            <a:r>
              <a:rPr lang="en-US" dirty="0" err="1"/>
              <a:t>DevSecOps</a:t>
            </a:r>
            <a:endParaRPr lang="en-US" dirty="0"/>
          </a:p>
        </p:txBody>
      </p:sp>
      <p:sp>
        <p:nvSpPr>
          <p:cNvPr id="261" name="Google Shape;261;p44">
            <a:extLst>
              <a:ext uri="{FF2B5EF4-FFF2-40B4-BE49-F238E27FC236}">
                <a16:creationId xmlns:a16="http://schemas.microsoft.com/office/drawing/2014/main" id="{48777826-29AF-D765-D0FE-776280B18F92}"/>
              </a:ext>
            </a:extLst>
          </p:cNvPr>
          <p:cNvSpPr txBox="1">
            <a:spLocks noGrp="1"/>
          </p:cNvSpPr>
          <p:nvPr>
            <p:ph type="body" idx="1"/>
          </p:nvPr>
        </p:nvSpPr>
        <p:spPr>
          <a:xfrm>
            <a:off x="4747236" y="1504470"/>
            <a:ext cx="4161236" cy="3555501"/>
          </a:xfrm>
          <a:prstGeom prst="rect">
            <a:avLst/>
          </a:prstGeom>
        </p:spPr>
        <p:txBody>
          <a:bodyPr spcFirstLastPara="1" wrap="square" lIns="91425" tIns="91425" rIns="91425" bIns="91425" anchor="t" anchorCtr="0">
            <a:noAutofit/>
          </a:bodyPr>
          <a:lstStyle/>
          <a:p>
            <a:pPr marL="177800" indent="0">
              <a:buNone/>
            </a:pPr>
            <a:r>
              <a:rPr lang="en-US" b="1" dirty="0"/>
              <a:t>Automated Security Testing:</a:t>
            </a:r>
            <a:endParaRPr lang="en-US" dirty="0"/>
          </a:p>
          <a:p>
            <a:pPr>
              <a:buFont typeface="Arial" panose="020B0604020202020204" pitchFamily="34" charset="0"/>
              <a:buChar char="•"/>
            </a:pPr>
            <a:r>
              <a:rPr lang="en-US" dirty="0"/>
              <a:t>Integrate automated security testing tools into CI/CD pipelines for static and dynamic analysis.</a:t>
            </a:r>
          </a:p>
          <a:p>
            <a:pPr>
              <a:buFont typeface="Arial" panose="020B0604020202020204" pitchFamily="34" charset="0"/>
              <a:buChar char="•"/>
            </a:pPr>
            <a:r>
              <a:rPr lang="en-US" dirty="0"/>
              <a:t>Use tools like SAST (Static Application Security Testing) and DAST (Dynamic Application Security Testing).</a:t>
            </a:r>
          </a:p>
          <a:p>
            <a:pPr>
              <a:buFont typeface="Arial" panose="020B0604020202020204" pitchFamily="34" charset="0"/>
              <a:buChar char="•"/>
            </a:pPr>
            <a:endParaRPr lang="en-US" dirty="0"/>
          </a:p>
          <a:p>
            <a:pPr marL="177800" indent="0">
              <a:buNone/>
            </a:pPr>
            <a:r>
              <a:rPr lang="en-US" b="1" dirty="0"/>
              <a:t>Monitoring and Logging:</a:t>
            </a:r>
            <a:endParaRPr lang="en-US" dirty="0"/>
          </a:p>
          <a:p>
            <a:pPr>
              <a:buFont typeface="Arial" panose="020B0604020202020204" pitchFamily="34" charset="0"/>
              <a:buChar char="•"/>
            </a:pPr>
            <a:r>
              <a:rPr lang="en-US" dirty="0"/>
              <a:t>Implement continuous monitoring for security threats and log management to identify and respond to incidents promptly.</a:t>
            </a:r>
          </a:p>
          <a:p>
            <a:pPr>
              <a:buFont typeface="Arial" panose="020B0604020202020204" pitchFamily="34" charset="0"/>
              <a:buChar char="•"/>
            </a:pPr>
            <a:r>
              <a:rPr lang="en-US" dirty="0"/>
              <a:t>Use tools that provide insights into application </a:t>
            </a:r>
            <a:r>
              <a:rPr lang="en-US" dirty="0" err="1"/>
              <a:t>behaviour</a:t>
            </a:r>
            <a:r>
              <a:rPr lang="en-US" dirty="0"/>
              <a:t> and potential security issues.</a:t>
            </a:r>
          </a:p>
          <a:p>
            <a:pPr marL="177800" indent="0">
              <a:buNone/>
            </a:pPr>
            <a:endParaRPr lang="en-US" dirty="0"/>
          </a:p>
        </p:txBody>
      </p:sp>
      <p:pic>
        <p:nvPicPr>
          <p:cNvPr id="262" name="Google Shape;262;p44">
            <a:extLst>
              <a:ext uri="{FF2B5EF4-FFF2-40B4-BE49-F238E27FC236}">
                <a16:creationId xmlns:a16="http://schemas.microsoft.com/office/drawing/2014/main" id="{3666EF59-8EB5-C467-51E7-5F29AEDE9BF6}"/>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41694558-1EC0-557D-8EBA-CD727780B209}"/>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05CB220C-C998-206E-8F3B-95EC59F530C3}"/>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22FB1E2A-DDDB-B566-0E32-817FBB79EADD}"/>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0DA15081-F59B-D945-5926-B682BF4159F3}"/>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6EB90497-FB8D-8AAA-834E-B78EF03A2B8E}"/>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8E2C09B2-F692-F220-FDCE-695BB3DDB288}"/>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123757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A842DEAA-1E1E-85D6-229E-D27C82FD4CEC}"/>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2702CCC2-B3B0-6255-CA6A-C7FD06EE5533}"/>
              </a:ext>
            </a:extLst>
          </p:cNvPr>
          <p:cNvSpPr txBox="1">
            <a:spLocks noGrp="1"/>
          </p:cNvSpPr>
          <p:nvPr>
            <p:ph type="title"/>
          </p:nvPr>
        </p:nvSpPr>
        <p:spPr>
          <a:xfrm>
            <a:off x="704599" y="475488"/>
            <a:ext cx="6541328"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rgbClr val="273D40"/>
              </a:buClr>
              <a:buSzPts val="600"/>
              <a:buFont typeface="Arial"/>
              <a:buNone/>
            </a:pPr>
            <a:r>
              <a:rPr lang="en-US" dirty="0"/>
              <a:t>Key practices in </a:t>
            </a:r>
            <a:r>
              <a:rPr lang="en-US" dirty="0" err="1"/>
              <a:t>DevSecOps</a:t>
            </a:r>
            <a:endParaRPr lang="en-US" dirty="0"/>
          </a:p>
        </p:txBody>
      </p:sp>
      <p:sp>
        <p:nvSpPr>
          <p:cNvPr id="261" name="Google Shape;261;p44">
            <a:extLst>
              <a:ext uri="{FF2B5EF4-FFF2-40B4-BE49-F238E27FC236}">
                <a16:creationId xmlns:a16="http://schemas.microsoft.com/office/drawing/2014/main" id="{0A4BF005-D6D5-26A6-D4B8-4B12214F2189}"/>
              </a:ext>
            </a:extLst>
          </p:cNvPr>
          <p:cNvSpPr txBox="1">
            <a:spLocks noGrp="1"/>
          </p:cNvSpPr>
          <p:nvPr>
            <p:ph type="body" idx="1"/>
          </p:nvPr>
        </p:nvSpPr>
        <p:spPr>
          <a:xfrm>
            <a:off x="4747236" y="1504470"/>
            <a:ext cx="4161236" cy="3555501"/>
          </a:xfrm>
          <a:prstGeom prst="rect">
            <a:avLst/>
          </a:prstGeom>
        </p:spPr>
        <p:txBody>
          <a:bodyPr spcFirstLastPara="1" wrap="square" lIns="91425" tIns="91425" rIns="91425" bIns="91425" anchor="t" anchorCtr="0">
            <a:noAutofit/>
          </a:bodyPr>
          <a:lstStyle/>
          <a:p>
            <a:pPr marL="177800" indent="0">
              <a:buNone/>
            </a:pPr>
            <a:r>
              <a:rPr lang="en-US" b="1" dirty="0"/>
              <a:t>Incident Response Planning:</a:t>
            </a:r>
            <a:endParaRPr lang="en-US" dirty="0"/>
          </a:p>
          <a:p>
            <a:pPr>
              <a:buFont typeface="Arial" panose="020B0604020202020204" pitchFamily="34" charset="0"/>
              <a:buChar char="•"/>
            </a:pPr>
            <a:r>
              <a:rPr lang="en-US" dirty="0"/>
              <a:t>Develop and regularly update incident response plans to ensure readiness for security breaches.</a:t>
            </a:r>
          </a:p>
          <a:p>
            <a:pPr>
              <a:buFont typeface="Arial" panose="020B0604020202020204" pitchFamily="34" charset="0"/>
              <a:buChar char="•"/>
            </a:pPr>
            <a:r>
              <a:rPr lang="en-US" dirty="0"/>
              <a:t>Conduct training and simulations to prepare teams for real-world scenarios.</a:t>
            </a:r>
          </a:p>
        </p:txBody>
      </p:sp>
      <p:pic>
        <p:nvPicPr>
          <p:cNvPr id="262" name="Google Shape;262;p44">
            <a:extLst>
              <a:ext uri="{FF2B5EF4-FFF2-40B4-BE49-F238E27FC236}">
                <a16:creationId xmlns:a16="http://schemas.microsoft.com/office/drawing/2014/main" id="{FF275ADA-1D59-1D99-1BC6-BC006175DD21}"/>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CD6FA738-6E14-CC0C-3B2A-99F782EDAB11}"/>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03DE197D-6469-B654-5BE3-94DCE62772E1}"/>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A8F8D616-B6BF-E808-CF6D-A58E379D4087}"/>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6E219CAA-3ED2-7B54-7B8C-7C065B9A8305}"/>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1C0CB539-8F2D-9DF9-7B61-C327B9F8B7F4}"/>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0DA950F4-C2AE-FF3D-5853-2692577D9C63}"/>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370123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5"/>
        <p:cNvGrpSpPr/>
        <p:nvPr/>
      </p:nvGrpSpPr>
      <p:grpSpPr>
        <a:xfrm>
          <a:off x="0" y="0"/>
          <a:ext cx="0" cy="0"/>
          <a:chOff x="0" y="0"/>
          <a:chExt cx="0" cy="0"/>
        </a:xfrm>
      </p:grpSpPr>
      <p:pic>
        <p:nvPicPr>
          <p:cNvPr id="216" name="Google Shape;216;p41"/>
          <p:cNvPicPr preferRelativeResize="0"/>
          <p:nvPr/>
        </p:nvPicPr>
        <p:blipFill>
          <a:blip r:embed="rId3">
            <a:alphaModFix/>
          </a:blip>
          <a:stretch>
            <a:fillRect/>
          </a:stretch>
        </p:blipFill>
        <p:spPr>
          <a:xfrm>
            <a:off x="5109125" y="-889800"/>
            <a:ext cx="3571874" cy="3555501"/>
          </a:xfrm>
          <a:prstGeom prst="rect">
            <a:avLst/>
          </a:prstGeom>
          <a:noFill/>
          <a:ln>
            <a:noFill/>
          </a:ln>
        </p:spPr>
      </p:pic>
      <p:pic>
        <p:nvPicPr>
          <p:cNvPr id="217" name="Google Shape;217;p41"/>
          <p:cNvPicPr preferRelativeResize="0"/>
          <p:nvPr/>
        </p:nvPicPr>
        <p:blipFill>
          <a:blip r:embed="rId3">
            <a:alphaModFix/>
          </a:blip>
          <a:stretch>
            <a:fillRect/>
          </a:stretch>
        </p:blipFill>
        <p:spPr>
          <a:xfrm flipH="1">
            <a:off x="6090600" y="2991075"/>
            <a:ext cx="3571874" cy="3555501"/>
          </a:xfrm>
          <a:prstGeom prst="rect">
            <a:avLst/>
          </a:prstGeom>
          <a:noFill/>
          <a:ln>
            <a:noFill/>
          </a:ln>
        </p:spPr>
      </p:pic>
      <p:sp>
        <p:nvSpPr>
          <p:cNvPr id="218" name="Google Shape;218;p41"/>
          <p:cNvSpPr txBox="1">
            <a:spLocks noGrp="1"/>
          </p:cNvSpPr>
          <p:nvPr>
            <p:ph type="ctrTitle"/>
          </p:nvPr>
        </p:nvSpPr>
        <p:spPr>
          <a:xfrm>
            <a:off x="340693" y="1841810"/>
            <a:ext cx="5479757" cy="14598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5000" dirty="0"/>
              <a:t>Application Security Testing</a:t>
            </a:r>
            <a:endParaRPr lang="en-US" sz="5000" dirty="0">
              <a:solidFill>
                <a:schemeClr val="dk2"/>
              </a:solidFill>
            </a:endParaRPr>
          </a:p>
        </p:txBody>
      </p:sp>
      <p:pic>
        <p:nvPicPr>
          <p:cNvPr id="220" name="Google Shape;220;p41"/>
          <p:cNvPicPr preferRelativeResize="0"/>
          <p:nvPr/>
        </p:nvPicPr>
        <p:blipFill>
          <a:blip r:embed="rId4">
            <a:alphaModFix/>
          </a:blip>
          <a:stretch>
            <a:fillRect/>
          </a:stretch>
        </p:blipFill>
        <p:spPr>
          <a:xfrm>
            <a:off x="6633750" y="1682925"/>
            <a:ext cx="1797024" cy="1872659"/>
          </a:xfrm>
          <a:prstGeom prst="rect">
            <a:avLst/>
          </a:prstGeom>
          <a:noFill/>
          <a:ln>
            <a:noFill/>
          </a:ln>
        </p:spPr>
      </p:pic>
      <p:pic>
        <p:nvPicPr>
          <p:cNvPr id="221" name="Google Shape;221;p41"/>
          <p:cNvPicPr preferRelativeResize="0"/>
          <p:nvPr/>
        </p:nvPicPr>
        <p:blipFill>
          <a:blip r:embed="rId5">
            <a:alphaModFix/>
          </a:blip>
          <a:stretch>
            <a:fillRect/>
          </a:stretch>
        </p:blipFill>
        <p:spPr>
          <a:xfrm>
            <a:off x="5820450" y="1207077"/>
            <a:ext cx="2685800" cy="2685800"/>
          </a:xfrm>
          <a:prstGeom prst="rect">
            <a:avLst/>
          </a:prstGeom>
          <a:noFill/>
          <a:ln>
            <a:noFill/>
          </a:ln>
        </p:spPr>
      </p:pic>
      <p:pic>
        <p:nvPicPr>
          <p:cNvPr id="222" name="Google Shape;222;p41"/>
          <p:cNvPicPr preferRelativeResize="0"/>
          <p:nvPr/>
        </p:nvPicPr>
        <p:blipFill>
          <a:blip r:embed="rId6">
            <a:alphaModFix/>
          </a:blip>
          <a:stretch>
            <a:fillRect/>
          </a:stretch>
        </p:blipFill>
        <p:spPr>
          <a:xfrm rot="1685820">
            <a:off x="5804150" y="1973400"/>
            <a:ext cx="1797025" cy="1690971"/>
          </a:xfrm>
          <a:prstGeom prst="rect">
            <a:avLst/>
          </a:prstGeom>
          <a:noFill/>
          <a:ln>
            <a:noFill/>
          </a:ln>
        </p:spPr>
      </p:pic>
      <p:pic>
        <p:nvPicPr>
          <p:cNvPr id="223" name="Google Shape;223;p41"/>
          <p:cNvPicPr preferRelativeResize="0"/>
          <p:nvPr/>
        </p:nvPicPr>
        <p:blipFill>
          <a:blip r:embed="rId7">
            <a:alphaModFix/>
          </a:blip>
          <a:stretch>
            <a:fillRect/>
          </a:stretch>
        </p:blipFill>
        <p:spPr>
          <a:xfrm rot="-6298734">
            <a:off x="5502566" y="877290"/>
            <a:ext cx="1775043" cy="1600522"/>
          </a:xfrm>
          <a:prstGeom prst="rect">
            <a:avLst/>
          </a:prstGeom>
          <a:noFill/>
          <a:ln>
            <a:noFill/>
          </a:ln>
        </p:spPr>
      </p:pic>
      <p:pic>
        <p:nvPicPr>
          <p:cNvPr id="224" name="Google Shape;224;p41"/>
          <p:cNvPicPr preferRelativeResize="0"/>
          <p:nvPr/>
        </p:nvPicPr>
        <p:blipFill>
          <a:blip r:embed="rId8">
            <a:alphaModFix/>
          </a:blip>
          <a:stretch>
            <a:fillRect/>
          </a:stretch>
        </p:blipFill>
        <p:spPr>
          <a:xfrm>
            <a:off x="7540650" y="665775"/>
            <a:ext cx="588600" cy="618625"/>
          </a:xfrm>
          <a:prstGeom prst="rect">
            <a:avLst/>
          </a:prstGeom>
          <a:noFill/>
          <a:ln>
            <a:noFill/>
          </a:ln>
        </p:spPr>
      </p:pic>
      <p:pic>
        <p:nvPicPr>
          <p:cNvPr id="225" name="Google Shape;225;p41"/>
          <p:cNvPicPr preferRelativeResize="0"/>
          <p:nvPr/>
        </p:nvPicPr>
        <p:blipFill>
          <a:blip r:embed="rId9">
            <a:alphaModFix/>
          </a:blip>
          <a:stretch>
            <a:fillRect/>
          </a:stretch>
        </p:blipFill>
        <p:spPr>
          <a:xfrm>
            <a:off x="5820450" y="3804825"/>
            <a:ext cx="839381" cy="80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08"/>
        <p:cNvGrpSpPr/>
        <p:nvPr/>
      </p:nvGrpSpPr>
      <p:grpSpPr>
        <a:xfrm>
          <a:off x="0" y="0"/>
          <a:ext cx="0" cy="0"/>
          <a:chOff x="0" y="0"/>
          <a:chExt cx="0" cy="0"/>
        </a:xfrm>
      </p:grpSpPr>
      <p:sp>
        <p:nvSpPr>
          <p:cNvPr id="309" name="Google Shape;309;p47"/>
          <p:cNvSpPr txBox="1">
            <a:spLocks noGrp="1"/>
          </p:cNvSpPr>
          <p:nvPr>
            <p:ph type="title"/>
          </p:nvPr>
        </p:nvSpPr>
        <p:spPr>
          <a:xfrm>
            <a:off x="3674199" y="2106650"/>
            <a:ext cx="4730301" cy="139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Application Security Testing</a:t>
            </a:r>
            <a:endParaRPr dirty="0"/>
          </a:p>
        </p:txBody>
      </p:sp>
      <p:sp>
        <p:nvSpPr>
          <p:cNvPr id="310" name="Google Shape;310;p47"/>
          <p:cNvSpPr txBox="1">
            <a:spLocks noGrp="1"/>
          </p:cNvSpPr>
          <p:nvPr>
            <p:ph type="title" idx="2"/>
          </p:nvPr>
        </p:nvSpPr>
        <p:spPr>
          <a:xfrm>
            <a:off x="5843075" y="737511"/>
            <a:ext cx="2561400" cy="1216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pic>
        <p:nvPicPr>
          <p:cNvPr id="312" name="Google Shape;312;p47"/>
          <p:cNvPicPr preferRelativeResize="0"/>
          <p:nvPr/>
        </p:nvPicPr>
        <p:blipFill>
          <a:blip r:embed="rId3">
            <a:alphaModFix/>
          </a:blip>
          <a:stretch>
            <a:fillRect/>
          </a:stretch>
        </p:blipFill>
        <p:spPr>
          <a:xfrm>
            <a:off x="773800" y="582975"/>
            <a:ext cx="3571874" cy="3555501"/>
          </a:xfrm>
          <a:prstGeom prst="rect">
            <a:avLst/>
          </a:prstGeom>
          <a:noFill/>
          <a:ln>
            <a:noFill/>
          </a:ln>
        </p:spPr>
      </p:pic>
      <p:pic>
        <p:nvPicPr>
          <p:cNvPr id="313" name="Google Shape;313;p47"/>
          <p:cNvPicPr preferRelativeResize="0"/>
          <p:nvPr/>
        </p:nvPicPr>
        <p:blipFill>
          <a:blip r:embed="rId4">
            <a:alphaModFix/>
          </a:blip>
          <a:stretch>
            <a:fillRect/>
          </a:stretch>
        </p:blipFill>
        <p:spPr>
          <a:xfrm>
            <a:off x="519500" y="1683213"/>
            <a:ext cx="3408968" cy="1140212"/>
          </a:xfrm>
          <a:prstGeom prst="rect">
            <a:avLst/>
          </a:prstGeom>
          <a:noFill/>
          <a:ln>
            <a:noFill/>
          </a:ln>
        </p:spPr>
      </p:pic>
      <p:pic>
        <p:nvPicPr>
          <p:cNvPr id="314" name="Google Shape;314;p47"/>
          <p:cNvPicPr preferRelativeResize="0"/>
          <p:nvPr/>
        </p:nvPicPr>
        <p:blipFill>
          <a:blip r:embed="rId5">
            <a:alphaModFix/>
          </a:blip>
          <a:stretch>
            <a:fillRect/>
          </a:stretch>
        </p:blipFill>
        <p:spPr>
          <a:xfrm rot="-1040281">
            <a:off x="647121" y="1777047"/>
            <a:ext cx="3408965" cy="1293349"/>
          </a:xfrm>
          <a:prstGeom prst="rect">
            <a:avLst/>
          </a:prstGeom>
          <a:noFill/>
          <a:ln>
            <a:noFill/>
          </a:ln>
        </p:spPr>
      </p:pic>
      <p:pic>
        <p:nvPicPr>
          <p:cNvPr id="315" name="Google Shape;315;p47"/>
          <p:cNvPicPr preferRelativeResize="0"/>
          <p:nvPr/>
        </p:nvPicPr>
        <p:blipFill>
          <a:blip r:embed="rId6">
            <a:alphaModFix/>
          </a:blip>
          <a:stretch>
            <a:fillRect/>
          </a:stretch>
        </p:blipFill>
        <p:spPr>
          <a:xfrm flipH="1">
            <a:off x="1247862" y="1683838"/>
            <a:ext cx="1952275" cy="2044775"/>
          </a:xfrm>
          <a:prstGeom prst="rect">
            <a:avLst/>
          </a:prstGeom>
          <a:noFill/>
          <a:ln>
            <a:noFill/>
          </a:ln>
        </p:spPr>
      </p:pic>
      <p:pic>
        <p:nvPicPr>
          <p:cNvPr id="316" name="Google Shape;316;p47"/>
          <p:cNvPicPr preferRelativeResize="0"/>
          <p:nvPr/>
        </p:nvPicPr>
        <p:blipFill>
          <a:blip r:embed="rId7">
            <a:alphaModFix/>
          </a:blip>
          <a:stretch>
            <a:fillRect/>
          </a:stretch>
        </p:blipFill>
        <p:spPr>
          <a:xfrm>
            <a:off x="1734400" y="943141"/>
            <a:ext cx="704744" cy="740700"/>
          </a:xfrm>
          <a:prstGeom prst="rect">
            <a:avLst/>
          </a:prstGeom>
          <a:noFill/>
          <a:ln>
            <a:noFill/>
          </a:ln>
        </p:spPr>
      </p:pic>
      <p:pic>
        <p:nvPicPr>
          <p:cNvPr id="317" name="Google Shape;317;p47"/>
          <p:cNvPicPr preferRelativeResize="0"/>
          <p:nvPr/>
        </p:nvPicPr>
        <p:blipFill>
          <a:blip r:embed="rId8">
            <a:alphaModFix/>
          </a:blip>
          <a:stretch>
            <a:fillRect/>
          </a:stretch>
        </p:blipFill>
        <p:spPr>
          <a:xfrm>
            <a:off x="1534250" y="3626650"/>
            <a:ext cx="839381" cy="803750"/>
          </a:xfrm>
          <a:prstGeom prst="rect">
            <a:avLst/>
          </a:prstGeom>
          <a:noFill/>
          <a:ln>
            <a:noFill/>
          </a:ln>
        </p:spPr>
      </p:pic>
      <p:pic>
        <p:nvPicPr>
          <p:cNvPr id="318" name="Google Shape;318;p47"/>
          <p:cNvPicPr preferRelativeResize="0"/>
          <p:nvPr/>
        </p:nvPicPr>
        <p:blipFill>
          <a:blip r:embed="rId9">
            <a:alphaModFix/>
          </a:blip>
          <a:stretch>
            <a:fillRect/>
          </a:stretch>
        </p:blipFill>
        <p:spPr>
          <a:xfrm>
            <a:off x="3941691" y="899509"/>
            <a:ext cx="875027" cy="89218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9">
          <a:extLst>
            <a:ext uri="{FF2B5EF4-FFF2-40B4-BE49-F238E27FC236}">
              <a16:creationId xmlns:a16="http://schemas.microsoft.com/office/drawing/2014/main" id="{0A48A3D6-C9AC-7A24-030D-A5E2B3E1A684}"/>
            </a:ext>
          </a:extLst>
        </p:cNvPr>
        <p:cNvGrpSpPr/>
        <p:nvPr/>
      </p:nvGrpSpPr>
      <p:grpSpPr>
        <a:xfrm>
          <a:off x="0" y="0"/>
          <a:ext cx="0" cy="0"/>
          <a:chOff x="0" y="0"/>
          <a:chExt cx="0" cy="0"/>
        </a:xfrm>
      </p:grpSpPr>
      <p:sp>
        <p:nvSpPr>
          <p:cNvPr id="260" name="Google Shape;260;p44">
            <a:extLst>
              <a:ext uri="{FF2B5EF4-FFF2-40B4-BE49-F238E27FC236}">
                <a16:creationId xmlns:a16="http://schemas.microsoft.com/office/drawing/2014/main" id="{D2873295-6148-28B3-D9A6-296E3F916E76}"/>
              </a:ext>
            </a:extLst>
          </p:cNvPr>
          <p:cNvSpPr txBox="1">
            <a:spLocks noGrp="1"/>
          </p:cNvSpPr>
          <p:nvPr>
            <p:ph type="title"/>
          </p:nvPr>
        </p:nvSpPr>
        <p:spPr>
          <a:xfrm>
            <a:off x="704599" y="475488"/>
            <a:ext cx="5329055" cy="530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What is application security?</a:t>
            </a:r>
            <a:endParaRPr dirty="0"/>
          </a:p>
        </p:txBody>
      </p:sp>
      <p:sp>
        <p:nvSpPr>
          <p:cNvPr id="261" name="Google Shape;261;p44">
            <a:extLst>
              <a:ext uri="{FF2B5EF4-FFF2-40B4-BE49-F238E27FC236}">
                <a16:creationId xmlns:a16="http://schemas.microsoft.com/office/drawing/2014/main" id="{744046DB-6DED-4DE6-E690-87A07E7DFF47}"/>
              </a:ext>
            </a:extLst>
          </p:cNvPr>
          <p:cNvSpPr txBox="1">
            <a:spLocks noGrp="1"/>
          </p:cNvSpPr>
          <p:nvPr>
            <p:ph type="body" idx="1"/>
          </p:nvPr>
        </p:nvSpPr>
        <p:spPr>
          <a:xfrm>
            <a:off x="4788800" y="1691464"/>
            <a:ext cx="3499200" cy="27281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r>
              <a:rPr lang="en-US" b="0" i="0" dirty="0">
                <a:solidFill>
                  <a:srgbClr val="E8E8E8"/>
                </a:solidFill>
                <a:effectLst/>
                <a:latin typeface="Google Sans"/>
              </a:rPr>
              <a:t>Application security is </a:t>
            </a:r>
            <a:r>
              <a:rPr lang="en-US" b="0" i="0" dirty="0">
                <a:solidFill>
                  <a:srgbClr val="FFFFFF"/>
                </a:solidFill>
                <a:effectLst/>
                <a:latin typeface="Google Sans"/>
              </a:rPr>
              <a:t>the process of developing, adding, and testing security features within applications to prevent security vulnerabilities against threats such as unauthorized access and modification</a:t>
            </a:r>
            <a:endParaRPr lang="en-US" dirty="0"/>
          </a:p>
        </p:txBody>
      </p:sp>
      <p:pic>
        <p:nvPicPr>
          <p:cNvPr id="262" name="Google Shape;262;p44">
            <a:extLst>
              <a:ext uri="{FF2B5EF4-FFF2-40B4-BE49-F238E27FC236}">
                <a16:creationId xmlns:a16="http://schemas.microsoft.com/office/drawing/2014/main" id="{CFFE1E39-8B21-7DAA-FDC6-CCAB5FFFF48C}"/>
              </a:ext>
            </a:extLst>
          </p:cNvPr>
          <p:cNvPicPr preferRelativeResize="0"/>
          <p:nvPr/>
        </p:nvPicPr>
        <p:blipFill>
          <a:blip r:embed="rId3">
            <a:alphaModFix/>
          </a:blip>
          <a:stretch>
            <a:fillRect/>
          </a:stretch>
        </p:blipFill>
        <p:spPr>
          <a:xfrm>
            <a:off x="653987" y="1167725"/>
            <a:ext cx="3571874" cy="3555501"/>
          </a:xfrm>
          <a:prstGeom prst="rect">
            <a:avLst/>
          </a:prstGeom>
          <a:noFill/>
          <a:ln>
            <a:noFill/>
          </a:ln>
        </p:spPr>
      </p:pic>
      <p:pic>
        <p:nvPicPr>
          <p:cNvPr id="263" name="Google Shape;263;p44">
            <a:extLst>
              <a:ext uri="{FF2B5EF4-FFF2-40B4-BE49-F238E27FC236}">
                <a16:creationId xmlns:a16="http://schemas.microsoft.com/office/drawing/2014/main" id="{8E916759-9DE6-FD02-F86B-EB159D063609}"/>
              </a:ext>
            </a:extLst>
          </p:cNvPr>
          <p:cNvPicPr preferRelativeResize="0"/>
          <p:nvPr/>
        </p:nvPicPr>
        <p:blipFill>
          <a:blip r:embed="rId4">
            <a:alphaModFix/>
          </a:blip>
          <a:stretch>
            <a:fillRect/>
          </a:stretch>
        </p:blipFill>
        <p:spPr>
          <a:xfrm>
            <a:off x="760225" y="2469463"/>
            <a:ext cx="3408968" cy="1140212"/>
          </a:xfrm>
          <a:prstGeom prst="rect">
            <a:avLst/>
          </a:prstGeom>
          <a:noFill/>
          <a:ln>
            <a:noFill/>
          </a:ln>
        </p:spPr>
      </p:pic>
      <p:pic>
        <p:nvPicPr>
          <p:cNvPr id="264" name="Google Shape;264;p44">
            <a:extLst>
              <a:ext uri="{FF2B5EF4-FFF2-40B4-BE49-F238E27FC236}">
                <a16:creationId xmlns:a16="http://schemas.microsoft.com/office/drawing/2014/main" id="{01DEEC6E-A022-C66A-63E5-D75AA31940CA}"/>
              </a:ext>
            </a:extLst>
          </p:cNvPr>
          <p:cNvPicPr preferRelativeResize="0"/>
          <p:nvPr/>
        </p:nvPicPr>
        <p:blipFill>
          <a:blip r:embed="rId5">
            <a:alphaModFix/>
          </a:blip>
          <a:stretch>
            <a:fillRect/>
          </a:stretch>
        </p:blipFill>
        <p:spPr>
          <a:xfrm rot="-1040281">
            <a:off x="735446" y="2410897"/>
            <a:ext cx="3408965" cy="1293349"/>
          </a:xfrm>
          <a:prstGeom prst="rect">
            <a:avLst/>
          </a:prstGeom>
          <a:noFill/>
          <a:ln>
            <a:noFill/>
          </a:ln>
        </p:spPr>
      </p:pic>
      <p:pic>
        <p:nvPicPr>
          <p:cNvPr id="265" name="Google Shape;265;p44">
            <a:extLst>
              <a:ext uri="{FF2B5EF4-FFF2-40B4-BE49-F238E27FC236}">
                <a16:creationId xmlns:a16="http://schemas.microsoft.com/office/drawing/2014/main" id="{136404E5-82D9-AE6F-9F1E-A205D4580706}"/>
              </a:ext>
            </a:extLst>
          </p:cNvPr>
          <p:cNvPicPr preferRelativeResize="0"/>
          <p:nvPr/>
        </p:nvPicPr>
        <p:blipFill>
          <a:blip r:embed="rId6">
            <a:alphaModFix/>
          </a:blip>
          <a:stretch>
            <a:fillRect/>
          </a:stretch>
        </p:blipFill>
        <p:spPr>
          <a:xfrm>
            <a:off x="1771486" y="1704051"/>
            <a:ext cx="1026100" cy="2336423"/>
          </a:xfrm>
          <a:prstGeom prst="rect">
            <a:avLst/>
          </a:prstGeom>
          <a:noFill/>
          <a:ln>
            <a:noFill/>
          </a:ln>
        </p:spPr>
      </p:pic>
      <p:pic>
        <p:nvPicPr>
          <p:cNvPr id="266" name="Google Shape;266;p44">
            <a:extLst>
              <a:ext uri="{FF2B5EF4-FFF2-40B4-BE49-F238E27FC236}">
                <a16:creationId xmlns:a16="http://schemas.microsoft.com/office/drawing/2014/main" id="{9D4E15E8-45A2-18FE-CE7B-B12152CBF90A}"/>
              </a:ext>
            </a:extLst>
          </p:cNvPr>
          <p:cNvPicPr preferRelativeResize="0"/>
          <p:nvPr/>
        </p:nvPicPr>
        <p:blipFill>
          <a:blip r:embed="rId7">
            <a:alphaModFix/>
          </a:blip>
          <a:stretch>
            <a:fillRect/>
          </a:stretch>
        </p:blipFill>
        <p:spPr>
          <a:xfrm>
            <a:off x="2107288" y="2577850"/>
            <a:ext cx="1001075" cy="2250501"/>
          </a:xfrm>
          <a:prstGeom prst="rect">
            <a:avLst/>
          </a:prstGeom>
          <a:noFill/>
          <a:ln>
            <a:noFill/>
          </a:ln>
        </p:spPr>
      </p:pic>
      <p:pic>
        <p:nvPicPr>
          <p:cNvPr id="267" name="Google Shape;267;p44">
            <a:extLst>
              <a:ext uri="{FF2B5EF4-FFF2-40B4-BE49-F238E27FC236}">
                <a16:creationId xmlns:a16="http://schemas.microsoft.com/office/drawing/2014/main" id="{68FF34B6-A836-780B-A1AA-205ACF4FAB27}"/>
              </a:ext>
            </a:extLst>
          </p:cNvPr>
          <p:cNvPicPr preferRelativeResize="0"/>
          <p:nvPr/>
        </p:nvPicPr>
        <p:blipFill>
          <a:blip r:embed="rId8">
            <a:alphaModFix/>
          </a:blip>
          <a:stretch>
            <a:fillRect/>
          </a:stretch>
        </p:blipFill>
        <p:spPr>
          <a:xfrm>
            <a:off x="3402400" y="3258525"/>
            <a:ext cx="839381" cy="803750"/>
          </a:xfrm>
          <a:prstGeom prst="rect">
            <a:avLst/>
          </a:prstGeom>
          <a:noFill/>
          <a:ln>
            <a:noFill/>
          </a:ln>
        </p:spPr>
      </p:pic>
      <p:pic>
        <p:nvPicPr>
          <p:cNvPr id="268" name="Google Shape;268;p44">
            <a:extLst>
              <a:ext uri="{FF2B5EF4-FFF2-40B4-BE49-F238E27FC236}">
                <a16:creationId xmlns:a16="http://schemas.microsoft.com/office/drawing/2014/main" id="{404238AF-CF52-4B17-303D-9A22954DBC78}"/>
              </a:ext>
            </a:extLst>
          </p:cNvPr>
          <p:cNvPicPr preferRelativeResize="0"/>
          <p:nvPr/>
        </p:nvPicPr>
        <p:blipFill>
          <a:blip r:embed="rId9">
            <a:alphaModFix/>
          </a:blip>
          <a:stretch>
            <a:fillRect/>
          </a:stretch>
        </p:blipFill>
        <p:spPr>
          <a:xfrm>
            <a:off x="965300" y="3586366"/>
            <a:ext cx="704744" cy="740700"/>
          </a:xfrm>
          <a:prstGeom prst="rect">
            <a:avLst/>
          </a:prstGeom>
          <a:noFill/>
          <a:ln>
            <a:noFill/>
          </a:ln>
        </p:spPr>
      </p:pic>
    </p:spTree>
    <p:extLst>
      <p:ext uri="{BB962C8B-B14F-4D97-AF65-F5344CB8AC3E}">
        <p14:creationId xmlns:p14="http://schemas.microsoft.com/office/powerpoint/2010/main" val="483667043"/>
      </p:ext>
    </p:extLst>
  </p:cSld>
  <p:clrMapOvr>
    <a:masterClrMapping/>
  </p:clrMapOvr>
</p:sld>
</file>

<file path=ppt/theme/theme1.xml><?xml version="1.0" encoding="utf-8"?>
<a:theme xmlns:a="http://schemas.openxmlformats.org/drawingml/2006/main" name="Black and Gold Pitch Deck by Slidesgo">
  <a:themeElements>
    <a:clrScheme name="Simple Light">
      <a:dk1>
        <a:srgbClr val="000000"/>
      </a:dk1>
      <a:lt1>
        <a:srgbClr val="E9C78C"/>
      </a:lt1>
      <a:dk2>
        <a:srgbClr val="FAECD3"/>
      </a:dk2>
      <a:lt2>
        <a:srgbClr val="FFFFFF"/>
      </a:lt2>
      <a:accent1>
        <a:srgbClr val="E2E2E2"/>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3542</TotalTime>
  <Words>1293</Words>
  <Application>Microsoft Office PowerPoint</Application>
  <PresentationFormat>On-screen Show (16:9)</PresentationFormat>
  <Paragraphs>119</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Cardo</vt:lpstr>
      <vt:lpstr>Arial</vt:lpstr>
      <vt:lpstr>Josefin Sans</vt:lpstr>
      <vt:lpstr>Google Sans</vt:lpstr>
      <vt:lpstr>Karla</vt:lpstr>
      <vt:lpstr>Open Sans</vt:lpstr>
      <vt:lpstr>Black and Gold Pitch Deck by Slidesgo</vt:lpstr>
      <vt:lpstr>DevSecOps</vt:lpstr>
      <vt:lpstr>What is DevSecOps?</vt:lpstr>
      <vt:lpstr>Key principles of DevSecOps</vt:lpstr>
      <vt:lpstr>Key principles of DevSecOps</vt:lpstr>
      <vt:lpstr>Some practices in DevSecOps</vt:lpstr>
      <vt:lpstr>Key practices in DevSecOps</vt:lpstr>
      <vt:lpstr>Application Security Testing</vt:lpstr>
      <vt:lpstr>Application Security Testing</vt:lpstr>
      <vt:lpstr>What is application security?</vt:lpstr>
      <vt:lpstr>Types of application security</vt:lpstr>
      <vt:lpstr>Authetication</vt:lpstr>
      <vt:lpstr>Authorization</vt:lpstr>
      <vt:lpstr>Encryption</vt:lpstr>
      <vt:lpstr>Logging</vt:lpstr>
      <vt:lpstr>Application security testing</vt:lpstr>
      <vt:lpstr>What is application security testing?</vt:lpstr>
      <vt:lpstr>Burp suite</vt:lpstr>
      <vt:lpstr>What is Burp suite</vt:lpstr>
      <vt:lpstr>Key features of Burp suite</vt:lpstr>
      <vt:lpstr>API Testing</vt:lpstr>
      <vt:lpstr>What is an API?</vt:lpstr>
      <vt:lpstr>What is API testing?</vt:lpstr>
      <vt:lpstr>Importance of API testing</vt:lpstr>
      <vt:lpstr>API testing</vt:lpstr>
      <vt:lpstr>API testing</vt:lpstr>
      <vt:lpstr>Practical Exercise</vt:lpstr>
      <vt:lpstr>Scenerio</vt:lpstr>
      <vt:lpstr>Automating the tasks.</vt:lpstr>
      <vt:lpstr>Methodologies for Application testing</vt:lpstr>
      <vt:lpstr>What is OWASP?</vt:lpstr>
      <vt:lpstr>Integrating OWASP in DevSecOps.</vt:lpstr>
      <vt:lpstr>Integrating OWASP in DevSecOps.</vt:lpstr>
      <vt:lpstr>Integrating OWASP in DevSecOps.</vt:lpstr>
      <vt:lpstr>Integrating OWASP in DevSecOps.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Marvellous Amos</dc:creator>
  <cp:lastModifiedBy>Marvellous Amos</cp:lastModifiedBy>
  <cp:revision>24</cp:revision>
  <dcterms:modified xsi:type="dcterms:W3CDTF">2024-10-25T10:13:07Z</dcterms:modified>
</cp:coreProperties>
</file>