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2"/>
  </p:notesMasterIdLst>
  <p:handoutMasterIdLst>
    <p:handoutMasterId r:id="rId23"/>
  </p:handoutMasterIdLst>
  <p:sldIdLst>
    <p:sldId id="264" r:id="rId5"/>
    <p:sldId id="276" r:id="rId6"/>
    <p:sldId id="277" r:id="rId7"/>
    <p:sldId id="278" r:id="rId8"/>
    <p:sldId id="279" r:id="rId9"/>
    <p:sldId id="281" r:id="rId10"/>
    <p:sldId id="282" r:id="rId11"/>
    <p:sldId id="283" r:id="rId12"/>
    <p:sldId id="284" r:id="rId13"/>
    <p:sldId id="285" r:id="rId14"/>
    <p:sldId id="266" r:id="rId15"/>
    <p:sldId id="286" r:id="rId16"/>
    <p:sldId id="288" r:id="rId17"/>
    <p:sldId id="289" r:id="rId18"/>
    <p:sldId id="290" r:id="rId19"/>
    <p:sldId id="291" r:id="rId20"/>
    <p:sldId id="292" r:id="rId21"/>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howGuides="1">
      <p:cViewPr varScale="1">
        <p:scale>
          <a:sx n="63" d="100"/>
          <a:sy n="63" d="100"/>
        </p:scale>
        <p:origin x="90" y="1032"/>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2018/12/26</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2018/12/26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2018/12/26</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smtClean="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2018/12/26</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2018/12/26</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2018/12/26</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2018/12/26</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2018/12/26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2018/12/26</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2018/12/26</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2506463"/>
          </a:xfrm>
        </p:spPr>
        <p:txBody>
          <a:bodyPr rtlCol="0"/>
          <a:lstStyle/>
          <a:p>
            <a:pPr rtl="0"/>
            <a:r>
              <a:rPr lang="en-US" altLang="zh-CN" dirty="0" smtClean="0">
                <a:latin typeface="微软雅黑" panose="020B0503020204020204" pitchFamily="34" charset="-122"/>
                <a:ea typeface="微软雅黑" panose="020B0503020204020204" pitchFamily="34" charset="-122"/>
              </a:rPr>
              <a:t>2018 </a:t>
            </a:r>
            <a:r>
              <a:rPr lang="zh-CN" altLang="en-US" dirty="0" smtClean="0">
                <a:latin typeface="微软雅黑" panose="020B0503020204020204" pitchFamily="34" charset="-122"/>
                <a:ea typeface="微软雅黑" panose="020B0503020204020204" pitchFamily="34" charset="-122"/>
              </a:rPr>
              <a:t>读书报告汇报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4672383" y="4005064"/>
            <a:ext cx="7008574" cy="589632"/>
          </a:xfrm>
        </p:spPr>
        <p:txBody>
          <a:bodyPr rtlCol="0"/>
          <a:lstStyle/>
          <a:p>
            <a:pPr rtl="0"/>
            <a:r>
              <a:rPr lang="zh-CN" altLang="en-US" dirty="0" smtClean="0">
                <a:latin typeface="微软雅黑" panose="020B0503020204020204" pitchFamily="34" charset="-122"/>
                <a:ea typeface="微软雅黑" panose="020B0503020204020204" pitchFamily="34" charset="-122"/>
              </a:rPr>
              <a:t>通过场景地图估计推断场景结构</a:t>
            </a:r>
            <a:endParaRPr lang="zh-CN" altLang="en-US" dirty="0">
              <a:latin typeface="微软雅黑" panose="020B0503020204020204" pitchFamily="34" charset="-122"/>
              <a:ea typeface="微软雅黑" panose="020B0503020204020204" pitchFamily="34" charset="-122"/>
            </a:endParaRPr>
          </a:p>
        </p:txBody>
      </p:sp>
      <p:sp>
        <p:nvSpPr>
          <p:cNvPr id="4" name="副标题 2"/>
          <p:cNvSpPr txBox="1">
            <a:spLocks/>
          </p:cNvSpPr>
          <p:nvPr/>
        </p:nvSpPr>
        <p:spPr>
          <a:xfrm>
            <a:off x="4662767" y="4594696"/>
            <a:ext cx="7008574" cy="589632"/>
          </a:xfrm>
          <a:prstGeom prst="rect">
            <a:avLst/>
          </a:prstGeom>
        </p:spPr>
        <p:txBody>
          <a:bodyPr vert="horz" lIns="121899" tIns="60949" rIns="121899" bIns="60949" rtlCol="0">
            <a:normAutofit/>
          </a:bodyPr>
          <a:lstStyle>
            <a:lvl1pPr marL="0" indent="0" algn="l" defTabSz="1218987" rtl="0" eaLnBrk="1" latinLnBrk="0" hangingPunct="1">
              <a:lnSpc>
                <a:spcPct val="95000"/>
              </a:lnSpc>
              <a:spcBef>
                <a:spcPts val="0"/>
              </a:spcBef>
              <a:buSzPct val="100000"/>
              <a:buFont typeface="Arial" pitchFamily="34" charset="0"/>
              <a:buNone/>
              <a:defRPr sz="2800" b="0" kern="1200">
                <a:solidFill>
                  <a:schemeClr val="tx1"/>
                </a:solidFill>
                <a:latin typeface="微软雅黑" panose="020B0503020204020204" pitchFamily="34" charset="-122"/>
                <a:ea typeface="微软雅黑" panose="020B0503020204020204" pitchFamily="34" charset="-122"/>
                <a:cs typeface="+mn-cs"/>
              </a:defRPr>
            </a:lvl1pPr>
            <a:lvl2pPr marL="609493" indent="0" algn="ctr" defTabSz="1218987" rtl="0"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1218987"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828480"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2437973"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304746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r>
              <a:rPr lang="zh-CN" altLang="en-US" sz="2000" dirty="0" smtClean="0">
                <a:solidFill>
                  <a:schemeClr val="tx2"/>
                </a:solidFill>
              </a:rPr>
              <a:t>汇报人 项叶盛</a:t>
            </a:r>
            <a:endParaRPr lang="zh-CN" altLang="en-US" sz="2000" dirty="0">
              <a:solidFill>
                <a:schemeClr val="tx2"/>
              </a:solidFill>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3</a:t>
            </a:r>
            <a:r>
              <a:rPr lang="zh-CN" altLang="en-US" dirty="0"/>
              <a:t>、用于场景生成的渲染管线</a:t>
            </a:r>
            <a:endParaRPr lang="en-US" altLang="zh-CN" dirty="0"/>
          </a:p>
        </p:txBody>
      </p:sp>
      <p:sp>
        <p:nvSpPr>
          <p:cNvPr id="6" name="内容占位符 5"/>
          <p:cNvSpPr>
            <a:spLocks noGrp="1"/>
          </p:cNvSpPr>
          <p:nvPr>
            <p:ph sz="half" idx="2"/>
          </p:nvPr>
        </p:nvSpPr>
        <p:spPr>
          <a:xfrm>
            <a:off x="1117309" y="1628800"/>
            <a:ext cx="8001439" cy="4896544"/>
          </a:xfrm>
        </p:spPr>
        <p:txBody>
          <a:bodyPr rtlCol="0"/>
          <a:lstStyle/>
          <a:p>
            <a:r>
              <a:rPr lang="zh-CN" altLang="zh-CN" dirty="0">
                <a:solidFill>
                  <a:schemeClr val="tx2"/>
                </a:solidFill>
              </a:rPr>
              <a:t>当管线被询问新的训练示例时，就会生成一个随机</a:t>
            </a:r>
            <a:r>
              <a:rPr lang="zh-CN" altLang="zh-CN" dirty="0" smtClean="0">
                <a:solidFill>
                  <a:schemeClr val="tx2"/>
                </a:solidFill>
              </a:rPr>
              <a:t>场景。</a:t>
            </a:r>
            <a:r>
              <a:rPr lang="zh-CN" altLang="zh-CN" dirty="0">
                <a:solidFill>
                  <a:schemeClr val="tx2"/>
                </a:solidFill>
              </a:rPr>
              <a:t>首先从模型集合</a:t>
            </a:r>
            <a:r>
              <a:rPr lang="en-US" altLang="zh-CN" dirty="0">
                <a:solidFill>
                  <a:schemeClr val="tx2"/>
                </a:solidFill>
              </a:rPr>
              <a:t>O</a:t>
            </a:r>
            <a:r>
              <a:rPr lang="zh-CN" altLang="zh-CN" dirty="0">
                <a:solidFill>
                  <a:schemeClr val="tx2"/>
                </a:solidFill>
              </a:rPr>
              <a:t>中随机取出</a:t>
            </a:r>
            <a:r>
              <a:rPr lang="en-US" altLang="zh-CN" dirty="0">
                <a:solidFill>
                  <a:schemeClr val="tx2"/>
                </a:solidFill>
              </a:rPr>
              <a:t>2</a:t>
            </a:r>
            <a:r>
              <a:rPr lang="zh-CN" altLang="zh-CN" dirty="0">
                <a:solidFill>
                  <a:schemeClr val="tx2"/>
                </a:solidFill>
              </a:rPr>
              <a:t>到</a:t>
            </a:r>
            <a:r>
              <a:rPr lang="en-US" altLang="zh-CN" dirty="0">
                <a:solidFill>
                  <a:schemeClr val="tx2"/>
                </a:solidFill>
              </a:rPr>
              <a:t>6</a:t>
            </a:r>
            <a:r>
              <a:rPr lang="zh-CN" altLang="zh-CN" dirty="0">
                <a:solidFill>
                  <a:schemeClr val="tx2"/>
                </a:solidFill>
              </a:rPr>
              <a:t>个模型，并随机放在一个</a:t>
            </a:r>
            <a:r>
              <a:rPr lang="en-US" altLang="zh-CN" dirty="0">
                <a:solidFill>
                  <a:schemeClr val="tx2"/>
                </a:solidFill>
              </a:rPr>
              <a:t>6x6</a:t>
            </a:r>
            <a:r>
              <a:rPr lang="zh-CN" altLang="zh-CN" dirty="0">
                <a:solidFill>
                  <a:schemeClr val="tx2"/>
                </a:solidFill>
              </a:rPr>
              <a:t>平方米的中心周围的某个位置上。之后再以上矢量为方向随机旋转</a:t>
            </a:r>
            <a:r>
              <a:rPr lang="en-US" altLang="zh-CN" dirty="0">
                <a:solidFill>
                  <a:schemeClr val="tx2"/>
                </a:solidFill>
              </a:rPr>
              <a:t>90</a:t>
            </a:r>
            <a:r>
              <a:rPr lang="zh-CN" altLang="zh-CN" dirty="0">
                <a:solidFill>
                  <a:schemeClr val="tx2"/>
                </a:solidFill>
              </a:rPr>
              <a:t>的倍数度。在对</a:t>
            </a:r>
            <a:r>
              <a:rPr lang="en-US" altLang="zh-CN" dirty="0">
                <a:solidFill>
                  <a:schemeClr val="tx2"/>
                </a:solidFill>
              </a:rPr>
              <a:t>100</a:t>
            </a:r>
            <a:r>
              <a:rPr lang="zh-CN" altLang="zh-CN" dirty="0">
                <a:solidFill>
                  <a:schemeClr val="tx2"/>
                </a:solidFill>
              </a:rPr>
              <a:t>张公开的室内照片的检查显示，一面墙几乎总是可见的，而另一面垂直的墙大约有</a:t>
            </a:r>
            <a:r>
              <a:rPr lang="en-US" altLang="zh-CN" dirty="0">
                <a:solidFill>
                  <a:schemeClr val="tx2"/>
                </a:solidFill>
              </a:rPr>
              <a:t>75%</a:t>
            </a:r>
            <a:r>
              <a:rPr lang="zh-CN" altLang="zh-CN" dirty="0">
                <a:solidFill>
                  <a:schemeClr val="tx2"/>
                </a:solidFill>
              </a:rPr>
              <a:t>的概率是可见的。因此，两个垂直的墙壁被随机地放置在场景的周围，但是具有连贯的方向。最后模型和墙面分别从纹理集合</a:t>
            </a:r>
            <a:r>
              <a:rPr lang="en-US" altLang="zh-CN" dirty="0">
                <a:solidFill>
                  <a:schemeClr val="tx2"/>
                </a:solidFill>
              </a:rPr>
              <a:t>T</a:t>
            </a:r>
            <a:r>
              <a:rPr lang="zh-CN" altLang="zh-CN" dirty="0">
                <a:solidFill>
                  <a:schemeClr val="tx2"/>
                </a:solidFill>
              </a:rPr>
              <a:t>中随机采样，然后进行缩放。如果包含了较小的纹理，就是用重复的模式模拟纹理。</a:t>
            </a:r>
          </a:p>
          <a:p>
            <a:r>
              <a:rPr lang="zh-CN" altLang="zh-CN" dirty="0">
                <a:solidFill>
                  <a:schemeClr val="tx2"/>
                </a:solidFill>
              </a:rPr>
              <a:t>相机被随机放置在高度在</a:t>
            </a:r>
            <a:r>
              <a:rPr lang="en-US" altLang="zh-CN" dirty="0">
                <a:solidFill>
                  <a:schemeClr val="tx2"/>
                </a:solidFill>
              </a:rPr>
              <a:t>I</a:t>
            </a:r>
            <a:r>
              <a:rPr lang="zh-CN" altLang="zh-CN" dirty="0">
                <a:solidFill>
                  <a:schemeClr val="tx2"/>
                </a:solidFill>
              </a:rPr>
              <a:t>米和</a:t>
            </a:r>
            <a:r>
              <a:rPr lang="en-US" altLang="zh-CN" dirty="0">
                <a:solidFill>
                  <a:schemeClr val="tx2"/>
                </a:solidFill>
              </a:rPr>
              <a:t>1.8</a:t>
            </a:r>
            <a:r>
              <a:rPr lang="zh-CN" altLang="zh-CN" dirty="0">
                <a:solidFill>
                  <a:schemeClr val="tx2"/>
                </a:solidFill>
              </a:rPr>
              <a:t>米之间的地方，以模拟手持相机拍摄出来的照片。</a:t>
            </a:r>
          </a:p>
        </p:txBody>
      </p:sp>
      <p:pic>
        <p:nvPicPr>
          <p:cNvPr id="3" name="图片 2"/>
          <p:cNvPicPr>
            <a:picLocks noChangeAspect="1"/>
          </p:cNvPicPr>
          <p:nvPr/>
        </p:nvPicPr>
        <p:blipFill>
          <a:blip r:embed="rId2"/>
          <a:stretch>
            <a:fillRect/>
          </a:stretch>
        </p:blipFill>
        <p:spPr>
          <a:xfrm>
            <a:off x="9444517" y="260648"/>
            <a:ext cx="1518136" cy="5976664"/>
          </a:xfrm>
          <a:prstGeom prst="rect">
            <a:avLst/>
          </a:prstGeom>
        </p:spPr>
      </p:pic>
      <p:sp>
        <p:nvSpPr>
          <p:cNvPr id="4" name="文本框 3"/>
          <p:cNvSpPr txBox="1"/>
          <p:nvPr/>
        </p:nvSpPr>
        <p:spPr>
          <a:xfrm>
            <a:off x="9222491" y="6294511"/>
            <a:ext cx="2031325" cy="461665"/>
          </a:xfrm>
          <a:prstGeom prst="rect">
            <a:avLst/>
          </a:prstGeom>
          <a:noFill/>
        </p:spPr>
        <p:txBody>
          <a:bodyPr wrap="none" rtlCol="0">
            <a:spAutoFit/>
          </a:bodyPr>
          <a:lstStyle/>
          <a:p>
            <a:r>
              <a:rPr lang="zh-CN" altLang="en-US" dirty="0" smtClean="0">
                <a:solidFill>
                  <a:schemeClr val="tx2"/>
                </a:solidFill>
              </a:rPr>
              <a:t>随机场景示例</a:t>
            </a:r>
            <a:endParaRPr lang="zh-CN" altLang="en-US" dirty="0">
              <a:solidFill>
                <a:schemeClr val="tx2"/>
              </a:solidFill>
            </a:endParaRPr>
          </a:p>
        </p:txBody>
      </p:sp>
    </p:spTree>
    <p:extLst>
      <p:ext uri="{BB962C8B-B14F-4D97-AF65-F5344CB8AC3E}">
        <p14:creationId xmlns:p14="http://schemas.microsoft.com/office/powerpoint/2010/main" val="421373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1988840"/>
            <a:ext cx="7152590" cy="792088"/>
          </a:xfrm>
        </p:spPr>
        <p:txBody>
          <a:bodyPr rtlCol="0">
            <a:normAutofit fontScale="90000"/>
          </a:bodyPr>
          <a:lstStyle/>
          <a:p>
            <a:r>
              <a:rPr lang="zh-CN" altLang="en-US" dirty="0"/>
              <a:t>结果评估</a:t>
            </a:r>
            <a:endParaRPr lang="en-US" dirty="0"/>
          </a:p>
        </p:txBody>
      </p:sp>
      <p:sp>
        <p:nvSpPr>
          <p:cNvPr id="3" name="文本占位符 2"/>
          <p:cNvSpPr>
            <a:spLocks noGrp="1"/>
          </p:cNvSpPr>
          <p:nvPr>
            <p:ph type="body" idx="1"/>
          </p:nvPr>
        </p:nvSpPr>
        <p:spPr>
          <a:xfrm>
            <a:off x="909836" y="2788920"/>
            <a:ext cx="7008574" cy="1296987"/>
          </a:xfrm>
        </p:spPr>
        <p:txBody>
          <a:bodyPr rtlCol="0" anchor="t"/>
          <a:lstStyle/>
          <a:p>
            <a:pPr rtl="0"/>
            <a:r>
              <a:rPr lang="en-US" altLang="zh-CN" dirty="0" smtClean="0"/>
              <a:t>1</a:t>
            </a:r>
            <a:r>
              <a:rPr lang="zh-CN" altLang="en-US" dirty="0" smtClean="0"/>
              <a:t>、与其他方法之间的比较</a:t>
            </a:r>
            <a:endParaRPr lang="en-US" altLang="zh-CN" dirty="0" smtClean="0"/>
          </a:p>
          <a:p>
            <a:pPr rtl="0"/>
            <a:r>
              <a:rPr lang="en-US" altLang="zh-CN" dirty="0" smtClean="0"/>
              <a:t>2</a:t>
            </a:r>
            <a:r>
              <a:rPr lang="zh-CN" altLang="en-US" dirty="0" smtClean="0"/>
              <a:t>、本方法对密集对象场景的识别效果</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8" y="76200"/>
            <a:ext cx="10593727" cy="1397000"/>
          </a:xfrm>
        </p:spPr>
        <p:txBody>
          <a:bodyPr rtlCol="0"/>
          <a:lstStyle/>
          <a:p>
            <a:r>
              <a:rPr lang="en-US" altLang="zh-CN" dirty="0"/>
              <a:t>1</a:t>
            </a:r>
            <a:r>
              <a:rPr lang="zh-CN" altLang="en-US" dirty="0"/>
              <a:t>、与其他方法之间的</a:t>
            </a:r>
            <a:r>
              <a:rPr lang="zh-CN" altLang="en-US" dirty="0" smtClean="0"/>
              <a:t>比较</a:t>
            </a:r>
            <a:r>
              <a:rPr lang="en-US" altLang="zh-CN" dirty="0" smtClean="0"/>
              <a:t>——</a:t>
            </a:r>
            <a:r>
              <a:rPr lang="zh-CN" altLang="en-US" dirty="0" smtClean="0"/>
              <a:t>样本示例</a:t>
            </a:r>
            <a:endParaRPr lang="en-US" altLang="zh-CN" dirty="0"/>
          </a:p>
        </p:txBody>
      </p:sp>
      <p:sp>
        <p:nvSpPr>
          <p:cNvPr id="5" name="文本框 4"/>
          <p:cNvSpPr txBox="1"/>
          <p:nvPr/>
        </p:nvSpPr>
        <p:spPr>
          <a:xfrm>
            <a:off x="8711936" y="1473200"/>
            <a:ext cx="3240360" cy="2246769"/>
          </a:xfrm>
          <a:prstGeom prst="rect">
            <a:avLst/>
          </a:prstGeom>
          <a:noFill/>
        </p:spPr>
        <p:txBody>
          <a:bodyPr wrap="square" rtlCol="0">
            <a:spAutoFit/>
          </a:bodyPr>
          <a:lstStyle/>
          <a:p>
            <a:r>
              <a:rPr lang="zh-CN" altLang="zh-CN" sz="2000" dirty="0">
                <a:solidFill>
                  <a:schemeClr val="tx2"/>
                </a:solidFill>
              </a:rPr>
              <a:t>每列代表一类别，每行代表一个样本。放置的正确性用颜色表示：绿色为正确的位置；黄色为错误的位置；红色为遗漏的。右：使用语义分割和深度估计的联合输出的场景地图。</a:t>
            </a:r>
          </a:p>
        </p:txBody>
      </p:sp>
      <p:pic>
        <p:nvPicPr>
          <p:cNvPr id="9" name="图片 8"/>
          <p:cNvPicPr/>
          <p:nvPr/>
        </p:nvPicPr>
        <p:blipFill>
          <a:blip r:embed="rId2"/>
          <a:stretch>
            <a:fillRect/>
          </a:stretch>
        </p:blipFill>
        <p:spPr>
          <a:xfrm>
            <a:off x="693811" y="1489968"/>
            <a:ext cx="8018125" cy="5179391"/>
          </a:xfrm>
          <a:prstGeom prst="rect">
            <a:avLst/>
          </a:prstGeom>
        </p:spPr>
      </p:pic>
      <p:sp>
        <p:nvSpPr>
          <p:cNvPr id="4" name="矩形 3"/>
          <p:cNvSpPr/>
          <p:nvPr/>
        </p:nvSpPr>
        <p:spPr>
          <a:xfrm>
            <a:off x="8702908" y="3719969"/>
            <a:ext cx="3240360" cy="2554545"/>
          </a:xfrm>
          <a:prstGeom prst="rect">
            <a:avLst/>
          </a:prstGeom>
        </p:spPr>
        <p:txBody>
          <a:bodyPr wrap="square">
            <a:spAutoFit/>
          </a:bodyPr>
          <a:lstStyle/>
          <a:p>
            <a:r>
              <a:rPr lang="zh-CN" altLang="zh-CN" sz="20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可以看出本方法的清晰优势。可以发现，虽然本方法并非每次都能找到准确的位置，但是实际上出现的物体都被正确的检测到了。语义分割和深度估计的方法会遗漏一些对象，而且多次将一个对象检测成两个对象。</a:t>
            </a:r>
            <a:endParaRPr lang="zh-CN" altLang="en-US" sz="2000" dirty="0">
              <a:solidFill>
                <a:schemeClr val="tx2"/>
              </a:solidFill>
            </a:endParaRPr>
          </a:p>
        </p:txBody>
      </p:sp>
    </p:spTree>
    <p:extLst>
      <p:ext uri="{BB962C8B-B14F-4D97-AF65-F5344CB8AC3E}">
        <p14:creationId xmlns:p14="http://schemas.microsoft.com/office/powerpoint/2010/main" val="35905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8" y="76200"/>
            <a:ext cx="10521719" cy="1397000"/>
          </a:xfrm>
        </p:spPr>
        <p:txBody>
          <a:bodyPr rtlCol="0"/>
          <a:lstStyle/>
          <a:p>
            <a:r>
              <a:rPr lang="en-US" altLang="zh-CN" dirty="0"/>
              <a:t>1</a:t>
            </a:r>
            <a:r>
              <a:rPr lang="zh-CN" altLang="en-US" dirty="0"/>
              <a:t>、与其他方法之间的比较</a:t>
            </a:r>
            <a:r>
              <a:rPr lang="en-US" altLang="zh-CN" dirty="0" smtClean="0"/>
              <a:t>——</a:t>
            </a:r>
            <a:r>
              <a:rPr lang="zh-CN" altLang="en-US" dirty="0" smtClean="0"/>
              <a:t>数值结果</a:t>
            </a:r>
            <a:endParaRPr lang="en-US" altLang="zh-CN" dirty="0"/>
          </a:p>
        </p:txBody>
      </p:sp>
      <p:sp>
        <p:nvSpPr>
          <p:cNvPr id="5" name="文本框 4"/>
          <p:cNvSpPr txBox="1"/>
          <p:nvPr/>
        </p:nvSpPr>
        <p:spPr>
          <a:xfrm>
            <a:off x="405778" y="3873856"/>
            <a:ext cx="7992889" cy="1015663"/>
          </a:xfrm>
          <a:prstGeom prst="rect">
            <a:avLst/>
          </a:prstGeom>
          <a:noFill/>
        </p:spPr>
        <p:txBody>
          <a:bodyPr wrap="square" rtlCol="0">
            <a:spAutoFit/>
          </a:bodyPr>
          <a:lstStyle/>
          <a:p>
            <a:r>
              <a:rPr lang="en-US" altLang="zh-CN" sz="2000" dirty="0">
                <a:solidFill>
                  <a:schemeClr val="tx2"/>
                </a:solidFill>
              </a:rPr>
              <a:t>TPR</a:t>
            </a:r>
            <a:r>
              <a:rPr lang="zh-CN" altLang="zh-CN" sz="2000" dirty="0">
                <a:solidFill>
                  <a:schemeClr val="tx2"/>
                </a:solidFill>
              </a:rPr>
              <a:t>是完全正确率，</a:t>
            </a:r>
            <a:r>
              <a:rPr lang="en-US" altLang="zh-CN" sz="2000" dirty="0">
                <a:solidFill>
                  <a:schemeClr val="tx2"/>
                </a:solidFill>
              </a:rPr>
              <a:t>TPR+1</a:t>
            </a:r>
            <a:r>
              <a:rPr lang="zh-CN" altLang="zh-CN" sz="2000" dirty="0">
                <a:solidFill>
                  <a:schemeClr val="tx2"/>
                </a:solidFill>
              </a:rPr>
              <a:t>是允许</a:t>
            </a:r>
            <a:r>
              <a:rPr lang="en-US" altLang="zh-CN" sz="2000" dirty="0">
                <a:solidFill>
                  <a:schemeClr val="tx2"/>
                </a:solidFill>
              </a:rPr>
              <a:t>1</a:t>
            </a:r>
            <a:r>
              <a:rPr lang="zh-CN" altLang="zh-CN" sz="2000" dirty="0">
                <a:solidFill>
                  <a:schemeClr val="tx2"/>
                </a:solidFill>
              </a:rPr>
              <a:t>格错误的正确率，</a:t>
            </a:r>
            <a:r>
              <a:rPr lang="en-US" altLang="zh-CN" sz="2000" dirty="0">
                <a:solidFill>
                  <a:schemeClr val="tx2"/>
                </a:solidFill>
              </a:rPr>
              <a:t>TPR+2</a:t>
            </a:r>
            <a:r>
              <a:rPr lang="zh-CN" altLang="zh-CN" sz="2000" dirty="0">
                <a:solidFill>
                  <a:schemeClr val="tx2"/>
                </a:solidFill>
              </a:rPr>
              <a:t>是允许</a:t>
            </a:r>
            <a:r>
              <a:rPr lang="en-US" altLang="zh-CN" sz="2000" dirty="0">
                <a:solidFill>
                  <a:schemeClr val="tx2"/>
                </a:solidFill>
              </a:rPr>
              <a:t>2</a:t>
            </a:r>
            <a:r>
              <a:rPr lang="zh-CN" altLang="zh-CN" sz="2000" dirty="0">
                <a:solidFill>
                  <a:schemeClr val="tx2"/>
                </a:solidFill>
              </a:rPr>
              <a:t>格错误的正确率。</a:t>
            </a:r>
            <a:r>
              <a:rPr lang="en-US" altLang="zh-CN" sz="2000" dirty="0">
                <a:solidFill>
                  <a:schemeClr val="tx2"/>
                </a:solidFill>
              </a:rPr>
              <a:t>FPR</a:t>
            </a:r>
            <a:r>
              <a:rPr lang="zh-CN" altLang="zh-CN" sz="2000" dirty="0">
                <a:solidFill>
                  <a:schemeClr val="tx2"/>
                </a:solidFill>
              </a:rPr>
              <a:t>是完全错误率，由于大多数网格单元是空的，所以错误率十分低。</a:t>
            </a:r>
          </a:p>
        </p:txBody>
      </p:sp>
      <p:sp>
        <p:nvSpPr>
          <p:cNvPr id="4" name="矩形 3"/>
          <p:cNvSpPr/>
          <p:nvPr/>
        </p:nvSpPr>
        <p:spPr>
          <a:xfrm>
            <a:off x="8702908" y="3719969"/>
            <a:ext cx="3240360" cy="2554545"/>
          </a:xfrm>
          <a:prstGeom prst="rect">
            <a:avLst/>
          </a:prstGeom>
        </p:spPr>
        <p:txBody>
          <a:bodyPr wrap="square">
            <a:spAutoFit/>
          </a:bodyPr>
          <a:lstStyle/>
          <a:p>
            <a:r>
              <a:rPr lang="zh-CN" altLang="zh-CN" sz="20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可以看出本方法的清晰优势。可以发现，虽然本方法并非每次都能找到准确的位置，但是实际上出现的物体都被正确的检测到了。语义分割和深度估计的方法会遗漏一些对象，而且多次将一个对象检测成两个对象。</a:t>
            </a:r>
            <a:endParaRPr lang="zh-CN" altLang="en-US" sz="2000" dirty="0">
              <a:solidFill>
                <a:schemeClr val="tx2"/>
              </a:solidFill>
            </a:endParaRPr>
          </a:p>
        </p:txBody>
      </p:sp>
      <p:pic>
        <p:nvPicPr>
          <p:cNvPr id="6" name="图片 5"/>
          <p:cNvPicPr/>
          <p:nvPr/>
        </p:nvPicPr>
        <p:blipFill>
          <a:blip r:embed="rId2"/>
          <a:stretch>
            <a:fillRect/>
          </a:stretch>
        </p:blipFill>
        <p:spPr>
          <a:xfrm>
            <a:off x="405779" y="1628799"/>
            <a:ext cx="8162241" cy="2091169"/>
          </a:xfrm>
          <a:prstGeom prst="rect">
            <a:avLst/>
          </a:prstGeom>
        </p:spPr>
      </p:pic>
    </p:spTree>
    <p:extLst>
      <p:ext uri="{BB962C8B-B14F-4D97-AF65-F5344CB8AC3E}">
        <p14:creationId xmlns:p14="http://schemas.microsoft.com/office/powerpoint/2010/main" val="328587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844" y="386104"/>
            <a:ext cx="10521719" cy="882656"/>
          </a:xfrm>
        </p:spPr>
        <p:txBody>
          <a:bodyPr rtlCol="0"/>
          <a:lstStyle/>
          <a:p>
            <a:r>
              <a:rPr lang="en-US" altLang="zh-CN" dirty="0"/>
              <a:t>2</a:t>
            </a:r>
            <a:r>
              <a:rPr lang="zh-CN" altLang="en-US" dirty="0"/>
              <a:t>、本方法对密集</a:t>
            </a:r>
            <a:r>
              <a:rPr lang="zh-CN" altLang="en-US" dirty="0" smtClean="0"/>
              <a:t>对象</a:t>
            </a:r>
            <a:r>
              <a:rPr lang="zh-CN" altLang="en-US" dirty="0"/>
              <a:t>场景的识别效果</a:t>
            </a:r>
            <a:endParaRPr lang="en-US" altLang="zh-CN" dirty="0"/>
          </a:p>
        </p:txBody>
      </p:sp>
      <p:sp>
        <p:nvSpPr>
          <p:cNvPr id="5" name="文本框 4"/>
          <p:cNvSpPr txBox="1"/>
          <p:nvPr/>
        </p:nvSpPr>
        <p:spPr>
          <a:xfrm>
            <a:off x="5365848" y="2276872"/>
            <a:ext cx="5688634" cy="1569660"/>
          </a:xfrm>
          <a:prstGeom prst="rect">
            <a:avLst/>
          </a:prstGeom>
          <a:noFill/>
        </p:spPr>
        <p:txBody>
          <a:bodyPr wrap="square" rtlCol="0">
            <a:spAutoFit/>
          </a:bodyPr>
          <a:lstStyle/>
          <a:p>
            <a:r>
              <a:rPr lang="zh-CN" altLang="zh-CN" dirty="0">
                <a:solidFill>
                  <a:schemeClr val="tx2"/>
                </a:solidFill>
              </a:rPr>
              <a:t>放置的正确性用颜色表示：绿色为正确的位置；黄色为错误的位置；红色为遗漏的。右：使用语义分割和深度估计的联合输出的场景地图</a:t>
            </a:r>
            <a:r>
              <a:rPr lang="zh-CN" altLang="zh-CN" dirty="0" smtClean="0">
                <a:solidFill>
                  <a:schemeClr val="tx2"/>
                </a:solidFill>
              </a:rPr>
              <a:t>。</a:t>
            </a:r>
            <a:endParaRPr lang="zh-CN" altLang="zh-CN" sz="2000" dirty="0">
              <a:solidFill>
                <a:schemeClr val="tx2"/>
              </a:solidFill>
            </a:endParaRPr>
          </a:p>
        </p:txBody>
      </p:sp>
      <p:pic>
        <p:nvPicPr>
          <p:cNvPr id="8" name="图片 7"/>
          <p:cNvPicPr/>
          <p:nvPr/>
        </p:nvPicPr>
        <p:blipFill>
          <a:blip r:embed="rId2"/>
          <a:stretch>
            <a:fillRect/>
          </a:stretch>
        </p:blipFill>
        <p:spPr>
          <a:xfrm>
            <a:off x="91538" y="228352"/>
            <a:ext cx="5274310" cy="6609080"/>
          </a:xfrm>
          <a:prstGeom prst="rect">
            <a:avLst/>
          </a:prstGeom>
        </p:spPr>
      </p:pic>
      <p:sp>
        <p:nvSpPr>
          <p:cNvPr id="3" name="矩形 2"/>
          <p:cNvSpPr/>
          <p:nvPr/>
        </p:nvSpPr>
        <p:spPr>
          <a:xfrm>
            <a:off x="5401204" y="3890714"/>
            <a:ext cx="6092825" cy="830997"/>
          </a:xfrm>
          <a:prstGeom prst="rect">
            <a:avLst/>
          </a:prstGeom>
        </p:spPr>
        <p:txBody>
          <a:bodyPr>
            <a:spAutoFit/>
          </a:bodyPr>
          <a:lstStyle/>
          <a:p>
            <a:r>
              <a:rPr lang="zh-CN" altLang="zh-CN" dirty="0">
                <a:solidFill>
                  <a:schemeClr val="tx2"/>
                </a:solidFill>
              </a:rPr>
              <a:t>物体的正确定位变得更加困难，但是大多物体的存在都能被检测到。</a:t>
            </a:r>
            <a:endParaRPr lang="zh-CN" altLang="zh-CN" sz="2000" dirty="0">
              <a:solidFill>
                <a:schemeClr val="tx2"/>
              </a:solidFill>
            </a:endParaRPr>
          </a:p>
        </p:txBody>
      </p:sp>
    </p:spTree>
    <p:extLst>
      <p:ext uri="{BB962C8B-B14F-4D97-AF65-F5344CB8AC3E}">
        <p14:creationId xmlns:p14="http://schemas.microsoft.com/office/powerpoint/2010/main" val="207971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844" y="386104"/>
            <a:ext cx="10521719" cy="882656"/>
          </a:xfrm>
        </p:spPr>
        <p:txBody>
          <a:bodyPr rtlCol="0"/>
          <a:lstStyle/>
          <a:p>
            <a:r>
              <a:rPr lang="zh-CN" altLang="en-US" dirty="0" smtClean="0"/>
              <a:t>数值结果</a:t>
            </a:r>
            <a:endParaRPr lang="en-US" altLang="zh-CN" dirty="0"/>
          </a:p>
        </p:txBody>
      </p:sp>
      <p:sp>
        <p:nvSpPr>
          <p:cNvPr id="5" name="文本框 4"/>
          <p:cNvSpPr txBox="1"/>
          <p:nvPr/>
        </p:nvSpPr>
        <p:spPr>
          <a:xfrm>
            <a:off x="1413892" y="3789041"/>
            <a:ext cx="9433048" cy="1569660"/>
          </a:xfrm>
          <a:prstGeom prst="rect">
            <a:avLst/>
          </a:prstGeom>
          <a:noFill/>
        </p:spPr>
        <p:txBody>
          <a:bodyPr wrap="square" rtlCol="0">
            <a:spAutoFit/>
          </a:bodyPr>
          <a:lstStyle/>
          <a:p>
            <a:r>
              <a:rPr lang="en-US" altLang="zh-CN" dirty="0">
                <a:solidFill>
                  <a:schemeClr val="tx2"/>
                </a:solidFill>
              </a:rPr>
              <a:t>TPR</a:t>
            </a:r>
            <a:r>
              <a:rPr lang="zh-CN" altLang="zh-CN" dirty="0">
                <a:solidFill>
                  <a:schemeClr val="tx2"/>
                </a:solidFill>
              </a:rPr>
              <a:t>是完全正确率，</a:t>
            </a:r>
            <a:r>
              <a:rPr lang="en-US" altLang="zh-CN" dirty="0">
                <a:solidFill>
                  <a:schemeClr val="tx2"/>
                </a:solidFill>
              </a:rPr>
              <a:t>TPR+1</a:t>
            </a:r>
            <a:r>
              <a:rPr lang="zh-CN" altLang="zh-CN" dirty="0">
                <a:solidFill>
                  <a:schemeClr val="tx2"/>
                </a:solidFill>
              </a:rPr>
              <a:t>是允许</a:t>
            </a:r>
            <a:r>
              <a:rPr lang="en-US" altLang="zh-CN" dirty="0">
                <a:solidFill>
                  <a:schemeClr val="tx2"/>
                </a:solidFill>
              </a:rPr>
              <a:t>1</a:t>
            </a:r>
            <a:r>
              <a:rPr lang="zh-CN" altLang="zh-CN" dirty="0">
                <a:solidFill>
                  <a:schemeClr val="tx2"/>
                </a:solidFill>
              </a:rPr>
              <a:t>格错误的正确率，</a:t>
            </a:r>
            <a:r>
              <a:rPr lang="en-US" altLang="zh-CN" dirty="0">
                <a:solidFill>
                  <a:schemeClr val="tx2"/>
                </a:solidFill>
              </a:rPr>
              <a:t>TPR+2</a:t>
            </a:r>
            <a:r>
              <a:rPr lang="zh-CN" altLang="zh-CN" dirty="0">
                <a:solidFill>
                  <a:schemeClr val="tx2"/>
                </a:solidFill>
              </a:rPr>
              <a:t>是允许</a:t>
            </a:r>
            <a:r>
              <a:rPr lang="en-US" altLang="zh-CN" dirty="0">
                <a:solidFill>
                  <a:schemeClr val="tx2"/>
                </a:solidFill>
              </a:rPr>
              <a:t>2</a:t>
            </a:r>
            <a:r>
              <a:rPr lang="zh-CN" altLang="zh-CN" dirty="0">
                <a:solidFill>
                  <a:schemeClr val="tx2"/>
                </a:solidFill>
              </a:rPr>
              <a:t>格错误的</a:t>
            </a:r>
            <a:r>
              <a:rPr lang="zh-CN" altLang="zh-CN" dirty="0" smtClean="0">
                <a:solidFill>
                  <a:schemeClr val="tx2"/>
                </a:solidFill>
              </a:rPr>
              <a:t>正确率</a:t>
            </a:r>
            <a:r>
              <a:rPr lang="zh-CN" altLang="en-US" dirty="0" smtClean="0">
                <a:solidFill>
                  <a:schemeClr val="tx2"/>
                </a:solidFill>
              </a:rPr>
              <a:t>，</a:t>
            </a:r>
            <a:r>
              <a:rPr lang="en-US" altLang="zh-CN" dirty="0" smtClean="0">
                <a:solidFill>
                  <a:schemeClr val="tx2"/>
                </a:solidFill>
              </a:rPr>
              <a:t>FPR</a:t>
            </a:r>
            <a:r>
              <a:rPr lang="zh-CN" altLang="zh-CN" dirty="0">
                <a:solidFill>
                  <a:schemeClr val="tx2"/>
                </a:solidFill>
              </a:rPr>
              <a:t>是完全</a:t>
            </a:r>
            <a:r>
              <a:rPr lang="zh-CN" altLang="zh-CN" dirty="0" smtClean="0">
                <a:solidFill>
                  <a:schemeClr val="tx2"/>
                </a:solidFill>
              </a:rPr>
              <a:t>错误率</a:t>
            </a:r>
            <a:r>
              <a:rPr lang="zh-CN" altLang="en-US" dirty="0">
                <a:solidFill>
                  <a:schemeClr val="tx2"/>
                </a:solidFill>
              </a:rPr>
              <a:t>。</a:t>
            </a:r>
            <a:endParaRPr lang="en-US" altLang="zh-CN" dirty="0" smtClean="0">
              <a:solidFill>
                <a:schemeClr val="tx2"/>
              </a:solidFill>
            </a:endParaRPr>
          </a:p>
          <a:p>
            <a:endParaRPr lang="en-US" altLang="zh-CN" dirty="0">
              <a:solidFill>
                <a:schemeClr val="tx2"/>
              </a:solidFill>
            </a:endParaRPr>
          </a:p>
          <a:p>
            <a:r>
              <a:rPr lang="zh-CN" altLang="zh-CN" dirty="0" smtClean="0">
                <a:solidFill>
                  <a:schemeClr val="tx2"/>
                </a:solidFill>
              </a:rPr>
              <a:t>性能</a:t>
            </a:r>
            <a:r>
              <a:rPr lang="zh-CN" altLang="zh-CN" dirty="0">
                <a:solidFill>
                  <a:schemeClr val="tx2"/>
                </a:solidFill>
              </a:rPr>
              <a:t>随着物体数量的增多而减低，但是没有缩小到不能使用的地步。</a:t>
            </a:r>
          </a:p>
        </p:txBody>
      </p:sp>
      <p:pic>
        <p:nvPicPr>
          <p:cNvPr id="6" name="图片 5"/>
          <p:cNvPicPr/>
          <p:nvPr/>
        </p:nvPicPr>
        <p:blipFill>
          <a:blip r:embed="rId2"/>
          <a:stretch>
            <a:fillRect/>
          </a:stretch>
        </p:blipFill>
        <p:spPr>
          <a:xfrm>
            <a:off x="1004272" y="1751360"/>
            <a:ext cx="9980656" cy="1821656"/>
          </a:xfrm>
          <a:prstGeom prst="rect">
            <a:avLst/>
          </a:prstGeom>
        </p:spPr>
      </p:pic>
    </p:spTree>
    <p:extLst>
      <p:ext uri="{BB962C8B-B14F-4D97-AF65-F5344CB8AC3E}">
        <p14:creationId xmlns:p14="http://schemas.microsoft.com/office/powerpoint/2010/main" val="300000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548680"/>
            <a:ext cx="7152590" cy="792088"/>
          </a:xfrm>
        </p:spPr>
        <p:txBody>
          <a:bodyPr rtlCol="0">
            <a:normAutofit fontScale="90000"/>
          </a:bodyPr>
          <a:lstStyle/>
          <a:p>
            <a:r>
              <a:rPr lang="zh-CN" altLang="en-US" dirty="0" smtClean="0"/>
              <a:t>小结</a:t>
            </a:r>
            <a:endParaRPr lang="en-US" dirty="0"/>
          </a:p>
        </p:txBody>
      </p:sp>
      <p:sp>
        <p:nvSpPr>
          <p:cNvPr id="5" name="矩形 4"/>
          <p:cNvSpPr/>
          <p:nvPr/>
        </p:nvSpPr>
        <p:spPr>
          <a:xfrm>
            <a:off x="333772" y="1312641"/>
            <a:ext cx="8208912" cy="4708981"/>
          </a:xfrm>
          <a:prstGeom prst="rect">
            <a:avLst/>
          </a:prstGeom>
        </p:spPr>
        <p:txBody>
          <a:bodyPr wrap="square">
            <a:spAutoFit/>
          </a:bodyPr>
          <a:lstStyle/>
          <a:p>
            <a:pPr indent="304800" algn="just">
              <a:lnSpc>
                <a:spcPct val="150000"/>
              </a:lnSpc>
              <a:spcAft>
                <a:spcPts val="0"/>
              </a:spcAft>
            </a:pPr>
            <a:r>
              <a:rPr lang="zh-CN" altLang="zh-CN" sz="2000" kern="100" dirty="0">
                <a:solidFill>
                  <a:schemeClr val="tx2"/>
                </a:solidFill>
                <a:latin typeface="黑体" panose="02010609060101010101" pitchFamily="49" charset="-122"/>
                <a:ea typeface="仿宋" panose="02010609060101010101" pitchFamily="49" charset="-122"/>
                <a:cs typeface="Times New Roman" panose="02020603050405020304" pitchFamily="18" charset="0"/>
              </a:rPr>
              <a:t>本论文展现了一种新的场景结构表现方式，称之为场景地图。这将表现场景结构所必须的参数数量降到最低，因此减少了神经网络优化过程中必要的变量数量。虽然该方法的准确度收网格单元大小的限制，但是任然可以应用于多数任务，下文将罗列一些。该与像素化方法相反，像素化方法被设计成输出正确的预测位置，但是它的结果需要复杂的后处理工作才能在实践中使用，正如评估结果分析的那样。</a:t>
            </a:r>
            <a:endParaRPr lang="zh-CN" altLang="zh-CN" sz="20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a:p>
            <a:pPr indent="304800" algn="just">
              <a:lnSpc>
                <a:spcPct val="150000"/>
              </a:lnSpc>
              <a:spcAft>
                <a:spcPts val="0"/>
              </a:spcAft>
            </a:pPr>
            <a:r>
              <a:rPr lang="zh-CN" altLang="zh-CN" sz="2000" kern="100" dirty="0" smtClean="0">
                <a:solidFill>
                  <a:schemeClr val="tx2"/>
                </a:solidFill>
                <a:latin typeface="黑体" panose="02010609060101010101" pitchFamily="49" charset="-122"/>
                <a:ea typeface="仿宋" panose="02010609060101010101" pitchFamily="49" charset="-122"/>
                <a:cs typeface="Times New Roman" panose="02020603050405020304" pitchFamily="18" charset="0"/>
              </a:rPr>
              <a:t>不足之处。目前而言，没有足够的真实数据去训练网络，为了扩展将该方法延伸到真实图像，更好的解决方案是将合成数据与真实图像结合使用。与该方法对比的其他方法还不够多，例如语义分割可以使用物体检测管线代替</a:t>
            </a:r>
            <a:r>
              <a:rPr lang="en-US" altLang="zh-CN" sz="2000" kern="100" baseline="30000" dirty="0" smtClean="0">
                <a:solidFill>
                  <a:schemeClr val="tx2"/>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2000" kern="100" dirty="0" smtClean="0">
                <a:solidFill>
                  <a:schemeClr val="tx2"/>
                </a:solidFill>
                <a:latin typeface="黑体" panose="02010609060101010101" pitchFamily="49" charset="-122"/>
                <a:ea typeface="仿宋" panose="02010609060101010101" pitchFamily="49" charset="-122"/>
                <a:cs typeface="Times New Roman" panose="02020603050405020304" pitchFamily="18" charset="0"/>
              </a:rPr>
              <a:t>。</a:t>
            </a:r>
            <a:endParaRPr lang="zh-CN" altLang="zh-CN" sz="2000"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623664" y="6021622"/>
            <a:ext cx="7316961" cy="830997"/>
          </a:xfrm>
          <a:prstGeom prst="rect">
            <a:avLst/>
          </a:prstGeom>
        </p:spPr>
        <p:txBody>
          <a:bodyPr wrap="square">
            <a:spAutoFit/>
          </a:bodyPr>
          <a:lstStyle/>
          <a:p>
            <a:pPr indent="152400" algn="just">
              <a:lnSpc>
                <a:spcPct val="150000"/>
              </a:lnSpc>
              <a:spcAft>
                <a:spcPts val="0"/>
              </a:spcAft>
            </a:pPr>
            <a:r>
              <a:rPr lang="en-US" altLang="zh-CN" sz="1600" kern="10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rPr>
              <a:t>[1] </a:t>
            </a:r>
            <a:r>
              <a:rPr lang="en-US" altLang="zh-CN" sz="1600" kern="1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REN S., HE K., GIRSHICK R. SUN J.: Faster </a:t>
            </a:r>
            <a:r>
              <a:rPr lang="en-US" altLang="zh-CN" sz="1600" kern="100" dirty="0" err="1">
                <a:solidFill>
                  <a:schemeClr val="tx2"/>
                </a:solidFill>
                <a:latin typeface="Times New Roman" panose="02020603050405020304" pitchFamily="18" charset="0"/>
                <a:ea typeface="仿宋" panose="02010609060101010101" pitchFamily="49" charset="-122"/>
                <a:cs typeface="Times New Roman" panose="02020603050405020304" pitchFamily="18" charset="0"/>
              </a:rPr>
              <a:t>r-cnn:Towards</a:t>
            </a:r>
            <a:r>
              <a:rPr lang="en-US" altLang="zh-CN" sz="1600" kern="1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 real-time object detection with region proposal networks. In NIPS(2015), pp. 91-99.</a:t>
            </a:r>
            <a:endParaRPr lang="zh-CN" altLang="zh-CN" sz="1600" kern="1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784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2506463"/>
          </a:xfrm>
        </p:spPr>
        <p:txBody>
          <a:bodyPr rtlCol="0">
            <a:normAutofit/>
          </a:bodyPr>
          <a:lstStyle/>
          <a:p>
            <a:pPr rtl="0"/>
            <a:r>
              <a:rPr lang="zh-CN" altLang="en-US" sz="8800" dirty="0"/>
              <a:t>谢谢</a:t>
            </a:r>
            <a:endParaRPr lang="zh-CN" altLang="en-US" sz="8800" dirty="0"/>
          </a:p>
        </p:txBody>
      </p:sp>
      <p:sp>
        <p:nvSpPr>
          <p:cNvPr id="4" name="副标题 2"/>
          <p:cNvSpPr txBox="1">
            <a:spLocks/>
          </p:cNvSpPr>
          <p:nvPr/>
        </p:nvSpPr>
        <p:spPr>
          <a:xfrm>
            <a:off x="4870276" y="4005064"/>
            <a:ext cx="7008574" cy="589632"/>
          </a:xfrm>
          <a:prstGeom prst="rect">
            <a:avLst/>
          </a:prstGeom>
        </p:spPr>
        <p:txBody>
          <a:bodyPr vert="horz" lIns="121899" tIns="60949" rIns="121899" bIns="60949" rtlCol="0">
            <a:normAutofit/>
          </a:bodyPr>
          <a:lstStyle>
            <a:lvl1pPr marL="0" indent="0" algn="l" defTabSz="1218987" rtl="0" eaLnBrk="1" latinLnBrk="0" hangingPunct="1">
              <a:lnSpc>
                <a:spcPct val="95000"/>
              </a:lnSpc>
              <a:spcBef>
                <a:spcPts val="0"/>
              </a:spcBef>
              <a:buSzPct val="100000"/>
              <a:buFont typeface="Arial" pitchFamily="34" charset="0"/>
              <a:buNone/>
              <a:defRPr sz="2800" b="0" kern="1200">
                <a:solidFill>
                  <a:schemeClr val="tx1"/>
                </a:solidFill>
                <a:latin typeface="微软雅黑" panose="020B0503020204020204" pitchFamily="34" charset="-122"/>
                <a:ea typeface="微软雅黑" panose="020B0503020204020204" pitchFamily="34" charset="-122"/>
                <a:cs typeface="+mn-cs"/>
              </a:defRPr>
            </a:lvl1pPr>
            <a:lvl2pPr marL="609493" indent="0" algn="ctr" defTabSz="1218987" rtl="0"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1218987"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828480"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2437973" indent="0" algn="ctr" defTabSz="1218987" rtl="0"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304746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0"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r>
              <a:rPr lang="zh-CN" altLang="en-US" sz="2000" dirty="0" smtClean="0">
                <a:solidFill>
                  <a:schemeClr val="tx2"/>
                </a:solidFill>
              </a:rPr>
              <a:t>汇报人 项叶盛</a:t>
            </a:r>
            <a:endParaRPr lang="zh-CN" altLang="en-US" sz="2000" dirty="0">
              <a:solidFill>
                <a:schemeClr val="tx2"/>
              </a:solidFill>
            </a:endParaRPr>
          </a:p>
        </p:txBody>
      </p:sp>
    </p:spTree>
    <p:extLst>
      <p:ext uri="{BB962C8B-B14F-4D97-AF65-F5344CB8AC3E}">
        <p14:creationId xmlns:p14="http://schemas.microsoft.com/office/powerpoint/2010/main" val="124461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目录</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论文背景</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新的场景结构推断方法</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场景地图</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结果评估</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小结</a:t>
            </a:r>
            <a:endParaRPr lang="en-US" altLang="zh-CN" dirty="0" smtClean="0">
              <a:latin typeface="微软雅黑" panose="020B0503020204020204" pitchFamily="34" charset="-122"/>
              <a:ea typeface="微软雅黑" panose="020B0503020204020204" pitchFamily="34" charset="-122"/>
            </a:endParaRPr>
          </a:p>
          <a:p>
            <a:pPr rtl="0"/>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论文背景</a:t>
            </a:r>
            <a:endParaRPr lang="en-US" altLang="zh-CN" dirty="0"/>
          </a:p>
        </p:txBody>
      </p:sp>
      <p:sp>
        <p:nvSpPr>
          <p:cNvPr id="3" name="内容占位符 2"/>
          <p:cNvSpPr>
            <a:spLocks noGrp="1"/>
          </p:cNvSpPr>
          <p:nvPr>
            <p:ph idx="1"/>
          </p:nvPr>
        </p:nvSpPr>
        <p:spPr/>
        <p:txBody>
          <a:bodyPr/>
          <a:lstStyle/>
          <a:p>
            <a:pPr marL="0" indent="0">
              <a:buNone/>
            </a:pPr>
            <a:r>
              <a:rPr lang="zh-CN" altLang="zh-CN" dirty="0" smtClean="0">
                <a:solidFill>
                  <a:schemeClr val="tx2"/>
                </a:solidFill>
              </a:rPr>
              <a:t>从</a:t>
            </a:r>
            <a:r>
              <a:rPr lang="zh-CN" altLang="zh-CN" dirty="0">
                <a:solidFill>
                  <a:schemeClr val="tx2"/>
                </a:solidFill>
              </a:rPr>
              <a:t>一张</a:t>
            </a:r>
            <a:r>
              <a:rPr lang="en-US" altLang="zh-CN" dirty="0">
                <a:solidFill>
                  <a:schemeClr val="tx2"/>
                </a:solidFill>
              </a:rPr>
              <a:t>RGB</a:t>
            </a:r>
            <a:r>
              <a:rPr lang="zh-CN" altLang="zh-CN" dirty="0">
                <a:solidFill>
                  <a:schemeClr val="tx2"/>
                </a:solidFill>
              </a:rPr>
              <a:t>图像中理解室内场景结构的技术有多种多样的应用，从编辑场景到挖掘空间利用数据都得益于该技术</a:t>
            </a:r>
            <a:r>
              <a:rPr lang="zh-CN" altLang="zh-CN" dirty="0" smtClean="0">
                <a:solidFill>
                  <a:schemeClr val="tx2"/>
                </a:solidFill>
              </a:rPr>
              <a:t>。</a:t>
            </a:r>
            <a:endParaRPr lang="en-US" altLang="zh-CN" dirty="0" smtClean="0">
              <a:solidFill>
                <a:schemeClr val="tx2"/>
              </a:solidFill>
            </a:endParaRPr>
          </a:p>
          <a:p>
            <a:pPr marL="0" indent="0">
              <a:buNone/>
            </a:pPr>
            <a:r>
              <a:rPr lang="zh-CN" altLang="zh-CN" dirty="0" smtClean="0">
                <a:solidFill>
                  <a:schemeClr val="tx2"/>
                </a:solidFill>
              </a:rPr>
              <a:t>在</a:t>
            </a:r>
            <a:r>
              <a:rPr lang="zh-CN" altLang="zh-CN" dirty="0">
                <a:solidFill>
                  <a:schemeClr val="tx2"/>
                </a:solidFill>
              </a:rPr>
              <a:t>场景理解领域中大多数的努力集中在提取例如像素级深度或语义标签一样的稠密信息，或者是例如从目标识别中获取到的边界框</a:t>
            </a:r>
            <a:r>
              <a:rPr lang="zh-CN" altLang="zh-CN" dirty="0" smtClean="0">
                <a:solidFill>
                  <a:schemeClr val="tx2"/>
                </a:solidFill>
              </a:rPr>
              <a:t>。</a:t>
            </a:r>
            <a:r>
              <a:rPr lang="zh-CN" altLang="zh-CN" dirty="0">
                <a:solidFill>
                  <a:schemeClr val="tx2"/>
                </a:solidFill>
              </a:rPr>
              <a:t>本文提出了“场景地图”</a:t>
            </a:r>
            <a:r>
              <a:rPr lang="zh-CN" altLang="zh-CN" dirty="0" smtClean="0">
                <a:solidFill>
                  <a:schemeClr val="tx2"/>
                </a:solidFill>
              </a:rPr>
              <a:t>概念</a:t>
            </a:r>
            <a:r>
              <a:rPr lang="zh-CN" altLang="en-US" dirty="0" smtClean="0">
                <a:solidFill>
                  <a:schemeClr val="tx2"/>
                </a:solidFill>
              </a:rPr>
              <a:t>。</a:t>
            </a:r>
            <a:endParaRPr lang="zh-CN" altLang="en-US" dirty="0">
              <a:solidFill>
                <a:schemeClr val="tx2"/>
              </a:solidFill>
            </a:endParaRPr>
          </a:p>
        </p:txBody>
      </p:sp>
      <p:pic>
        <p:nvPicPr>
          <p:cNvPr id="5" name="图片 4"/>
          <p:cNvPicPr/>
          <p:nvPr/>
        </p:nvPicPr>
        <p:blipFill>
          <a:blip r:embed="rId2"/>
          <a:stretch>
            <a:fillRect/>
          </a:stretch>
        </p:blipFill>
        <p:spPr>
          <a:xfrm>
            <a:off x="4408252" y="3950996"/>
            <a:ext cx="6528422" cy="2221204"/>
          </a:xfrm>
          <a:prstGeom prst="rect">
            <a:avLst/>
          </a:prstGeom>
        </p:spPr>
      </p:pic>
      <p:sp>
        <p:nvSpPr>
          <p:cNvPr id="4" name="文本框 3"/>
          <p:cNvSpPr txBox="1"/>
          <p:nvPr/>
        </p:nvSpPr>
        <p:spPr>
          <a:xfrm>
            <a:off x="4510236" y="6172200"/>
            <a:ext cx="6426438" cy="369332"/>
          </a:xfrm>
          <a:prstGeom prst="rect">
            <a:avLst/>
          </a:prstGeom>
          <a:noFill/>
        </p:spPr>
        <p:txBody>
          <a:bodyPr wrap="square" rtlCol="0">
            <a:spAutoFit/>
          </a:bodyPr>
          <a:lstStyle/>
          <a:p>
            <a:r>
              <a:rPr lang="zh-CN" altLang="en-US" sz="1800" dirty="0" smtClean="0">
                <a:solidFill>
                  <a:schemeClr val="tx2"/>
                </a:solidFill>
              </a:rPr>
              <a:t>             输入    </a:t>
            </a:r>
            <a:r>
              <a:rPr lang="zh-CN" altLang="en-US" sz="1800" dirty="0">
                <a:solidFill>
                  <a:schemeClr val="tx2"/>
                </a:solidFill>
              </a:rPr>
              <a:t> </a:t>
            </a:r>
            <a:r>
              <a:rPr lang="zh-CN" altLang="en-US" sz="1800" dirty="0" smtClean="0">
                <a:solidFill>
                  <a:schemeClr val="tx2"/>
                </a:solidFill>
              </a:rPr>
              <a:t>            场景地图输出              三维重建</a:t>
            </a:r>
            <a:endParaRPr lang="zh-CN" altLang="en-US" sz="1800" dirty="0">
              <a:solidFill>
                <a:schemeClr val="tx2"/>
              </a:solidFill>
            </a:endParaRPr>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新的场景结构推断方法</a:t>
            </a:r>
            <a:r>
              <a:rPr lang="en-US" altLang="zh-CN" dirty="0"/>
              <a:t>——</a:t>
            </a:r>
            <a:r>
              <a:rPr lang="zh-CN" altLang="en-US" dirty="0"/>
              <a:t>场景地图</a:t>
            </a:r>
            <a:endParaRPr lang="en-US" altLang="zh-CN" dirty="0"/>
          </a:p>
        </p:txBody>
      </p:sp>
      <p:sp>
        <p:nvSpPr>
          <p:cNvPr id="5" name="内容占位符 4"/>
          <p:cNvSpPr>
            <a:spLocks noGrp="1"/>
          </p:cNvSpPr>
          <p:nvPr>
            <p:ph sz="half" idx="1"/>
          </p:nvPr>
        </p:nvSpPr>
        <p:spPr>
          <a:xfrm>
            <a:off x="1218882" y="2387600"/>
            <a:ext cx="6099666" cy="2553568"/>
          </a:xfrm>
        </p:spPr>
        <p:txBody>
          <a:bodyPr rtlCol="0">
            <a:normAutofit/>
          </a:bodyPr>
          <a:lstStyle/>
          <a:p>
            <a:pPr rtl="0"/>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、场景地图综述</a:t>
            </a:r>
            <a:endParaRPr lang="en-US" altLang="zh-CN" sz="2800" dirty="0" smtClean="0">
              <a:latin typeface="微软雅黑" panose="020B0503020204020204" pitchFamily="34" charset="-122"/>
              <a:ea typeface="微软雅黑" panose="020B0503020204020204" pitchFamily="34" charset="-122"/>
            </a:endParaRPr>
          </a:p>
          <a:p>
            <a:pPr rtl="0"/>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、神经网络</a:t>
            </a:r>
            <a:endParaRPr lang="en-US" altLang="zh-CN" sz="2800" dirty="0" smtClean="0">
              <a:latin typeface="微软雅黑" panose="020B0503020204020204" pitchFamily="34" charset="-122"/>
              <a:ea typeface="微软雅黑" panose="020B0503020204020204" pitchFamily="34" charset="-122"/>
            </a:endParaRPr>
          </a:p>
          <a:p>
            <a:pPr rtl="0"/>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、用于场景生成的渲染管线</a:t>
            </a:r>
            <a:endParaRPr 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1</a:t>
            </a:r>
            <a:r>
              <a:rPr lang="zh-CN" altLang="en-US" dirty="0"/>
              <a:t>、场景地图综述</a:t>
            </a:r>
            <a:endParaRPr lang="en-US" altLang="zh-CN" dirty="0"/>
          </a:p>
        </p:txBody>
      </p:sp>
      <p:sp>
        <p:nvSpPr>
          <p:cNvPr id="6" name="内容占位符 5"/>
          <p:cNvSpPr>
            <a:spLocks noGrp="1"/>
          </p:cNvSpPr>
          <p:nvPr>
            <p:ph sz="half" idx="2"/>
          </p:nvPr>
        </p:nvSpPr>
        <p:spPr>
          <a:xfrm>
            <a:off x="1218882" y="1700808"/>
            <a:ext cx="9772074" cy="4470400"/>
          </a:xfrm>
        </p:spPr>
        <p:txBody>
          <a:bodyPr rtlCol="0"/>
          <a:lstStyle/>
          <a:p>
            <a:r>
              <a:rPr lang="zh-CN" altLang="zh-CN" dirty="0">
                <a:solidFill>
                  <a:schemeClr val="tx2"/>
                </a:solidFill>
              </a:rPr>
              <a:t>将一张</a:t>
            </a:r>
            <a:r>
              <a:rPr lang="en-US" altLang="zh-CN" dirty="0">
                <a:solidFill>
                  <a:schemeClr val="tx2"/>
                </a:solidFill>
              </a:rPr>
              <a:t>RGB</a:t>
            </a:r>
            <a:r>
              <a:rPr lang="zh-CN" altLang="zh-CN" dirty="0">
                <a:solidFill>
                  <a:schemeClr val="tx2"/>
                </a:solidFill>
              </a:rPr>
              <a:t>图像作为输入，产出的场景俯视图被称为场景地图。直观地说，场景地图以类似地板平面图的方式对场景中存在的物体及其相对位置进行二维度上的概况。场景地图的两个坐标与给定室内场景的地板平面相应的</a:t>
            </a:r>
            <a:r>
              <a:rPr lang="en-US" altLang="zh-CN" dirty="0">
                <a:solidFill>
                  <a:schemeClr val="tx2"/>
                </a:solidFill>
              </a:rPr>
              <a:t>x</a:t>
            </a:r>
            <a:r>
              <a:rPr lang="zh-CN" altLang="zh-CN" dirty="0">
                <a:solidFill>
                  <a:schemeClr val="tx2"/>
                </a:solidFill>
              </a:rPr>
              <a:t>和</a:t>
            </a:r>
            <a:r>
              <a:rPr lang="en-US" altLang="zh-CN" dirty="0">
                <a:solidFill>
                  <a:schemeClr val="tx2"/>
                </a:solidFill>
              </a:rPr>
              <a:t>y</a:t>
            </a:r>
            <a:r>
              <a:rPr lang="zh-CN" altLang="zh-CN" dirty="0">
                <a:solidFill>
                  <a:schemeClr val="tx2"/>
                </a:solidFill>
              </a:rPr>
              <a:t>坐标平行。特定坐标系中的值对应于该位置上的物体。重要的是，场景地图完全去掉了第三个坐标</a:t>
            </a:r>
            <a:r>
              <a:rPr lang="en-US" altLang="zh-CN" dirty="0">
                <a:solidFill>
                  <a:schemeClr val="tx2"/>
                </a:solidFill>
              </a:rPr>
              <a:t>(</a:t>
            </a:r>
            <a:r>
              <a:rPr lang="zh-CN" altLang="zh-CN" dirty="0">
                <a:solidFill>
                  <a:schemeClr val="tx2"/>
                </a:solidFill>
              </a:rPr>
              <a:t>高度</a:t>
            </a:r>
            <a:r>
              <a:rPr lang="en-US" altLang="zh-CN" dirty="0">
                <a:solidFill>
                  <a:schemeClr val="tx2"/>
                </a:solidFill>
              </a:rPr>
              <a:t>)</a:t>
            </a:r>
            <a:r>
              <a:rPr lang="zh-CN" altLang="zh-CN" dirty="0">
                <a:solidFill>
                  <a:schemeClr val="tx2"/>
                </a:solidFill>
              </a:rPr>
              <a:t>。</a:t>
            </a:r>
            <a:endParaRPr lang="en-US" dirty="0">
              <a:solidFill>
                <a:schemeClr val="tx2"/>
              </a:solidFill>
            </a:endParaRPr>
          </a:p>
        </p:txBody>
      </p:sp>
      <p:pic>
        <p:nvPicPr>
          <p:cNvPr id="7" name="图片 6"/>
          <p:cNvPicPr/>
          <p:nvPr/>
        </p:nvPicPr>
        <p:blipFill>
          <a:blip r:embed="rId2"/>
          <a:stretch>
            <a:fillRect/>
          </a:stretch>
        </p:blipFill>
        <p:spPr>
          <a:xfrm>
            <a:off x="3703008" y="3555584"/>
            <a:ext cx="7287948" cy="2615624"/>
          </a:xfrm>
          <a:prstGeom prst="rect">
            <a:avLst/>
          </a:prstGeom>
        </p:spPr>
      </p:pic>
      <p:sp>
        <p:nvSpPr>
          <p:cNvPr id="5" name="文本框 4"/>
          <p:cNvSpPr txBox="1"/>
          <p:nvPr/>
        </p:nvSpPr>
        <p:spPr>
          <a:xfrm>
            <a:off x="4366220" y="6211669"/>
            <a:ext cx="6336704" cy="646331"/>
          </a:xfrm>
          <a:prstGeom prst="rect">
            <a:avLst/>
          </a:prstGeom>
          <a:noFill/>
        </p:spPr>
        <p:txBody>
          <a:bodyPr wrap="square" rtlCol="0">
            <a:spAutoFit/>
          </a:bodyPr>
          <a:lstStyle/>
          <a:p>
            <a:r>
              <a:rPr lang="zh-CN" altLang="en-US" sz="1800" dirty="0" smtClean="0">
                <a:solidFill>
                  <a:schemeClr val="tx2"/>
                </a:solidFill>
              </a:rPr>
              <a:t>每个物体对于的场景地图，</a:t>
            </a:r>
            <a:r>
              <a:rPr lang="zh-CN" altLang="zh-CN" sz="1800" dirty="0">
                <a:solidFill>
                  <a:schemeClr val="tx2"/>
                </a:solidFill>
              </a:rPr>
              <a:t>白色的正方形表明在那个位置存在特定类别的实例。</a:t>
            </a:r>
            <a:endParaRPr lang="zh-CN" altLang="en-US" sz="1800" dirty="0">
              <a:solidFill>
                <a:schemeClr val="tx2"/>
              </a:solidFill>
            </a:endParaRP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2</a:t>
            </a:r>
            <a:r>
              <a:rPr lang="zh-CN" altLang="en-US" dirty="0"/>
              <a:t>、</a:t>
            </a:r>
            <a:r>
              <a:rPr lang="zh-CN" altLang="en-US" dirty="0" smtClean="0"/>
              <a:t>神经网络</a:t>
            </a:r>
            <a:r>
              <a:rPr lang="en-US" altLang="zh-CN" dirty="0" smtClean="0"/>
              <a:t>——</a:t>
            </a:r>
            <a:r>
              <a:rPr lang="zh-CN" altLang="en-US" dirty="0" smtClean="0"/>
              <a:t>网络结构</a:t>
            </a:r>
            <a:endParaRPr lang="en-US" altLang="zh-CN" dirty="0"/>
          </a:p>
        </p:txBody>
      </p:sp>
      <mc:AlternateContent xmlns:mc="http://schemas.openxmlformats.org/markup-compatibility/2006">
        <mc:Choice xmlns:a14="http://schemas.microsoft.com/office/drawing/2010/main" Requires="a14">
          <p:sp>
            <p:nvSpPr>
              <p:cNvPr id="6" name="内容占位符 5"/>
              <p:cNvSpPr>
                <a:spLocks noGrp="1"/>
              </p:cNvSpPr>
              <p:nvPr>
                <p:ph sz="half" idx="2"/>
              </p:nvPr>
            </p:nvSpPr>
            <p:spPr>
              <a:xfrm>
                <a:off x="1129473" y="2204864"/>
                <a:ext cx="9772074" cy="4470400"/>
              </a:xfrm>
            </p:spPr>
            <p:txBody>
              <a:bodyPr rtlCol="0"/>
              <a:lstStyle/>
              <a:p>
                <a:pPr marL="0" indent="0">
                  <a:buNone/>
                </a:pPr>
                <a:r>
                  <a:rPr lang="zh-CN" altLang="zh-CN" dirty="0" smtClean="0">
                    <a:solidFill>
                      <a:schemeClr val="tx2"/>
                    </a:solidFill>
                  </a:rPr>
                  <a:t>本文使用一个在</a:t>
                </a:r>
                <a:r>
                  <a:rPr lang="en-US" altLang="zh-CN" dirty="0">
                    <a:solidFill>
                      <a:schemeClr val="tx2"/>
                    </a:solidFill>
                  </a:rPr>
                  <a:t>VGG11</a:t>
                </a:r>
                <a:r>
                  <a:rPr lang="en-US" altLang="zh-CN" baseline="30000" dirty="0">
                    <a:solidFill>
                      <a:schemeClr val="tx2"/>
                    </a:solidFill>
                  </a:rPr>
                  <a:t>[3]</a:t>
                </a:r>
                <a:r>
                  <a:rPr lang="zh-CN" altLang="zh-CN" dirty="0">
                    <a:solidFill>
                      <a:schemeClr val="tx2"/>
                    </a:solidFill>
                  </a:rPr>
                  <a:t>中使用过的深层神经网络，并加了一些修改</a:t>
                </a:r>
                <a:r>
                  <a:rPr lang="en-US" altLang="zh-CN" dirty="0">
                    <a:solidFill>
                      <a:schemeClr val="tx2"/>
                    </a:solidFill>
                  </a:rPr>
                  <a:t>(</a:t>
                </a:r>
                <a:r>
                  <a:rPr lang="zh-CN" altLang="zh-CN" dirty="0">
                    <a:solidFill>
                      <a:schemeClr val="tx2"/>
                    </a:solidFill>
                  </a:rPr>
                  <a:t>见图</a:t>
                </a:r>
                <a:r>
                  <a:rPr lang="en-US" altLang="zh-CN" dirty="0">
                    <a:solidFill>
                      <a:schemeClr val="tx2"/>
                    </a:solidFill>
                  </a:rPr>
                  <a:t>3)</a:t>
                </a:r>
                <a:r>
                  <a:rPr lang="zh-CN" altLang="zh-CN" dirty="0">
                    <a:solidFill>
                      <a:schemeClr val="tx2"/>
                    </a:solidFill>
                  </a:rPr>
                  <a:t>。尤其是，在每个卷积层和全连接层后面添加了批规范化层，从而显著减少训练时间。原始的网络将输入图像映射</a:t>
                </a:r>
                <a14:m>
                  <m:oMath xmlns:m="http://schemas.openxmlformats.org/officeDocument/2006/math">
                    <m:sSup>
                      <m:sSupPr>
                        <m:ctrlPr>
                          <a:rPr lang="zh-CN" altLang="zh-CN" i="1">
                            <a:solidFill>
                              <a:schemeClr val="tx2"/>
                            </a:solidFill>
                          </a:rPr>
                        </m:ctrlPr>
                      </m:sSupPr>
                      <m:e>
                        <m:r>
                          <m:rPr>
                            <m:sty m:val="p"/>
                          </m:rPr>
                          <a:rPr lang="en-US" altLang="zh-CN">
                            <a:solidFill>
                              <a:schemeClr val="tx2"/>
                            </a:solidFill>
                          </a:rPr>
                          <m:t>R</m:t>
                        </m:r>
                      </m:e>
                      <m:sup>
                        <m:r>
                          <a:rPr lang="en-US" altLang="zh-CN">
                            <a:solidFill>
                              <a:schemeClr val="tx2"/>
                            </a:solidFill>
                          </a:rPr>
                          <m:t>1024</m:t>
                        </m:r>
                      </m:sup>
                    </m:sSup>
                  </m:oMath>
                </a14:m>
                <a:r>
                  <a:rPr lang="zh-CN" altLang="zh-CN" dirty="0">
                    <a:solidFill>
                      <a:schemeClr val="tx2"/>
                    </a:solidFill>
                  </a:rPr>
                  <a:t>个不同的特征中，然后使用一个分类器预测每张图片的标签。由于本文的问题要求空间表现，而不是一个类标签，所以移除分类器，添加一层用于将表现信息重塑成</a:t>
                </a:r>
                <a14:m>
                  <m:oMath xmlns:m="http://schemas.openxmlformats.org/officeDocument/2006/math">
                    <m:r>
                      <m:rPr>
                        <m:sty m:val="p"/>
                      </m:rPr>
                      <a:rPr lang="en-US" altLang="zh-CN">
                        <a:solidFill>
                          <a:schemeClr val="tx2"/>
                        </a:solidFill>
                      </a:rPr>
                      <m:t>r</m:t>
                    </m:r>
                    <m:r>
                      <a:rPr lang="en-US" altLang="zh-CN">
                        <a:solidFill>
                          <a:schemeClr val="tx2"/>
                        </a:solidFill>
                      </a:rPr>
                      <m:t>×</m:t>
                    </m:r>
                    <m:r>
                      <m:rPr>
                        <m:sty m:val="p"/>
                      </m:rPr>
                      <a:rPr lang="en-US" altLang="zh-CN">
                        <a:solidFill>
                          <a:schemeClr val="tx2"/>
                        </a:solidFill>
                      </a:rPr>
                      <m:t>r</m:t>
                    </m:r>
                    <m:r>
                      <a:rPr lang="en-US" altLang="zh-CN">
                        <a:solidFill>
                          <a:schemeClr val="tx2"/>
                        </a:solidFill>
                      </a:rPr>
                      <m:t>×</m:t>
                    </m:r>
                    <m:r>
                      <m:rPr>
                        <m:sty m:val="p"/>
                      </m:rPr>
                      <a:rPr lang="en-US" altLang="zh-CN">
                        <a:solidFill>
                          <a:schemeClr val="tx2"/>
                        </a:solidFill>
                      </a:rPr>
                      <m:t>N</m:t>
                    </m:r>
                  </m:oMath>
                </a14:m>
                <a:r>
                  <a:rPr lang="zh-CN" altLang="zh-CN" dirty="0">
                    <a:solidFill>
                      <a:schemeClr val="tx2"/>
                    </a:solidFill>
                  </a:rPr>
                  <a:t>大小的场景地图表现信息。注意，大多数为空间任务设计的架构（例如，语义分析）使用对称的镜像编码解码网络， 从而在每一层上加强编码器和解码器所学习到的特征图之间的直接对应关系。但是在本论文中的架构中这种方式是不合理的，因为输入域（图片像素）在分辨率和视角上与输出域（网格单元）不同。</a:t>
                </a:r>
                <a:endParaRPr lang="en-US" dirty="0">
                  <a:solidFill>
                    <a:schemeClr val="tx2"/>
                  </a:solidFill>
                </a:endParaRPr>
              </a:p>
            </p:txBody>
          </p:sp>
        </mc:Choice>
        <mc:Fallback>
          <p:sp>
            <p:nvSpPr>
              <p:cNvPr id="6" name="内容占位符 5"/>
              <p:cNvSpPr>
                <a:spLocks noGrp="1" noRot="1" noChangeAspect="1" noMove="1" noResize="1" noEditPoints="1" noAdjustHandles="1" noChangeArrowheads="1" noChangeShapeType="1" noTextEdit="1"/>
              </p:cNvSpPr>
              <p:nvPr>
                <p:ph sz="half" idx="2"/>
              </p:nvPr>
            </p:nvSpPr>
            <p:spPr>
              <a:xfrm>
                <a:off x="1129473" y="2204864"/>
                <a:ext cx="9772074" cy="4470400"/>
              </a:xfrm>
              <a:blipFill>
                <a:blip r:embed="rId2"/>
                <a:stretch>
                  <a:fillRect l="-624" t="-1228" r="-29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605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12619" y="4678977"/>
            <a:ext cx="5544616" cy="461665"/>
          </a:xfrm>
          <a:prstGeom prst="rect">
            <a:avLst/>
          </a:prstGeom>
          <a:noFill/>
        </p:spPr>
        <p:txBody>
          <a:bodyPr wrap="square" rtlCol="0">
            <a:spAutoFit/>
          </a:bodyPr>
          <a:lstStyle/>
          <a:p>
            <a:r>
              <a:rPr lang="zh-CN" altLang="zh-CN" dirty="0">
                <a:solidFill>
                  <a:schemeClr val="tx2"/>
                </a:solidFill>
              </a:rPr>
              <a:t>基于</a:t>
            </a:r>
            <a:r>
              <a:rPr lang="en-US" altLang="zh-CN" dirty="0" smtClean="0">
                <a:solidFill>
                  <a:schemeClr val="tx2"/>
                </a:solidFill>
              </a:rPr>
              <a:t>VGG11</a:t>
            </a:r>
            <a:r>
              <a:rPr lang="en-US" altLang="zh-CN" baseline="30000" dirty="0" smtClean="0">
                <a:solidFill>
                  <a:schemeClr val="tx2"/>
                </a:solidFill>
              </a:rPr>
              <a:t>[1]</a:t>
            </a:r>
            <a:r>
              <a:rPr lang="zh-CN" altLang="en-US" dirty="0" smtClean="0">
                <a:solidFill>
                  <a:schemeClr val="tx2"/>
                </a:solidFill>
              </a:rPr>
              <a:t>修改后</a:t>
            </a:r>
            <a:r>
              <a:rPr lang="zh-CN" altLang="zh-CN" dirty="0" smtClean="0">
                <a:solidFill>
                  <a:schemeClr val="tx2"/>
                </a:solidFill>
              </a:rPr>
              <a:t>的</a:t>
            </a:r>
            <a:r>
              <a:rPr lang="zh-CN" altLang="zh-CN" dirty="0">
                <a:solidFill>
                  <a:schemeClr val="tx2"/>
                </a:solidFill>
              </a:rPr>
              <a:t>神经网络结构</a:t>
            </a:r>
            <a:endParaRPr lang="zh-CN" altLang="en-US" dirty="0">
              <a:solidFill>
                <a:schemeClr val="tx2"/>
              </a:solidFill>
            </a:endParaRPr>
          </a:p>
        </p:txBody>
      </p:sp>
      <p:pic>
        <p:nvPicPr>
          <p:cNvPr id="6" name="图片 5"/>
          <p:cNvPicPr/>
          <p:nvPr/>
        </p:nvPicPr>
        <p:blipFill>
          <a:blip r:embed="rId2"/>
          <a:stretch>
            <a:fillRect/>
          </a:stretch>
        </p:blipFill>
        <p:spPr>
          <a:xfrm>
            <a:off x="909835" y="692696"/>
            <a:ext cx="10550185" cy="3910910"/>
          </a:xfrm>
          <a:prstGeom prst="rect">
            <a:avLst/>
          </a:prstGeom>
        </p:spPr>
      </p:pic>
      <p:sp>
        <p:nvSpPr>
          <p:cNvPr id="7" name="矩形 6"/>
          <p:cNvSpPr/>
          <p:nvPr/>
        </p:nvSpPr>
        <p:spPr>
          <a:xfrm>
            <a:off x="3412619" y="5517232"/>
            <a:ext cx="7650345" cy="646331"/>
          </a:xfrm>
          <a:prstGeom prst="rect">
            <a:avLst/>
          </a:prstGeom>
        </p:spPr>
        <p:txBody>
          <a:bodyPr wrap="square">
            <a:spAutoFit/>
          </a:bodyPr>
          <a:lstStyle/>
          <a:p>
            <a:r>
              <a:rPr lang="zh-CN" altLang="zh-CN" sz="1800" dirty="0">
                <a:solidFill>
                  <a:schemeClr val="tx2"/>
                </a:solidFill>
                <a:ea typeface="Times New Roman" panose="02020603050405020304" pitchFamily="18" charset="0"/>
              </a:rPr>
              <a:t> </a:t>
            </a:r>
            <a:r>
              <a:rPr lang="en-US" altLang="zh-CN" sz="1800" dirty="0" smtClean="0">
                <a:solidFill>
                  <a:schemeClr val="tx2"/>
                </a:solidFill>
                <a:ea typeface="Times New Roman" panose="02020603050405020304" pitchFamily="18" charset="0"/>
              </a:rPr>
              <a:t>[1] SIMONYAN </a:t>
            </a:r>
            <a:r>
              <a:rPr lang="en-US" altLang="zh-CN" sz="1800" dirty="0">
                <a:solidFill>
                  <a:schemeClr val="tx2"/>
                </a:solidFill>
                <a:ea typeface="Times New Roman" panose="02020603050405020304" pitchFamily="18" charset="0"/>
              </a:rPr>
              <a:t>K., ZISSERMAN A.: Very deep convolutional networks for large-scale image </a:t>
            </a:r>
            <a:r>
              <a:rPr lang="en-US" altLang="zh-CN" sz="1800" dirty="0" err="1">
                <a:solidFill>
                  <a:schemeClr val="tx2"/>
                </a:solidFill>
                <a:ea typeface="Times New Roman" panose="02020603050405020304" pitchFamily="18" charset="0"/>
              </a:rPr>
              <a:t>recongnition</a:t>
            </a:r>
            <a:r>
              <a:rPr lang="en-US" altLang="zh-CN" sz="1800" dirty="0">
                <a:solidFill>
                  <a:schemeClr val="tx2"/>
                </a:solidFill>
                <a:ea typeface="Times New Roman" panose="02020603050405020304" pitchFamily="18" charset="0"/>
              </a:rPr>
              <a:t>. ICLR(2014).</a:t>
            </a:r>
            <a:endParaRPr lang="zh-CN" altLang="en-US" sz="1800" dirty="0">
              <a:solidFill>
                <a:schemeClr val="tx2"/>
              </a:solidFill>
            </a:endParaRPr>
          </a:p>
        </p:txBody>
      </p:sp>
    </p:spTree>
    <p:extLst>
      <p:ext uri="{BB962C8B-B14F-4D97-AF65-F5344CB8AC3E}">
        <p14:creationId xmlns:p14="http://schemas.microsoft.com/office/powerpoint/2010/main" val="229312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17309" y="76200"/>
            <a:ext cx="10157354" cy="1397000"/>
          </a:xfrm>
        </p:spPr>
        <p:txBody>
          <a:bodyPr rtlCol="0"/>
          <a:lstStyle/>
          <a:p>
            <a:r>
              <a:rPr lang="en-US" altLang="zh-CN" dirty="0"/>
              <a:t>2</a:t>
            </a:r>
            <a:r>
              <a:rPr lang="zh-CN" altLang="en-US" dirty="0"/>
              <a:t>、</a:t>
            </a:r>
            <a:r>
              <a:rPr lang="zh-CN" altLang="en-US" dirty="0" smtClean="0"/>
              <a:t>神经网络</a:t>
            </a:r>
            <a:r>
              <a:rPr lang="en-US" altLang="zh-CN" dirty="0" smtClean="0"/>
              <a:t>——</a:t>
            </a:r>
            <a:r>
              <a:rPr lang="zh-CN" altLang="en-US" dirty="0" smtClean="0"/>
              <a:t>数据</a:t>
            </a:r>
            <a:endParaRPr lang="en-US" altLang="zh-CN" dirty="0"/>
          </a:p>
        </p:txBody>
      </p:sp>
      <p:sp>
        <p:nvSpPr>
          <p:cNvPr id="8" name="内容占位符 5"/>
          <p:cNvSpPr>
            <a:spLocks noGrp="1"/>
          </p:cNvSpPr>
          <p:nvPr>
            <p:ph sz="half" idx="2"/>
          </p:nvPr>
        </p:nvSpPr>
        <p:spPr>
          <a:xfrm>
            <a:off x="1117309" y="1700808"/>
            <a:ext cx="9772074" cy="2448272"/>
          </a:xfrm>
        </p:spPr>
        <p:txBody>
          <a:bodyPr rtlCol="0"/>
          <a:lstStyle/>
          <a:p>
            <a:pPr marL="0" indent="0">
              <a:buNone/>
            </a:pPr>
            <a:r>
              <a:rPr lang="zh-CN" altLang="zh-CN" dirty="0">
                <a:solidFill>
                  <a:schemeClr val="tx2"/>
                </a:solidFill>
              </a:rPr>
              <a:t>训练一个深度神经网络要求大量的训练数据。</a:t>
            </a:r>
            <a:r>
              <a:rPr lang="en-US" altLang="zh-CN" dirty="0">
                <a:solidFill>
                  <a:schemeClr val="tx2"/>
                </a:solidFill>
              </a:rPr>
              <a:t>SUNRGB-D</a:t>
            </a:r>
            <a:r>
              <a:rPr lang="zh-CN" altLang="zh-CN" dirty="0">
                <a:solidFill>
                  <a:schemeClr val="tx2"/>
                </a:solidFill>
              </a:rPr>
              <a:t>数据集中有将近</a:t>
            </a:r>
            <a:r>
              <a:rPr lang="en-US" altLang="zh-CN" dirty="0">
                <a:solidFill>
                  <a:schemeClr val="tx2"/>
                </a:solidFill>
              </a:rPr>
              <a:t>10000</a:t>
            </a:r>
            <a:r>
              <a:rPr lang="zh-CN" altLang="zh-CN" dirty="0">
                <a:solidFill>
                  <a:schemeClr val="tx2"/>
                </a:solidFill>
              </a:rPr>
              <a:t>张图片，包括</a:t>
            </a:r>
            <a:r>
              <a:rPr lang="en-US" altLang="zh-CN" dirty="0">
                <a:solidFill>
                  <a:schemeClr val="tx2"/>
                </a:solidFill>
              </a:rPr>
              <a:t>1000</a:t>
            </a:r>
            <a:r>
              <a:rPr lang="zh-CN" altLang="zh-CN" dirty="0">
                <a:solidFill>
                  <a:schemeClr val="tx2"/>
                </a:solidFill>
              </a:rPr>
              <a:t>个不同类别物体的</a:t>
            </a:r>
            <a:r>
              <a:rPr lang="en-US" altLang="zh-CN" dirty="0">
                <a:solidFill>
                  <a:schemeClr val="tx2"/>
                </a:solidFill>
              </a:rPr>
              <a:t>60000</a:t>
            </a:r>
            <a:r>
              <a:rPr lang="zh-CN" altLang="zh-CN" dirty="0">
                <a:solidFill>
                  <a:schemeClr val="tx2"/>
                </a:solidFill>
              </a:rPr>
              <a:t>个边界区域。不过这些数据不足够训练出一个好的网络。为了增加训练数据的数量，设立了一个渲染管线，它动态地呈现训练图像对和相关的场景地图。这种方法为系统提供了无限的、本质上独一无二的训练数据流（虽然在理论上可能会出现两个一样的场景，但是出现的概率是极其低的）。</a:t>
            </a:r>
            <a:endParaRPr lang="en-US" dirty="0">
              <a:solidFill>
                <a:schemeClr val="tx2"/>
              </a:solidFill>
            </a:endParaRPr>
          </a:p>
        </p:txBody>
      </p:sp>
    </p:spTree>
    <p:extLst>
      <p:ext uri="{BB962C8B-B14F-4D97-AF65-F5344CB8AC3E}">
        <p14:creationId xmlns:p14="http://schemas.microsoft.com/office/powerpoint/2010/main" val="167465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7857" y="1628800"/>
            <a:ext cx="5932660" cy="3785652"/>
          </a:xfrm>
          <a:prstGeom prst="rect">
            <a:avLst/>
          </a:prstGeom>
        </p:spPr>
        <p:txBody>
          <a:bodyPr wrap="square">
            <a:spAutoFit/>
          </a:bodyPr>
          <a:lstStyle/>
          <a:p>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渲染管线将一系列标有类别的模型</a:t>
            </a:r>
            <a:r>
              <a:rPr lang="en-US" altLang="zh-CN" dirty="0">
                <a:solidFill>
                  <a:schemeClr val="tx2"/>
                </a:solidFill>
                <a:latin typeface="Times New Roman" panose="02020603050405020304" pitchFamily="18" charset="0"/>
                <a:ea typeface="仿宋" panose="02010609060101010101" pitchFamily="49" charset="-122"/>
              </a:rPr>
              <a:t>O</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和纹理</a:t>
            </a:r>
            <a:r>
              <a:rPr lang="en-US" altLang="zh-CN" dirty="0">
                <a:solidFill>
                  <a:schemeClr val="tx2"/>
                </a:solidFill>
                <a:latin typeface="Times New Roman" panose="02020603050405020304" pitchFamily="18" charset="0"/>
                <a:ea typeface="仿宋" panose="02010609060101010101" pitchFamily="49" charset="-122"/>
              </a:rPr>
              <a:t>T</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作为输入。模型</a:t>
            </a:r>
            <a:r>
              <a:rPr lang="en-US" altLang="zh-CN" dirty="0">
                <a:solidFill>
                  <a:schemeClr val="tx2"/>
                </a:solidFill>
                <a:latin typeface="Times New Roman" panose="02020603050405020304" pitchFamily="18" charset="0"/>
                <a:ea typeface="仿宋" panose="02010609060101010101" pitchFamily="49" charset="-122"/>
              </a:rPr>
              <a:t>O</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取自</a:t>
            </a:r>
            <a:r>
              <a:rPr lang="en-US" altLang="zh-CN" dirty="0">
                <a:solidFill>
                  <a:schemeClr val="tx2"/>
                </a:solidFill>
                <a:latin typeface="Times New Roman" panose="02020603050405020304" pitchFamily="18" charset="0"/>
                <a:ea typeface="仿宋" panose="02010609060101010101" pitchFamily="49" charset="-122"/>
              </a:rPr>
              <a:t>IKEA</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数据集的子集。这个数据集包括四类物体：椅子、架子、桌子和沙发，每种类别中包含</a:t>
            </a:r>
            <a:r>
              <a:rPr lang="en-US" altLang="zh-CN" dirty="0">
                <a:solidFill>
                  <a:schemeClr val="tx2"/>
                </a:solidFill>
                <a:latin typeface="Times New Roman" panose="02020603050405020304" pitchFamily="18" charset="0"/>
                <a:ea typeface="仿宋" panose="02010609060101010101" pitchFamily="49" charset="-122"/>
              </a:rPr>
              <a:t>16</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个样式。这些模型需要手工整理，使得他们都具有精确的相对比例，并都以世界原点为中心，朝向同一方向。纹理集合</a:t>
            </a:r>
            <a:r>
              <a:rPr lang="en-US" altLang="zh-CN" dirty="0">
                <a:solidFill>
                  <a:schemeClr val="tx2"/>
                </a:solidFill>
                <a:latin typeface="Times New Roman" panose="02020603050405020304" pitchFamily="18" charset="0"/>
                <a:ea typeface="仿宋" panose="02010609060101010101" pitchFamily="49" charset="-122"/>
              </a:rPr>
              <a:t>T</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取自</a:t>
            </a:r>
            <a:r>
              <a:rPr lang="en-US" altLang="zh-CN" dirty="0" err="1">
                <a:solidFill>
                  <a:schemeClr val="tx2"/>
                </a:solidFill>
                <a:latin typeface="Times New Roman" panose="02020603050405020304" pitchFamily="18" charset="0"/>
                <a:ea typeface="仿宋" panose="02010609060101010101" pitchFamily="49" charset="-122"/>
              </a:rPr>
              <a:t>VisTex</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数据集</a:t>
            </a:r>
            <a:r>
              <a:rPr lang="en-US" altLang="zh-CN" dirty="0">
                <a:solidFill>
                  <a:schemeClr val="tx2"/>
                </a:solidFill>
                <a:latin typeface="Times New Roman" panose="02020603050405020304" pitchFamily="18" charset="0"/>
                <a:ea typeface="仿宋" panose="02010609060101010101" pitchFamily="49" charset="-122"/>
              </a:rPr>
              <a:t>136</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个纹理中的一部分，他们同样需要手工整理成合适的纹理。最后将模型</a:t>
            </a:r>
            <a:r>
              <a:rPr lang="en-US" altLang="zh-CN" dirty="0">
                <a:solidFill>
                  <a:schemeClr val="tx2"/>
                </a:solidFill>
                <a:latin typeface="Times New Roman" panose="02020603050405020304" pitchFamily="18" charset="0"/>
                <a:ea typeface="仿宋" panose="02010609060101010101" pitchFamily="49" charset="-122"/>
              </a:rPr>
              <a:t>O</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和纹理</a:t>
            </a:r>
            <a:r>
              <a:rPr lang="en-US" altLang="zh-CN" dirty="0">
                <a:solidFill>
                  <a:schemeClr val="tx2"/>
                </a:solidFill>
                <a:latin typeface="Times New Roman" panose="02020603050405020304" pitchFamily="18" charset="0"/>
                <a:ea typeface="仿宋" panose="02010609060101010101" pitchFamily="49" charset="-122"/>
              </a:rPr>
              <a:t>T</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按照</a:t>
            </a:r>
            <a:r>
              <a:rPr lang="en-US" altLang="zh-CN" dirty="0">
                <a:solidFill>
                  <a:schemeClr val="tx2"/>
                </a:solidFill>
                <a:latin typeface="Times New Roman" panose="02020603050405020304" pitchFamily="18" charset="0"/>
                <a:ea typeface="仿宋" panose="02010609060101010101" pitchFamily="49" charset="-122"/>
              </a:rPr>
              <a:t>75%/25%</a:t>
            </a:r>
            <a:r>
              <a:rPr lang="zh-CN" altLang="zh-CN"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的比例分为训练集和测试</a:t>
            </a:r>
            <a:r>
              <a:rPr lang="zh-CN" altLang="zh-CN"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rPr>
              <a:t>集。</a:t>
            </a:r>
            <a:endParaRPr lang="zh-CN" altLang="en-US" dirty="0">
              <a:solidFill>
                <a:schemeClr val="tx2"/>
              </a:solidFill>
            </a:endParaRPr>
          </a:p>
        </p:txBody>
      </p:sp>
      <p:sp>
        <p:nvSpPr>
          <p:cNvPr id="6" name="标题 1"/>
          <p:cNvSpPr>
            <a:spLocks noGrp="1"/>
          </p:cNvSpPr>
          <p:nvPr>
            <p:ph type="title"/>
          </p:nvPr>
        </p:nvSpPr>
        <p:spPr>
          <a:xfrm>
            <a:off x="1117309" y="76200"/>
            <a:ext cx="10157354" cy="1397000"/>
          </a:xfrm>
        </p:spPr>
        <p:txBody>
          <a:bodyPr rtlCol="0"/>
          <a:lstStyle/>
          <a:p>
            <a:r>
              <a:rPr lang="zh-CN" altLang="en-US" dirty="0" smtClean="0"/>
              <a:t>训练和测试数据处理</a:t>
            </a:r>
            <a:endParaRPr lang="en-US" altLang="zh-CN" dirty="0"/>
          </a:p>
        </p:txBody>
      </p:sp>
      <p:pic>
        <p:nvPicPr>
          <p:cNvPr id="7" name="图片 6"/>
          <p:cNvPicPr/>
          <p:nvPr/>
        </p:nvPicPr>
        <p:blipFill>
          <a:blip r:embed="rId2"/>
          <a:stretch>
            <a:fillRect/>
          </a:stretch>
        </p:blipFill>
        <p:spPr>
          <a:xfrm>
            <a:off x="7376185" y="908720"/>
            <a:ext cx="4812640" cy="5097706"/>
          </a:xfrm>
          <a:prstGeom prst="rect">
            <a:avLst/>
          </a:prstGeom>
        </p:spPr>
      </p:pic>
      <p:sp>
        <p:nvSpPr>
          <p:cNvPr id="8" name="矩形 7"/>
          <p:cNvSpPr/>
          <p:nvPr/>
        </p:nvSpPr>
        <p:spPr>
          <a:xfrm>
            <a:off x="8902724" y="6006426"/>
            <a:ext cx="3068489" cy="461665"/>
          </a:xfrm>
          <a:prstGeom prst="rect">
            <a:avLst/>
          </a:prstGeom>
        </p:spPr>
        <p:txBody>
          <a:bodyPr wrap="square">
            <a:spAutoFit/>
          </a:bodyPr>
          <a:lstStyle/>
          <a:p>
            <a:r>
              <a:rPr lang="zh-CN" altLang="en-US"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rPr>
              <a:t>数据样本示例</a:t>
            </a:r>
            <a:endParaRPr lang="zh-CN" altLang="en-US" dirty="0">
              <a:solidFill>
                <a:schemeClr val="tx2"/>
              </a:solidFill>
            </a:endParaRPr>
          </a:p>
        </p:txBody>
      </p:sp>
    </p:spTree>
    <p:extLst>
      <p:ext uri="{BB962C8B-B14F-4D97-AF65-F5344CB8AC3E}">
        <p14:creationId xmlns:p14="http://schemas.microsoft.com/office/powerpoint/2010/main" val="199786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1358</Words>
  <Application>Microsoft Office PowerPoint</Application>
  <PresentationFormat>自定义</PresentationFormat>
  <Paragraphs>54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仿宋</vt:lpstr>
      <vt:lpstr>黑体</vt:lpstr>
      <vt:lpstr>微软雅黑</vt:lpstr>
      <vt:lpstr>幼圆</vt:lpstr>
      <vt:lpstr>Arial</vt:lpstr>
      <vt:lpstr>Century Gothic</vt:lpstr>
      <vt:lpstr>Times New Roman</vt:lpstr>
      <vt:lpstr>书籍 16x9</vt:lpstr>
      <vt:lpstr>2018 读书报告汇报</vt:lpstr>
      <vt:lpstr>目录</vt:lpstr>
      <vt:lpstr>论文背景</vt:lpstr>
      <vt:lpstr>新的场景结构推断方法——场景地图</vt:lpstr>
      <vt:lpstr>1、场景地图综述</vt:lpstr>
      <vt:lpstr>2、神经网络——网络结构</vt:lpstr>
      <vt:lpstr>PowerPoint 演示文稿</vt:lpstr>
      <vt:lpstr>2、神经网络——数据</vt:lpstr>
      <vt:lpstr>训练和测试数据处理</vt:lpstr>
      <vt:lpstr>3、用于场景生成的渲染管线</vt:lpstr>
      <vt:lpstr>结果评估</vt:lpstr>
      <vt:lpstr>1、与其他方法之间的比较——样本示例</vt:lpstr>
      <vt:lpstr>1、与其他方法之间的比较——数值结果</vt:lpstr>
      <vt:lpstr>2、本方法对密集对象场景的识别效果</vt:lpstr>
      <vt:lpstr>数值结果</vt:lpstr>
      <vt:lpstr>小结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2018-12-26T04:41:06Z</dcterms:created>
  <dcterms:modified xsi:type="dcterms:W3CDTF">2018-12-26T05:29:47Z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