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7" r:id="rId2"/>
    <p:sldId id="286" r:id="rId3"/>
    <p:sldId id="258" r:id="rId4"/>
    <p:sldId id="281" r:id="rId5"/>
    <p:sldId id="287" r:id="rId6"/>
    <p:sldId id="278" r:id="rId7"/>
    <p:sldId id="288" r:id="rId8"/>
    <p:sldId id="289" r:id="rId9"/>
    <p:sldId id="296" r:id="rId10"/>
    <p:sldId id="297" r:id="rId11"/>
    <p:sldId id="298" r:id="rId12"/>
    <p:sldId id="299" r:id="rId13"/>
    <p:sldId id="300" r:id="rId14"/>
    <p:sldId id="301" r:id="rId15"/>
    <p:sldId id="302" r:id="rId16"/>
    <p:sldId id="303" r:id="rId17"/>
    <p:sldId id="304" r:id="rId18"/>
    <p:sldId id="305" r:id="rId19"/>
    <p:sldId id="306" r:id="rId20"/>
    <p:sldId id="307" r:id="rId2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7DC34B9-68CC-4C27-A464-6DC7C41165CD}" type="datetimeFigureOut">
              <a:rPr lang="zh-CN" altLang="en-US" smtClean="0"/>
              <a:t>2018/12/26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750529-50CA-4A59-8D35-335291FA94AA}" type="slidenum">
              <a:rPr lang="zh-CN" altLang="en-US" smtClean="0"/>
              <a:t>‹#›</a:t>
            </a:fld>
            <a:endParaRPr lang="zh-CN" altLang="en-US"/>
          </a:p>
        </p:txBody>
      </p:sp>
    </p:spTree>
    <p:extLst>
      <p:ext uri="{BB962C8B-B14F-4D97-AF65-F5344CB8AC3E}">
        <p14:creationId xmlns:p14="http://schemas.microsoft.com/office/powerpoint/2010/main" val="38231658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750529-50CA-4A59-8D35-335291FA94AA}" type="slidenum">
              <a:rPr lang="zh-CN" altLang="en-US" smtClean="0"/>
              <a:t>3</a:t>
            </a:fld>
            <a:endParaRPr lang="zh-CN" altLang="en-US"/>
          </a:p>
        </p:txBody>
      </p:sp>
    </p:spTree>
    <p:extLst>
      <p:ext uri="{BB962C8B-B14F-4D97-AF65-F5344CB8AC3E}">
        <p14:creationId xmlns:p14="http://schemas.microsoft.com/office/powerpoint/2010/main" val="15513570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8D7587A-0D0F-4F26-9A06-41E994AF3043}" type="slidenum">
              <a:rPr lang="zh-CN" altLang="en-US" smtClean="0"/>
              <a:t>6</a:t>
            </a:fld>
            <a:endParaRPr lang="zh-CN" altLang="en-US"/>
          </a:p>
        </p:txBody>
      </p:sp>
    </p:spTree>
    <p:extLst>
      <p:ext uri="{BB962C8B-B14F-4D97-AF65-F5344CB8AC3E}">
        <p14:creationId xmlns:p14="http://schemas.microsoft.com/office/powerpoint/2010/main" val="18035945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8D7587A-0D0F-4F26-9A06-41E994AF3043}" type="slidenum">
              <a:rPr lang="zh-CN" altLang="en-US" smtClean="0"/>
              <a:t>7</a:t>
            </a:fld>
            <a:endParaRPr lang="zh-CN" altLang="en-US"/>
          </a:p>
        </p:txBody>
      </p:sp>
    </p:spTree>
    <p:extLst>
      <p:ext uri="{BB962C8B-B14F-4D97-AF65-F5344CB8AC3E}">
        <p14:creationId xmlns:p14="http://schemas.microsoft.com/office/powerpoint/2010/main" val="15616630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8D7587A-0D0F-4F26-9A06-41E994AF3043}" type="slidenum">
              <a:rPr lang="zh-CN" altLang="en-US" smtClean="0"/>
              <a:t>14</a:t>
            </a:fld>
            <a:endParaRPr lang="zh-CN" altLang="en-US"/>
          </a:p>
        </p:txBody>
      </p:sp>
    </p:spTree>
    <p:extLst>
      <p:ext uri="{BB962C8B-B14F-4D97-AF65-F5344CB8AC3E}">
        <p14:creationId xmlns:p14="http://schemas.microsoft.com/office/powerpoint/2010/main" val="18940804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8D7587A-0D0F-4F26-9A06-41E994AF3043}" type="slidenum">
              <a:rPr lang="zh-CN" altLang="en-US" smtClean="0"/>
              <a:t>15</a:t>
            </a:fld>
            <a:endParaRPr lang="zh-CN" altLang="en-US"/>
          </a:p>
        </p:txBody>
      </p:sp>
    </p:spTree>
    <p:extLst>
      <p:ext uri="{BB962C8B-B14F-4D97-AF65-F5344CB8AC3E}">
        <p14:creationId xmlns:p14="http://schemas.microsoft.com/office/powerpoint/2010/main" val="5760556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8D7587A-0D0F-4F26-9A06-41E994AF3043}" type="slidenum">
              <a:rPr lang="zh-CN" altLang="en-US" smtClean="0"/>
              <a:t>18</a:t>
            </a:fld>
            <a:endParaRPr lang="zh-CN" altLang="en-US"/>
          </a:p>
        </p:txBody>
      </p:sp>
    </p:spTree>
    <p:extLst>
      <p:ext uri="{BB962C8B-B14F-4D97-AF65-F5344CB8AC3E}">
        <p14:creationId xmlns:p14="http://schemas.microsoft.com/office/powerpoint/2010/main" val="30403310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8D7587A-0D0F-4F26-9A06-41E994AF3043}" type="slidenum">
              <a:rPr lang="zh-CN" altLang="en-US" smtClean="0"/>
              <a:t>19</a:t>
            </a:fld>
            <a:endParaRPr lang="zh-CN" altLang="en-US"/>
          </a:p>
        </p:txBody>
      </p:sp>
    </p:spTree>
    <p:extLst>
      <p:ext uri="{BB962C8B-B14F-4D97-AF65-F5344CB8AC3E}">
        <p14:creationId xmlns:p14="http://schemas.microsoft.com/office/powerpoint/2010/main" val="37857438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438220-5CA1-4A7C-B5DF-3F6D22F2FADB}"/>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6A8B1505-6B4C-48C8-8EDE-2B8EDAC8DE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5100E46A-CC29-41B3-A8EF-82AAC776F677}"/>
              </a:ext>
            </a:extLst>
          </p:cNvPr>
          <p:cNvSpPr>
            <a:spLocks noGrp="1"/>
          </p:cNvSpPr>
          <p:nvPr>
            <p:ph type="dt" sz="half" idx="10"/>
          </p:nvPr>
        </p:nvSpPr>
        <p:spPr/>
        <p:txBody>
          <a:bodyPr/>
          <a:lstStyle/>
          <a:p>
            <a:fld id="{6F34DC12-6006-41BE-8872-8980BBD520ED}" type="datetimeFigureOut">
              <a:rPr lang="zh-CN" altLang="en-US" smtClean="0"/>
              <a:t>2018/12/26</a:t>
            </a:fld>
            <a:endParaRPr lang="zh-CN" altLang="en-US"/>
          </a:p>
        </p:txBody>
      </p:sp>
      <p:sp>
        <p:nvSpPr>
          <p:cNvPr id="5" name="页脚占位符 4">
            <a:extLst>
              <a:ext uri="{FF2B5EF4-FFF2-40B4-BE49-F238E27FC236}">
                <a16:creationId xmlns:a16="http://schemas.microsoft.com/office/drawing/2014/main" id="{841F7E28-4FE6-4154-A633-727B5534BF2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FC4BC06-3F96-4368-8AC7-ABAF4334138D}"/>
              </a:ext>
            </a:extLst>
          </p:cNvPr>
          <p:cNvSpPr>
            <a:spLocks noGrp="1"/>
          </p:cNvSpPr>
          <p:nvPr>
            <p:ph type="sldNum" sz="quarter" idx="12"/>
          </p:nvPr>
        </p:nvSpPr>
        <p:spPr/>
        <p:txBody>
          <a:bodyPr/>
          <a:lstStyle/>
          <a:p>
            <a:fld id="{0C779AC5-1B27-4AA4-A25F-A3DA9C6B5E3D}" type="slidenum">
              <a:rPr lang="zh-CN" altLang="en-US" smtClean="0"/>
              <a:t>‹#›</a:t>
            </a:fld>
            <a:endParaRPr lang="zh-CN" altLang="en-US"/>
          </a:p>
        </p:txBody>
      </p:sp>
    </p:spTree>
    <p:extLst>
      <p:ext uri="{BB962C8B-B14F-4D97-AF65-F5344CB8AC3E}">
        <p14:creationId xmlns:p14="http://schemas.microsoft.com/office/powerpoint/2010/main" val="25946320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113A76-DE0D-4133-9B67-6B89071FBD31}"/>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31ADAE7C-FE1B-44A5-87A9-76EA2E0A99FC}"/>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44E5D05D-37FD-482D-8A28-0A71998402EC}"/>
              </a:ext>
            </a:extLst>
          </p:cNvPr>
          <p:cNvSpPr>
            <a:spLocks noGrp="1"/>
          </p:cNvSpPr>
          <p:nvPr>
            <p:ph type="dt" sz="half" idx="10"/>
          </p:nvPr>
        </p:nvSpPr>
        <p:spPr/>
        <p:txBody>
          <a:bodyPr/>
          <a:lstStyle/>
          <a:p>
            <a:fld id="{6F34DC12-6006-41BE-8872-8980BBD520ED}" type="datetimeFigureOut">
              <a:rPr lang="zh-CN" altLang="en-US" smtClean="0"/>
              <a:t>2018/12/26</a:t>
            </a:fld>
            <a:endParaRPr lang="zh-CN" altLang="en-US"/>
          </a:p>
        </p:txBody>
      </p:sp>
      <p:sp>
        <p:nvSpPr>
          <p:cNvPr id="5" name="页脚占位符 4">
            <a:extLst>
              <a:ext uri="{FF2B5EF4-FFF2-40B4-BE49-F238E27FC236}">
                <a16:creationId xmlns:a16="http://schemas.microsoft.com/office/drawing/2014/main" id="{5B3060D8-9647-43BC-9D5D-57901B33BFB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CA28DED-675E-4817-B025-4A6776739CDC}"/>
              </a:ext>
            </a:extLst>
          </p:cNvPr>
          <p:cNvSpPr>
            <a:spLocks noGrp="1"/>
          </p:cNvSpPr>
          <p:nvPr>
            <p:ph type="sldNum" sz="quarter" idx="12"/>
          </p:nvPr>
        </p:nvSpPr>
        <p:spPr/>
        <p:txBody>
          <a:bodyPr/>
          <a:lstStyle/>
          <a:p>
            <a:fld id="{0C779AC5-1B27-4AA4-A25F-A3DA9C6B5E3D}" type="slidenum">
              <a:rPr lang="zh-CN" altLang="en-US" smtClean="0"/>
              <a:t>‹#›</a:t>
            </a:fld>
            <a:endParaRPr lang="zh-CN" altLang="en-US"/>
          </a:p>
        </p:txBody>
      </p:sp>
    </p:spTree>
    <p:extLst>
      <p:ext uri="{BB962C8B-B14F-4D97-AF65-F5344CB8AC3E}">
        <p14:creationId xmlns:p14="http://schemas.microsoft.com/office/powerpoint/2010/main" val="37094405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BC899E6C-3F87-4908-9BBB-FF3CAF6BA5AA}"/>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0C3A80A9-4465-48A9-8957-95FEA520CBD9}"/>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5BFCCEAA-2736-420A-8F16-E253D0E67AF5}"/>
              </a:ext>
            </a:extLst>
          </p:cNvPr>
          <p:cNvSpPr>
            <a:spLocks noGrp="1"/>
          </p:cNvSpPr>
          <p:nvPr>
            <p:ph type="dt" sz="half" idx="10"/>
          </p:nvPr>
        </p:nvSpPr>
        <p:spPr/>
        <p:txBody>
          <a:bodyPr/>
          <a:lstStyle/>
          <a:p>
            <a:fld id="{6F34DC12-6006-41BE-8872-8980BBD520ED}" type="datetimeFigureOut">
              <a:rPr lang="zh-CN" altLang="en-US" smtClean="0"/>
              <a:t>2018/12/26</a:t>
            </a:fld>
            <a:endParaRPr lang="zh-CN" altLang="en-US"/>
          </a:p>
        </p:txBody>
      </p:sp>
      <p:sp>
        <p:nvSpPr>
          <p:cNvPr id="5" name="页脚占位符 4">
            <a:extLst>
              <a:ext uri="{FF2B5EF4-FFF2-40B4-BE49-F238E27FC236}">
                <a16:creationId xmlns:a16="http://schemas.microsoft.com/office/drawing/2014/main" id="{6782127E-6B1A-43BC-BD93-85B84DA0779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164F492-9D62-419C-BB43-DD11918901A8}"/>
              </a:ext>
            </a:extLst>
          </p:cNvPr>
          <p:cNvSpPr>
            <a:spLocks noGrp="1"/>
          </p:cNvSpPr>
          <p:nvPr>
            <p:ph type="sldNum" sz="quarter" idx="12"/>
          </p:nvPr>
        </p:nvSpPr>
        <p:spPr/>
        <p:txBody>
          <a:bodyPr/>
          <a:lstStyle/>
          <a:p>
            <a:fld id="{0C779AC5-1B27-4AA4-A25F-A3DA9C6B5E3D}" type="slidenum">
              <a:rPr lang="zh-CN" altLang="en-US" smtClean="0"/>
              <a:t>‹#›</a:t>
            </a:fld>
            <a:endParaRPr lang="zh-CN" altLang="en-US"/>
          </a:p>
        </p:txBody>
      </p:sp>
    </p:spTree>
    <p:extLst>
      <p:ext uri="{BB962C8B-B14F-4D97-AF65-F5344CB8AC3E}">
        <p14:creationId xmlns:p14="http://schemas.microsoft.com/office/powerpoint/2010/main" val="15370689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4602A2-DA83-4604-9E1D-3E81AEEED1CB}"/>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BE093A33-C167-4231-BDCA-CDF5A270E6DF}"/>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191A9BC0-5D20-4372-95A6-BBAD5DD59F22}"/>
              </a:ext>
            </a:extLst>
          </p:cNvPr>
          <p:cNvSpPr>
            <a:spLocks noGrp="1"/>
          </p:cNvSpPr>
          <p:nvPr>
            <p:ph type="dt" sz="half" idx="10"/>
          </p:nvPr>
        </p:nvSpPr>
        <p:spPr/>
        <p:txBody>
          <a:bodyPr/>
          <a:lstStyle/>
          <a:p>
            <a:fld id="{6F34DC12-6006-41BE-8872-8980BBD520ED}" type="datetimeFigureOut">
              <a:rPr lang="zh-CN" altLang="en-US" smtClean="0"/>
              <a:t>2018/12/26</a:t>
            </a:fld>
            <a:endParaRPr lang="zh-CN" altLang="en-US"/>
          </a:p>
        </p:txBody>
      </p:sp>
      <p:sp>
        <p:nvSpPr>
          <p:cNvPr id="5" name="页脚占位符 4">
            <a:extLst>
              <a:ext uri="{FF2B5EF4-FFF2-40B4-BE49-F238E27FC236}">
                <a16:creationId xmlns:a16="http://schemas.microsoft.com/office/drawing/2014/main" id="{6D2E10DC-675C-4FFE-B6AD-241F10F9D56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6BBAA5D-0639-41A4-9781-8CC21A215FB8}"/>
              </a:ext>
            </a:extLst>
          </p:cNvPr>
          <p:cNvSpPr>
            <a:spLocks noGrp="1"/>
          </p:cNvSpPr>
          <p:nvPr>
            <p:ph type="sldNum" sz="quarter" idx="12"/>
          </p:nvPr>
        </p:nvSpPr>
        <p:spPr/>
        <p:txBody>
          <a:bodyPr/>
          <a:lstStyle/>
          <a:p>
            <a:fld id="{0C779AC5-1B27-4AA4-A25F-A3DA9C6B5E3D}" type="slidenum">
              <a:rPr lang="zh-CN" altLang="en-US" smtClean="0"/>
              <a:t>‹#›</a:t>
            </a:fld>
            <a:endParaRPr lang="zh-CN" altLang="en-US"/>
          </a:p>
        </p:txBody>
      </p:sp>
    </p:spTree>
    <p:extLst>
      <p:ext uri="{BB962C8B-B14F-4D97-AF65-F5344CB8AC3E}">
        <p14:creationId xmlns:p14="http://schemas.microsoft.com/office/powerpoint/2010/main" val="11999957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779441F-6F03-495B-939D-ACBF4E4E4169}"/>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0CD59813-0CD6-4138-B3F1-C5FE6AE8D59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20CA87D9-E7CB-43EA-970D-31D26A4255CE}"/>
              </a:ext>
            </a:extLst>
          </p:cNvPr>
          <p:cNvSpPr>
            <a:spLocks noGrp="1"/>
          </p:cNvSpPr>
          <p:nvPr>
            <p:ph type="dt" sz="half" idx="10"/>
          </p:nvPr>
        </p:nvSpPr>
        <p:spPr/>
        <p:txBody>
          <a:bodyPr/>
          <a:lstStyle/>
          <a:p>
            <a:fld id="{6F34DC12-6006-41BE-8872-8980BBD520ED}" type="datetimeFigureOut">
              <a:rPr lang="zh-CN" altLang="en-US" smtClean="0"/>
              <a:t>2018/12/26</a:t>
            </a:fld>
            <a:endParaRPr lang="zh-CN" altLang="en-US"/>
          </a:p>
        </p:txBody>
      </p:sp>
      <p:sp>
        <p:nvSpPr>
          <p:cNvPr id="5" name="页脚占位符 4">
            <a:extLst>
              <a:ext uri="{FF2B5EF4-FFF2-40B4-BE49-F238E27FC236}">
                <a16:creationId xmlns:a16="http://schemas.microsoft.com/office/drawing/2014/main" id="{CC889942-BEA3-490D-9733-A8840CA97FD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D462D08-C51D-4D8C-AB83-CA03DF7D550D}"/>
              </a:ext>
            </a:extLst>
          </p:cNvPr>
          <p:cNvSpPr>
            <a:spLocks noGrp="1"/>
          </p:cNvSpPr>
          <p:nvPr>
            <p:ph type="sldNum" sz="quarter" idx="12"/>
          </p:nvPr>
        </p:nvSpPr>
        <p:spPr/>
        <p:txBody>
          <a:bodyPr/>
          <a:lstStyle/>
          <a:p>
            <a:fld id="{0C779AC5-1B27-4AA4-A25F-A3DA9C6B5E3D}" type="slidenum">
              <a:rPr lang="zh-CN" altLang="en-US" smtClean="0"/>
              <a:t>‹#›</a:t>
            </a:fld>
            <a:endParaRPr lang="zh-CN" altLang="en-US"/>
          </a:p>
        </p:txBody>
      </p:sp>
    </p:spTree>
    <p:extLst>
      <p:ext uri="{BB962C8B-B14F-4D97-AF65-F5344CB8AC3E}">
        <p14:creationId xmlns:p14="http://schemas.microsoft.com/office/powerpoint/2010/main" val="3213153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6161FF1-0549-4407-AF38-9CE8EB776E8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FB00E29-80A9-4BEB-9209-161080996D59}"/>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48BCBC74-B0A8-4EB4-BCDD-5E47848BAAC8}"/>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358FC738-2744-4467-8E91-66405D858788}"/>
              </a:ext>
            </a:extLst>
          </p:cNvPr>
          <p:cNvSpPr>
            <a:spLocks noGrp="1"/>
          </p:cNvSpPr>
          <p:nvPr>
            <p:ph type="dt" sz="half" idx="10"/>
          </p:nvPr>
        </p:nvSpPr>
        <p:spPr/>
        <p:txBody>
          <a:bodyPr/>
          <a:lstStyle/>
          <a:p>
            <a:fld id="{6F34DC12-6006-41BE-8872-8980BBD520ED}" type="datetimeFigureOut">
              <a:rPr lang="zh-CN" altLang="en-US" smtClean="0"/>
              <a:t>2018/12/26</a:t>
            </a:fld>
            <a:endParaRPr lang="zh-CN" altLang="en-US"/>
          </a:p>
        </p:txBody>
      </p:sp>
      <p:sp>
        <p:nvSpPr>
          <p:cNvPr id="6" name="页脚占位符 5">
            <a:extLst>
              <a:ext uri="{FF2B5EF4-FFF2-40B4-BE49-F238E27FC236}">
                <a16:creationId xmlns:a16="http://schemas.microsoft.com/office/drawing/2014/main" id="{D5728E3B-288A-4FC9-A704-5511F56C602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1D87446-BE52-4BAD-B2A3-364868527B7F}"/>
              </a:ext>
            </a:extLst>
          </p:cNvPr>
          <p:cNvSpPr>
            <a:spLocks noGrp="1"/>
          </p:cNvSpPr>
          <p:nvPr>
            <p:ph type="sldNum" sz="quarter" idx="12"/>
          </p:nvPr>
        </p:nvSpPr>
        <p:spPr/>
        <p:txBody>
          <a:bodyPr/>
          <a:lstStyle/>
          <a:p>
            <a:fld id="{0C779AC5-1B27-4AA4-A25F-A3DA9C6B5E3D}" type="slidenum">
              <a:rPr lang="zh-CN" altLang="en-US" smtClean="0"/>
              <a:t>‹#›</a:t>
            </a:fld>
            <a:endParaRPr lang="zh-CN" altLang="en-US"/>
          </a:p>
        </p:txBody>
      </p:sp>
    </p:spTree>
    <p:extLst>
      <p:ext uri="{BB962C8B-B14F-4D97-AF65-F5344CB8AC3E}">
        <p14:creationId xmlns:p14="http://schemas.microsoft.com/office/powerpoint/2010/main" val="12210984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11B5DBF-C8E0-4647-AB00-3400C37860AF}"/>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C79AAFC5-3BED-435D-9433-D181F719D79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F5A57348-B58F-419C-90FD-BA89AE8C6B3B}"/>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15911546-D56F-48F0-9608-CFCED4EB651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2ED1D614-0B0F-4E86-A7F6-F2915A37CBF1}"/>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C1B5D2BC-CC89-41C0-B710-2AF71B2B83D1}"/>
              </a:ext>
            </a:extLst>
          </p:cNvPr>
          <p:cNvSpPr>
            <a:spLocks noGrp="1"/>
          </p:cNvSpPr>
          <p:nvPr>
            <p:ph type="dt" sz="half" idx="10"/>
          </p:nvPr>
        </p:nvSpPr>
        <p:spPr/>
        <p:txBody>
          <a:bodyPr/>
          <a:lstStyle/>
          <a:p>
            <a:fld id="{6F34DC12-6006-41BE-8872-8980BBD520ED}" type="datetimeFigureOut">
              <a:rPr lang="zh-CN" altLang="en-US" smtClean="0"/>
              <a:t>2018/12/26</a:t>
            </a:fld>
            <a:endParaRPr lang="zh-CN" altLang="en-US"/>
          </a:p>
        </p:txBody>
      </p:sp>
      <p:sp>
        <p:nvSpPr>
          <p:cNvPr id="8" name="页脚占位符 7">
            <a:extLst>
              <a:ext uri="{FF2B5EF4-FFF2-40B4-BE49-F238E27FC236}">
                <a16:creationId xmlns:a16="http://schemas.microsoft.com/office/drawing/2014/main" id="{9DF85B0E-8B9E-4E32-B77D-EE1C67CDDEB6}"/>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D9210520-ED20-4CF5-BF95-632678D18330}"/>
              </a:ext>
            </a:extLst>
          </p:cNvPr>
          <p:cNvSpPr>
            <a:spLocks noGrp="1"/>
          </p:cNvSpPr>
          <p:nvPr>
            <p:ph type="sldNum" sz="quarter" idx="12"/>
          </p:nvPr>
        </p:nvSpPr>
        <p:spPr/>
        <p:txBody>
          <a:bodyPr/>
          <a:lstStyle/>
          <a:p>
            <a:fld id="{0C779AC5-1B27-4AA4-A25F-A3DA9C6B5E3D}" type="slidenum">
              <a:rPr lang="zh-CN" altLang="en-US" smtClean="0"/>
              <a:t>‹#›</a:t>
            </a:fld>
            <a:endParaRPr lang="zh-CN" altLang="en-US"/>
          </a:p>
        </p:txBody>
      </p:sp>
    </p:spTree>
    <p:extLst>
      <p:ext uri="{BB962C8B-B14F-4D97-AF65-F5344CB8AC3E}">
        <p14:creationId xmlns:p14="http://schemas.microsoft.com/office/powerpoint/2010/main" val="13036951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B070A7-C5AF-4D67-9E73-453DE5BFFDB2}"/>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4FEF14F9-256A-4558-A79F-3FD6E018C5E1}"/>
              </a:ext>
            </a:extLst>
          </p:cNvPr>
          <p:cNvSpPr>
            <a:spLocks noGrp="1"/>
          </p:cNvSpPr>
          <p:nvPr>
            <p:ph type="dt" sz="half" idx="10"/>
          </p:nvPr>
        </p:nvSpPr>
        <p:spPr/>
        <p:txBody>
          <a:bodyPr/>
          <a:lstStyle/>
          <a:p>
            <a:fld id="{6F34DC12-6006-41BE-8872-8980BBD520ED}" type="datetimeFigureOut">
              <a:rPr lang="zh-CN" altLang="en-US" smtClean="0"/>
              <a:t>2018/12/26</a:t>
            </a:fld>
            <a:endParaRPr lang="zh-CN" altLang="en-US"/>
          </a:p>
        </p:txBody>
      </p:sp>
      <p:sp>
        <p:nvSpPr>
          <p:cNvPr id="4" name="页脚占位符 3">
            <a:extLst>
              <a:ext uri="{FF2B5EF4-FFF2-40B4-BE49-F238E27FC236}">
                <a16:creationId xmlns:a16="http://schemas.microsoft.com/office/drawing/2014/main" id="{39F81127-779B-47EC-9F48-69CFF0E7CCAB}"/>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5872C676-7160-4F5C-B377-6C6A6F9A182A}"/>
              </a:ext>
            </a:extLst>
          </p:cNvPr>
          <p:cNvSpPr>
            <a:spLocks noGrp="1"/>
          </p:cNvSpPr>
          <p:nvPr>
            <p:ph type="sldNum" sz="quarter" idx="12"/>
          </p:nvPr>
        </p:nvSpPr>
        <p:spPr/>
        <p:txBody>
          <a:bodyPr/>
          <a:lstStyle/>
          <a:p>
            <a:fld id="{0C779AC5-1B27-4AA4-A25F-A3DA9C6B5E3D}" type="slidenum">
              <a:rPr lang="zh-CN" altLang="en-US" smtClean="0"/>
              <a:t>‹#›</a:t>
            </a:fld>
            <a:endParaRPr lang="zh-CN" altLang="en-US"/>
          </a:p>
        </p:txBody>
      </p:sp>
    </p:spTree>
    <p:extLst>
      <p:ext uri="{BB962C8B-B14F-4D97-AF65-F5344CB8AC3E}">
        <p14:creationId xmlns:p14="http://schemas.microsoft.com/office/powerpoint/2010/main" val="11196123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38CD49D4-E974-4F0A-A0CF-23A230A97D8E}"/>
              </a:ext>
            </a:extLst>
          </p:cNvPr>
          <p:cNvSpPr>
            <a:spLocks noGrp="1"/>
          </p:cNvSpPr>
          <p:nvPr>
            <p:ph type="dt" sz="half" idx="10"/>
          </p:nvPr>
        </p:nvSpPr>
        <p:spPr/>
        <p:txBody>
          <a:bodyPr/>
          <a:lstStyle/>
          <a:p>
            <a:fld id="{6F34DC12-6006-41BE-8872-8980BBD520ED}" type="datetimeFigureOut">
              <a:rPr lang="zh-CN" altLang="en-US" smtClean="0"/>
              <a:t>2018/12/26</a:t>
            </a:fld>
            <a:endParaRPr lang="zh-CN" altLang="en-US"/>
          </a:p>
        </p:txBody>
      </p:sp>
      <p:sp>
        <p:nvSpPr>
          <p:cNvPr id="3" name="页脚占位符 2">
            <a:extLst>
              <a:ext uri="{FF2B5EF4-FFF2-40B4-BE49-F238E27FC236}">
                <a16:creationId xmlns:a16="http://schemas.microsoft.com/office/drawing/2014/main" id="{A5A9E9BD-22F1-418B-89E8-3383549971AD}"/>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62C1018B-C753-4E7E-A04E-A4606BED18A3}"/>
              </a:ext>
            </a:extLst>
          </p:cNvPr>
          <p:cNvSpPr>
            <a:spLocks noGrp="1"/>
          </p:cNvSpPr>
          <p:nvPr>
            <p:ph type="sldNum" sz="quarter" idx="12"/>
          </p:nvPr>
        </p:nvSpPr>
        <p:spPr/>
        <p:txBody>
          <a:bodyPr/>
          <a:lstStyle/>
          <a:p>
            <a:fld id="{0C779AC5-1B27-4AA4-A25F-A3DA9C6B5E3D}" type="slidenum">
              <a:rPr lang="zh-CN" altLang="en-US" smtClean="0"/>
              <a:t>‹#›</a:t>
            </a:fld>
            <a:endParaRPr lang="zh-CN" altLang="en-US"/>
          </a:p>
        </p:txBody>
      </p:sp>
    </p:spTree>
    <p:extLst>
      <p:ext uri="{BB962C8B-B14F-4D97-AF65-F5344CB8AC3E}">
        <p14:creationId xmlns:p14="http://schemas.microsoft.com/office/powerpoint/2010/main" val="24275149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F5CDDB-FA4E-4C7D-B1E8-8E20D93401BC}"/>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DA514BE9-BFDF-4A40-9040-BC2E22B9C11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30E0C63C-E4A3-4A4F-86F1-75BAED7EBE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0B064909-2CD1-46BD-A54D-80EAC9726D69}"/>
              </a:ext>
            </a:extLst>
          </p:cNvPr>
          <p:cNvSpPr>
            <a:spLocks noGrp="1"/>
          </p:cNvSpPr>
          <p:nvPr>
            <p:ph type="dt" sz="half" idx="10"/>
          </p:nvPr>
        </p:nvSpPr>
        <p:spPr/>
        <p:txBody>
          <a:bodyPr/>
          <a:lstStyle/>
          <a:p>
            <a:fld id="{6F34DC12-6006-41BE-8872-8980BBD520ED}" type="datetimeFigureOut">
              <a:rPr lang="zh-CN" altLang="en-US" smtClean="0"/>
              <a:t>2018/12/26</a:t>
            </a:fld>
            <a:endParaRPr lang="zh-CN" altLang="en-US"/>
          </a:p>
        </p:txBody>
      </p:sp>
      <p:sp>
        <p:nvSpPr>
          <p:cNvPr id="6" name="页脚占位符 5">
            <a:extLst>
              <a:ext uri="{FF2B5EF4-FFF2-40B4-BE49-F238E27FC236}">
                <a16:creationId xmlns:a16="http://schemas.microsoft.com/office/drawing/2014/main" id="{0DD92924-A573-44BD-BCB4-5C5DE816C85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840693B-78D0-4DD0-949B-6F557402B621}"/>
              </a:ext>
            </a:extLst>
          </p:cNvPr>
          <p:cNvSpPr>
            <a:spLocks noGrp="1"/>
          </p:cNvSpPr>
          <p:nvPr>
            <p:ph type="sldNum" sz="quarter" idx="12"/>
          </p:nvPr>
        </p:nvSpPr>
        <p:spPr/>
        <p:txBody>
          <a:bodyPr/>
          <a:lstStyle/>
          <a:p>
            <a:fld id="{0C779AC5-1B27-4AA4-A25F-A3DA9C6B5E3D}" type="slidenum">
              <a:rPr lang="zh-CN" altLang="en-US" smtClean="0"/>
              <a:t>‹#›</a:t>
            </a:fld>
            <a:endParaRPr lang="zh-CN" altLang="en-US"/>
          </a:p>
        </p:txBody>
      </p:sp>
    </p:spTree>
    <p:extLst>
      <p:ext uri="{BB962C8B-B14F-4D97-AF65-F5344CB8AC3E}">
        <p14:creationId xmlns:p14="http://schemas.microsoft.com/office/powerpoint/2010/main" val="33915206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41DC64-FCB6-4693-8BC9-31406963BC0C}"/>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3C0694AB-D8EE-40B3-8DD7-1F6629EB4C9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50CBCF82-019D-4EFD-BBD1-D880B8CE2F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1651633E-DF1B-401F-BA04-2663AD83756D}"/>
              </a:ext>
            </a:extLst>
          </p:cNvPr>
          <p:cNvSpPr>
            <a:spLocks noGrp="1"/>
          </p:cNvSpPr>
          <p:nvPr>
            <p:ph type="dt" sz="half" idx="10"/>
          </p:nvPr>
        </p:nvSpPr>
        <p:spPr/>
        <p:txBody>
          <a:bodyPr/>
          <a:lstStyle/>
          <a:p>
            <a:fld id="{6F34DC12-6006-41BE-8872-8980BBD520ED}" type="datetimeFigureOut">
              <a:rPr lang="zh-CN" altLang="en-US" smtClean="0"/>
              <a:t>2018/12/26</a:t>
            </a:fld>
            <a:endParaRPr lang="zh-CN" altLang="en-US"/>
          </a:p>
        </p:txBody>
      </p:sp>
      <p:sp>
        <p:nvSpPr>
          <p:cNvPr id="6" name="页脚占位符 5">
            <a:extLst>
              <a:ext uri="{FF2B5EF4-FFF2-40B4-BE49-F238E27FC236}">
                <a16:creationId xmlns:a16="http://schemas.microsoft.com/office/drawing/2014/main" id="{23B45DF9-C878-4DAE-817F-74519B6D377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8FEC76E-E24E-4E32-98FA-8507A8F820A8}"/>
              </a:ext>
            </a:extLst>
          </p:cNvPr>
          <p:cNvSpPr>
            <a:spLocks noGrp="1"/>
          </p:cNvSpPr>
          <p:nvPr>
            <p:ph type="sldNum" sz="quarter" idx="12"/>
          </p:nvPr>
        </p:nvSpPr>
        <p:spPr/>
        <p:txBody>
          <a:bodyPr/>
          <a:lstStyle/>
          <a:p>
            <a:fld id="{0C779AC5-1B27-4AA4-A25F-A3DA9C6B5E3D}" type="slidenum">
              <a:rPr lang="zh-CN" altLang="en-US" smtClean="0"/>
              <a:t>‹#›</a:t>
            </a:fld>
            <a:endParaRPr lang="zh-CN" altLang="en-US"/>
          </a:p>
        </p:txBody>
      </p:sp>
    </p:spTree>
    <p:extLst>
      <p:ext uri="{BB962C8B-B14F-4D97-AF65-F5344CB8AC3E}">
        <p14:creationId xmlns:p14="http://schemas.microsoft.com/office/powerpoint/2010/main" val="41050590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51054EA2-8047-407E-88FA-97790CA677D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AE54B36A-3066-4CBD-A420-89622124DF0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E8FD4282-0975-4423-8F62-595FF8740EC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F34DC12-6006-41BE-8872-8980BBD520ED}" type="datetimeFigureOut">
              <a:rPr lang="zh-CN" altLang="en-US" smtClean="0"/>
              <a:t>2018/12/26</a:t>
            </a:fld>
            <a:endParaRPr lang="zh-CN" altLang="en-US"/>
          </a:p>
        </p:txBody>
      </p:sp>
      <p:sp>
        <p:nvSpPr>
          <p:cNvPr id="5" name="页脚占位符 4">
            <a:extLst>
              <a:ext uri="{FF2B5EF4-FFF2-40B4-BE49-F238E27FC236}">
                <a16:creationId xmlns:a16="http://schemas.microsoft.com/office/drawing/2014/main" id="{58F4691F-56B8-4203-9752-C0E33763938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AADED03E-9F7C-4DE3-879E-D2EC87F7365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779AC5-1B27-4AA4-A25F-A3DA9C6B5E3D}" type="slidenum">
              <a:rPr lang="zh-CN" altLang="en-US" smtClean="0"/>
              <a:t>‹#›</a:t>
            </a:fld>
            <a:endParaRPr lang="zh-CN" altLang="en-US"/>
          </a:p>
        </p:txBody>
      </p:sp>
    </p:spTree>
    <p:extLst>
      <p:ext uri="{BB962C8B-B14F-4D97-AF65-F5344CB8AC3E}">
        <p14:creationId xmlns:p14="http://schemas.microsoft.com/office/powerpoint/2010/main" val="2364960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23901" y="1155255"/>
            <a:ext cx="7053212" cy="109245"/>
          </a:xfrm>
          <a:prstGeom prst="rect">
            <a:avLst/>
          </a:prstGeom>
          <a:solidFill>
            <a:srgbClr val="F8C9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rgbClr val="F8C937"/>
              </a:solidFill>
            </a:endParaRPr>
          </a:p>
        </p:txBody>
      </p:sp>
      <p:sp>
        <p:nvSpPr>
          <p:cNvPr id="5" name="矩形 4"/>
          <p:cNvSpPr/>
          <p:nvPr/>
        </p:nvSpPr>
        <p:spPr>
          <a:xfrm>
            <a:off x="723901" y="5596915"/>
            <a:ext cx="7053212" cy="51207"/>
          </a:xfrm>
          <a:prstGeom prst="rect">
            <a:avLst/>
          </a:prstGeom>
          <a:solidFill>
            <a:srgbClr val="F8C9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3" name="TextBox 2"/>
          <p:cNvSpPr txBox="1"/>
          <p:nvPr/>
        </p:nvSpPr>
        <p:spPr>
          <a:xfrm>
            <a:off x="723901" y="1587919"/>
            <a:ext cx="10959018" cy="1841081"/>
          </a:xfrm>
          <a:prstGeom prst="rect">
            <a:avLst/>
          </a:prstGeom>
          <a:noFill/>
        </p:spPr>
        <p:txBody>
          <a:bodyPr wrap="square" rtlCol="0">
            <a:spAutoFit/>
          </a:bodyPr>
          <a:lstStyle/>
          <a:p>
            <a:pPr>
              <a:lnSpc>
                <a:spcPct val="150000"/>
              </a:lnSpc>
            </a:pPr>
            <a:r>
              <a:rPr lang="zh-CN" altLang="en-US" sz="4400" b="1" dirty="0">
                <a:solidFill>
                  <a:schemeClr val="accent3">
                    <a:lumMod val="50000"/>
                  </a:schemeClr>
                </a:solidFill>
                <a:latin typeface="微软雅黑" panose="020B0503020204020204" pitchFamily="34" charset="-122"/>
                <a:ea typeface="微软雅黑" panose="020B0503020204020204" pitchFamily="34" charset="-122"/>
                <a:cs typeface="Arial" panose="020B0604020202020204" pitchFamily="34" charset="0"/>
              </a:rPr>
              <a:t>三 维 动 画 和 交 互 设 计 课 程 读 书 报 告</a:t>
            </a:r>
            <a:endParaRPr lang="en-US" altLang="zh-CN" sz="4400" b="1" dirty="0">
              <a:solidFill>
                <a:schemeClr val="accent3">
                  <a:lumMod val="50000"/>
                </a:schemeClr>
              </a:solidFill>
              <a:latin typeface="微软雅黑" panose="020B0503020204020204" pitchFamily="34" charset="-122"/>
              <a:ea typeface="微软雅黑" panose="020B0503020204020204" pitchFamily="34" charset="-122"/>
              <a:cs typeface="Arial" panose="020B0604020202020204" pitchFamily="34" charset="0"/>
            </a:endParaRPr>
          </a:p>
          <a:p>
            <a:pPr>
              <a:lnSpc>
                <a:spcPct val="150000"/>
              </a:lnSpc>
            </a:pPr>
            <a:r>
              <a:rPr lang="zh-CN" altLang="en-US" sz="3600" b="1" dirty="0">
                <a:solidFill>
                  <a:schemeClr val="bg1">
                    <a:lumMod val="65000"/>
                  </a:schemeClr>
                </a:solidFill>
                <a:latin typeface="微软雅黑" panose="020B0503020204020204" pitchFamily="34" charset="-122"/>
                <a:ea typeface="微软雅黑" panose="020B0503020204020204" pitchFamily="34" charset="-122"/>
                <a:cs typeface="Arial" panose="020B0604020202020204" pitchFamily="34" charset="0"/>
              </a:rPr>
              <a:t>基于深度学习的</a:t>
            </a:r>
            <a:r>
              <a:rPr lang="en-US" altLang="zh-CN" sz="3600" b="1" dirty="0">
                <a:solidFill>
                  <a:schemeClr val="bg1">
                    <a:lumMod val="65000"/>
                  </a:schemeClr>
                </a:solidFill>
                <a:latin typeface="微软雅黑" panose="020B0503020204020204" pitchFamily="34" charset="-122"/>
                <a:ea typeface="微软雅黑" panose="020B0503020204020204" pitchFamily="34" charset="-122"/>
                <a:cs typeface="Arial" panose="020B0604020202020204" pitchFamily="34" charset="0"/>
              </a:rPr>
              <a:t>3D</a:t>
            </a:r>
            <a:r>
              <a:rPr lang="zh-CN" altLang="en-US" sz="3600" b="1" dirty="0">
                <a:solidFill>
                  <a:schemeClr val="bg1">
                    <a:lumMod val="65000"/>
                  </a:schemeClr>
                </a:solidFill>
                <a:latin typeface="微软雅黑" panose="020B0503020204020204" pitchFamily="34" charset="-122"/>
                <a:ea typeface="微软雅黑" panose="020B0503020204020204" pitchFamily="34" charset="-122"/>
                <a:cs typeface="Arial" panose="020B0604020202020204" pitchFamily="34" charset="0"/>
              </a:rPr>
              <a:t>人脸与漫画建模草图系统</a:t>
            </a:r>
          </a:p>
        </p:txBody>
      </p:sp>
      <p:sp>
        <p:nvSpPr>
          <p:cNvPr id="9" name="TextBox 8"/>
          <p:cNvSpPr txBox="1"/>
          <p:nvPr/>
        </p:nvSpPr>
        <p:spPr>
          <a:xfrm>
            <a:off x="723901" y="4307008"/>
            <a:ext cx="10556962" cy="1123513"/>
          </a:xfrm>
          <a:prstGeom prst="rect">
            <a:avLst/>
          </a:prstGeom>
          <a:noFill/>
        </p:spPr>
        <p:txBody>
          <a:bodyPr wrap="square" rtlCol="0">
            <a:spAutoFit/>
          </a:bodyPr>
          <a:lstStyle/>
          <a:p>
            <a:pPr>
              <a:lnSpc>
                <a:spcPct val="200000"/>
              </a:lnSpc>
            </a:pPr>
            <a:r>
              <a:rPr lang="zh-CN" altLang="en-US" b="1" dirty="0">
                <a:solidFill>
                  <a:srgbClr val="232323"/>
                </a:solidFill>
                <a:latin typeface="+mn-ea"/>
                <a:cs typeface="Arial" panose="020B0604020202020204" pitchFamily="34" charset="0"/>
              </a:rPr>
              <a:t>指导老师：李启雷</a:t>
            </a:r>
            <a:r>
              <a:rPr lang="zh-CN" altLang="en-US" dirty="0">
                <a:solidFill>
                  <a:srgbClr val="232323"/>
                </a:solidFill>
                <a:latin typeface="+mn-ea"/>
                <a:cs typeface="Arial" panose="020B0604020202020204" pitchFamily="34" charset="0"/>
              </a:rPr>
              <a:t>                                                          </a:t>
            </a:r>
            <a:endParaRPr lang="en-US" altLang="zh-CN" dirty="0">
              <a:solidFill>
                <a:srgbClr val="232323"/>
              </a:solidFill>
              <a:latin typeface="+mn-ea"/>
              <a:cs typeface="Arial" panose="020B0604020202020204" pitchFamily="34" charset="0"/>
            </a:endParaRPr>
          </a:p>
          <a:p>
            <a:pPr>
              <a:lnSpc>
                <a:spcPct val="200000"/>
              </a:lnSpc>
            </a:pPr>
            <a:r>
              <a:rPr lang="zh-CN" altLang="en-US" b="1" dirty="0">
                <a:solidFill>
                  <a:srgbClr val="232323"/>
                </a:solidFill>
                <a:latin typeface="+mn-ea"/>
                <a:cs typeface="Arial" panose="020B0604020202020204" pitchFamily="34" charset="0"/>
              </a:rPr>
              <a:t>汇报人：   沈吴越</a:t>
            </a:r>
            <a:endParaRPr lang="en-US" altLang="zh-CN" dirty="0">
              <a:solidFill>
                <a:srgbClr val="232323"/>
              </a:solidFill>
              <a:latin typeface="+mn-ea"/>
              <a:cs typeface="Arial" panose="020B0604020202020204" pitchFamily="34" charset="0"/>
            </a:endParaRPr>
          </a:p>
        </p:txBody>
      </p:sp>
    </p:spTree>
    <p:extLst>
      <p:ext uri="{BB962C8B-B14F-4D97-AF65-F5344CB8AC3E}">
        <p14:creationId xmlns:p14="http://schemas.microsoft.com/office/powerpoint/2010/main" val="3569351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951954"/>
            <a:ext cx="6127751" cy="95251"/>
          </a:xfrm>
          <a:prstGeom prst="rect">
            <a:avLst/>
          </a:prstGeom>
          <a:solidFill>
            <a:srgbClr val="F8C9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rgbClr val="F8C937"/>
              </a:solidFill>
            </a:endParaRPr>
          </a:p>
        </p:txBody>
      </p:sp>
      <p:sp>
        <p:nvSpPr>
          <p:cNvPr id="5" name="矩形 4"/>
          <p:cNvSpPr/>
          <p:nvPr/>
        </p:nvSpPr>
        <p:spPr>
          <a:xfrm>
            <a:off x="0" y="3727099"/>
            <a:ext cx="12192000" cy="593355"/>
          </a:xfrm>
          <a:prstGeom prst="rect">
            <a:avLst/>
          </a:prstGeom>
          <a:solidFill>
            <a:srgbClr val="F9D0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p>
        </p:txBody>
      </p:sp>
      <p:sp>
        <p:nvSpPr>
          <p:cNvPr id="8" name="TextBox 7"/>
          <p:cNvSpPr txBox="1"/>
          <p:nvPr/>
        </p:nvSpPr>
        <p:spPr>
          <a:xfrm>
            <a:off x="145194" y="-15579"/>
            <a:ext cx="491067" cy="1036117"/>
          </a:xfrm>
          <a:prstGeom prst="rect">
            <a:avLst/>
          </a:prstGeom>
          <a:noFill/>
        </p:spPr>
        <p:txBody>
          <a:bodyPr wrap="square" rtlCol="0">
            <a:spAutoFit/>
          </a:bodyPr>
          <a:lstStyle/>
          <a:p>
            <a:r>
              <a:rPr lang="en-US" altLang="zh-CN" sz="6133" b="1" dirty="0">
                <a:solidFill>
                  <a:srgbClr val="232323"/>
                </a:solidFill>
                <a:latin typeface="Arial" panose="020B0604020202020204" pitchFamily="34" charset="0"/>
                <a:cs typeface="Arial" panose="020B0604020202020204" pitchFamily="34" charset="0"/>
              </a:rPr>
              <a:t>”</a:t>
            </a:r>
            <a:endParaRPr lang="zh-CN" altLang="en-US" sz="6133" b="1" dirty="0">
              <a:solidFill>
                <a:srgbClr val="232323"/>
              </a:solidFill>
              <a:latin typeface="Arial" panose="020B0604020202020204" pitchFamily="34" charset="0"/>
              <a:cs typeface="Arial" panose="020B0604020202020204" pitchFamily="34" charset="0"/>
            </a:endParaRPr>
          </a:p>
        </p:txBody>
      </p:sp>
      <p:sp>
        <p:nvSpPr>
          <p:cNvPr id="4" name="文本框 3">
            <a:extLst>
              <a:ext uri="{FF2B5EF4-FFF2-40B4-BE49-F238E27FC236}">
                <a16:creationId xmlns:a16="http://schemas.microsoft.com/office/drawing/2014/main" id="{1EA736A2-4408-4A4B-9D7E-2B6ED06CEBB7}"/>
              </a:ext>
            </a:extLst>
          </p:cNvPr>
          <p:cNvSpPr txBox="1"/>
          <p:nvPr/>
        </p:nvSpPr>
        <p:spPr>
          <a:xfrm>
            <a:off x="702249" y="114245"/>
            <a:ext cx="2521718" cy="707886"/>
          </a:xfrm>
          <a:prstGeom prst="rect">
            <a:avLst/>
          </a:prstGeom>
          <a:noFill/>
        </p:spPr>
        <p:txBody>
          <a:bodyPr wrap="square" rtlCol="0">
            <a:spAutoFit/>
          </a:bodyPr>
          <a:lstStyle/>
          <a:p>
            <a:r>
              <a:rPr lang="zh-CN" altLang="en-US" sz="4000" b="1" spc="300" dirty="0">
                <a:solidFill>
                  <a:srgbClr val="2E4860"/>
                </a:solidFill>
                <a:latin typeface="微软雅黑" panose="020B0503020204020204" pitchFamily="34" charset="-122"/>
                <a:ea typeface="微软雅黑" panose="020B0503020204020204" pitchFamily="34" charset="-122"/>
              </a:rPr>
              <a:t>模型架构</a:t>
            </a:r>
          </a:p>
        </p:txBody>
      </p:sp>
      <p:sp>
        <p:nvSpPr>
          <p:cNvPr id="12" name="矩形 11">
            <a:extLst>
              <a:ext uri="{FF2B5EF4-FFF2-40B4-BE49-F238E27FC236}">
                <a16:creationId xmlns:a16="http://schemas.microsoft.com/office/drawing/2014/main" id="{44B144CA-362C-45B9-AE1E-1DE187FE1AE9}"/>
              </a:ext>
            </a:extLst>
          </p:cNvPr>
          <p:cNvSpPr/>
          <p:nvPr/>
        </p:nvSpPr>
        <p:spPr>
          <a:xfrm>
            <a:off x="0" y="1062895"/>
            <a:ext cx="9051471" cy="45719"/>
          </a:xfrm>
          <a:prstGeom prst="rect">
            <a:avLst/>
          </a:prstGeom>
          <a:solidFill>
            <a:srgbClr val="2E48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rgbClr val="F8C937"/>
              </a:solidFill>
            </a:endParaRPr>
          </a:p>
        </p:txBody>
      </p:sp>
      <p:sp>
        <p:nvSpPr>
          <p:cNvPr id="22" name="TextBox 12">
            <a:extLst>
              <a:ext uri="{FF2B5EF4-FFF2-40B4-BE49-F238E27FC236}">
                <a16:creationId xmlns:a16="http://schemas.microsoft.com/office/drawing/2014/main" id="{87ED2518-D344-4F7A-AD2E-2CADAD6CF9A1}"/>
              </a:ext>
            </a:extLst>
          </p:cNvPr>
          <p:cNvSpPr txBox="1"/>
          <p:nvPr/>
        </p:nvSpPr>
        <p:spPr>
          <a:xfrm>
            <a:off x="2316395" y="3823721"/>
            <a:ext cx="7145632" cy="400110"/>
          </a:xfrm>
          <a:prstGeom prst="rect">
            <a:avLst/>
          </a:prstGeom>
          <a:noFill/>
        </p:spPr>
        <p:txBody>
          <a:bodyPr wrap="square" rtlCol="0">
            <a:spAutoFit/>
          </a:bodyPr>
          <a:lstStyle/>
          <a:p>
            <a:pPr algn="ctr"/>
            <a:r>
              <a:rPr lang="zh-CN" altLang="en-US" sz="2000" b="1" spc="13" dirty="0">
                <a:solidFill>
                  <a:srgbClr val="2E4860"/>
                </a:solidFill>
                <a:latin typeface="Arial Black" panose="020B0A04020102020204" pitchFamily="34" charset="0"/>
                <a:ea typeface="微软雅黑" panose="020B0503020204020204" pitchFamily="34" charset="-122"/>
              </a:rPr>
              <a:t>本文所使用的网络框架结构示意图</a:t>
            </a:r>
            <a:endParaRPr lang="en-US" altLang="zh-CN" sz="2000" b="1" spc="13" dirty="0">
              <a:solidFill>
                <a:srgbClr val="2E4860"/>
              </a:solidFill>
              <a:latin typeface="Arial Black" panose="020B0A04020102020204" pitchFamily="34" charset="0"/>
              <a:ea typeface="微软雅黑" panose="020B0503020204020204" pitchFamily="34" charset="-122"/>
            </a:endParaRPr>
          </a:p>
        </p:txBody>
      </p:sp>
      <p:pic>
        <p:nvPicPr>
          <p:cNvPr id="17" name="图片 16">
            <a:extLst>
              <a:ext uri="{FF2B5EF4-FFF2-40B4-BE49-F238E27FC236}">
                <a16:creationId xmlns:a16="http://schemas.microsoft.com/office/drawing/2014/main" id="{FD4C975B-9704-41CF-BA4F-9A6D145E8D1A}"/>
              </a:ext>
            </a:extLst>
          </p:cNvPr>
          <p:cNvPicPr/>
          <p:nvPr/>
        </p:nvPicPr>
        <p:blipFill>
          <a:blip r:embed="rId2"/>
          <a:stretch>
            <a:fillRect/>
          </a:stretch>
        </p:blipFill>
        <p:spPr>
          <a:xfrm>
            <a:off x="1257692" y="1177028"/>
            <a:ext cx="9486507" cy="2459297"/>
          </a:xfrm>
          <a:prstGeom prst="rect">
            <a:avLst/>
          </a:prstGeom>
        </p:spPr>
      </p:pic>
      <p:sp>
        <p:nvSpPr>
          <p:cNvPr id="3" name="矩形 2">
            <a:extLst>
              <a:ext uri="{FF2B5EF4-FFF2-40B4-BE49-F238E27FC236}">
                <a16:creationId xmlns:a16="http://schemas.microsoft.com/office/drawing/2014/main" id="{0891C973-04B9-403A-B3A9-C33E12758B21}"/>
              </a:ext>
            </a:extLst>
          </p:cNvPr>
          <p:cNvSpPr/>
          <p:nvPr/>
        </p:nvSpPr>
        <p:spPr>
          <a:xfrm>
            <a:off x="3525625" y="2884603"/>
            <a:ext cx="2243580" cy="745874"/>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a:extLst>
              <a:ext uri="{FF2B5EF4-FFF2-40B4-BE49-F238E27FC236}">
                <a16:creationId xmlns:a16="http://schemas.microsoft.com/office/drawing/2014/main" id="{BB75327F-53F1-421C-B7D0-A6084ACBB9D0}"/>
              </a:ext>
            </a:extLst>
          </p:cNvPr>
          <p:cNvSpPr txBox="1"/>
          <p:nvPr/>
        </p:nvSpPr>
        <p:spPr>
          <a:xfrm>
            <a:off x="322083" y="4192584"/>
            <a:ext cx="11547834" cy="2480294"/>
          </a:xfrm>
          <a:prstGeom prst="rect">
            <a:avLst/>
          </a:prstGeom>
          <a:noFill/>
        </p:spPr>
        <p:txBody>
          <a:bodyPr wrap="square" rtlCol="0">
            <a:spAutoFit/>
          </a:bodyPr>
          <a:lstStyle/>
          <a:p>
            <a:pPr>
              <a:lnSpc>
                <a:spcPct val="200000"/>
              </a:lnSpc>
            </a:pPr>
            <a:r>
              <a:rPr lang="zh-CN" altLang="en-US" sz="1600" b="1" dirty="0">
                <a:solidFill>
                  <a:srgbClr val="FF0000"/>
                </a:solidFill>
                <a:latin typeface="微软雅黑" panose="020B0503020204020204" pitchFamily="34" charset="-122"/>
                <a:ea typeface="微软雅黑" panose="020B0503020204020204" pitchFamily="34" charset="-122"/>
              </a:rPr>
              <a:t>造型</a:t>
            </a:r>
            <a:r>
              <a:rPr lang="en-US" altLang="zh-CN" sz="1600" b="1" dirty="0">
                <a:solidFill>
                  <a:srgbClr val="FF0000"/>
                </a:solidFill>
                <a:latin typeface="微软雅黑" panose="020B0503020204020204" pitchFamily="34" charset="-122"/>
                <a:ea typeface="微软雅黑" panose="020B0503020204020204" pitchFamily="34" charset="-122"/>
              </a:rPr>
              <a:t>-</a:t>
            </a:r>
            <a:r>
              <a:rPr lang="zh-CN" altLang="en-US" sz="1600" b="1" dirty="0">
                <a:solidFill>
                  <a:srgbClr val="FF0000"/>
                </a:solidFill>
                <a:latin typeface="微软雅黑" panose="020B0503020204020204" pitchFamily="34" charset="-122"/>
                <a:ea typeface="微软雅黑" panose="020B0503020204020204" pitchFamily="34" charset="-122"/>
              </a:rPr>
              <a:t>输入层</a:t>
            </a:r>
            <a:r>
              <a:rPr lang="zh-CN" altLang="en-US" sz="1600" dirty="0">
                <a:latin typeface="微软雅黑" panose="020B0503020204020204" pitchFamily="34" charset="-122"/>
                <a:ea typeface="微软雅黑" panose="020B0503020204020204" pitchFamily="34" charset="-122"/>
              </a:rPr>
              <a:t>（见图中红色框线部分）：</a:t>
            </a:r>
            <a:endParaRPr lang="en-US" altLang="zh-CN" sz="1600" dirty="0">
              <a:latin typeface="微软雅黑" panose="020B0503020204020204" pitchFamily="34" charset="-122"/>
              <a:ea typeface="微软雅黑" panose="020B0503020204020204" pitchFamily="34" charset="-122"/>
            </a:endParaRPr>
          </a:p>
          <a:p>
            <a:pPr>
              <a:lnSpc>
                <a:spcPct val="200000"/>
              </a:lnSpc>
            </a:pPr>
            <a:r>
              <a:rPr lang="zh-CN" altLang="en-US" sz="1600" dirty="0">
                <a:latin typeface="微软雅黑" panose="020B0503020204020204" pitchFamily="34" charset="-122"/>
                <a:ea typeface="微软雅黑" panose="020B0503020204020204" pitchFamily="34" charset="-122"/>
              </a:rPr>
              <a:t>       为了充分利用草图中的信息，最大程度上得了解草图的特征，本层直接对轮廓和特征线上进行抽样。通过另一个双线性表示这些采样点的</a:t>
            </a:r>
            <a:r>
              <a:rPr lang="en-US" altLang="zh-CN" sz="1600" dirty="0" err="1">
                <a:latin typeface="微软雅黑" panose="020B0503020204020204" pitchFamily="34" charset="-122"/>
                <a:ea typeface="微软雅黑" panose="020B0503020204020204" pitchFamily="34" charset="-122"/>
              </a:rPr>
              <a:t>2D</a:t>
            </a:r>
            <a:r>
              <a:rPr lang="zh-CN" altLang="en-US" sz="1600" dirty="0">
                <a:latin typeface="微软雅黑" panose="020B0503020204020204" pitchFamily="34" charset="-122"/>
                <a:ea typeface="微软雅黑" panose="020B0503020204020204" pitchFamily="34" charset="-122"/>
              </a:rPr>
              <a:t>位置模型，其中人脸身份和表情模式的系数仍然设置为</a:t>
            </a:r>
            <a:r>
              <a:rPr lang="en-US" altLang="zh-CN" sz="1600" dirty="0">
                <a:latin typeface="微软雅黑" panose="020B0503020204020204" pitchFamily="34" charset="-122"/>
                <a:ea typeface="微软雅黑" panose="020B0503020204020204" pitchFamily="34" charset="-122"/>
              </a:rPr>
              <a:t>50</a:t>
            </a:r>
            <a:r>
              <a:rPr lang="zh-CN" altLang="en-US" sz="1600" dirty="0">
                <a:latin typeface="微软雅黑" panose="020B0503020204020204" pitchFamily="34" charset="-122"/>
                <a:ea typeface="微软雅黑" panose="020B0503020204020204" pitchFamily="34" charset="-122"/>
              </a:rPr>
              <a:t>和</a:t>
            </a:r>
            <a:r>
              <a:rPr lang="en-US" altLang="zh-CN" sz="1600" dirty="0">
                <a:latin typeface="微软雅黑" panose="020B0503020204020204" pitchFamily="34" charset="-122"/>
                <a:ea typeface="微软雅黑" panose="020B0503020204020204" pitchFamily="34" charset="-122"/>
              </a:rPr>
              <a:t>16.</a:t>
            </a:r>
            <a:r>
              <a:rPr lang="zh-CN" altLang="en-US" sz="1600" dirty="0">
                <a:latin typeface="微软雅黑" panose="020B0503020204020204" pitchFamily="34" charset="-122"/>
                <a:ea typeface="微软雅黑" panose="020B0503020204020204" pitchFamily="34" charset="-122"/>
              </a:rPr>
              <a:t>这</a:t>
            </a:r>
            <a:r>
              <a:rPr lang="en-US" altLang="zh-CN" sz="1600" dirty="0">
                <a:latin typeface="微软雅黑" panose="020B0503020204020204" pitchFamily="34" charset="-122"/>
                <a:ea typeface="微软雅黑" panose="020B0503020204020204" pitchFamily="34" charset="-122"/>
              </a:rPr>
              <a:t>66</a:t>
            </a:r>
            <a:r>
              <a:rPr lang="zh-CN" altLang="en-US" sz="1600" dirty="0">
                <a:latin typeface="微软雅黑" panose="020B0503020204020204" pitchFamily="34" charset="-122"/>
                <a:ea typeface="微软雅黑" panose="020B0503020204020204" pitchFamily="34" charset="-122"/>
              </a:rPr>
              <a:t>个系数形成我们的造型</a:t>
            </a:r>
            <a:r>
              <a:rPr lang="en-US" altLang="zh-CN" sz="1600" dirty="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输入向量。在每一个分枝中，造型</a:t>
            </a:r>
            <a:r>
              <a:rPr lang="en-US" altLang="zh-CN" sz="1600" dirty="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输入层后都设置了一个具有</a:t>
            </a:r>
            <a:r>
              <a:rPr lang="en-US" altLang="zh-CN" sz="1600" dirty="0">
                <a:latin typeface="微软雅黑" panose="020B0503020204020204" pitchFamily="34" charset="-122"/>
                <a:ea typeface="微软雅黑" panose="020B0503020204020204" pitchFamily="34" charset="-122"/>
              </a:rPr>
              <a:t>512</a:t>
            </a:r>
            <a:r>
              <a:rPr lang="zh-CN" altLang="en-US" sz="1600" dirty="0">
                <a:latin typeface="微软雅黑" panose="020B0503020204020204" pitchFamily="34" charset="-122"/>
                <a:ea typeface="微软雅黑" panose="020B0503020204020204" pitchFamily="34" charset="-122"/>
              </a:rPr>
              <a:t>个神经元的全连接层，两个分支的输出最终作为输入，输入到双线性输出层中。</a:t>
            </a:r>
          </a:p>
        </p:txBody>
      </p:sp>
      <p:grpSp>
        <p:nvGrpSpPr>
          <p:cNvPr id="9" name="组合 8">
            <a:extLst>
              <a:ext uri="{FF2B5EF4-FFF2-40B4-BE49-F238E27FC236}">
                <a16:creationId xmlns:a16="http://schemas.microsoft.com/office/drawing/2014/main" id="{6601320B-02DC-49AF-87D1-3557CDDCDACE}"/>
              </a:ext>
            </a:extLst>
          </p:cNvPr>
          <p:cNvGrpSpPr/>
          <p:nvPr/>
        </p:nvGrpSpPr>
        <p:grpSpPr>
          <a:xfrm>
            <a:off x="10566403" y="6157003"/>
            <a:ext cx="1625597" cy="714653"/>
            <a:chOff x="10566403" y="6157003"/>
            <a:chExt cx="1625597" cy="714653"/>
          </a:xfrm>
        </p:grpSpPr>
        <p:sp>
          <p:nvSpPr>
            <p:cNvPr id="10" name="矩形 9">
              <a:extLst>
                <a:ext uri="{FF2B5EF4-FFF2-40B4-BE49-F238E27FC236}">
                  <a16:creationId xmlns:a16="http://schemas.microsoft.com/office/drawing/2014/main" id="{23AFE058-F3DC-4AEA-A1E8-4A76403BBD58}"/>
                </a:ext>
              </a:extLst>
            </p:cNvPr>
            <p:cNvSpPr/>
            <p:nvPr/>
          </p:nvSpPr>
          <p:spPr>
            <a:xfrm>
              <a:off x="10566403" y="6157003"/>
              <a:ext cx="1625597" cy="714653"/>
            </a:xfrm>
            <a:prstGeom prst="rect">
              <a:avLst/>
            </a:prstGeom>
            <a:solidFill>
              <a:srgbClr val="2E48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3" name="TextBox 4">
              <a:extLst>
                <a:ext uri="{FF2B5EF4-FFF2-40B4-BE49-F238E27FC236}">
                  <a16:creationId xmlns:a16="http://schemas.microsoft.com/office/drawing/2014/main" id="{66AF2DB5-9119-4A3C-A5EC-4C27E37A4311}"/>
                </a:ext>
              </a:extLst>
            </p:cNvPr>
            <p:cNvSpPr txBox="1"/>
            <p:nvPr/>
          </p:nvSpPr>
          <p:spPr>
            <a:xfrm>
              <a:off x="10744199" y="6309145"/>
              <a:ext cx="612775" cy="379656"/>
            </a:xfrm>
            <a:prstGeom prst="rect">
              <a:avLst/>
            </a:prstGeom>
            <a:noFill/>
          </p:spPr>
          <p:txBody>
            <a:bodyPr wrap="square" rtlCol="0">
              <a:spAutoFit/>
            </a:bodyPr>
            <a:lstStyle/>
            <a:p>
              <a:r>
                <a:rPr lang="en-US" altLang="zh-CN" sz="1867" b="1" dirty="0">
                  <a:solidFill>
                    <a:schemeClr val="bg1"/>
                  </a:solidFill>
                  <a:latin typeface="Arial" panose="020B0604020202020204" pitchFamily="34" charset="0"/>
                  <a:cs typeface="Arial" panose="020B0604020202020204" pitchFamily="34" charset="0"/>
                </a:rPr>
                <a:t>10</a:t>
              </a:r>
              <a:endParaRPr lang="zh-CN" altLang="en-US" sz="1867" b="1" dirty="0">
                <a:solidFill>
                  <a:schemeClr val="bg1"/>
                </a:solidFill>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33656872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a:extLst>
              <a:ext uri="{FF2B5EF4-FFF2-40B4-BE49-F238E27FC236}">
                <a16:creationId xmlns:a16="http://schemas.microsoft.com/office/drawing/2014/main" id="{BB75327F-53F1-421C-B7D0-A6084ACBB9D0}"/>
              </a:ext>
            </a:extLst>
          </p:cNvPr>
          <p:cNvSpPr txBox="1"/>
          <p:nvPr/>
        </p:nvSpPr>
        <p:spPr>
          <a:xfrm>
            <a:off x="322083" y="4223831"/>
            <a:ext cx="11547834" cy="2480294"/>
          </a:xfrm>
          <a:prstGeom prst="rect">
            <a:avLst/>
          </a:prstGeom>
          <a:noFill/>
        </p:spPr>
        <p:txBody>
          <a:bodyPr wrap="square" rtlCol="0">
            <a:spAutoFit/>
          </a:bodyPr>
          <a:lstStyle/>
          <a:p>
            <a:pPr>
              <a:lnSpc>
                <a:spcPct val="200000"/>
              </a:lnSpc>
            </a:pPr>
            <a:r>
              <a:rPr lang="zh-CN" altLang="en-US" sz="1600" b="1" dirty="0">
                <a:solidFill>
                  <a:srgbClr val="FF0000"/>
                </a:solidFill>
                <a:latin typeface="微软雅黑" panose="020B0503020204020204" pitchFamily="34" charset="-122"/>
                <a:ea typeface="微软雅黑" panose="020B0503020204020204" pitchFamily="34" charset="-122"/>
              </a:rPr>
              <a:t>双线性输出层</a:t>
            </a:r>
            <a:r>
              <a:rPr lang="zh-CN" altLang="en-US" sz="1600" dirty="0">
                <a:latin typeface="微软雅黑" panose="020B0503020204020204" pitchFamily="34" charset="-122"/>
                <a:ea typeface="微软雅黑" panose="020B0503020204020204" pitchFamily="34" charset="-122"/>
              </a:rPr>
              <a:t>（见图中红色框线部分）：</a:t>
            </a:r>
            <a:endParaRPr lang="en-US" altLang="zh-CN" sz="1600" dirty="0">
              <a:latin typeface="微软雅黑" panose="020B0503020204020204" pitchFamily="34" charset="-122"/>
              <a:ea typeface="微软雅黑" panose="020B0503020204020204" pitchFamily="34" charset="-122"/>
            </a:endParaRPr>
          </a:p>
          <a:p>
            <a:pPr>
              <a:lnSpc>
                <a:spcPct val="200000"/>
              </a:lnSpc>
            </a:pPr>
            <a:r>
              <a:rPr lang="zh-CN" altLang="en-US" sz="1600" dirty="0">
                <a:latin typeface="微软雅黑" panose="020B0503020204020204" pitchFamily="34" charset="-122"/>
                <a:ea typeface="微软雅黑" panose="020B0503020204020204" pitchFamily="34" charset="-122"/>
              </a:rPr>
              <a:t>       本文深度回归网络的输出是一组双线性人脸造型的系数，是最终能够重建三维人脸模型的</a:t>
            </a:r>
            <a:r>
              <a:rPr lang="en-US" altLang="zh-CN" sz="1600" dirty="0">
                <a:latin typeface="微软雅黑" panose="020B0503020204020204" pitchFamily="34" charset="-122"/>
                <a:ea typeface="微软雅黑" panose="020B0503020204020204" pitchFamily="34" charset="-122"/>
              </a:rPr>
              <a:t>3D</a:t>
            </a:r>
            <a:r>
              <a:rPr lang="zh-CN" altLang="en-US" sz="1600" dirty="0">
                <a:latin typeface="微软雅黑" panose="020B0503020204020204" pitchFamily="34" charset="-122"/>
                <a:ea typeface="微软雅黑" panose="020B0503020204020204" pitchFamily="34" charset="-122"/>
              </a:rPr>
              <a:t>顶点。如前文所述，这部分的双线性输出是包括两个部分：人脸身份和人脸表情，这两个部分将作为独立的模式，并赋予不同的权重</a:t>
            </a:r>
            <a:r>
              <a:rPr lang="en-US" altLang="zh-CN" sz="1600" dirty="0">
                <a:latin typeface="微软雅黑" panose="020B0503020204020204" pitchFamily="34" charset="-122"/>
                <a:ea typeface="微软雅黑" panose="020B0503020204020204" pitchFamily="34" charset="-122"/>
              </a:rPr>
              <a:t>μ</a:t>
            </a:r>
            <a:r>
              <a:rPr lang="zh-CN" altLang="en-US" sz="1600" dirty="0">
                <a:latin typeface="微软雅黑" panose="020B0503020204020204" pitchFamily="34" charset="-122"/>
                <a:ea typeface="微软雅黑" panose="020B0503020204020204" pitchFamily="34" charset="-122"/>
              </a:rPr>
              <a:t>和</a:t>
            </a:r>
            <a:r>
              <a:rPr lang="en-US" altLang="zh-CN" sz="1600" dirty="0">
                <a:latin typeface="微软雅黑" panose="020B0503020204020204" pitchFamily="34" charset="-122"/>
                <a:ea typeface="微软雅黑" panose="020B0503020204020204" pitchFamily="34" charset="-122"/>
              </a:rPr>
              <a:t>γ</a:t>
            </a:r>
            <a:r>
              <a:rPr lang="zh-CN" altLang="en-US" sz="1600" dirty="0">
                <a:latin typeface="微软雅黑" panose="020B0503020204020204" pitchFamily="34" charset="-122"/>
                <a:ea typeface="微软雅黑" panose="020B0503020204020204" pitchFamily="34" charset="-122"/>
              </a:rPr>
              <a:t>。为了避免这两个部分之间产生干涉，本文的深度神经网络具有两个不同的独立分枝，并具有不同数量的全连接层，来生成权重</a:t>
            </a:r>
            <a:r>
              <a:rPr lang="en-US" altLang="zh-CN" sz="1600" dirty="0">
                <a:latin typeface="微软雅黑" panose="020B0503020204020204" pitchFamily="34" charset="-122"/>
                <a:ea typeface="微软雅黑" panose="020B0503020204020204" pitchFamily="34" charset="-122"/>
              </a:rPr>
              <a:t>μ</a:t>
            </a:r>
            <a:r>
              <a:rPr lang="zh-CN" altLang="en-US" sz="1600" dirty="0">
                <a:latin typeface="微软雅黑" panose="020B0503020204020204" pitchFamily="34" charset="-122"/>
                <a:ea typeface="微软雅黑" panose="020B0503020204020204" pitchFamily="34" charset="-122"/>
              </a:rPr>
              <a:t>和</a:t>
            </a:r>
            <a:r>
              <a:rPr lang="en-US" altLang="zh-CN" sz="1600" dirty="0">
                <a:latin typeface="微软雅黑" panose="020B0503020204020204" pitchFamily="34" charset="-122"/>
                <a:ea typeface="微软雅黑" panose="020B0503020204020204" pitchFamily="34" charset="-122"/>
              </a:rPr>
              <a:t>γ</a:t>
            </a:r>
            <a:r>
              <a:rPr lang="zh-CN" altLang="en-US" sz="1600" dirty="0">
                <a:latin typeface="微软雅黑" panose="020B0503020204020204" pitchFamily="34" charset="-122"/>
                <a:ea typeface="微软雅黑" panose="020B0503020204020204" pitchFamily="34" charset="-122"/>
              </a:rPr>
              <a:t>。该部分的神经元数量是通过通过实际操作经验得到的。</a:t>
            </a:r>
          </a:p>
        </p:txBody>
      </p:sp>
      <p:sp>
        <p:nvSpPr>
          <p:cNvPr id="2" name="矩形 1"/>
          <p:cNvSpPr/>
          <p:nvPr/>
        </p:nvSpPr>
        <p:spPr>
          <a:xfrm>
            <a:off x="0" y="951954"/>
            <a:ext cx="6127751" cy="95251"/>
          </a:xfrm>
          <a:prstGeom prst="rect">
            <a:avLst/>
          </a:prstGeom>
          <a:solidFill>
            <a:srgbClr val="F8C9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rgbClr val="F8C937"/>
              </a:solidFill>
            </a:endParaRPr>
          </a:p>
        </p:txBody>
      </p:sp>
      <p:sp>
        <p:nvSpPr>
          <p:cNvPr id="5" name="矩形 4"/>
          <p:cNvSpPr/>
          <p:nvPr/>
        </p:nvSpPr>
        <p:spPr>
          <a:xfrm>
            <a:off x="0" y="3727099"/>
            <a:ext cx="12192000" cy="593355"/>
          </a:xfrm>
          <a:prstGeom prst="rect">
            <a:avLst/>
          </a:prstGeom>
          <a:solidFill>
            <a:srgbClr val="F9D0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p>
        </p:txBody>
      </p:sp>
      <p:sp>
        <p:nvSpPr>
          <p:cNvPr id="8" name="TextBox 7"/>
          <p:cNvSpPr txBox="1"/>
          <p:nvPr/>
        </p:nvSpPr>
        <p:spPr>
          <a:xfrm>
            <a:off x="145194" y="-15579"/>
            <a:ext cx="491067" cy="1036117"/>
          </a:xfrm>
          <a:prstGeom prst="rect">
            <a:avLst/>
          </a:prstGeom>
          <a:noFill/>
        </p:spPr>
        <p:txBody>
          <a:bodyPr wrap="square" rtlCol="0">
            <a:spAutoFit/>
          </a:bodyPr>
          <a:lstStyle/>
          <a:p>
            <a:r>
              <a:rPr lang="en-US" altLang="zh-CN" sz="6133" b="1" dirty="0">
                <a:solidFill>
                  <a:srgbClr val="232323"/>
                </a:solidFill>
                <a:latin typeface="Arial" panose="020B0604020202020204" pitchFamily="34" charset="0"/>
                <a:cs typeface="Arial" panose="020B0604020202020204" pitchFamily="34" charset="0"/>
              </a:rPr>
              <a:t>”</a:t>
            </a:r>
            <a:endParaRPr lang="zh-CN" altLang="en-US" sz="6133" b="1" dirty="0">
              <a:solidFill>
                <a:srgbClr val="232323"/>
              </a:solidFill>
              <a:latin typeface="Arial" panose="020B0604020202020204" pitchFamily="34" charset="0"/>
              <a:cs typeface="Arial" panose="020B0604020202020204" pitchFamily="34" charset="0"/>
            </a:endParaRPr>
          </a:p>
        </p:txBody>
      </p:sp>
      <p:sp>
        <p:nvSpPr>
          <p:cNvPr id="4" name="文本框 3">
            <a:extLst>
              <a:ext uri="{FF2B5EF4-FFF2-40B4-BE49-F238E27FC236}">
                <a16:creationId xmlns:a16="http://schemas.microsoft.com/office/drawing/2014/main" id="{1EA736A2-4408-4A4B-9D7E-2B6ED06CEBB7}"/>
              </a:ext>
            </a:extLst>
          </p:cNvPr>
          <p:cNvSpPr txBox="1"/>
          <p:nvPr/>
        </p:nvSpPr>
        <p:spPr>
          <a:xfrm>
            <a:off x="702249" y="114245"/>
            <a:ext cx="2521718" cy="707886"/>
          </a:xfrm>
          <a:prstGeom prst="rect">
            <a:avLst/>
          </a:prstGeom>
          <a:noFill/>
        </p:spPr>
        <p:txBody>
          <a:bodyPr wrap="square" rtlCol="0">
            <a:spAutoFit/>
          </a:bodyPr>
          <a:lstStyle/>
          <a:p>
            <a:r>
              <a:rPr lang="zh-CN" altLang="en-US" sz="4000" b="1" spc="300" dirty="0">
                <a:solidFill>
                  <a:srgbClr val="2E4860"/>
                </a:solidFill>
                <a:latin typeface="微软雅黑" panose="020B0503020204020204" pitchFamily="34" charset="-122"/>
                <a:ea typeface="微软雅黑" panose="020B0503020204020204" pitchFamily="34" charset="-122"/>
              </a:rPr>
              <a:t>模型架构</a:t>
            </a:r>
          </a:p>
        </p:txBody>
      </p:sp>
      <p:sp>
        <p:nvSpPr>
          <p:cNvPr id="12" name="矩形 11">
            <a:extLst>
              <a:ext uri="{FF2B5EF4-FFF2-40B4-BE49-F238E27FC236}">
                <a16:creationId xmlns:a16="http://schemas.microsoft.com/office/drawing/2014/main" id="{44B144CA-362C-45B9-AE1E-1DE187FE1AE9}"/>
              </a:ext>
            </a:extLst>
          </p:cNvPr>
          <p:cNvSpPr/>
          <p:nvPr/>
        </p:nvSpPr>
        <p:spPr>
          <a:xfrm>
            <a:off x="0" y="1062895"/>
            <a:ext cx="9051471" cy="45719"/>
          </a:xfrm>
          <a:prstGeom prst="rect">
            <a:avLst/>
          </a:prstGeom>
          <a:solidFill>
            <a:srgbClr val="2E48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rgbClr val="F8C937"/>
              </a:solidFill>
            </a:endParaRPr>
          </a:p>
        </p:txBody>
      </p:sp>
      <p:grpSp>
        <p:nvGrpSpPr>
          <p:cNvPr id="9" name="组合 8">
            <a:extLst>
              <a:ext uri="{FF2B5EF4-FFF2-40B4-BE49-F238E27FC236}">
                <a16:creationId xmlns:a16="http://schemas.microsoft.com/office/drawing/2014/main" id="{6601320B-02DC-49AF-87D1-3557CDDCDACE}"/>
              </a:ext>
            </a:extLst>
          </p:cNvPr>
          <p:cNvGrpSpPr/>
          <p:nvPr/>
        </p:nvGrpSpPr>
        <p:grpSpPr>
          <a:xfrm>
            <a:off x="10566403" y="6157003"/>
            <a:ext cx="1625597" cy="714653"/>
            <a:chOff x="10566403" y="6157003"/>
            <a:chExt cx="1625597" cy="714653"/>
          </a:xfrm>
        </p:grpSpPr>
        <p:sp>
          <p:nvSpPr>
            <p:cNvPr id="10" name="矩形 9">
              <a:extLst>
                <a:ext uri="{FF2B5EF4-FFF2-40B4-BE49-F238E27FC236}">
                  <a16:creationId xmlns:a16="http://schemas.microsoft.com/office/drawing/2014/main" id="{23AFE058-F3DC-4AEA-A1E8-4A76403BBD58}"/>
                </a:ext>
              </a:extLst>
            </p:cNvPr>
            <p:cNvSpPr/>
            <p:nvPr/>
          </p:nvSpPr>
          <p:spPr>
            <a:xfrm>
              <a:off x="10566403" y="6157003"/>
              <a:ext cx="1625597" cy="714653"/>
            </a:xfrm>
            <a:prstGeom prst="rect">
              <a:avLst/>
            </a:prstGeom>
            <a:solidFill>
              <a:srgbClr val="2E48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3" name="TextBox 4">
              <a:extLst>
                <a:ext uri="{FF2B5EF4-FFF2-40B4-BE49-F238E27FC236}">
                  <a16:creationId xmlns:a16="http://schemas.microsoft.com/office/drawing/2014/main" id="{66AF2DB5-9119-4A3C-A5EC-4C27E37A4311}"/>
                </a:ext>
              </a:extLst>
            </p:cNvPr>
            <p:cNvSpPr txBox="1"/>
            <p:nvPr/>
          </p:nvSpPr>
          <p:spPr>
            <a:xfrm>
              <a:off x="10744199" y="6309145"/>
              <a:ext cx="612775" cy="379656"/>
            </a:xfrm>
            <a:prstGeom prst="rect">
              <a:avLst/>
            </a:prstGeom>
            <a:noFill/>
          </p:spPr>
          <p:txBody>
            <a:bodyPr wrap="square" rtlCol="0">
              <a:spAutoFit/>
            </a:bodyPr>
            <a:lstStyle/>
            <a:p>
              <a:r>
                <a:rPr lang="en-US" altLang="zh-CN" sz="1867" b="1" dirty="0">
                  <a:solidFill>
                    <a:schemeClr val="bg1"/>
                  </a:solidFill>
                  <a:latin typeface="Arial" panose="020B0604020202020204" pitchFamily="34" charset="0"/>
                  <a:cs typeface="Arial" panose="020B0604020202020204" pitchFamily="34" charset="0"/>
                </a:rPr>
                <a:t>11</a:t>
              </a:r>
              <a:endParaRPr lang="zh-CN" altLang="en-US" sz="1867" b="1" dirty="0">
                <a:solidFill>
                  <a:schemeClr val="bg1"/>
                </a:solidFill>
                <a:latin typeface="Arial" panose="020B0604020202020204" pitchFamily="34" charset="0"/>
                <a:cs typeface="Arial" panose="020B0604020202020204" pitchFamily="34" charset="0"/>
              </a:endParaRPr>
            </a:p>
          </p:txBody>
        </p:sp>
      </p:grpSp>
      <p:sp>
        <p:nvSpPr>
          <p:cNvPr id="22" name="TextBox 12">
            <a:extLst>
              <a:ext uri="{FF2B5EF4-FFF2-40B4-BE49-F238E27FC236}">
                <a16:creationId xmlns:a16="http://schemas.microsoft.com/office/drawing/2014/main" id="{87ED2518-D344-4F7A-AD2E-2CADAD6CF9A1}"/>
              </a:ext>
            </a:extLst>
          </p:cNvPr>
          <p:cNvSpPr txBox="1"/>
          <p:nvPr/>
        </p:nvSpPr>
        <p:spPr>
          <a:xfrm>
            <a:off x="2316395" y="3823721"/>
            <a:ext cx="7145632" cy="400110"/>
          </a:xfrm>
          <a:prstGeom prst="rect">
            <a:avLst/>
          </a:prstGeom>
          <a:noFill/>
        </p:spPr>
        <p:txBody>
          <a:bodyPr wrap="square" rtlCol="0">
            <a:spAutoFit/>
          </a:bodyPr>
          <a:lstStyle/>
          <a:p>
            <a:pPr algn="ctr"/>
            <a:r>
              <a:rPr lang="zh-CN" altLang="en-US" sz="2000" b="1" spc="13" dirty="0">
                <a:solidFill>
                  <a:srgbClr val="2E4860"/>
                </a:solidFill>
                <a:latin typeface="Arial Black" panose="020B0A04020102020204" pitchFamily="34" charset="0"/>
                <a:ea typeface="微软雅黑" panose="020B0503020204020204" pitchFamily="34" charset="-122"/>
              </a:rPr>
              <a:t>本文所使用的网络框架结构示意图</a:t>
            </a:r>
            <a:endParaRPr lang="en-US" altLang="zh-CN" sz="2000" b="1" spc="13" dirty="0">
              <a:solidFill>
                <a:srgbClr val="2E4860"/>
              </a:solidFill>
              <a:latin typeface="Arial Black" panose="020B0A04020102020204" pitchFamily="34" charset="0"/>
              <a:ea typeface="微软雅黑" panose="020B0503020204020204" pitchFamily="34" charset="-122"/>
            </a:endParaRPr>
          </a:p>
        </p:txBody>
      </p:sp>
      <p:pic>
        <p:nvPicPr>
          <p:cNvPr id="17" name="图片 16">
            <a:extLst>
              <a:ext uri="{FF2B5EF4-FFF2-40B4-BE49-F238E27FC236}">
                <a16:creationId xmlns:a16="http://schemas.microsoft.com/office/drawing/2014/main" id="{FD4C975B-9704-41CF-BA4F-9A6D145E8D1A}"/>
              </a:ext>
            </a:extLst>
          </p:cNvPr>
          <p:cNvPicPr/>
          <p:nvPr/>
        </p:nvPicPr>
        <p:blipFill>
          <a:blip r:embed="rId2"/>
          <a:stretch>
            <a:fillRect/>
          </a:stretch>
        </p:blipFill>
        <p:spPr>
          <a:xfrm>
            <a:off x="1257692" y="1177028"/>
            <a:ext cx="9486507" cy="2459297"/>
          </a:xfrm>
          <a:prstGeom prst="rect">
            <a:avLst/>
          </a:prstGeom>
        </p:spPr>
      </p:pic>
      <p:sp>
        <p:nvSpPr>
          <p:cNvPr id="3" name="矩形 2">
            <a:extLst>
              <a:ext uri="{FF2B5EF4-FFF2-40B4-BE49-F238E27FC236}">
                <a16:creationId xmlns:a16="http://schemas.microsoft.com/office/drawing/2014/main" id="{0891C973-04B9-403A-B3A9-C33E12758B21}"/>
              </a:ext>
            </a:extLst>
          </p:cNvPr>
          <p:cNvSpPr/>
          <p:nvPr/>
        </p:nvSpPr>
        <p:spPr>
          <a:xfrm>
            <a:off x="6127751" y="1115618"/>
            <a:ext cx="1724777" cy="2550071"/>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0280738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951954"/>
            <a:ext cx="6127751" cy="95251"/>
          </a:xfrm>
          <a:prstGeom prst="rect">
            <a:avLst/>
          </a:prstGeom>
          <a:solidFill>
            <a:srgbClr val="F8C9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rgbClr val="F8C937"/>
              </a:solidFill>
            </a:endParaRPr>
          </a:p>
        </p:txBody>
      </p:sp>
      <p:sp>
        <p:nvSpPr>
          <p:cNvPr id="5" name="矩形 4"/>
          <p:cNvSpPr/>
          <p:nvPr/>
        </p:nvSpPr>
        <p:spPr>
          <a:xfrm>
            <a:off x="0" y="3727099"/>
            <a:ext cx="12192000" cy="593355"/>
          </a:xfrm>
          <a:prstGeom prst="rect">
            <a:avLst/>
          </a:prstGeom>
          <a:solidFill>
            <a:srgbClr val="F9D0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p>
        </p:txBody>
      </p:sp>
      <p:sp>
        <p:nvSpPr>
          <p:cNvPr id="8" name="TextBox 7"/>
          <p:cNvSpPr txBox="1"/>
          <p:nvPr/>
        </p:nvSpPr>
        <p:spPr>
          <a:xfrm>
            <a:off x="145194" y="-15579"/>
            <a:ext cx="491067" cy="1036117"/>
          </a:xfrm>
          <a:prstGeom prst="rect">
            <a:avLst/>
          </a:prstGeom>
          <a:noFill/>
        </p:spPr>
        <p:txBody>
          <a:bodyPr wrap="square" rtlCol="0">
            <a:spAutoFit/>
          </a:bodyPr>
          <a:lstStyle/>
          <a:p>
            <a:r>
              <a:rPr lang="en-US" altLang="zh-CN" sz="6133" b="1" dirty="0">
                <a:solidFill>
                  <a:srgbClr val="232323"/>
                </a:solidFill>
                <a:latin typeface="Arial" panose="020B0604020202020204" pitchFamily="34" charset="0"/>
                <a:cs typeface="Arial" panose="020B0604020202020204" pitchFamily="34" charset="0"/>
              </a:rPr>
              <a:t>”</a:t>
            </a:r>
            <a:endParaRPr lang="zh-CN" altLang="en-US" sz="6133" b="1" dirty="0">
              <a:solidFill>
                <a:srgbClr val="232323"/>
              </a:solidFill>
              <a:latin typeface="Arial" panose="020B0604020202020204" pitchFamily="34" charset="0"/>
              <a:cs typeface="Arial" panose="020B0604020202020204" pitchFamily="34" charset="0"/>
            </a:endParaRPr>
          </a:p>
        </p:txBody>
      </p:sp>
      <p:sp>
        <p:nvSpPr>
          <p:cNvPr id="4" name="文本框 3">
            <a:extLst>
              <a:ext uri="{FF2B5EF4-FFF2-40B4-BE49-F238E27FC236}">
                <a16:creationId xmlns:a16="http://schemas.microsoft.com/office/drawing/2014/main" id="{1EA736A2-4408-4A4B-9D7E-2B6ED06CEBB7}"/>
              </a:ext>
            </a:extLst>
          </p:cNvPr>
          <p:cNvSpPr txBox="1"/>
          <p:nvPr/>
        </p:nvSpPr>
        <p:spPr>
          <a:xfrm>
            <a:off x="702249" y="114245"/>
            <a:ext cx="2521718" cy="707886"/>
          </a:xfrm>
          <a:prstGeom prst="rect">
            <a:avLst/>
          </a:prstGeom>
          <a:noFill/>
        </p:spPr>
        <p:txBody>
          <a:bodyPr wrap="square" rtlCol="0">
            <a:spAutoFit/>
          </a:bodyPr>
          <a:lstStyle/>
          <a:p>
            <a:r>
              <a:rPr lang="zh-CN" altLang="en-US" sz="4000" b="1" spc="300" dirty="0">
                <a:solidFill>
                  <a:srgbClr val="2E4860"/>
                </a:solidFill>
                <a:latin typeface="微软雅黑" panose="020B0503020204020204" pitchFamily="34" charset="-122"/>
                <a:ea typeface="微软雅黑" panose="020B0503020204020204" pitchFamily="34" charset="-122"/>
              </a:rPr>
              <a:t>模型架构</a:t>
            </a:r>
          </a:p>
        </p:txBody>
      </p:sp>
      <p:sp>
        <p:nvSpPr>
          <p:cNvPr id="12" name="矩形 11">
            <a:extLst>
              <a:ext uri="{FF2B5EF4-FFF2-40B4-BE49-F238E27FC236}">
                <a16:creationId xmlns:a16="http://schemas.microsoft.com/office/drawing/2014/main" id="{44B144CA-362C-45B9-AE1E-1DE187FE1AE9}"/>
              </a:ext>
            </a:extLst>
          </p:cNvPr>
          <p:cNvSpPr/>
          <p:nvPr/>
        </p:nvSpPr>
        <p:spPr>
          <a:xfrm>
            <a:off x="0" y="1062895"/>
            <a:ext cx="9051471" cy="45719"/>
          </a:xfrm>
          <a:prstGeom prst="rect">
            <a:avLst/>
          </a:prstGeom>
          <a:solidFill>
            <a:srgbClr val="2E48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rgbClr val="F8C937"/>
              </a:solidFill>
            </a:endParaRPr>
          </a:p>
        </p:txBody>
      </p:sp>
      <p:grpSp>
        <p:nvGrpSpPr>
          <p:cNvPr id="9" name="组合 8">
            <a:extLst>
              <a:ext uri="{FF2B5EF4-FFF2-40B4-BE49-F238E27FC236}">
                <a16:creationId xmlns:a16="http://schemas.microsoft.com/office/drawing/2014/main" id="{6601320B-02DC-49AF-87D1-3557CDDCDACE}"/>
              </a:ext>
            </a:extLst>
          </p:cNvPr>
          <p:cNvGrpSpPr/>
          <p:nvPr/>
        </p:nvGrpSpPr>
        <p:grpSpPr>
          <a:xfrm>
            <a:off x="10566403" y="6157003"/>
            <a:ext cx="1625597" cy="714653"/>
            <a:chOff x="10566403" y="6157003"/>
            <a:chExt cx="1625597" cy="714653"/>
          </a:xfrm>
        </p:grpSpPr>
        <p:sp>
          <p:nvSpPr>
            <p:cNvPr id="10" name="矩形 9">
              <a:extLst>
                <a:ext uri="{FF2B5EF4-FFF2-40B4-BE49-F238E27FC236}">
                  <a16:creationId xmlns:a16="http://schemas.microsoft.com/office/drawing/2014/main" id="{23AFE058-F3DC-4AEA-A1E8-4A76403BBD58}"/>
                </a:ext>
              </a:extLst>
            </p:cNvPr>
            <p:cNvSpPr/>
            <p:nvPr/>
          </p:nvSpPr>
          <p:spPr>
            <a:xfrm>
              <a:off x="10566403" y="6157003"/>
              <a:ext cx="1625597" cy="714653"/>
            </a:xfrm>
            <a:prstGeom prst="rect">
              <a:avLst/>
            </a:prstGeom>
            <a:solidFill>
              <a:srgbClr val="2E48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3" name="TextBox 4">
              <a:extLst>
                <a:ext uri="{FF2B5EF4-FFF2-40B4-BE49-F238E27FC236}">
                  <a16:creationId xmlns:a16="http://schemas.microsoft.com/office/drawing/2014/main" id="{66AF2DB5-9119-4A3C-A5EC-4C27E37A4311}"/>
                </a:ext>
              </a:extLst>
            </p:cNvPr>
            <p:cNvSpPr txBox="1"/>
            <p:nvPr/>
          </p:nvSpPr>
          <p:spPr>
            <a:xfrm>
              <a:off x="10744199" y="6309145"/>
              <a:ext cx="612775" cy="379656"/>
            </a:xfrm>
            <a:prstGeom prst="rect">
              <a:avLst/>
            </a:prstGeom>
            <a:noFill/>
          </p:spPr>
          <p:txBody>
            <a:bodyPr wrap="square" rtlCol="0">
              <a:spAutoFit/>
            </a:bodyPr>
            <a:lstStyle/>
            <a:p>
              <a:r>
                <a:rPr lang="en-US" altLang="zh-CN" sz="1867" b="1" dirty="0">
                  <a:solidFill>
                    <a:schemeClr val="bg1"/>
                  </a:solidFill>
                  <a:latin typeface="Arial" panose="020B0604020202020204" pitchFamily="34" charset="0"/>
                  <a:cs typeface="Arial" panose="020B0604020202020204" pitchFamily="34" charset="0"/>
                </a:rPr>
                <a:t>12</a:t>
              </a:r>
              <a:endParaRPr lang="zh-CN" altLang="en-US" sz="1867" b="1" dirty="0">
                <a:solidFill>
                  <a:schemeClr val="bg1"/>
                </a:solidFill>
                <a:latin typeface="Arial" panose="020B0604020202020204" pitchFamily="34" charset="0"/>
                <a:cs typeface="Arial" panose="020B0604020202020204" pitchFamily="34" charset="0"/>
              </a:endParaRPr>
            </a:p>
          </p:txBody>
        </p:sp>
      </p:grpSp>
      <p:sp>
        <p:nvSpPr>
          <p:cNvPr id="22" name="TextBox 12">
            <a:extLst>
              <a:ext uri="{FF2B5EF4-FFF2-40B4-BE49-F238E27FC236}">
                <a16:creationId xmlns:a16="http://schemas.microsoft.com/office/drawing/2014/main" id="{87ED2518-D344-4F7A-AD2E-2CADAD6CF9A1}"/>
              </a:ext>
            </a:extLst>
          </p:cNvPr>
          <p:cNvSpPr txBox="1"/>
          <p:nvPr/>
        </p:nvSpPr>
        <p:spPr>
          <a:xfrm>
            <a:off x="2316395" y="3823721"/>
            <a:ext cx="7145632" cy="400110"/>
          </a:xfrm>
          <a:prstGeom prst="rect">
            <a:avLst/>
          </a:prstGeom>
          <a:noFill/>
        </p:spPr>
        <p:txBody>
          <a:bodyPr wrap="square" rtlCol="0">
            <a:spAutoFit/>
          </a:bodyPr>
          <a:lstStyle/>
          <a:p>
            <a:pPr algn="ctr"/>
            <a:r>
              <a:rPr lang="zh-CN" altLang="en-US" sz="2000" b="1" spc="13" dirty="0">
                <a:solidFill>
                  <a:srgbClr val="2E4860"/>
                </a:solidFill>
                <a:latin typeface="Arial Black" panose="020B0A04020102020204" pitchFamily="34" charset="0"/>
                <a:ea typeface="微软雅黑" panose="020B0503020204020204" pitchFamily="34" charset="-122"/>
              </a:rPr>
              <a:t>本文所使用的网络框架结构示意图</a:t>
            </a:r>
            <a:endParaRPr lang="en-US" altLang="zh-CN" sz="2000" b="1" spc="13" dirty="0">
              <a:solidFill>
                <a:srgbClr val="2E4860"/>
              </a:solidFill>
              <a:latin typeface="Arial Black" panose="020B0A04020102020204" pitchFamily="34" charset="0"/>
              <a:ea typeface="微软雅黑" panose="020B0503020204020204" pitchFamily="34" charset="-122"/>
            </a:endParaRPr>
          </a:p>
        </p:txBody>
      </p:sp>
      <p:pic>
        <p:nvPicPr>
          <p:cNvPr id="17" name="图片 16">
            <a:extLst>
              <a:ext uri="{FF2B5EF4-FFF2-40B4-BE49-F238E27FC236}">
                <a16:creationId xmlns:a16="http://schemas.microsoft.com/office/drawing/2014/main" id="{FD4C975B-9704-41CF-BA4F-9A6D145E8D1A}"/>
              </a:ext>
            </a:extLst>
          </p:cNvPr>
          <p:cNvPicPr/>
          <p:nvPr/>
        </p:nvPicPr>
        <p:blipFill>
          <a:blip r:embed="rId2"/>
          <a:stretch>
            <a:fillRect/>
          </a:stretch>
        </p:blipFill>
        <p:spPr>
          <a:xfrm>
            <a:off x="1257692" y="1177028"/>
            <a:ext cx="9486507" cy="2459297"/>
          </a:xfrm>
          <a:prstGeom prst="rect">
            <a:avLst/>
          </a:prstGeom>
        </p:spPr>
      </p:pic>
      <p:sp>
        <p:nvSpPr>
          <p:cNvPr id="3" name="矩形 2">
            <a:extLst>
              <a:ext uri="{FF2B5EF4-FFF2-40B4-BE49-F238E27FC236}">
                <a16:creationId xmlns:a16="http://schemas.microsoft.com/office/drawing/2014/main" id="{0891C973-04B9-403A-B3A9-C33E12758B21}"/>
              </a:ext>
            </a:extLst>
          </p:cNvPr>
          <p:cNvSpPr/>
          <p:nvPr/>
        </p:nvSpPr>
        <p:spPr>
          <a:xfrm>
            <a:off x="7814821" y="1199388"/>
            <a:ext cx="1236650" cy="2459297"/>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a:extLst>
              <a:ext uri="{FF2B5EF4-FFF2-40B4-BE49-F238E27FC236}">
                <a16:creationId xmlns:a16="http://schemas.microsoft.com/office/drawing/2014/main" id="{BB75327F-53F1-421C-B7D0-A6084ACBB9D0}"/>
              </a:ext>
            </a:extLst>
          </p:cNvPr>
          <p:cNvSpPr txBox="1"/>
          <p:nvPr/>
        </p:nvSpPr>
        <p:spPr>
          <a:xfrm>
            <a:off x="322083" y="4223831"/>
            <a:ext cx="11547834" cy="1987852"/>
          </a:xfrm>
          <a:prstGeom prst="rect">
            <a:avLst/>
          </a:prstGeom>
          <a:noFill/>
        </p:spPr>
        <p:txBody>
          <a:bodyPr wrap="square" rtlCol="0">
            <a:spAutoFit/>
          </a:bodyPr>
          <a:lstStyle/>
          <a:p>
            <a:pPr>
              <a:lnSpc>
                <a:spcPct val="200000"/>
              </a:lnSpc>
            </a:pPr>
            <a:r>
              <a:rPr lang="zh-CN" altLang="en-US" sz="1600" b="1" dirty="0">
                <a:solidFill>
                  <a:srgbClr val="FF0000"/>
                </a:solidFill>
                <a:latin typeface="微软雅黑" panose="020B0503020204020204" pitchFamily="34" charset="-122"/>
                <a:ea typeface="微软雅黑" panose="020B0503020204020204" pitchFamily="34" charset="-122"/>
              </a:rPr>
              <a:t>顶点损失层</a:t>
            </a:r>
            <a:r>
              <a:rPr lang="zh-CN" altLang="en-US" sz="1600" dirty="0">
                <a:latin typeface="微软雅黑" panose="020B0503020204020204" pitchFamily="34" charset="-122"/>
                <a:ea typeface="微软雅黑" panose="020B0503020204020204" pitchFamily="34" charset="-122"/>
              </a:rPr>
              <a:t>（见图中红色框线部分）：</a:t>
            </a:r>
            <a:endParaRPr lang="en-US" altLang="zh-CN" sz="1600" dirty="0">
              <a:latin typeface="微软雅黑" panose="020B0503020204020204" pitchFamily="34" charset="-122"/>
              <a:ea typeface="微软雅黑" panose="020B0503020204020204" pitchFamily="34" charset="-122"/>
            </a:endParaRPr>
          </a:p>
          <a:p>
            <a:pPr>
              <a:lnSpc>
                <a:spcPct val="200000"/>
              </a:lnSpc>
            </a:pPr>
            <a:r>
              <a:rPr lang="zh-CN" altLang="en-US" sz="1600" dirty="0">
                <a:latin typeface="微软雅黑" panose="020B0503020204020204" pitchFamily="34" charset="-122"/>
                <a:ea typeface="微软雅黑" panose="020B0503020204020204" pitchFamily="34" charset="-122"/>
              </a:rPr>
              <a:t>      本文的深度回归网络是基于最小化顶点损失的训练模型。为了实现这一目标，本文将顶点损失定义为真实顶点与预测顶点之间的</a:t>
            </a:r>
            <a:r>
              <a:rPr lang="en-US" altLang="zh-CN" sz="1600" dirty="0" err="1">
                <a:latin typeface="微软雅黑" panose="020B0503020204020204" pitchFamily="34" charset="-122"/>
                <a:ea typeface="微软雅黑" panose="020B0503020204020204" pitchFamily="34" charset="-122"/>
              </a:rPr>
              <a:t>L2</a:t>
            </a:r>
            <a:r>
              <a:rPr lang="zh-CN" altLang="en-US" sz="1600" dirty="0">
                <a:latin typeface="微软雅黑" panose="020B0503020204020204" pitchFamily="34" charset="-122"/>
                <a:ea typeface="微软雅黑" panose="020B0503020204020204" pitchFamily="34" charset="-122"/>
              </a:rPr>
              <a:t>误差，所有的顶点都可以通过</a:t>
            </a:r>
            <a:r>
              <a:rPr lang="en-US" altLang="zh-CN" sz="1600" dirty="0">
                <a:latin typeface="微软雅黑" panose="020B0503020204020204" pitchFamily="34" charset="-122"/>
                <a:ea typeface="微软雅黑" panose="020B0503020204020204" pitchFamily="34" charset="-122"/>
              </a:rPr>
              <a:t>μ</a:t>
            </a:r>
            <a:r>
              <a:rPr lang="zh-CN" altLang="en-US" sz="1600" dirty="0">
                <a:latin typeface="微软雅黑" panose="020B0503020204020204" pitchFamily="34" charset="-122"/>
                <a:ea typeface="微软雅黑" panose="020B0503020204020204" pitchFamily="34" charset="-122"/>
              </a:rPr>
              <a:t>和</a:t>
            </a:r>
            <a:r>
              <a:rPr lang="en-US" altLang="zh-CN" sz="1600" dirty="0">
                <a:latin typeface="微软雅黑" panose="020B0503020204020204" pitchFamily="34" charset="-122"/>
                <a:ea typeface="微软雅黑" panose="020B0503020204020204" pitchFamily="34" charset="-122"/>
              </a:rPr>
              <a:t>γ</a:t>
            </a:r>
            <a:r>
              <a:rPr lang="zh-CN" altLang="en-US" sz="1600" dirty="0">
                <a:latin typeface="微软雅黑" panose="020B0503020204020204" pitchFamily="34" charset="-122"/>
                <a:ea typeface="微软雅黑" panose="020B0503020204020204" pitchFamily="34" charset="-122"/>
              </a:rPr>
              <a:t>矩阵得到。该</a:t>
            </a:r>
            <a:r>
              <a:rPr lang="en-US" altLang="zh-CN" sz="1600" dirty="0" err="1">
                <a:latin typeface="微软雅黑" panose="020B0503020204020204" pitchFamily="34" charset="-122"/>
                <a:ea typeface="微软雅黑" panose="020B0503020204020204" pitchFamily="34" charset="-122"/>
              </a:rPr>
              <a:t>L2</a:t>
            </a:r>
            <a:r>
              <a:rPr lang="zh-CN" altLang="en-US" sz="1600" dirty="0">
                <a:latin typeface="微软雅黑" panose="020B0503020204020204" pitchFamily="34" charset="-122"/>
                <a:ea typeface="微软雅黑" panose="020B0503020204020204" pitchFamily="34" charset="-122"/>
              </a:rPr>
              <a:t>误差定义为如下所示：</a:t>
            </a:r>
            <a:endParaRPr lang="en-US" altLang="zh-CN" sz="1600" dirty="0">
              <a:latin typeface="微软雅黑" panose="020B0503020204020204" pitchFamily="34" charset="-122"/>
              <a:ea typeface="微软雅黑" panose="020B0503020204020204" pitchFamily="34" charset="-122"/>
            </a:endParaRPr>
          </a:p>
          <a:p>
            <a:pPr>
              <a:lnSpc>
                <a:spcPct val="200000"/>
              </a:lnSpc>
            </a:pPr>
            <a:endParaRPr lang="zh-CN" altLang="en-US" sz="1600" dirty="0">
              <a:latin typeface="微软雅黑" panose="020B0503020204020204" pitchFamily="34" charset="-122"/>
              <a:ea typeface="微软雅黑" panose="020B0503020204020204" pitchFamily="34" charset="-122"/>
            </a:endParaRPr>
          </a:p>
        </p:txBody>
      </p:sp>
      <p:pic>
        <p:nvPicPr>
          <p:cNvPr id="6" name="图片 5">
            <a:extLst>
              <a:ext uri="{FF2B5EF4-FFF2-40B4-BE49-F238E27FC236}">
                <a16:creationId xmlns:a16="http://schemas.microsoft.com/office/drawing/2014/main" id="{FD6AAD3D-EC17-4FE1-8E42-BC3C38648098}"/>
              </a:ext>
            </a:extLst>
          </p:cNvPr>
          <p:cNvPicPr>
            <a:picLocks noChangeAspect="1"/>
          </p:cNvPicPr>
          <p:nvPr/>
        </p:nvPicPr>
        <p:blipFill>
          <a:blip r:embed="rId3"/>
          <a:stretch>
            <a:fillRect/>
          </a:stretch>
        </p:blipFill>
        <p:spPr>
          <a:xfrm>
            <a:off x="3875410" y="5727648"/>
            <a:ext cx="4241069" cy="968070"/>
          </a:xfrm>
          <a:prstGeom prst="rect">
            <a:avLst/>
          </a:prstGeom>
        </p:spPr>
      </p:pic>
    </p:spTree>
    <p:extLst>
      <p:ext uri="{BB962C8B-B14F-4D97-AF65-F5344CB8AC3E}">
        <p14:creationId xmlns:p14="http://schemas.microsoft.com/office/powerpoint/2010/main" val="6249557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3">
            <a:extLst>
              <a:ext uri="{FF2B5EF4-FFF2-40B4-BE49-F238E27FC236}">
                <a16:creationId xmlns:a16="http://schemas.microsoft.com/office/drawing/2014/main" id="{225BF2CD-F600-4FAB-8C10-D5B0D0B1DD91}"/>
              </a:ext>
            </a:extLst>
          </p:cNvPr>
          <p:cNvSpPr txBox="1">
            <a:spLocks/>
          </p:cNvSpPr>
          <p:nvPr/>
        </p:nvSpPr>
        <p:spPr>
          <a:xfrm>
            <a:off x="328887" y="1989006"/>
            <a:ext cx="1968488" cy="2123658"/>
          </a:xfrm>
          <a:prstGeom prst="rect">
            <a:avLst/>
          </a:prstGeom>
        </p:spPr>
        <p:txBody>
          <a:bodyPr wrap="none" lIns="0" tIns="0" rIns="0" bIns="0" anchor="ctr">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spcBef>
                <a:spcPct val="20000"/>
              </a:spcBef>
              <a:buFont typeface="Arial" pitchFamily="34" charset="0"/>
              <a:buNone/>
              <a:defRPr/>
            </a:pPr>
            <a:r>
              <a:rPr lang="en-US" sz="13800" dirty="0">
                <a:solidFill>
                  <a:srgbClr val="F9D051"/>
                </a:solidFill>
                <a:latin typeface="Arial" panose="020B0604020202020204" pitchFamily="34" charset="0"/>
                <a:cs typeface="Arial" panose="020B0604020202020204" pitchFamily="34" charset="0"/>
              </a:rPr>
              <a:t>04</a:t>
            </a:r>
          </a:p>
        </p:txBody>
      </p:sp>
      <p:cxnSp>
        <p:nvCxnSpPr>
          <p:cNvPr id="3" name="Straight Connector 13">
            <a:extLst>
              <a:ext uri="{FF2B5EF4-FFF2-40B4-BE49-F238E27FC236}">
                <a16:creationId xmlns:a16="http://schemas.microsoft.com/office/drawing/2014/main" id="{D4E73E3E-5731-41F1-B333-691D0039D622}"/>
              </a:ext>
            </a:extLst>
          </p:cNvPr>
          <p:cNvCxnSpPr>
            <a:cxnSpLocks/>
          </p:cNvCxnSpPr>
          <p:nvPr/>
        </p:nvCxnSpPr>
        <p:spPr>
          <a:xfrm flipH="1" flipV="1">
            <a:off x="1" y="4110074"/>
            <a:ext cx="7711125" cy="2590"/>
          </a:xfrm>
          <a:prstGeom prst="line">
            <a:avLst/>
          </a:prstGeom>
          <a:ln w="57150" cap="sq">
            <a:solidFill>
              <a:srgbClr val="F9D051"/>
            </a:solidFill>
            <a:prstDash val="solid"/>
            <a:headEnd type="oval"/>
          </a:ln>
        </p:spPr>
        <p:style>
          <a:lnRef idx="1">
            <a:schemeClr val="accent1"/>
          </a:lnRef>
          <a:fillRef idx="0">
            <a:schemeClr val="accent1"/>
          </a:fillRef>
          <a:effectRef idx="0">
            <a:schemeClr val="accent1"/>
          </a:effectRef>
          <a:fontRef idx="minor">
            <a:schemeClr val="tx1"/>
          </a:fontRef>
        </p:style>
      </p:cxnSp>
      <p:sp>
        <p:nvSpPr>
          <p:cNvPr id="4" name="文本框 3">
            <a:extLst>
              <a:ext uri="{FF2B5EF4-FFF2-40B4-BE49-F238E27FC236}">
                <a16:creationId xmlns:a16="http://schemas.microsoft.com/office/drawing/2014/main" id="{68DF6B3F-94FF-454E-98DE-C5E86271D7FA}"/>
              </a:ext>
            </a:extLst>
          </p:cNvPr>
          <p:cNvSpPr txBox="1"/>
          <p:nvPr/>
        </p:nvSpPr>
        <p:spPr>
          <a:xfrm>
            <a:off x="2669995" y="2119166"/>
            <a:ext cx="2571307" cy="646331"/>
          </a:xfrm>
          <a:prstGeom prst="rect">
            <a:avLst/>
          </a:prstGeom>
          <a:noFill/>
        </p:spPr>
        <p:txBody>
          <a:bodyPr wrap="square" rtlCol="0">
            <a:spAutoFit/>
          </a:bodyPr>
          <a:lstStyle>
            <a:defPPr>
              <a:defRPr lang="zh-CN"/>
            </a:defPPr>
            <a:lvl1pPr>
              <a:defRPr sz="6000" b="1" i="1">
                <a:solidFill>
                  <a:schemeClr val="bg1"/>
                </a:solidFill>
                <a:latin typeface="Meiryo UI" panose="020B0604030504040204" pitchFamily="34" charset="-128"/>
                <a:ea typeface="Meiryo UI" panose="020B0604030504040204" pitchFamily="34" charset="-128"/>
                <a:cs typeface="Meiryo UI" panose="020B0604030504040204" pitchFamily="34" charset="-128"/>
              </a:defRPr>
            </a:lvl1pPr>
          </a:lstStyle>
          <a:p>
            <a:r>
              <a:rPr lang="en-US" altLang="zh-CN" sz="3600" dirty="0">
                <a:solidFill>
                  <a:srgbClr val="2E4860"/>
                </a:solidFill>
                <a:latin typeface="Arial" panose="020B0604020202020204" pitchFamily="34" charset="0"/>
                <a:cs typeface="Arial" panose="020B0604020202020204" pitchFamily="34" charset="0"/>
              </a:rPr>
              <a:t>Part Four</a:t>
            </a:r>
            <a:endParaRPr lang="zh-CN" altLang="en-US" sz="3600" dirty="0">
              <a:solidFill>
                <a:srgbClr val="2E4860"/>
              </a:solidFill>
              <a:latin typeface="Arial" panose="020B0604020202020204" pitchFamily="34" charset="0"/>
              <a:cs typeface="Arial" panose="020B0604020202020204" pitchFamily="34" charset="0"/>
            </a:endParaRPr>
          </a:p>
        </p:txBody>
      </p:sp>
      <p:sp>
        <p:nvSpPr>
          <p:cNvPr id="6" name="文本框 5">
            <a:extLst>
              <a:ext uri="{FF2B5EF4-FFF2-40B4-BE49-F238E27FC236}">
                <a16:creationId xmlns:a16="http://schemas.microsoft.com/office/drawing/2014/main" id="{A332E8E2-15B5-49DD-9469-3F71114BBA72}"/>
              </a:ext>
            </a:extLst>
          </p:cNvPr>
          <p:cNvSpPr txBox="1"/>
          <p:nvPr/>
        </p:nvSpPr>
        <p:spPr>
          <a:xfrm>
            <a:off x="2626261" y="2957209"/>
            <a:ext cx="5707034" cy="769441"/>
          </a:xfrm>
          <a:prstGeom prst="rect">
            <a:avLst/>
          </a:prstGeom>
          <a:noFill/>
        </p:spPr>
        <p:txBody>
          <a:bodyPr wrap="square" rtlCol="0">
            <a:spAutoFit/>
          </a:bodyPr>
          <a:lstStyle/>
          <a:p>
            <a:r>
              <a:rPr lang="zh-CN" altLang="en-US" sz="4400" b="1" spc="300" dirty="0">
                <a:solidFill>
                  <a:srgbClr val="2E4860"/>
                </a:solidFill>
                <a:latin typeface="微软雅黑" panose="020B0503020204020204" pitchFamily="34" charset="-122"/>
                <a:ea typeface="微软雅黑" panose="020B0503020204020204" pitchFamily="34" charset="-122"/>
              </a:rPr>
              <a:t>实验与结果分析</a:t>
            </a:r>
          </a:p>
        </p:txBody>
      </p:sp>
    </p:spTree>
    <p:extLst>
      <p:ext uri="{BB962C8B-B14F-4D97-AF65-F5344CB8AC3E}">
        <p14:creationId xmlns:p14="http://schemas.microsoft.com/office/powerpoint/2010/main" val="3154148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0566403" y="6157003"/>
            <a:ext cx="1625597" cy="714653"/>
          </a:xfrm>
          <a:prstGeom prst="rect">
            <a:avLst/>
          </a:prstGeom>
          <a:solidFill>
            <a:srgbClr val="2E48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5" name="TextBox 4"/>
          <p:cNvSpPr txBox="1"/>
          <p:nvPr/>
        </p:nvSpPr>
        <p:spPr>
          <a:xfrm>
            <a:off x="10744199" y="6309145"/>
            <a:ext cx="612775" cy="379656"/>
          </a:xfrm>
          <a:prstGeom prst="rect">
            <a:avLst/>
          </a:prstGeom>
          <a:noFill/>
        </p:spPr>
        <p:txBody>
          <a:bodyPr wrap="square" rtlCol="0">
            <a:spAutoFit/>
          </a:bodyPr>
          <a:lstStyle/>
          <a:p>
            <a:r>
              <a:rPr lang="en-US" altLang="zh-CN" sz="1867" b="1" dirty="0">
                <a:solidFill>
                  <a:schemeClr val="bg1"/>
                </a:solidFill>
                <a:latin typeface="Arial" panose="020B0604020202020204" pitchFamily="34" charset="0"/>
                <a:cs typeface="Arial" panose="020B0604020202020204" pitchFamily="34" charset="0"/>
              </a:rPr>
              <a:t>14</a:t>
            </a:r>
            <a:endParaRPr lang="zh-CN" altLang="en-US" sz="1867" b="1" dirty="0">
              <a:solidFill>
                <a:schemeClr val="bg1"/>
              </a:solidFill>
              <a:latin typeface="Arial" panose="020B0604020202020204" pitchFamily="34" charset="0"/>
              <a:cs typeface="Arial" panose="020B0604020202020204" pitchFamily="34" charset="0"/>
            </a:endParaRPr>
          </a:p>
        </p:txBody>
      </p:sp>
      <p:grpSp>
        <p:nvGrpSpPr>
          <p:cNvPr id="16" name="组合 15">
            <a:extLst>
              <a:ext uri="{FF2B5EF4-FFF2-40B4-BE49-F238E27FC236}">
                <a16:creationId xmlns:a16="http://schemas.microsoft.com/office/drawing/2014/main" id="{F3B1640E-E604-488D-A1DE-BBFC6C0A522D}"/>
              </a:ext>
            </a:extLst>
          </p:cNvPr>
          <p:cNvGrpSpPr/>
          <p:nvPr/>
        </p:nvGrpSpPr>
        <p:grpSpPr>
          <a:xfrm>
            <a:off x="0" y="281913"/>
            <a:ext cx="5788059" cy="766411"/>
            <a:chOff x="0" y="378653"/>
            <a:chExt cx="4619167" cy="612782"/>
          </a:xfrm>
        </p:grpSpPr>
        <p:sp>
          <p:nvSpPr>
            <p:cNvPr id="17" name="矩形 16">
              <a:extLst>
                <a:ext uri="{FF2B5EF4-FFF2-40B4-BE49-F238E27FC236}">
                  <a16:creationId xmlns:a16="http://schemas.microsoft.com/office/drawing/2014/main" id="{4CAA11A2-78C4-4DD7-91AD-598013366833}"/>
                </a:ext>
              </a:extLst>
            </p:cNvPr>
            <p:cNvSpPr/>
            <p:nvPr/>
          </p:nvSpPr>
          <p:spPr>
            <a:xfrm>
              <a:off x="0" y="378653"/>
              <a:ext cx="4375834" cy="607456"/>
            </a:xfrm>
            <a:prstGeom prst="rect">
              <a:avLst/>
            </a:prstGeom>
            <a:solidFill>
              <a:srgbClr val="2E48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8" name="文本框 17">
              <a:extLst>
                <a:ext uri="{FF2B5EF4-FFF2-40B4-BE49-F238E27FC236}">
                  <a16:creationId xmlns:a16="http://schemas.microsoft.com/office/drawing/2014/main" id="{BEB33D9D-9629-4C71-A0CA-739A9A517F3B}"/>
                </a:ext>
              </a:extLst>
            </p:cNvPr>
            <p:cNvSpPr txBox="1"/>
            <p:nvPr/>
          </p:nvSpPr>
          <p:spPr>
            <a:xfrm>
              <a:off x="47166" y="474663"/>
              <a:ext cx="4572001" cy="516772"/>
            </a:xfrm>
            <a:prstGeom prst="rect">
              <a:avLst/>
            </a:prstGeom>
            <a:noFill/>
          </p:spPr>
          <p:txBody>
            <a:bodyPr wrap="square" rtlCol="0">
              <a:spAutoFit/>
            </a:bodyPr>
            <a:lstStyle/>
            <a:p>
              <a:r>
                <a:rPr lang="en-US" altLang="zh-CN" sz="3600" b="1" dirty="0">
                  <a:solidFill>
                    <a:schemeClr val="bg1"/>
                  </a:solidFill>
                  <a:latin typeface="Arial Black" panose="020B0A04020102020204" pitchFamily="34" charset="0"/>
                  <a:cs typeface="Arial" panose="020B0604020202020204" pitchFamily="34" charset="0"/>
                </a:rPr>
                <a:t>“</a:t>
              </a:r>
              <a:r>
                <a:rPr lang="zh-CN" altLang="en-US" sz="3600" b="1" dirty="0">
                  <a:solidFill>
                    <a:schemeClr val="bg1"/>
                  </a:solidFill>
                  <a:latin typeface="Arial Black" panose="020B0A04020102020204" pitchFamily="34" charset="0"/>
                  <a:cs typeface="Arial" panose="020B0604020202020204" pitchFamily="34" charset="0"/>
                </a:rPr>
                <a:t> 训练过程</a:t>
              </a:r>
              <a:endParaRPr lang="zh-CN" altLang="en-US" sz="3600" dirty="0">
                <a:solidFill>
                  <a:schemeClr val="bg1"/>
                </a:solidFill>
                <a:latin typeface="黑体" panose="02010609060101010101" pitchFamily="49" charset="-122"/>
                <a:ea typeface="黑体" panose="02010609060101010101" pitchFamily="49" charset="-122"/>
                <a:cs typeface="Arial" panose="020B0604020202020204" pitchFamily="34" charset="0"/>
              </a:endParaRPr>
            </a:p>
          </p:txBody>
        </p:sp>
      </p:grpSp>
      <p:sp>
        <p:nvSpPr>
          <p:cNvPr id="15" name="矩形 14">
            <a:extLst>
              <a:ext uri="{FF2B5EF4-FFF2-40B4-BE49-F238E27FC236}">
                <a16:creationId xmlns:a16="http://schemas.microsoft.com/office/drawing/2014/main" id="{AFA6E98B-7225-4A3A-85DD-7145892AFA71}"/>
              </a:ext>
            </a:extLst>
          </p:cNvPr>
          <p:cNvSpPr/>
          <p:nvPr/>
        </p:nvSpPr>
        <p:spPr>
          <a:xfrm>
            <a:off x="209124" y="4424444"/>
            <a:ext cx="5728958" cy="657000"/>
          </a:xfrm>
          <a:prstGeom prst="rect">
            <a:avLst/>
          </a:prstGeom>
          <a:solidFill>
            <a:srgbClr val="F8C937">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rgbClr val="F8C937"/>
              </a:solidFill>
            </a:endParaRPr>
          </a:p>
        </p:txBody>
      </p:sp>
      <p:sp>
        <p:nvSpPr>
          <p:cNvPr id="19" name="TextBox 12">
            <a:extLst>
              <a:ext uri="{FF2B5EF4-FFF2-40B4-BE49-F238E27FC236}">
                <a16:creationId xmlns:a16="http://schemas.microsoft.com/office/drawing/2014/main" id="{2E742CB7-C11C-448F-83F1-3CEE37E5545F}"/>
              </a:ext>
            </a:extLst>
          </p:cNvPr>
          <p:cNvSpPr txBox="1"/>
          <p:nvPr/>
        </p:nvSpPr>
        <p:spPr>
          <a:xfrm>
            <a:off x="715450" y="4522111"/>
            <a:ext cx="4767700" cy="461665"/>
          </a:xfrm>
          <a:prstGeom prst="rect">
            <a:avLst/>
          </a:prstGeom>
          <a:noFill/>
        </p:spPr>
        <p:txBody>
          <a:bodyPr wrap="square" rtlCol="0">
            <a:spAutoFit/>
          </a:bodyPr>
          <a:lstStyle/>
          <a:p>
            <a:pPr algn="ctr"/>
            <a:r>
              <a:rPr lang="zh-CN" altLang="en-US" sz="2400" b="1" spc="13" dirty="0">
                <a:solidFill>
                  <a:srgbClr val="2E4860"/>
                </a:solidFill>
                <a:latin typeface="Arial Black" panose="020B0A04020102020204" pitchFamily="34" charset="0"/>
                <a:ea typeface="微软雅黑" panose="020B0503020204020204" pitchFamily="34" charset="-122"/>
              </a:rPr>
              <a:t>本文的部分面部模型成果展示</a:t>
            </a:r>
            <a:endParaRPr lang="en-US" altLang="zh-CN" sz="2400" b="1" spc="13" dirty="0">
              <a:solidFill>
                <a:srgbClr val="2E4860"/>
              </a:solidFill>
              <a:latin typeface="Arial Black" panose="020B0A04020102020204" pitchFamily="34" charset="0"/>
              <a:ea typeface="微软雅黑" panose="020B0503020204020204" pitchFamily="34" charset="-122"/>
            </a:endParaRPr>
          </a:p>
        </p:txBody>
      </p:sp>
      <p:sp>
        <p:nvSpPr>
          <p:cNvPr id="14" name="文本框 13">
            <a:extLst>
              <a:ext uri="{FF2B5EF4-FFF2-40B4-BE49-F238E27FC236}">
                <a16:creationId xmlns:a16="http://schemas.microsoft.com/office/drawing/2014/main" id="{0566D626-F85B-4A7D-A426-6C14B05DB1B6}"/>
              </a:ext>
            </a:extLst>
          </p:cNvPr>
          <p:cNvSpPr txBox="1"/>
          <p:nvPr/>
        </p:nvSpPr>
        <p:spPr>
          <a:xfrm>
            <a:off x="6095998" y="900261"/>
            <a:ext cx="5995085" cy="2972737"/>
          </a:xfrm>
          <a:prstGeom prst="rect">
            <a:avLst/>
          </a:prstGeom>
          <a:noFill/>
          <a:ln>
            <a:solidFill>
              <a:schemeClr val="tx1"/>
            </a:solidFill>
          </a:ln>
        </p:spPr>
        <p:txBody>
          <a:bodyPr wrap="square" rtlCol="0">
            <a:spAutoFit/>
          </a:bodyPr>
          <a:lstStyle/>
          <a:p>
            <a:pPr>
              <a:lnSpc>
                <a:spcPct val="200000"/>
              </a:lnSpc>
            </a:pPr>
            <a:r>
              <a:rPr lang="zh-CN" altLang="en-US" sz="1600" dirty="0">
                <a:latin typeface="微软雅黑" panose="020B0503020204020204" pitchFamily="34" charset="-122"/>
                <a:ea typeface="微软雅黑" panose="020B0503020204020204" pitchFamily="34" charset="-122"/>
              </a:rPr>
              <a:t>      为了使本文的网络更具泛化性能，本文对现有数据的顶点矩阵进行了</a:t>
            </a:r>
            <a:r>
              <a:rPr lang="zh-CN" altLang="en-US" sz="1600" dirty="0">
                <a:solidFill>
                  <a:srgbClr val="FF0000"/>
                </a:solidFill>
                <a:latin typeface="微软雅黑" panose="020B0503020204020204" pitchFamily="34" charset="-122"/>
                <a:ea typeface="微软雅黑" panose="020B0503020204020204" pitchFamily="34" charset="-122"/>
              </a:rPr>
              <a:t>随机插值</a:t>
            </a:r>
            <a:r>
              <a:rPr lang="zh-CN" altLang="en-US" sz="1600" dirty="0">
                <a:latin typeface="微软雅黑" panose="020B0503020204020204" pitchFamily="34" charset="-122"/>
                <a:ea typeface="微软雅黑" panose="020B0503020204020204" pitchFamily="34" charset="-122"/>
              </a:rPr>
              <a:t>，形成了新的顶点矩阵，并以此生成了新的人脸三维模型与平面素描模型加入到现有的数据库中。本文以新数据库的</a:t>
            </a:r>
            <a:r>
              <a:rPr lang="en-US" altLang="zh-CN" sz="1600" dirty="0">
                <a:latin typeface="微软雅黑" panose="020B0503020204020204" pitchFamily="34" charset="-122"/>
                <a:ea typeface="微软雅黑" panose="020B0503020204020204" pitchFamily="34" charset="-122"/>
              </a:rPr>
              <a:t>10%</a:t>
            </a:r>
            <a:r>
              <a:rPr lang="zh-CN" altLang="en-US" sz="1600" dirty="0">
                <a:latin typeface="微软雅黑" panose="020B0503020204020204" pitchFamily="34" charset="-122"/>
                <a:ea typeface="微软雅黑" panose="020B0503020204020204" pitchFamily="34" charset="-122"/>
              </a:rPr>
              <a:t>作为训练数据，其余数据作为训练集和验证集进行网络训练。</a:t>
            </a:r>
            <a:r>
              <a:rPr lang="zh-CN" altLang="en-US" sz="1600" dirty="0">
                <a:solidFill>
                  <a:srgbClr val="FF0000"/>
                </a:solidFill>
                <a:latin typeface="微软雅黑" panose="020B0503020204020204" pitchFamily="34" charset="-122"/>
                <a:ea typeface="微软雅黑" panose="020B0503020204020204" pitchFamily="34" charset="-122"/>
              </a:rPr>
              <a:t>并采用数据增强技术，在图像数据中引入噪声，对平面素描模型中的线条进行切除和形变。</a:t>
            </a:r>
            <a:endParaRPr lang="zh-CN" altLang="zh-CN" sz="1600" dirty="0">
              <a:solidFill>
                <a:srgbClr val="FF0000"/>
              </a:solidFill>
              <a:latin typeface="微软雅黑" panose="020B0503020204020204" pitchFamily="34" charset="-122"/>
              <a:ea typeface="微软雅黑" panose="020B0503020204020204" pitchFamily="34" charset="-122"/>
            </a:endParaRPr>
          </a:p>
        </p:txBody>
      </p:sp>
      <p:pic>
        <p:nvPicPr>
          <p:cNvPr id="11" name="图片 10">
            <a:extLst>
              <a:ext uri="{FF2B5EF4-FFF2-40B4-BE49-F238E27FC236}">
                <a16:creationId xmlns:a16="http://schemas.microsoft.com/office/drawing/2014/main" id="{123A5F13-E963-4F39-AE33-819DA71B3E1C}"/>
              </a:ext>
            </a:extLst>
          </p:cNvPr>
          <p:cNvPicPr/>
          <p:nvPr/>
        </p:nvPicPr>
        <p:blipFill>
          <a:blip r:embed="rId3"/>
          <a:stretch>
            <a:fillRect/>
          </a:stretch>
        </p:blipFill>
        <p:spPr>
          <a:xfrm>
            <a:off x="209124" y="1647118"/>
            <a:ext cx="5759450" cy="2602230"/>
          </a:xfrm>
          <a:prstGeom prst="rect">
            <a:avLst/>
          </a:prstGeom>
        </p:spPr>
      </p:pic>
      <p:sp>
        <p:nvSpPr>
          <p:cNvPr id="12" name="文本框 11">
            <a:extLst>
              <a:ext uri="{FF2B5EF4-FFF2-40B4-BE49-F238E27FC236}">
                <a16:creationId xmlns:a16="http://schemas.microsoft.com/office/drawing/2014/main" id="{CAA544B7-2E7C-4FFE-8B84-F1B02711058D}"/>
              </a:ext>
            </a:extLst>
          </p:cNvPr>
          <p:cNvSpPr txBox="1"/>
          <p:nvPr/>
        </p:nvSpPr>
        <p:spPr>
          <a:xfrm>
            <a:off x="303392" y="5269648"/>
            <a:ext cx="6267090" cy="1319977"/>
          </a:xfrm>
          <a:prstGeom prst="rect">
            <a:avLst/>
          </a:prstGeom>
          <a:noFill/>
        </p:spPr>
        <p:txBody>
          <a:bodyPr wrap="square" rtlCol="0">
            <a:spAutoFit/>
          </a:bodyPr>
          <a:lstStyle/>
          <a:p>
            <a:pPr>
              <a:lnSpc>
                <a:spcPct val="200000"/>
              </a:lnSpc>
            </a:pPr>
            <a:r>
              <a:rPr lang="zh-CN" altLang="en-US" sz="1400" dirty="0">
                <a:latin typeface="微软雅黑" panose="020B0503020204020204" pitchFamily="34" charset="-122"/>
                <a:ea typeface="微软雅黑" panose="020B0503020204020204" pitchFamily="34" charset="-122"/>
              </a:rPr>
              <a:t>本文所有的网络搭建与训练均使用</a:t>
            </a:r>
            <a:r>
              <a:rPr lang="en-US" altLang="zh-CN" sz="1400" dirty="0">
                <a:latin typeface="微软雅黑" panose="020B0503020204020204" pitchFamily="34" charset="-122"/>
                <a:ea typeface="微软雅黑" panose="020B0503020204020204" pitchFamily="34" charset="-122"/>
              </a:rPr>
              <a:t>Caffe</a:t>
            </a:r>
            <a:r>
              <a:rPr lang="zh-CN" altLang="en-US" sz="1400" dirty="0">
                <a:latin typeface="微软雅黑" panose="020B0503020204020204" pitchFamily="34" charset="-122"/>
                <a:ea typeface="微软雅黑" panose="020B0503020204020204" pitchFamily="34" charset="-122"/>
              </a:rPr>
              <a:t>库（</a:t>
            </a:r>
            <a:r>
              <a:rPr lang="en-US" altLang="zh-CN" sz="1400" dirty="0">
                <a:latin typeface="微软雅黑" panose="020B0503020204020204" pitchFamily="34" charset="-122"/>
                <a:ea typeface="微软雅黑" panose="020B0503020204020204" pitchFamily="34" charset="-122"/>
              </a:rPr>
              <a:t>Jia et </a:t>
            </a:r>
            <a:r>
              <a:rPr lang="en-US" altLang="zh-CN" sz="1400" dirty="0" err="1">
                <a:latin typeface="微软雅黑" panose="020B0503020204020204" pitchFamily="34" charset="-122"/>
                <a:ea typeface="微软雅黑" panose="020B0503020204020204" pitchFamily="34" charset="-122"/>
              </a:rPr>
              <a:t>al.2014</a:t>
            </a:r>
            <a:r>
              <a:rPr lang="zh-CN" altLang="en-US" sz="1400" dirty="0">
                <a:latin typeface="微软雅黑" panose="020B0503020204020204" pitchFamily="34" charset="-122"/>
                <a:ea typeface="微软雅黑" panose="020B0503020204020204" pitchFamily="34" charset="-122"/>
              </a:rPr>
              <a:t>）</a:t>
            </a:r>
            <a:endParaRPr lang="en-US" altLang="zh-CN" sz="1400" dirty="0">
              <a:latin typeface="微软雅黑" panose="020B0503020204020204" pitchFamily="34" charset="-122"/>
              <a:ea typeface="微软雅黑" panose="020B0503020204020204" pitchFamily="34" charset="-122"/>
            </a:endParaRPr>
          </a:p>
          <a:p>
            <a:pPr>
              <a:lnSpc>
                <a:spcPct val="200000"/>
              </a:lnSpc>
            </a:pPr>
            <a:r>
              <a:rPr lang="zh-CN" altLang="en-US" sz="1400" dirty="0">
                <a:latin typeface="微软雅黑" panose="020B0503020204020204" pitchFamily="34" charset="-122"/>
                <a:ea typeface="微软雅黑" panose="020B0503020204020204" pitchFamily="34" charset="-122"/>
              </a:rPr>
              <a:t>实验环境如下：</a:t>
            </a:r>
            <a:endParaRPr lang="en-US" altLang="zh-CN" sz="1400" dirty="0">
              <a:latin typeface="微软雅黑" panose="020B0503020204020204" pitchFamily="34" charset="-122"/>
              <a:ea typeface="微软雅黑" panose="020B0503020204020204" pitchFamily="34" charset="-122"/>
            </a:endParaRPr>
          </a:p>
          <a:p>
            <a:pPr>
              <a:lnSpc>
                <a:spcPct val="200000"/>
              </a:lnSpc>
            </a:pPr>
            <a:r>
              <a:rPr lang="en-US" altLang="zh-CN" sz="1400" dirty="0">
                <a:latin typeface="微软雅黑" panose="020B0503020204020204" pitchFamily="34" charset="-122"/>
                <a:ea typeface="微软雅黑" panose="020B0503020204020204" pitchFamily="34" charset="-122"/>
              </a:rPr>
              <a:t>OS</a:t>
            </a:r>
            <a:r>
              <a:rPr lang="zh-CN" altLang="en-US" sz="1400" dirty="0">
                <a:latin typeface="微软雅黑" panose="020B0503020204020204" pitchFamily="34" charset="-122"/>
                <a:ea typeface="微软雅黑" panose="020B0503020204020204" pitchFamily="34" charset="-122"/>
              </a:rPr>
              <a:t>为</a:t>
            </a:r>
            <a:r>
              <a:rPr lang="en-US" altLang="zh-CN" sz="1400" dirty="0" err="1">
                <a:latin typeface="微软雅黑" panose="020B0503020204020204" pitchFamily="34" charset="-122"/>
                <a:ea typeface="微软雅黑" panose="020B0503020204020204" pitchFamily="34" charset="-122"/>
              </a:rPr>
              <a:t>Ubuntu16.04</a:t>
            </a:r>
            <a:r>
              <a:rPr lang="zh-CN" altLang="en-US" sz="1400" dirty="0">
                <a:latin typeface="微软雅黑" panose="020B0503020204020204" pitchFamily="34" charset="-122"/>
                <a:ea typeface="微软雅黑" panose="020B0503020204020204" pitchFamily="34" charset="-122"/>
              </a:rPr>
              <a:t>，</a:t>
            </a:r>
            <a:r>
              <a:rPr lang="en-US" altLang="zh-CN" sz="1400" dirty="0">
                <a:latin typeface="微软雅黑" panose="020B0503020204020204" pitchFamily="34" charset="-122"/>
                <a:ea typeface="微软雅黑" panose="020B0503020204020204" pitchFamily="34" charset="-122"/>
              </a:rPr>
              <a:t>GPU</a:t>
            </a:r>
            <a:r>
              <a:rPr lang="zh-CN" altLang="en-US" sz="1400" dirty="0">
                <a:latin typeface="微软雅黑" panose="020B0503020204020204" pitchFamily="34" charset="-122"/>
                <a:ea typeface="微软雅黑" panose="020B0503020204020204" pitchFamily="34" charset="-122"/>
              </a:rPr>
              <a:t>为</a:t>
            </a:r>
            <a:r>
              <a:rPr lang="en-US" altLang="zh-CN" sz="1400" dirty="0">
                <a:latin typeface="微软雅黑" panose="020B0503020204020204" pitchFamily="34" charset="-122"/>
                <a:ea typeface="微软雅黑" panose="020B0503020204020204" pitchFamily="34" charset="-122"/>
              </a:rPr>
              <a:t>GeForce Titan X</a:t>
            </a:r>
            <a:r>
              <a:rPr lang="zh-CN" altLang="en-US" sz="1400" dirty="0">
                <a:latin typeface="微软雅黑" panose="020B0503020204020204" pitchFamily="34" charset="-122"/>
                <a:ea typeface="微软雅黑" panose="020B0503020204020204" pitchFamily="34" charset="-122"/>
              </a:rPr>
              <a:t>，</a:t>
            </a:r>
            <a:r>
              <a:rPr lang="en-US" altLang="zh-CN" sz="1400" dirty="0">
                <a:latin typeface="微软雅黑" panose="020B0503020204020204" pitchFamily="34" charset="-122"/>
                <a:ea typeface="微软雅黑" panose="020B0503020204020204" pitchFamily="34" charset="-122"/>
              </a:rPr>
              <a:t>CPU</a:t>
            </a:r>
            <a:r>
              <a:rPr lang="zh-CN" altLang="en-US" sz="1400" dirty="0">
                <a:latin typeface="微软雅黑" panose="020B0503020204020204" pitchFamily="34" charset="-122"/>
                <a:ea typeface="微软雅黑" panose="020B0503020204020204" pitchFamily="34" charset="-122"/>
              </a:rPr>
              <a:t>为</a:t>
            </a:r>
            <a:r>
              <a:rPr lang="en-US" altLang="zh-CN" sz="1400" dirty="0">
                <a:latin typeface="微软雅黑" panose="020B0503020204020204" pitchFamily="34" charset="-122"/>
                <a:ea typeface="微软雅黑" panose="020B0503020204020204" pitchFamily="34" charset="-122"/>
              </a:rPr>
              <a:t>Inter Core </a:t>
            </a:r>
            <a:r>
              <a:rPr lang="en-US" altLang="zh-CN" sz="1400" dirty="0" err="1">
                <a:latin typeface="微软雅黑" panose="020B0503020204020204" pitchFamily="34" charset="-122"/>
                <a:ea typeface="微软雅黑" panose="020B0503020204020204" pitchFamily="34" charset="-122"/>
              </a:rPr>
              <a:t>i7</a:t>
            </a:r>
            <a:r>
              <a:rPr lang="en-US" altLang="zh-CN" sz="1400" dirty="0">
                <a:latin typeface="微软雅黑" panose="020B0503020204020204" pitchFamily="34" charset="-122"/>
                <a:ea typeface="微软雅黑" panose="020B0503020204020204" pitchFamily="34" charset="-122"/>
              </a:rPr>
              <a:t> </a:t>
            </a:r>
            <a:r>
              <a:rPr lang="en-US" altLang="zh-CN" sz="1400" dirty="0" err="1">
                <a:latin typeface="微软雅黑" panose="020B0503020204020204" pitchFamily="34" charset="-122"/>
                <a:ea typeface="微软雅黑" panose="020B0503020204020204" pitchFamily="34" charset="-122"/>
              </a:rPr>
              <a:t>3.5GHz</a:t>
            </a:r>
            <a:r>
              <a:rPr lang="zh-CN" altLang="en-US" sz="1400" dirty="0">
                <a:latin typeface="微软雅黑" panose="020B0503020204020204" pitchFamily="34" charset="-122"/>
                <a:ea typeface="微软雅黑" panose="020B0503020204020204" pitchFamily="34" charset="-122"/>
              </a:rPr>
              <a:t>。</a:t>
            </a:r>
            <a:endParaRPr lang="zh-CN" altLang="zh-CN" sz="1400" dirty="0">
              <a:latin typeface="微软雅黑" panose="020B0503020204020204" pitchFamily="34" charset="-122"/>
              <a:ea typeface="微软雅黑" panose="020B0503020204020204" pitchFamily="34" charset="-122"/>
            </a:endParaRPr>
          </a:p>
        </p:txBody>
      </p:sp>
      <p:sp>
        <p:nvSpPr>
          <p:cNvPr id="20" name="文本框 19">
            <a:extLst>
              <a:ext uri="{FF2B5EF4-FFF2-40B4-BE49-F238E27FC236}">
                <a16:creationId xmlns:a16="http://schemas.microsoft.com/office/drawing/2014/main" id="{E42D7B69-00C2-4F5E-9AD7-791F0A26C369}"/>
              </a:ext>
            </a:extLst>
          </p:cNvPr>
          <p:cNvSpPr txBox="1"/>
          <p:nvPr/>
        </p:nvSpPr>
        <p:spPr>
          <a:xfrm>
            <a:off x="6095997" y="4333739"/>
            <a:ext cx="5995085" cy="1495409"/>
          </a:xfrm>
          <a:prstGeom prst="rect">
            <a:avLst/>
          </a:prstGeom>
          <a:noFill/>
          <a:ln>
            <a:solidFill>
              <a:schemeClr val="tx1"/>
            </a:solidFill>
          </a:ln>
        </p:spPr>
        <p:txBody>
          <a:bodyPr wrap="square" rtlCol="0">
            <a:spAutoFit/>
          </a:bodyPr>
          <a:lstStyle/>
          <a:p>
            <a:pPr>
              <a:lnSpc>
                <a:spcPct val="200000"/>
              </a:lnSpc>
            </a:pPr>
            <a:r>
              <a:rPr lang="zh-CN" altLang="en-US" sz="1600" dirty="0">
                <a:latin typeface="微软雅黑" panose="020B0503020204020204" pitchFamily="34" charset="-122"/>
                <a:ea typeface="微软雅黑" panose="020B0503020204020204" pitchFamily="34" charset="-122"/>
              </a:rPr>
              <a:t>三轮训练过程的训练轮数分别为</a:t>
            </a:r>
            <a:r>
              <a:rPr lang="en-US" altLang="zh-CN" sz="1600" dirty="0">
                <a:latin typeface="微软雅黑" panose="020B0503020204020204" pitchFamily="34" charset="-122"/>
                <a:ea typeface="微软雅黑" panose="020B0503020204020204" pitchFamily="34" charset="-122"/>
              </a:rPr>
              <a:t>500,000,800,000,500,000</a:t>
            </a:r>
            <a:r>
              <a:rPr lang="zh-CN" altLang="en-US" sz="1600" dirty="0">
                <a:latin typeface="微软雅黑" panose="020B0503020204020204" pitchFamily="34" charset="-122"/>
                <a:ea typeface="微软雅黑" panose="020B0503020204020204" pitchFamily="34" charset="-122"/>
              </a:rPr>
              <a:t>，学习率设置为</a:t>
            </a:r>
            <a:r>
              <a:rPr lang="en-US" altLang="zh-CN" sz="1600" dirty="0">
                <a:latin typeface="微软雅黑" panose="020B0503020204020204" pitchFamily="34" charset="-122"/>
                <a:ea typeface="微软雅黑" panose="020B0503020204020204" pitchFamily="34" charset="-122"/>
              </a:rPr>
              <a:t>0.00001</a:t>
            </a:r>
            <a:r>
              <a:rPr lang="zh-CN" altLang="en-US" sz="1600" dirty="0">
                <a:latin typeface="微软雅黑" panose="020B0503020204020204" pitchFamily="34" charset="-122"/>
                <a:ea typeface="微软雅黑" panose="020B0503020204020204" pitchFamily="34" charset="-122"/>
              </a:rPr>
              <a:t>，批量大小设置为</a:t>
            </a:r>
            <a:r>
              <a:rPr lang="en-US" altLang="zh-CN" sz="1600" dirty="0">
                <a:latin typeface="微软雅黑" panose="020B0503020204020204" pitchFamily="34" charset="-122"/>
                <a:ea typeface="微软雅黑" panose="020B0503020204020204" pitchFamily="34" charset="-122"/>
              </a:rPr>
              <a:t>50</a:t>
            </a:r>
            <a:r>
              <a:rPr lang="zh-CN" altLang="en-US" sz="1600" dirty="0">
                <a:latin typeface="微软雅黑" panose="020B0503020204020204" pitchFamily="34" charset="-122"/>
                <a:ea typeface="微软雅黑" panose="020B0503020204020204" pitchFamily="34" charset="-122"/>
              </a:rPr>
              <a:t>，动量参数设置为</a:t>
            </a:r>
            <a:r>
              <a:rPr lang="en-US" altLang="zh-CN" sz="1600" dirty="0">
                <a:latin typeface="微软雅黑" panose="020B0503020204020204" pitchFamily="34" charset="-122"/>
                <a:ea typeface="微软雅黑" panose="020B0503020204020204" pitchFamily="34" charset="-122"/>
              </a:rPr>
              <a:t>0.9</a:t>
            </a:r>
            <a:r>
              <a:rPr lang="zh-CN" altLang="en-US" sz="1600" dirty="0">
                <a:latin typeface="微软雅黑" panose="020B0503020204020204" pitchFamily="34" charset="-122"/>
                <a:ea typeface="微软雅黑" panose="020B0503020204020204" pitchFamily="34" charset="-122"/>
              </a:rPr>
              <a:t>，权重衰减设置为</a:t>
            </a:r>
            <a:r>
              <a:rPr lang="en-US" altLang="zh-CN" sz="1600" dirty="0">
                <a:latin typeface="微软雅黑" panose="020B0503020204020204" pitchFamily="34" charset="-122"/>
                <a:ea typeface="微软雅黑" panose="020B0503020204020204" pitchFamily="34" charset="-122"/>
              </a:rPr>
              <a:t>0.0005</a:t>
            </a:r>
            <a:r>
              <a:rPr lang="zh-CN" altLang="en-US" sz="1600" dirty="0">
                <a:latin typeface="微软雅黑" panose="020B0503020204020204" pitchFamily="34" charset="-122"/>
                <a:ea typeface="微软雅黑" panose="020B0503020204020204" pitchFamily="34" charset="-122"/>
              </a:rPr>
              <a:t>。每个面部平均耗时</a:t>
            </a:r>
            <a:r>
              <a:rPr lang="en-US" altLang="zh-CN" sz="1600" dirty="0">
                <a:latin typeface="微软雅黑" panose="020B0503020204020204" pitchFamily="34" charset="-122"/>
                <a:ea typeface="微软雅黑" panose="020B0503020204020204" pitchFamily="34" charset="-122"/>
              </a:rPr>
              <a:t>8</a:t>
            </a:r>
            <a:r>
              <a:rPr lang="zh-CN" altLang="en-US" sz="1600" dirty="0">
                <a:latin typeface="微软雅黑" panose="020B0503020204020204" pitchFamily="34" charset="-122"/>
                <a:ea typeface="微软雅黑" panose="020B0503020204020204" pitchFamily="34" charset="-122"/>
              </a:rPr>
              <a:t>分钟完成建模。</a:t>
            </a:r>
            <a:endParaRPr lang="zh-CN" altLang="zh-CN" sz="16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222521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0566403" y="6157003"/>
            <a:ext cx="1625597" cy="714653"/>
          </a:xfrm>
          <a:prstGeom prst="rect">
            <a:avLst/>
          </a:prstGeom>
          <a:solidFill>
            <a:srgbClr val="2E48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5" name="TextBox 4"/>
          <p:cNvSpPr txBox="1"/>
          <p:nvPr/>
        </p:nvSpPr>
        <p:spPr>
          <a:xfrm>
            <a:off x="10744199" y="6309145"/>
            <a:ext cx="612775" cy="379656"/>
          </a:xfrm>
          <a:prstGeom prst="rect">
            <a:avLst/>
          </a:prstGeom>
          <a:noFill/>
        </p:spPr>
        <p:txBody>
          <a:bodyPr wrap="square" rtlCol="0">
            <a:spAutoFit/>
          </a:bodyPr>
          <a:lstStyle/>
          <a:p>
            <a:r>
              <a:rPr lang="en-US" altLang="zh-CN" sz="1867" b="1" dirty="0">
                <a:solidFill>
                  <a:schemeClr val="bg1"/>
                </a:solidFill>
                <a:latin typeface="Arial" panose="020B0604020202020204" pitchFamily="34" charset="0"/>
                <a:cs typeface="Arial" panose="020B0604020202020204" pitchFamily="34" charset="0"/>
              </a:rPr>
              <a:t>15</a:t>
            </a:r>
            <a:endParaRPr lang="zh-CN" altLang="en-US" sz="1867" b="1" dirty="0">
              <a:solidFill>
                <a:schemeClr val="bg1"/>
              </a:solidFill>
              <a:latin typeface="Arial" panose="020B0604020202020204" pitchFamily="34" charset="0"/>
              <a:cs typeface="Arial" panose="020B0604020202020204" pitchFamily="34" charset="0"/>
            </a:endParaRPr>
          </a:p>
        </p:txBody>
      </p:sp>
      <p:grpSp>
        <p:nvGrpSpPr>
          <p:cNvPr id="16" name="组合 15">
            <a:extLst>
              <a:ext uri="{FF2B5EF4-FFF2-40B4-BE49-F238E27FC236}">
                <a16:creationId xmlns:a16="http://schemas.microsoft.com/office/drawing/2014/main" id="{F3B1640E-E604-488D-A1DE-BBFC6C0A522D}"/>
              </a:ext>
            </a:extLst>
          </p:cNvPr>
          <p:cNvGrpSpPr/>
          <p:nvPr/>
        </p:nvGrpSpPr>
        <p:grpSpPr>
          <a:xfrm>
            <a:off x="0" y="281913"/>
            <a:ext cx="5788059" cy="766411"/>
            <a:chOff x="0" y="378653"/>
            <a:chExt cx="4619167" cy="612782"/>
          </a:xfrm>
        </p:grpSpPr>
        <p:sp>
          <p:nvSpPr>
            <p:cNvPr id="17" name="矩形 16">
              <a:extLst>
                <a:ext uri="{FF2B5EF4-FFF2-40B4-BE49-F238E27FC236}">
                  <a16:creationId xmlns:a16="http://schemas.microsoft.com/office/drawing/2014/main" id="{4CAA11A2-78C4-4DD7-91AD-598013366833}"/>
                </a:ext>
              </a:extLst>
            </p:cNvPr>
            <p:cNvSpPr/>
            <p:nvPr/>
          </p:nvSpPr>
          <p:spPr>
            <a:xfrm>
              <a:off x="0" y="378653"/>
              <a:ext cx="4375834" cy="607456"/>
            </a:xfrm>
            <a:prstGeom prst="rect">
              <a:avLst/>
            </a:prstGeom>
            <a:solidFill>
              <a:srgbClr val="2E48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8" name="文本框 17">
              <a:extLst>
                <a:ext uri="{FF2B5EF4-FFF2-40B4-BE49-F238E27FC236}">
                  <a16:creationId xmlns:a16="http://schemas.microsoft.com/office/drawing/2014/main" id="{BEB33D9D-9629-4C71-A0CA-739A9A517F3B}"/>
                </a:ext>
              </a:extLst>
            </p:cNvPr>
            <p:cNvSpPr txBox="1"/>
            <p:nvPr/>
          </p:nvSpPr>
          <p:spPr>
            <a:xfrm>
              <a:off x="47166" y="474663"/>
              <a:ext cx="4572001" cy="516772"/>
            </a:xfrm>
            <a:prstGeom prst="rect">
              <a:avLst/>
            </a:prstGeom>
            <a:noFill/>
          </p:spPr>
          <p:txBody>
            <a:bodyPr wrap="square" rtlCol="0">
              <a:spAutoFit/>
            </a:bodyPr>
            <a:lstStyle/>
            <a:p>
              <a:r>
                <a:rPr lang="en-US" altLang="zh-CN" sz="3600" b="1" dirty="0">
                  <a:solidFill>
                    <a:schemeClr val="bg1"/>
                  </a:solidFill>
                  <a:latin typeface="Arial Black" panose="020B0A04020102020204" pitchFamily="34" charset="0"/>
                  <a:cs typeface="Arial" panose="020B0604020202020204" pitchFamily="34" charset="0"/>
                </a:rPr>
                <a:t>“</a:t>
              </a:r>
              <a:r>
                <a:rPr lang="zh-CN" altLang="en-US" sz="3600" b="1" dirty="0">
                  <a:solidFill>
                    <a:schemeClr val="bg1"/>
                  </a:solidFill>
                  <a:latin typeface="Arial Black" panose="020B0A04020102020204" pitchFamily="34" charset="0"/>
                  <a:cs typeface="Arial" panose="020B0604020202020204" pitchFamily="34" charset="0"/>
                </a:rPr>
                <a:t> 实验结果</a:t>
              </a:r>
              <a:endParaRPr lang="zh-CN" altLang="en-US" sz="3600" dirty="0">
                <a:solidFill>
                  <a:schemeClr val="bg1"/>
                </a:solidFill>
                <a:latin typeface="黑体" panose="02010609060101010101" pitchFamily="49" charset="-122"/>
                <a:ea typeface="黑体" panose="02010609060101010101" pitchFamily="49" charset="-122"/>
                <a:cs typeface="Arial" panose="020B0604020202020204" pitchFamily="34" charset="0"/>
              </a:endParaRPr>
            </a:p>
          </p:txBody>
        </p:sp>
      </p:grpSp>
      <p:sp>
        <p:nvSpPr>
          <p:cNvPr id="15" name="矩形 14">
            <a:extLst>
              <a:ext uri="{FF2B5EF4-FFF2-40B4-BE49-F238E27FC236}">
                <a16:creationId xmlns:a16="http://schemas.microsoft.com/office/drawing/2014/main" id="{AFA6E98B-7225-4A3A-85DD-7145892AFA71}"/>
              </a:ext>
            </a:extLst>
          </p:cNvPr>
          <p:cNvSpPr/>
          <p:nvPr/>
        </p:nvSpPr>
        <p:spPr>
          <a:xfrm>
            <a:off x="213072" y="3769030"/>
            <a:ext cx="5728958" cy="657000"/>
          </a:xfrm>
          <a:prstGeom prst="rect">
            <a:avLst/>
          </a:prstGeom>
          <a:solidFill>
            <a:srgbClr val="F8C937">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rgbClr val="F8C937"/>
              </a:solidFill>
            </a:endParaRPr>
          </a:p>
        </p:txBody>
      </p:sp>
      <p:sp>
        <p:nvSpPr>
          <p:cNvPr id="19" name="TextBox 12">
            <a:extLst>
              <a:ext uri="{FF2B5EF4-FFF2-40B4-BE49-F238E27FC236}">
                <a16:creationId xmlns:a16="http://schemas.microsoft.com/office/drawing/2014/main" id="{2E742CB7-C11C-448F-83F1-3CEE37E5545F}"/>
              </a:ext>
            </a:extLst>
          </p:cNvPr>
          <p:cNvSpPr txBox="1"/>
          <p:nvPr/>
        </p:nvSpPr>
        <p:spPr>
          <a:xfrm>
            <a:off x="565320" y="3912864"/>
            <a:ext cx="4984604" cy="369332"/>
          </a:xfrm>
          <a:prstGeom prst="rect">
            <a:avLst/>
          </a:prstGeom>
          <a:noFill/>
        </p:spPr>
        <p:txBody>
          <a:bodyPr wrap="square" rtlCol="0">
            <a:spAutoFit/>
          </a:bodyPr>
          <a:lstStyle/>
          <a:p>
            <a:pPr algn="ctr"/>
            <a:r>
              <a:rPr lang="zh-CN" altLang="en-US" b="1" spc="13" dirty="0">
                <a:solidFill>
                  <a:srgbClr val="2E4860"/>
                </a:solidFill>
                <a:latin typeface="Arial Black" panose="020B0A04020102020204" pitchFamily="34" charset="0"/>
                <a:ea typeface="微软雅黑" panose="020B0503020204020204" pitchFamily="34" charset="-122"/>
              </a:rPr>
              <a:t>面部模型建模过程</a:t>
            </a:r>
            <a:r>
              <a:rPr lang="en-US" altLang="zh-CN" b="1" spc="13" dirty="0">
                <a:solidFill>
                  <a:srgbClr val="2E4860"/>
                </a:solidFill>
                <a:latin typeface="Arial Black" panose="020B0A04020102020204" pitchFamily="34" charset="0"/>
                <a:ea typeface="微软雅黑" panose="020B0503020204020204" pitchFamily="34" charset="-122"/>
              </a:rPr>
              <a:t>/</a:t>
            </a:r>
            <a:r>
              <a:rPr lang="zh-CN" altLang="en-US" b="1" spc="13" dirty="0">
                <a:solidFill>
                  <a:srgbClr val="2E4860"/>
                </a:solidFill>
                <a:latin typeface="Arial Black" panose="020B0A04020102020204" pitchFamily="34" charset="0"/>
                <a:ea typeface="微软雅黑" panose="020B0503020204020204" pitchFamily="34" charset="-122"/>
              </a:rPr>
              <a:t>与其他结构网络的效果对比</a:t>
            </a:r>
            <a:endParaRPr lang="en-US" altLang="zh-CN" b="1" spc="13" dirty="0">
              <a:solidFill>
                <a:srgbClr val="2E4860"/>
              </a:solidFill>
              <a:latin typeface="Arial Black" panose="020B0A04020102020204" pitchFamily="34" charset="0"/>
              <a:ea typeface="微软雅黑" panose="020B0503020204020204" pitchFamily="34" charset="-122"/>
            </a:endParaRPr>
          </a:p>
        </p:txBody>
      </p:sp>
      <p:sp>
        <p:nvSpPr>
          <p:cNvPr id="14" name="文本框 13">
            <a:extLst>
              <a:ext uri="{FF2B5EF4-FFF2-40B4-BE49-F238E27FC236}">
                <a16:creationId xmlns:a16="http://schemas.microsoft.com/office/drawing/2014/main" id="{0566D626-F85B-4A7D-A426-6C14B05DB1B6}"/>
              </a:ext>
            </a:extLst>
          </p:cNvPr>
          <p:cNvSpPr txBox="1"/>
          <p:nvPr/>
        </p:nvSpPr>
        <p:spPr>
          <a:xfrm>
            <a:off x="6096000" y="539199"/>
            <a:ext cx="5995085" cy="5434949"/>
          </a:xfrm>
          <a:prstGeom prst="rect">
            <a:avLst/>
          </a:prstGeom>
          <a:noFill/>
          <a:ln>
            <a:solidFill>
              <a:schemeClr val="tx1"/>
            </a:solidFill>
          </a:ln>
        </p:spPr>
        <p:txBody>
          <a:bodyPr wrap="square" rtlCol="0">
            <a:spAutoFit/>
          </a:bodyPr>
          <a:lstStyle/>
          <a:p>
            <a:pPr>
              <a:lnSpc>
                <a:spcPct val="200000"/>
              </a:lnSpc>
            </a:pPr>
            <a:r>
              <a:rPr lang="zh-CN" altLang="en-US" sz="1600" dirty="0">
                <a:latin typeface="微软雅黑" panose="020B0503020204020204" pitchFamily="34" charset="-122"/>
                <a:ea typeface="微软雅黑" panose="020B0503020204020204" pitchFamily="34" charset="-122"/>
              </a:rPr>
              <a:t>      本文的建模过程可以分为</a:t>
            </a:r>
            <a:r>
              <a:rPr lang="en-US" altLang="zh-CN" sz="1600" dirty="0">
                <a:latin typeface="微软雅黑" panose="020B0503020204020204" pitchFamily="34" charset="-122"/>
                <a:ea typeface="微软雅黑" panose="020B0503020204020204" pitchFamily="34" charset="-122"/>
              </a:rPr>
              <a:t>3</a:t>
            </a:r>
            <a:r>
              <a:rPr lang="zh-CN" altLang="en-US" sz="1600" dirty="0">
                <a:latin typeface="微软雅黑" panose="020B0503020204020204" pitchFamily="34" charset="-122"/>
                <a:ea typeface="微软雅黑" panose="020B0503020204020204" pitchFamily="34" charset="-122"/>
              </a:rPr>
              <a:t>个过程，初始</a:t>
            </a:r>
            <a:r>
              <a:rPr lang="en-US" altLang="zh-CN" sz="1600" dirty="0" err="1">
                <a:latin typeface="微软雅黑" panose="020B0503020204020204" pitchFamily="34" charset="-122"/>
                <a:ea typeface="微软雅黑" panose="020B0503020204020204" pitchFamily="34" charset="-122"/>
              </a:rPr>
              <a:t>2D</a:t>
            </a:r>
            <a:r>
              <a:rPr lang="zh-CN" altLang="en-US" sz="1600" dirty="0">
                <a:latin typeface="微软雅黑" panose="020B0503020204020204" pitchFamily="34" charset="-122"/>
                <a:ea typeface="微软雅黑" panose="020B0503020204020204" pitchFamily="34" charset="-122"/>
              </a:rPr>
              <a:t>素描模型绘制、再绘制与最终调整。初始绘制过程中用户会对自己想画的人脸造型进行简单的绘制，此时的模型较为接近手绘，因此存在线条不清晰，结构难以识别，面部特征不明显等一系列问题。</a:t>
            </a:r>
            <a:endParaRPr lang="en-US" altLang="zh-CN" sz="1600" dirty="0">
              <a:latin typeface="微软雅黑" panose="020B0503020204020204" pitchFamily="34" charset="-122"/>
              <a:ea typeface="微软雅黑" panose="020B0503020204020204" pitchFamily="34" charset="-122"/>
            </a:endParaRPr>
          </a:p>
          <a:p>
            <a:pPr>
              <a:lnSpc>
                <a:spcPct val="200000"/>
              </a:lnSpc>
            </a:pPr>
            <a:r>
              <a:rPr lang="en-US" altLang="zh-CN" sz="1600" dirty="0">
                <a:latin typeface="微软雅黑" panose="020B0503020204020204" pitchFamily="34" charset="-122"/>
                <a:ea typeface="微软雅黑" panose="020B0503020204020204" pitchFamily="34" charset="-122"/>
              </a:rPr>
              <a:t>      </a:t>
            </a:r>
            <a:r>
              <a:rPr lang="zh-CN" altLang="en-US" sz="1600" dirty="0">
                <a:latin typeface="微软雅黑" panose="020B0503020204020204" pitchFamily="34" charset="-122"/>
                <a:ea typeface="微软雅黑" panose="020B0503020204020204" pitchFamily="34" charset="-122"/>
              </a:rPr>
              <a:t>本文的神经网络结构会根据该初始模型生成一个基本的三维人脸造型。如左图</a:t>
            </a:r>
            <a:r>
              <a:rPr lang="en-US" altLang="zh-CN" sz="1600" dirty="0">
                <a:latin typeface="微软雅黑" panose="020B0503020204020204" pitchFamily="34" charset="-122"/>
                <a:ea typeface="微软雅黑" panose="020B0503020204020204" pitchFamily="34" charset="-122"/>
              </a:rPr>
              <a:t>(a)</a:t>
            </a:r>
            <a:r>
              <a:rPr lang="zh-CN" altLang="en-US" sz="1600" dirty="0">
                <a:latin typeface="微软雅黑" panose="020B0503020204020204" pitchFamily="34" charset="-122"/>
                <a:ea typeface="微软雅黑" panose="020B0503020204020204" pitchFamily="34" charset="-122"/>
              </a:rPr>
              <a:t>所示，此时生成的三维造型面部特征扔不是特别明显。</a:t>
            </a:r>
            <a:endParaRPr lang="en-US" altLang="zh-CN" sz="1600" dirty="0">
              <a:latin typeface="微软雅黑" panose="020B0503020204020204" pitchFamily="34" charset="-122"/>
              <a:ea typeface="微软雅黑" panose="020B0503020204020204" pitchFamily="34" charset="-122"/>
            </a:endParaRPr>
          </a:p>
          <a:p>
            <a:pPr>
              <a:lnSpc>
                <a:spcPct val="200000"/>
              </a:lnSpc>
            </a:pPr>
            <a:r>
              <a:rPr lang="en-US" altLang="zh-CN" sz="1600" dirty="0">
                <a:latin typeface="微软雅黑" panose="020B0503020204020204" pitchFamily="34" charset="-122"/>
                <a:ea typeface="微软雅黑" panose="020B0503020204020204" pitchFamily="34" charset="-122"/>
              </a:rPr>
              <a:t>     </a:t>
            </a:r>
            <a:r>
              <a:rPr lang="zh-CN" altLang="en-US" sz="1600" dirty="0">
                <a:latin typeface="微软雅黑" panose="020B0503020204020204" pitchFamily="34" charset="-122"/>
                <a:ea typeface="微软雅黑" panose="020B0503020204020204" pitchFamily="34" charset="-122"/>
              </a:rPr>
              <a:t>当用户进入到再绘制阶段，本文的系统会仅保留原始素描模型中的关键线条，包括轮廓线，五官下巴等关键部位的特征线，更易于系统提出特征。此时用户可以修改现有的线条，使其更加符合用户心理预期的人脸造型，最终生成的模型见左图</a:t>
            </a:r>
            <a:r>
              <a:rPr lang="en-US" altLang="zh-CN" sz="1600" dirty="0">
                <a:latin typeface="微软雅黑" panose="020B0503020204020204" pitchFamily="34" charset="-122"/>
                <a:ea typeface="微软雅黑" panose="020B0503020204020204" pitchFamily="34" charset="-122"/>
              </a:rPr>
              <a:t>(b)</a:t>
            </a:r>
            <a:endParaRPr lang="zh-CN" altLang="zh-CN" sz="1600" dirty="0">
              <a:solidFill>
                <a:srgbClr val="FF0000"/>
              </a:solidFill>
              <a:latin typeface="微软雅黑" panose="020B0503020204020204" pitchFamily="34" charset="-122"/>
              <a:ea typeface="微软雅黑" panose="020B0503020204020204" pitchFamily="34" charset="-122"/>
            </a:endParaRPr>
          </a:p>
        </p:txBody>
      </p:sp>
      <p:pic>
        <p:nvPicPr>
          <p:cNvPr id="13" name="图片 12">
            <a:extLst>
              <a:ext uri="{FF2B5EF4-FFF2-40B4-BE49-F238E27FC236}">
                <a16:creationId xmlns:a16="http://schemas.microsoft.com/office/drawing/2014/main" id="{E93B9E9F-845C-4353-9D41-088FCD13839C}"/>
              </a:ext>
            </a:extLst>
          </p:cNvPr>
          <p:cNvPicPr/>
          <p:nvPr/>
        </p:nvPicPr>
        <p:blipFill>
          <a:blip r:embed="rId3"/>
          <a:stretch>
            <a:fillRect/>
          </a:stretch>
        </p:blipFill>
        <p:spPr>
          <a:xfrm>
            <a:off x="817380" y="1208987"/>
            <a:ext cx="4480484" cy="2508843"/>
          </a:xfrm>
          <a:prstGeom prst="rect">
            <a:avLst/>
          </a:prstGeom>
        </p:spPr>
      </p:pic>
      <p:pic>
        <p:nvPicPr>
          <p:cNvPr id="21" name="图片 20">
            <a:extLst>
              <a:ext uri="{FF2B5EF4-FFF2-40B4-BE49-F238E27FC236}">
                <a16:creationId xmlns:a16="http://schemas.microsoft.com/office/drawing/2014/main" id="{A6EEC9D4-05A7-4ED5-AA19-66FB4BE05FDB}"/>
              </a:ext>
            </a:extLst>
          </p:cNvPr>
          <p:cNvPicPr>
            <a:picLocks noChangeAspect="1"/>
          </p:cNvPicPr>
          <p:nvPr/>
        </p:nvPicPr>
        <p:blipFill>
          <a:blip r:embed="rId4"/>
          <a:stretch>
            <a:fillRect/>
          </a:stretch>
        </p:blipFill>
        <p:spPr>
          <a:xfrm>
            <a:off x="835026" y="4426030"/>
            <a:ext cx="4225960" cy="2158838"/>
          </a:xfrm>
          <a:prstGeom prst="rect">
            <a:avLst/>
          </a:prstGeom>
        </p:spPr>
      </p:pic>
    </p:spTree>
    <p:extLst>
      <p:ext uri="{BB962C8B-B14F-4D97-AF65-F5344CB8AC3E}">
        <p14:creationId xmlns:p14="http://schemas.microsoft.com/office/powerpoint/2010/main" val="28344475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3">
            <a:extLst>
              <a:ext uri="{FF2B5EF4-FFF2-40B4-BE49-F238E27FC236}">
                <a16:creationId xmlns:a16="http://schemas.microsoft.com/office/drawing/2014/main" id="{225BF2CD-F600-4FAB-8C10-D5B0D0B1DD91}"/>
              </a:ext>
            </a:extLst>
          </p:cNvPr>
          <p:cNvSpPr txBox="1">
            <a:spLocks/>
          </p:cNvSpPr>
          <p:nvPr/>
        </p:nvSpPr>
        <p:spPr>
          <a:xfrm>
            <a:off x="328887" y="1989006"/>
            <a:ext cx="1968488" cy="2123658"/>
          </a:xfrm>
          <a:prstGeom prst="rect">
            <a:avLst/>
          </a:prstGeom>
        </p:spPr>
        <p:txBody>
          <a:bodyPr wrap="none" lIns="0" tIns="0" rIns="0" bIns="0" anchor="ctr">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spcBef>
                <a:spcPct val="20000"/>
              </a:spcBef>
              <a:buFont typeface="Arial" pitchFamily="34" charset="0"/>
              <a:buNone/>
              <a:defRPr/>
            </a:pPr>
            <a:r>
              <a:rPr lang="en-US" sz="13800" dirty="0">
                <a:solidFill>
                  <a:srgbClr val="F9D051"/>
                </a:solidFill>
                <a:latin typeface="Arial" panose="020B0604020202020204" pitchFamily="34" charset="0"/>
                <a:cs typeface="Arial" panose="020B0604020202020204" pitchFamily="34" charset="0"/>
              </a:rPr>
              <a:t>05</a:t>
            </a:r>
          </a:p>
        </p:txBody>
      </p:sp>
      <p:cxnSp>
        <p:nvCxnSpPr>
          <p:cNvPr id="3" name="Straight Connector 13">
            <a:extLst>
              <a:ext uri="{FF2B5EF4-FFF2-40B4-BE49-F238E27FC236}">
                <a16:creationId xmlns:a16="http://schemas.microsoft.com/office/drawing/2014/main" id="{D4E73E3E-5731-41F1-B333-691D0039D622}"/>
              </a:ext>
            </a:extLst>
          </p:cNvPr>
          <p:cNvCxnSpPr>
            <a:cxnSpLocks/>
          </p:cNvCxnSpPr>
          <p:nvPr/>
        </p:nvCxnSpPr>
        <p:spPr>
          <a:xfrm flipH="1" flipV="1">
            <a:off x="1" y="4110074"/>
            <a:ext cx="7711125" cy="2590"/>
          </a:xfrm>
          <a:prstGeom prst="line">
            <a:avLst/>
          </a:prstGeom>
          <a:ln w="57150" cap="sq">
            <a:solidFill>
              <a:srgbClr val="F9D051"/>
            </a:solidFill>
            <a:prstDash val="solid"/>
            <a:headEnd type="oval"/>
          </a:ln>
        </p:spPr>
        <p:style>
          <a:lnRef idx="1">
            <a:schemeClr val="accent1"/>
          </a:lnRef>
          <a:fillRef idx="0">
            <a:schemeClr val="accent1"/>
          </a:fillRef>
          <a:effectRef idx="0">
            <a:schemeClr val="accent1"/>
          </a:effectRef>
          <a:fontRef idx="minor">
            <a:schemeClr val="tx1"/>
          </a:fontRef>
        </p:style>
      </p:cxnSp>
      <p:sp>
        <p:nvSpPr>
          <p:cNvPr id="4" name="文本框 3">
            <a:extLst>
              <a:ext uri="{FF2B5EF4-FFF2-40B4-BE49-F238E27FC236}">
                <a16:creationId xmlns:a16="http://schemas.microsoft.com/office/drawing/2014/main" id="{68DF6B3F-94FF-454E-98DE-C5E86271D7FA}"/>
              </a:ext>
            </a:extLst>
          </p:cNvPr>
          <p:cNvSpPr txBox="1"/>
          <p:nvPr/>
        </p:nvSpPr>
        <p:spPr>
          <a:xfrm>
            <a:off x="2669995" y="2119166"/>
            <a:ext cx="2571307" cy="646331"/>
          </a:xfrm>
          <a:prstGeom prst="rect">
            <a:avLst/>
          </a:prstGeom>
          <a:noFill/>
        </p:spPr>
        <p:txBody>
          <a:bodyPr wrap="square" rtlCol="0">
            <a:spAutoFit/>
          </a:bodyPr>
          <a:lstStyle>
            <a:defPPr>
              <a:defRPr lang="zh-CN"/>
            </a:defPPr>
            <a:lvl1pPr>
              <a:defRPr sz="6000" b="1" i="1">
                <a:solidFill>
                  <a:schemeClr val="bg1"/>
                </a:solidFill>
                <a:latin typeface="Meiryo UI" panose="020B0604030504040204" pitchFamily="34" charset="-128"/>
                <a:ea typeface="Meiryo UI" panose="020B0604030504040204" pitchFamily="34" charset="-128"/>
                <a:cs typeface="Meiryo UI" panose="020B0604030504040204" pitchFamily="34" charset="-128"/>
              </a:defRPr>
            </a:lvl1pPr>
          </a:lstStyle>
          <a:p>
            <a:r>
              <a:rPr lang="en-US" altLang="zh-CN" sz="3600" dirty="0">
                <a:solidFill>
                  <a:srgbClr val="2E4860"/>
                </a:solidFill>
                <a:latin typeface="Arial" panose="020B0604020202020204" pitchFamily="34" charset="0"/>
                <a:cs typeface="Arial" panose="020B0604020202020204" pitchFamily="34" charset="0"/>
              </a:rPr>
              <a:t>Part Five</a:t>
            </a:r>
            <a:endParaRPr lang="zh-CN" altLang="en-US" sz="3600" dirty="0">
              <a:solidFill>
                <a:srgbClr val="2E4860"/>
              </a:solidFill>
              <a:latin typeface="Arial" panose="020B0604020202020204" pitchFamily="34" charset="0"/>
              <a:cs typeface="Arial" panose="020B0604020202020204" pitchFamily="34" charset="0"/>
            </a:endParaRPr>
          </a:p>
        </p:txBody>
      </p:sp>
      <p:sp>
        <p:nvSpPr>
          <p:cNvPr id="6" name="文本框 5">
            <a:extLst>
              <a:ext uri="{FF2B5EF4-FFF2-40B4-BE49-F238E27FC236}">
                <a16:creationId xmlns:a16="http://schemas.microsoft.com/office/drawing/2014/main" id="{A332E8E2-15B5-49DD-9469-3F71114BBA72}"/>
              </a:ext>
            </a:extLst>
          </p:cNvPr>
          <p:cNvSpPr txBox="1"/>
          <p:nvPr/>
        </p:nvSpPr>
        <p:spPr>
          <a:xfrm>
            <a:off x="2626261" y="2957209"/>
            <a:ext cx="5707034" cy="769441"/>
          </a:xfrm>
          <a:prstGeom prst="rect">
            <a:avLst/>
          </a:prstGeom>
          <a:noFill/>
        </p:spPr>
        <p:txBody>
          <a:bodyPr wrap="square" rtlCol="0">
            <a:spAutoFit/>
          </a:bodyPr>
          <a:lstStyle/>
          <a:p>
            <a:r>
              <a:rPr lang="zh-CN" altLang="en-US" sz="4400" b="1" spc="300" dirty="0">
                <a:solidFill>
                  <a:srgbClr val="2E4860"/>
                </a:solidFill>
                <a:latin typeface="微软雅黑" panose="020B0503020204020204" pitchFamily="34" charset="-122"/>
                <a:ea typeface="微软雅黑" panose="020B0503020204020204" pitchFamily="34" charset="-122"/>
              </a:rPr>
              <a:t>深入了解</a:t>
            </a:r>
            <a:r>
              <a:rPr lang="en-US" altLang="zh-CN" sz="4400" b="1" spc="300" dirty="0" err="1">
                <a:solidFill>
                  <a:srgbClr val="2E4860"/>
                </a:solidFill>
                <a:latin typeface="微软雅黑" panose="020B0503020204020204" pitchFamily="34" charset="-122"/>
                <a:ea typeface="微软雅黑" panose="020B0503020204020204" pitchFamily="34" charset="-122"/>
              </a:rPr>
              <a:t>AlexNet</a:t>
            </a:r>
            <a:endParaRPr lang="zh-CN" altLang="en-US" sz="4400" b="1" spc="300" dirty="0">
              <a:solidFill>
                <a:srgbClr val="2E486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271058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a:extLst>
              <a:ext uri="{FF2B5EF4-FFF2-40B4-BE49-F238E27FC236}">
                <a16:creationId xmlns:a16="http://schemas.microsoft.com/office/drawing/2014/main" id="{BB75327F-53F1-421C-B7D0-A6084ACBB9D0}"/>
              </a:ext>
            </a:extLst>
          </p:cNvPr>
          <p:cNvSpPr txBox="1"/>
          <p:nvPr/>
        </p:nvSpPr>
        <p:spPr>
          <a:xfrm>
            <a:off x="256095" y="4223831"/>
            <a:ext cx="11547834" cy="2480294"/>
          </a:xfrm>
          <a:prstGeom prst="rect">
            <a:avLst/>
          </a:prstGeom>
          <a:noFill/>
        </p:spPr>
        <p:txBody>
          <a:bodyPr wrap="square" rtlCol="0">
            <a:spAutoFit/>
          </a:bodyPr>
          <a:lstStyle/>
          <a:p>
            <a:pPr>
              <a:lnSpc>
                <a:spcPct val="200000"/>
              </a:lnSpc>
            </a:pPr>
            <a:r>
              <a:rPr lang="en-US" altLang="zh-CN" sz="1600" b="1" dirty="0" err="1">
                <a:solidFill>
                  <a:srgbClr val="FF0000"/>
                </a:solidFill>
                <a:latin typeface="微软雅黑" panose="020B0503020204020204" pitchFamily="34" charset="-122"/>
                <a:ea typeface="微软雅黑" panose="020B0503020204020204" pitchFamily="34" charset="-122"/>
              </a:rPr>
              <a:t>AlexNet</a:t>
            </a:r>
            <a:r>
              <a:rPr lang="zh-CN" altLang="en-US" sz="1600" b="1" dirty="0">
                <a:solidFill>
                  <a:srgbClr val="FF0000"/>
                </a:solidFill>
                <a:latin typeface="微软雅黑" panose="020B0503020204020204" pitchFamily="34" charset="-122"/>
                <a:ea typeface="微软雅黑" panose="020B0503020204020204" pitchFamily="34" charset="-122"/>
              </a:rPr>
              <a:t>几大创新点</a:t>
            </a:r>
            <a:r>
              <a:rPr lang="zh-CN" altLang="en-US" sz="1600" dirty="0">
                <a:latin typeface="微软雅黑" panose="020B0503020204020204" pitchFamily="34" charset="-122"/>
                <a:ea typeface="微软雅黑" panose="020B0503020204020204" pitchFamily="34" charset="-122"/>
              </a:rPr>
              <a:t>：</a:t>
            </a:r>
            <a:endParaRPr lang="en-US" altLang="zh-CN" sz="1600" dirty="0">
              <a:latin typeface="微软雅黑" panose="020B0503020204020204" pitchFamily="34" charset="-122"/>
              <a:ea typeface="微软雅黑" panose="020B0503020204020204" pitchFamily="34" charset="-122"/>
            </a:endParaRPr>
          </a:p>
          <a:p>
            <a:pPr>
              <a:lnSpc>
                <a:spcPct val="200000"/>
              </a:lnSpc>
            </a:pPr>
            <a:r>
              <a:rPr lang="zh-CN" altLang="en-US" sz="1600" dirty="0">
                <a:latin typeface="微软雅黑" panose="020B0503020204020204" pitchFamily="34" charset="-122"/>
                <a:ea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rPr>
              <a:t>1</a:t>
            </a:r>
            <a:r>
              <a:rPr lang="zh-CN" altLang="en-US" sz="1600" dirty="0">
                <a:latin typeface="微软雅黑" panose="020B0503020204020204" pitchFamily="34" charset="-122"/>
                <a:ea typeface="微软雅黑" panose="020B0503020204020204" pitchFamily="34" charset="-122"/>
              </a:rPr>
              <a:t>）成功使用</a:t>
            </a:r>
            <a:r>
              <a:rPr lang="en-US" altLang="zh-CN" sz="1600" dirty="0" err="1">
                <a:latin typeface="微软雅黑" panose="020B0503020204020204" pitchFamily="34" charset="-122"/>
                <a:ea typeface="微软雅黑" panose="020B0503020204020204" pitchFamily="34" charset="-122"/>
              </a:rPr>
              <a:t>ReLU</a:t>
            </a:r>
            <a:r>
              <a:rPr lang="zh-CN" altLang="en-US" sz="1600" dirty="0">
                <a:latin typeface="微软雅黑" panose="020B0503020204020204" pitchFamily="34" charset="-122"/>
                <a:ea typeface="微软雅黑" panose="020B0503020204020204" pitchFamily="34" charset="-122"/>
              </a:rPr>
              <a:t>作为</a:t>
            </a:r>
            <a:r>
              <a:rPr lang="en-US" altLang="zh-CN" sz="1600" dirty="0">
                <a:latin typeface="微软雅黑" panose="020B0503020204020204" pitchFamily="34" charset="-122"/>
                <a:ea typeface="微软雅黑" panose="020B0503020204020204" pitchFamily="34" charset="-122"/>
              </a:rPr>
              <a:t>CNN</a:t>
            </a:r>
            <a:r>
              <a:rPr lang="zh-CN" altLang="en-US" sz="1600" dirty="0">
                <a:latin typeface="微软雅黑" panose="020B0503020204020204" pitchFamily="34" charset="-122"/>
                <a:ea typeface="微软雅黑" panose="020B0503020204020204" pitchFamily="34" charset="-122"/>
              </a:rPr>
              <a:t>的激活函数；</a:t>
            </a:r>
          </a:p>
          <a:p>
            <a:pPr>
              <a:lnSpc>
                <a:spcPct val="200000"/>
              </a:lnSpc>
            </a:pPr>
            <a:r>
              <a:rPr lang="zh-CN" altLang="en-US" sz="1600" dirty="0">
                <a:latin typeface="微软雅黑" panose="020B0503020204020204" pitchFamily="34" charset="-122"/>
                <a:ea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rPr>
              <a:t>2</a:t>
            </a:r>
            <a:r>
              <a:rPr lang="zh-CN" altLang="en-US" sz="1600" dirty="0">
                <a:latin typeface="微软雅黑" panose="020B0503020204020204" pitchFamily="34" charset="-122"/>
                <a:ea typeface="微软雅黑" panose="020B0503020204020204" pitchFamily="34" charset="-122"/>
              </a:rPr>
              <a:t>）训练时使用</a:t>
            </a:r>
            <a:r>
              <a:rPr lang="en-US" altLang="zh-CN" sz="1600" dirty="0">
                <a:latin typeface="微软雅黑" panose="020B0503020204020204" pitchFamily="34" charset="-122"/>
                <a:ea typeface="微软雅黑" panose="020B0503020204020204" pitchFamily="34" charset="-122"/>
              </a:rPr>
              <a:t>Dropout</a:t>
            </a:r>
            <a:r>
              <a:rPr lang="zh-CN" altLang="en-US" sz="1600" dirty="0">
                <a:latin typeface="微软雅黑" panose="020B0503020204020204" pitchFamily="34" charset="-122"/>
                <a:ea typeface="微软雅黑" panose="020B0503020204020204" pitchFamily="34" charset="-122"/>
              </a:rPr>
              <a:t>随机忽略一部分神经元，以避免模型过拟合；</a:t>
            </a:r>
          </a:p>
          <a:p>
            <a:pPr>
              <a:lnSpc>
                <a:spcPct val="200000"/>
              </a:lnSpc>
            </a:pPr>
            <a:r>
              <a:rPr lang="zh-CN" altLang="en-US" sz="1600" dirty="0">
                <a:latin typeface="微软雅黑" panose="020B0503020204020204" pitchFamily="34" charset="-122"/>
                <a:ea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rPr>
              <a:t>3</a:t>
            </a:r>
            <a:r>
              <a:rPr lang="zh-CN" altLang="en-US" sz="1600" dirty="0">
                <a:latin typeface="微软雅黑" panose="020B0503020204020204" pitchFamily="34" charset="-122"/>
                <a:ea typeface="微软雅黑" panose="020B0503020204020204" pitchFamily="34" charset="-122"/>
              </a:rPr>
              <a:t>）在</a:t>
            </a:r>
            <a:r>
              <a:rPr lang="en-US" altLang="zh-CN" sz="1600" dirty="0">
                <a:latin typeface="微软雅黑" panose="020B0503020204020204" pitchFamily="34" charset="-122"/>
                <a:ea typeface="微软雅黑" panose="020B0503020204020204" pitchFamily="34" charset="-122"/>
              </a:rPr>
              <a:t>CNN</a:t>
            </a:r>
            <a:r>
              <a:rPr lang="zh-CN" altLang="en-US" sz="1600" dirty="0">
                <a:latin typeface="微软雅黑" panose="020B0503020204020204" pitchFamily="34" charset="-122"/>
                <a:ea typeface="微软雅黑" panose="020B0503020204020204" pitchFamily="34" charset="-122"/>
              </a:rPr>
              <a:t>中使用重叠的最大池化，使得池化层的输出之间会有重叠和覆盖，提升了特征的丰富性。</a:t>
            </a:r>
          </a:p>
          <a:p>
            <a:pPr>
              <a:lnSpc>
                <a:spcPct val="200000"/>
              </a:lnSpc>
            </a:pPr>
            <a:r>
              <a:rPr lang="zh-CN" altLang="en-US" sz="1600" dirty="0">
                <a:latin typeface="微软雅黑" panose="020B0503020204020204" pitchFamily="34" charset="-122"/>
                <a:ea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rPr>
              <a:t>4</a:t>
            </a:r>
            <a:r>
              <a:rPr lang="zh-CN" altLang="en-US" sz="1600" dirty="0">
                <a:latin typeface="微软雅黑" panose="020B0503020204020204" pitchFamily="34" charset="-122"/>
                <a:ea typeface="微软雅黑" panose="020B0503020204020204" pitchFamily="34" charset="-122"/>
              </a:rPr>
              <a:t>）提出了</a:t>
            </a:r>
            <a:r>
              <a:rPr lang="en-US" altLang="zh-CN" sz="1600" dirty="0" err="1">
                <a:latin typeface="微软雅黑" panose="020B0503020204020204" pitchFamily="34" charset="-122"/>
                <a:ea typeface="微软雅黑" panose="020B0503020204020204" pitchFamily="34" charset="-122"/>
              </a:rPr>
              <a:t>LRN</a:t>
            </a:r>
            <a:r>
              <a:rPr lang="zh-CN" altLang="en-US" sz="1600" dirty="0">
                <a:latin typeface="微软雅黑" panose="020B0503020204020204" pitchFamily="34" charset="-122"/>
                <a:ea typeface="微软雅黑" panose="020B0503020204020204" pitchFamily="34" charset="-122"/>
              </a:rPr>
              <a:t>层，对局部神经元的活动创建竞争机制；</a:t>
            </a:r>
          </a:p>
        </p:txBody>
      </p:sp>
      <p:sp>
        <p:nvSpPr>
          <p:cNvPr id="2" name="矩形 1"/>
          <p:cNvSpPr/>
          <p:nvPr/>
        </p:nvSpPr>
        <p:spPr>
          <a:xfrm>
            <a:off x="0" y="951954"/>
            <a:ext cx="6127751" cy="95251"/>
          </a:xfrm>
          <a:prstGeom prst="rect">
            <a:avLst/>
          </a:prstGeom>
          <a:solidFill>
            <a:srgbClr val="F8C9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rgbClr val="F8C937"/>
              </a:solidFill>
            </a:endParaRPr>
          </a:p>
        </p:txBody>
      </p:sp>
      <p:sp>
        <p:nvSpPr>
          <p:cNvPr id="5" name="矩形 4"/>
          <p:cNvSpPr/>
          <p:nvPr/>
        </p:nvSpPr>
        <p:spPr>
          <a:xfrm>
            <a:off x="0" y="3727099"/>
            <a:ext cx="12192000" cy="593355"/>
          </a:xfrm>
          <a:prstGeom prst="rect">
            <a:avLst/>
          </a:prstGeom>
          <a:solidFill>
            <a:srgbClr val="F9D0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p>
        </p:txBody>
      </p:sp>
      <p:sp>
        <p:nvSpPr>
          <p:cNvPr id="8" name="TextBox 7"/>
          <p:cNvSpPr txBox="1"/>
          <p:nvPr/>
        </p:nvSpPr>
        <p:spPr>
          <a:xfrm>
            <a:off x="145194" y="-15579"/>
            <a:ext cx="491067" cy="1036117"/>
          </a:xfrm>
          <a:prstGeom prst="rect">
            <a:avLst/>
          </a:prstGeom>
          <a:noFill/>
        </p:spPr>
        <p:txBody>
          <a:bodyPr wrap="square" rtlCol="0">
            <a:spAutoFit/>
          </a:bodyPr>
          <a:lstStyle/>
          <a:p>
            <a:r>
              <a:rPr lang="en-US" altLang="zh-CN" sz="6133" b="1" dirty="0">
                <a:solidFill>
                  <a:srgbClr val="232323"/>
                </a:solidFill>
                <a:latin typeface="Arial" panose="020B0604020202020204" pitchFamily="34" charset="0"/>
                <a:cs typeface="Arial" panose="020B0604020202020204" pitchFamily="34" charset="0"/>
              </a:rPr>
              <a:t>”</a:t>
            </a:r>
            <a:endParaRPr lang="zh-CN" altLang="en-US" sz="6133" b="1" dirty="0">
              <a:solidFill>
                <a:srgbClr val="232323"/>
              </a:solidFill>
              <a:latin typeface="Arial" panose="020B0604020202020204" pitchFamily="34" charset="0"/>
              <a:cs typeface="Arial" panose="020B0604020202020204" pitchFamily="34" charset="0"/>
            </a:endParaRPr>
          </a:p>
        </p:txBody>
      </p:sp>
      <p:sp>
        <p:nvSpPr>
          <p:cNvPr id="4" name="文本框 3">
            <a:extLst>
              <a:ext uri="{FF2B5EF4-FFF2-40B4-BE49-F238E27FC236}">
                <a16:creationId xmlns:a16="http://schemas.microsoft.com/office/drawing/2014/main" id="{1EA736A2-4408-4A4B-9D7E-2B6ED06CEBB7}"/>
              </a:ext>
            </a:extLst>
          </p:cNvPr>
          <p:cNvSpPr txBox="1"/>
          <p:nvPr/>
        </p:nvSpPr>
        <p:spPr>
          <a:xfrm>
            <a:off x="702248" y="114245"/>
            <a:ext cx="3747203" cy="707886"/>
          </a:xfrm>
          <a:prstGeom prst="rect">
            <a:avLst/>
          </a:prstGeom>
          <a:noFill/>
        </p:spPr>
        <p:txBody>
          <a:bodyPr wrap="square" rtlCol="0">
            <a:spAutoFit/>
          </a:bodyPr>
          <a:lstStyle/>
          <a:p>
            <a:r>
              <a:rPr lang="en-US" altLang="zh-CN" sz="4000" b="1" spc="300" dirty="0" err="1">
                <a:solidFill>
                  <a:srgbClr val="2E4860"/>
                </a:solidFill>
                <a:latin typeface="微软雅黑" panose="020B0503020204020204" pitchFamily="34" charset="-122"/>
                <a:ea typeface="微软雅黑" panose="020B0503020204020204" pitchFamily="34" charset="-122"/>
              </a:rPr>
              <a:t>AlexNet</a:t>
            </a:r>
            <a:r>
              <a:rPr lang="zh-CN" altLang="en-US" sz="4000" b="1" spc="300" dirty="0">
                <a:solidFill>
                  <a:srgbClr val="2E4860"/>
                </a:solidFill>
                <a:latin typeface="微软雅黑" panose="020B0503020204020204" pitchFamily="34" charset="-122"/>
                <a:ea typeface="微软雅黑" panose="020B0503020204020204" pitchFamily="34" charset="-122"/>
              </a:rPr>
              <a:t>结构</a:t>
            </a:r>
          </a:p>
        </p:txBody>
      </p:sp>
      <p:sp>
        <p:nvSpPr>
          <p:cNvPr id="12" name="矩形 11">
            <a:extLst>
              <a:ext uri="{FF2B5EF4-FFF2-40B4-BE49-F238E27FC236}">
                <a16:creationId xmlns:a16="http://schemas.microsoft.com/office/drawing/2014/main" id="{44B144CA-362C-45B9-AE1E-1DE187FE1AE9}"/>
              </a:ext>
            </a:extLst>
          </p:cNvPr>
          <p:cNvSpPr/>
          <p:nvPr/>
        </p:nvSpPr>
        <p:spPr>
          <a:xfrm>
            <a:off x="0" y="1062895"/>
            <a:ext cx="9051471" cy="45719"/>
          </a:xfrm>
          <a:prstGeom prst="rect">
            <a:avLst/>
          </a:prstGeom>
          <a:solidFill>
            <a:srgbClr val="2E48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rgbClr val="F8C937"/>
              </a:solidFill>
            </a:endParaRPr>
          </a:p>
        </p:txBody>
      </p:sp>
      <p:grpSp>
        <p:nvGrpSpPr>
          <p:cNvPr id="9" name="组合 8">
            <a:extLst>
              <a:ext uri="{FF2B5EF4-FFF2-40B4-BE49-F238E27FC236}">
                <a16:creationId xmlns:a16="http://schemas.microsoft.com/office/drawing/2014/main" id="{6601320B-02DC-49AF-87D1-3557CDDCDACE}"/>
              </a:ext>
            </a:extLst>
          </p:cNvPr>
          <p:cNvGrpSpPr/>
          <p:nvPr/>
        </p:nvGrpSpPr>
        <p:grpSpPr>
          <a:xfrm>
            <a:off x="10566403" y="6157003"/>
            <a:ext cx="1625597" cy="714653"/>
            <a:chOff x="10566403" y="6157003"/>
            <a:chExt cx="1625597" cy="714653"/>
          </a:xfrm>
        </p:grpSpPr>
        <p:sp>
          <p:nvSpPr>
            <p:cNvPr id="10" name="矩形 9">
              <a:extLst>
                <a:ext uri="{FF2B5EF4-FFF2-40B4-BE49-F238E27FC236}">
                  <a16:creationId xmlns:a16="http://schemas.microsoft.com/office/drawing/2014/main" id="{23AFE058-F3DC-4AEA-A1E8-4A76403BBD58}"/>
                </a:ext>
              </a:extLst>
            </p:cNvPr>
            <p:cNvSpPr/>
            <p:nvPr/>
          </p:nvSpPr>
          <p:spPr>
            <a:xfrm>
              <a:off x="10566403" y="6157003"/>
              <a:ext cx="1625597" cy="714653"/>
            </a:xfrm>
            <a:prstGeom prst="rect">
              <a:avLst/>
            </a:prstGeom>
            <a:solidFill>
              <a:srgbClr val="2E48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3" name="TextBox 4">
              <a:extLst>
                <a:ext uri="{FF2B5EF4-FFF2-40B4-BE49-F238E27FC236}">
                  <a16:creationId xmlns:a16="http://schemas.microsoft.com/office/drawing/2014/main" id="{66AF2DB5-9119-4A3C-A5EC-4C27E37A4311}"/>
                </a:ext>
              </a:extLst>
            </p:cNvPr>
            <p:cNvSpPr txBox="1"/>
            <p:nvPr/>
          </p:nvSpPr>
          <p:spPr>
            <a:xfrm>
              <a:off x="10744199" y="6309145"/>
              <a:ext cx="612775" cy="379656"/>
            </a:xfrm>
            <a:prstGeom prst="rect">
              <a:avLst/>
            </a:prstGeom>
            <a:noFill/>
          </p:spPr>
          <p:txBody>
            <a:bodyPr wrap="square" rtlCol="0">
              <a:spAutoFit/>
            </a:bodyPr>
            <a:lstStyle/>
            <a:p>
              <a:r>
                <a:rPr lang="en-US" altLang="zh-CN" sz="1867" b="1" dirty="0">
                  <a:solidFill>
                    <a:schemeClr val="bg1"/>
                  </a:solidFill>
                  <a:latin typeface="Arial" panose="020B0604020202020204" pitchFamily="34" charset="0"/>
                  <a:cs typeface="Arial" panose="020B0604020202020204" pitchFamily="34" charset="0"/>
                </a:rPr>
                <a:t>17</a:t>
              </a:r>
              <a:endParaRPr lang="zh-CN" altLang="en-US" sz="1867" b="1" dirty="0">
                <a:solidFill>
                  <a:schemeClr val="bg1"/>
                </a:solidFill>
                <a:latin typeface="Arial" panose="020B0604020202020204" pitchFamily="34" charset="0"/>
                <a:cs typeface="Arial" panose="020B0604020202020204" pitchFamily="34" charset="0"/>
              </a:endParaRPr>
            </a:p>
          </p:txBody>
        </p:sp>
      </p:grpSp>
      <p:sp>
        <p:nvSpPr>
          <p:cNvPr id="22" name="TextBox 12">
            <a:extLst>
              <a:ext uri="{FF2B5EF4-FFF2-40B4-BE49-F238E27FC236}">
                <a16:creationId xmlns:a16="http://schemas.microsoft.com/office/drawing/2014/main" id="{87ED2518-D344-4F7A-AD2E-2CADAD6CF9A1}"/>
              </a:ext>
            </a:extLst>
          </p:cNvPr>
          <p:cNvSpPr txBox="1"/>
          <p:nvPr/>
        </p:nvSpPr>
        <p:spPr>
          <a:xfrm>
            <a:off x="2316395" y="3823721"/>
            <a:ext cx="7145632" cy="400110"/>
          </a:xfrm>
          <a:prstGeom prst="rect">
            <a:avLst/>
          </a:prstGeom>
          <a:noFill/>
        </p:spPr>
        <p:txBody>
          <a:bodyPr wrap="square" rtlCol="0">
            <a:spAutoFit/>
          </a:bodyPr>
          <a:lstStyle/>
          <a:p>
            <a:pPr algn="ctr"/>
            <a:r>
              <a:rPr lang="en-US" altLang="zh-CN" sz="2000" b="1" spc="13" dirty="0" err="1">
                <a:solidFill>
                  <a:srgbClr val="2E4860"/>
                </a:solidFill>
                <a:latin typeface="Arial Black" panose="020B0A04020102020204" pitchFamily="34" charset="0"/>
                <a:ea typeface="微软雅黑" panose="020B0503020204020204" pitchFamily="34" charset="-122"/>
              </a:rPr>
              <a:t>AlexNet</a:t>
            </a:r>
            <a:r>
              <a:rPr lang="zh-CN" altLang="en-US" sz="2000" b="1" spc="13" dirty="0">
                <a:solidFill>
                  <a:srgbClr val="2E4860"/>
                </a:solidFill>
                <a:latin typeface="Arial Black" panose="020B0A04020102020204" pitchFamily="34" charset="0"/>
                <a:ea typeface="微软雅黑" panose="020B0503020204020204" pitchFamily="34" charset="-122"/>
              </a:rPr>
              <a:t>结构示意图</a:t>
            </a:r>
            <a:endParaRPr lang="en-US" altLang="zh-CN" sz="2000" b="1" spc="13" dirty="0">
              <a:solidFill>
                <a:srgbClr val="2E4860"/>
              </a:solidFill>
              <a:latin typeface="Arial Black" panose="020B0A04020102020204" pitchFamily="34" charset="0"/>
              <a:ea typeface="微软雅黑" panose="020B0503020204020204" pitchFamily="34" charset="-122"/>
            </a:endParaRPr>
          </a:p>
        </p:txBody>
      </p:sp>
      <p:pic>
        <p:nvPicPr>
          <p:cNvPr id="15" name="图片 14">
            <a:extLst>
              <a:ext uri="{FF2B5EF4-FFF2-40B4-BE49-F238E27FC236}">
                <a16:creationId xmlns:a16="http://schemas.microsoft.com/office/drawing/2014/main" id="{965FC9A2-A7F2-4AB0-A252-C5C0C41CD79C}"/>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573631" y="1318863"/>
            <a:ext cx="8418782" cy="2144924"/>
          </a:xfrm>
          <a:prstGeom prst="rect">
            <a:avLst/>
          </a:prstGeom>
          <a:noFill/>
          <a:ln>
            <a:noFill/>
          </a:ln>
        </p:spPr>
      </p:pic>
    </p:spTree>
    <p:extLst>
      <p:ext uri="{BB962C8B-B14F-4D97-AF65-F5344CB8AC3E}">
        <p14:creationId xmlns:p14="http://schemas.microsoft.com/office/powerpoint/2010/main" val="9567965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0566403" y="6157003"/>
            <a:ext cx="1625597" cy="714653"/>
          </a:xfrm>
          <a:prstGeom prst="rect">
            <a:avLst/>
          </a:prstGeom>
          <a:solidFill>
            <a:srgbClr val="2E48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5" name="TextBox 4"/>
          <p:cNvSpPr txBox="1"/>
          <p:nvPr/>
        </p:nvSpPr>
        <p:spPr>
          <a:xfrm>
            <a:off x="10744199" y="6309145"/>
            <a:ext cx="612775" cy="379656"/>
          </a:xfrm>
          <a:prstGeom prst="rect">
            <a:avLst/>
          </a:prstGeom>
          <a:noFill/>
        </p:spPr>
        <p:txBody>
          <a:bodyPr wrap="square" rtlCol="0">
            <a:spAutoFit/>
          </a:bodyPr>
          <a:lstStyle/>
          <a:p>
            <a:r>
              <a:rPr lang="en-US" altLang="zh-CN" sz="1867" b="1" dirty="0">
                <a:solidFill>
                  <a:schemeClr val="bg1"/>
                </a:solidFill>
                <a:latin typeface="Arial" panose="020B0604020202020204" pitchFamily="34" charset="0"/>
                <a:cs typeface="Arial" panose="020B0604020202020204" pitchFamily="34" charset="0"/>
              </a:rPr>
              <a:t>18</a:t>
            </a:r>
            <a:endParaRPr lang="zh-CN" altLang="en-US" sz="1867" b="1" dirty="0">
              <a:solidFill>
                <a:schemeClr val="bg1"/>
              </a:solidFill>
              <a:latin typeface="Arial" panose="020B0604020202020204" pitchFamily="34" charset="0"/>
              <a:cs typeface="Arial" panose="020B0604020202020204" pitchFamily="34" charset="0"/>
            </a:endParaRPr>
          </a:p>
        </p:txBody>
      </p:sp>
      <p:grpSp>
        <p:nvGrpSpPr>
          <p:cNvPr id="16" name="组合 15">
            <a:extLst>
              <a:ext uri="{FF2B5EF4-FFF2-40B4-BE49-F238E27FC236}">
                <a16:creationId xmlns:a16="http://schemas.microsoft.com/office/drawing/2014/main" id="{F3B1640E-E604-488D-A1DE-BBFC6C0A522D}"/>
              </a:ext>
            </a:extLst>
          </p:cNvPr>
          <p:cNvGrpSpPr/>
          <p:nvPr/>
        </p:nvGrpSpPr>
        <p:grpSpPr>
          <a:xfrm>
            <a:off x="0" y="281913"/>
            <a:ext cx="5788059" cy="766411"/>
            <a:chOff x="0" y="378653"/>
            <a:chExt cx="4619167" cy="612782"/>
          </a:xfrm>
        </p:grpSpPr>
        <p:sp>
          <p:nvSpPr>
            <p:cNvPr id="17" name="矩形 16">
              <a:extLst>
                <a:ext uri="{FF2B5EF4-FFF2-40B4-BE49-F238E27FC236}">
                  <a16:creationId xmlns:a16="http://schemas.microsoft.com/office/drawing/2014/main" id="{4CAA11A2-78C4-4DD7-91AD-598013366833}"/>
                </a:ext>
              </a:extLst>
            </p:cNvPr>
            <p:cNvSpPr/>
            <p:nvPr/>
          </p:nvSpPr>
          <p:spPr>
            <a:xfrm>
              <a:off x="0" y="378653"/>
              <a:ext cx="4375834" cy="607456"/>
            </a:xfrm>
            <a:prstGeom prst="rect">
              <a:avLst/>
            </a:prstGeom>
            <a:solidFill>
              <a:srgbClr val="2E48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8" name="文本框 17">
              <a:extLst>
                <a:ext uri="{FF2B5EF4-FFF2-40B4-BE49-F238E27FC236}">
                  <a16:creationId xmlns:a16="http://schemas.microsoft.com/office/drawing/2014/main" id="{BEB33D9D-9629-4C71-A0CA-739A9A517F3B}"/>
                </a:ext>
              </a:extLst>
            </p:cNvPr>
            <p:cNvSpPr txBox="1"/>
            <p:nvPr/>
          </p:nvSpPr>
          <p:spPr>
            <a:xfrm>
              <a:off x="47166" y="474663"/>
              <a:ext cx="4572001" cy="516772"/>
            </a:xfrm>
            <a:prstGeom prst="rect">
              <a:avLst/>
            </a:prstGeom>
            <a:noFill/>
          </p:spPr>
          <p:txBody>
            <a:bodyPr wrap="square" rtlCol="0">
              <a:spAutoFit/>
            </a:bodyPr>
            <a:lstStyle/>
            <a:p>
              <a:r>
                <a:rPr lang="en-US" altLang="zh-CN" sz="3600" b="1" dirty="0">
                  <a:solidFill>
                    <a:schemeClr val="bg1"/>
                  </a:solidFill>
                  <a:latin typeface="Arial Black" panose="020B0A04020102020204" pitchFamily="34" charset="0"/>
                  <a:cs typeface="Arial" panose="020B0604020202020204" pitchFamily="34" charset="0"/>
                </a:rPr>
                <a:t>“ </a:t>
              </a:r>
              <a:r>
                <a:rPr lang="en-US" altLang="zh-CN" sz="3600" b="1" dirty="0" err="1">
                  <a:solidFill>
                    <a:schemeClr val="bg1"/>
                  </a:solidFill>
                  <a:latin typeface="Arial Black" panose="020B0A04020102020204" pitchFamily="34" charset="0"/>
                  <a:cs typeface="Arial" panose="020B0604020202020204" pitchFamily="34" charset="0"/>
                </a:rPr>
                <a:t>ReLU</a:t>
              </a:r>
              <a:r>
                <a:rPr lang="zh-CN" altLang="en-US" sz="3600" b="1" dirty="0">
                  <a:solidFill>
                    <a:schemeClr val="bg1"/>
                  </a:solidFill>
                  <a:latin typeface="Arial Black" panose="020B0A04020102020204" pitchFamily="34" charset="0"/>
                  <a:cs typeface="Arial" panose="020B0604020202020204" pitchFamily="34" charset="0"/>
                </a:rPr>
                <a:t>非线性函数</a:t>
              </a:r>
              <a:endParaRPr lang="zh-CN" altLang="en-US" sz="3600" dirty="0">
                <a:solidFill>
                  <a:schemeClr val="bg1"/>
                </a:solidFill>
                <a:latin typeface="黑体" panose="02010609060101010101" pitchFamily="49" charset="-122"/>
                <a:ea typeface="黑体" panose="02010609060101010101" pitchFamily="49" charset="-122"/>
                <a:cs typeface="Arial" panose="020B0604020202020204" pitchFamily="34" charset="0"/>
              </a:endParaRPr>
            </a:p>
          </p:txBody>
        </p:sp>
      </p:grpSp>
      <p:sp>
        <p:nvSpPr>
          <p:cNvPr id="15" name="矩形 14">
            <a:extLst>
              <a:ext uri="{FF2B5EF4-FFF2-40B4-BE49-F238E27FC236}">
                <a16:creationId xmlns:a16="http://schemas.microsoft.com/office/drawing/2014/main" id="{AFA6E98B-7225-4A3A-85DD-7145892AFA71}"/>
              </a:ext>
            </a:extLst>
          </p:cNvPr>
          <p:cNvSpPr/>
          <p:nvPr/>
        </p:nvSpPr>
        <p:spPr>
          <a:xfrm>
            <a:off x="0" y="5380219"/>
            <a:ext cx="6268962" cy="657000"/>
          </a:xfrm>
          <a:prstGeom prst="rect">
            <a:avLst/>
          </a:prstGeom>
          <a:solidFill>
            <a:srgbClr val="F8C937">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rgbClr val="F8C937"/>
              </a:solidFill>
            </a:endParaRPr>
          </a:p>
        </p:txBody>
      </p:sp>
      <p:sp>
        <p:nvSpPr>
          <p:cNvPr id="19" name="TextBox 12">
            <a:extLst>
              <a:ext uri="{FF2B5EF4-FFF2-40B4-BE49-F238E27FC236}">
                <a16:creationId xmlns:a16="http://schemas.microsoft.com/office/drawing/2014/main" id="{2E742CB7-C11C-448F-83F1-3CEE37E5545F}"/>
              </a:ext>
            </a:extLst>
          </p:cNvPr>
          <p:cNvSpPr txBox="1"/>
          <p:nvPr/>
        </p:nvSpPr>
        <p:spPr>
          <a:xfrm>
            <a:off x="59101" y="5477886"/>
            <a:ext cx="6268963" cy="461665"/>
          </a:xfrm>
          <a:prstGeom prst="rect">
            <a:avLst/>
          </a:prstGeom>
          <a:noFill/>
        </p:spPr>
        <p:txBody>
          <a:bodyPr wrap="square" rtlCol="0">
            <a:spAutoFit/>
          </a:bodyPr>
          <a:lstStyle/>
          <a:p>
            <a:pPr algn="ctr"/>
            <a:r>
              <a:rPr lang="zh-CN" altLang="en-US" sz="2400" b="1" spc="13" dirty="0">
                <a:solidFill>
                  <a:srgbClr val="2E4860"/>
                </a:solidFill>
                <a:latin typeface="Arial Black" panose="020B0A04020102020204" pitchFamily="34" charset="0"/>
                <a:ea typeface="微软雅黑" panose="020B0503020204020204" pitchFamily="34" charset="-122"/>
              </a:rPr>
              <a:t>传统激活函数与</a:t>
            </a:r>
            <a:r>
              <a:rPr lang="en-US" altLang="zh-CN" sz="2400" b="1" spc="13" dirty="0" err="1">
                <a:solidFill>
                  <a:srgbClr val="2E4860"/>
                </a:solidFill>
                <a:latin typeface="Arial Black" panose="020B0A04020102020204" pitchFamily="34" charset="0"/>
                <a:ea typeface="微软雅黑" panose="020B0503020204020204" pitchFamily="34" charset="-122"/>
              </a:rPr>
              <a:t>ReLu</a:t>
            </a:r>
            <a:r>
              <a:rPr lang="zh-CN" altLang="en-US" sz="2400" b="1" spc="13" dirty="0">
                <a:solidFill>
                  <a:srgbClr val="2E4860"/>
                </a:solidFill>
                <a:latin typeface="Arial Black" panose="020B0A04020102020204" pitchFamily="34" charset="0"/>
                <a:ea typeface="微软雅黑" panose="020B0503020204020204" pitchFamily="34" charset="-122"/>
              </a:rPr>
              <a:t>的收敛迭代次数对比</a:t>
            </a:r>
            <a:endParaRPr lang="en-US" altLang="zh-CN" sz="2400" b="1" spc="13" dirty="0">
              <a:solidFill>
                <a:srgbClr val="2E4860"/>
              </a:solidFill>
              <a:latin typeface="Arial Black" panose="020B0A04020102020204" pitchFamily="34" charset="0"/>
              <a:ea typeface="微软雅黑" panose="020B0503020204020204" pitchFamily="34" charset="-122"/>
            </a:endParaRPr>
          </a:p>
        </p:txBody>
      </p:sp>
      <mc:AlternateContent xmlns:mc="http://schemas.openxmlformats.org/markup-compatibility/2006">
        <mc:Choice xmlns:a14="http://schemas.microsoft.com/office/drawing/2010/main" Requires="a14">
          <p:sp>
            <p:nvSpPr>
              <p:cNvPr id="14" name="文本框 13">
                <a:extLst>
                  <a:ext uri="{FF2B5EF4-FFF2-40B4-BE49-F238E27FC236}">
                    <a16:creationId xmlns:a16="http://schemas.microsoft.com/office/drawing/2014/main" id="{0566D626-F85B-4A7D-A426-6C14B05DB1B6}"/>
                  </a:ext>
                </a:extLst>
              </p:cNvPr>
              <p:cNvSpPr txBox="1"/>
              <p:nvPr/>
            </p:nvSpPr>
            <p:spPr>
              <a:xfrm>
                <a:off x="5929461" y="1621852"/>
                <a:ext cx="5995085" cy="3178178"/>
              </a:xfrm>
              <a:prstGeom prst="rect">
                <a:avLst/>
              </a:prstGeom>
              <a:noFill/>
            </p:spPr>
            <p:txBody>
              <a:bodyPr wrap="square" rtlCol="0">
                <a:spAutoFit/>
              </a:bodyPr>
              <a:lstStyle/>
              <a:p>
                <a:pPr>
                  <a:lnSpc>
                    <a:spcPct val="200000"/>
                  </a:lnSpc>
                </a:pPr>
                <a:r>
                  <a:rPr lang="en-US" altLang="zh-CN" sz="1600" dirty="0">
                    <a:latin typeface="微软雅黑" panose="020B0503020204020204" pitchFamily="34" charset="-122"/>
                    <a:ea typeface="微软雅黑" panose="020B0503020204020204" pitchFamily="34" charset="-122"/>
                  </a:rPr>
                  <a:t>        </a:t>
                </a:r>
                <a:r>
                  <a:rPr lang="en-US" altLang="zh-CN" sz="1600" dirty="0" err="1">
                    <a:latin typeface="微软雅黑" panose="020B0503020204020204" pitchFamily="34" charset="-122"/>
                    <a:ea typeface="微软雅黑" panose="020B0503020204020204" pitchFamily="34" charset="-122"/>
                  </a:rPr>
                  <a:t>AlexNet</a:t>
                </a:r>
                <a:r>
                  <a:rPr lang="zh-CN" altLang="en-US" sz="1600" dirty="0">
                    <a:latin typeface="微软雅黑" panose="020B0503020204020204" pitchFamily="34" charset="-122"/>
                    <a:ea typeface="微软雅黑" panose="020B0503020204020204" pitchFamily="34" charset="-122"/>
                  </a:rPr>
                  <a:t>通常使用一个关于输入</a:t>
                </a:r>
                <a:r>
                  <a:rPr lang="en-US" altLang="zh-CN" sz="1600" dirty="0">
                    <a:latin typeface="微软雅黑" panose="020B0503020204020204" pitchFamily="34" charset="-122"/>
                    <a:ea typeface="微软雅黑" panose="020B0503020204020204" pitchFamily="34" charset="-122"/>
                  </a:rPr>
                  <a:t>x</a:t>
                </a:r>
                <a:r>
                  <a:rPr lang="zh-CN" altLang="en-US" sz="1600" dirty="0">
                    <a:latin typeface="微软雅黑" panose="020B0503020204020204" pitchFamily="34" charset="-122"/>
                    <a:ea typeface="微软雅黑" panose="020B0503020204020204" pitchFamily="34" charset="-122"/>
                  </a:rPr>
                  <a:t>的函数模拟神经元的输出</a:t>
                </a:r>
                <a:r>
                  <a:rPr lang="en-US" altLang="zh-CN" sz="1600" dirty="0">
                    <a:latin typeface="微软雅黑" panose="020B0503020204020204" pitchFamily="34" charset="-122"/>
                    <a:ea typeface="微软雅黑" panose="020B0503020204020204" pitchFamily="34" charset="-122"/>
                  </a:rPr>
                  <a:t>f</a:t>
                </a:r>
                <a:r>
                  <a:rPr lang="zh-CN" altLang="en-US" sz="1600" dirty="0">
                    <a:latin typeface="微软雅黑" panose="020B0503020204020204" pitchFamily="34" charset="-122"/>
                    <a:ea typeface="微软雅黑" panose="020B0503020204020204" pitchFamily="34" charset="-122"/>
                  </a:rPr>
                  <a:t>，这种标准函数是</a:t>
                </a:r>
                <a14:m>
                  <m:oMath xmlns:m="http://schemas.openxmlformats.org/officeDocument/2006/math">
                    <m:r>
                      <a:rPr lang="en-US" altLang="zh-CN" sz="1600" i="1" dirty="0" smtClean="0">
                        <a:latin typeface="Cambria Math" panose="02040503050406030204" pitchFamily="18" charset="0"/>
                        <a:ea typeface="微软雅黑" panose="020B0503020204020204" pitchFamily="34" charset="-122"/>
                      </a:rPr>
                      <m:t>𝑓</m:t>
                    </m:r>
                    <m:r>
                      <a:rPr lang="en-US" altLang="zh-CN" sz="1600" i="1" dirty="0" smtClean="0">
                        <a:latin typeface="Cambria Math" panose="02040503050406030204" pitchFamily="18" charset="0"/>
                        <a:ea typeface="微软雅黑" panose="020B0503020204020204" pitchFamily="34" charset="-122"/>
                      </a:rPr>
                      <m:t>(</m:t>
                    </m:r>
                    <m:r>
                      <a:rPr lang="en-US" altLang="zh-CN" sz="1600" i="1" dirty="0" smtClean="0">
                        <a:latin typeface="Cambria Math" panose="02040503050406030204" pitchFamily="18" charset="0"/>
                        <a:ea typeface="微软雅黑" panose="020B0503020204020204" pitchFamily="34" charset="-122"/>
                      </a:rPr>
                      <m:t>𝑥</m:t>
                    </m:r>
                    <m:r>
                      <a:rPr lang="en-US" altLang="zh-CN" sz="1600" i="1" dirty="0" smtClean="0">
                        <a:latin typeface="Cambria Math" panose="02040503050406030204" pitchFamily="18" charset="0"/>
                        <a:ea typeface="微软雅黑" panose="020B0503020204020204" pitchFamily="34" charset="-122"/>
                      </a:rPr>
                      <m:t>)=</m:t>
                    </m:r>
                    <m:r>
                      <m:rPr>
                        <m:sty m:val="p"/>
                      </m:rPr>
                      <a:rPr lang="en-US" altLang="zh-CN" sz="1600" i="1" dirty="0" smtClean="0">
                        <a:latin typeface="Cambria Math" panose="02040503050406030204" pitchFamily="18" charset="0"/>
                        <a:ea typeface="微软雅黑" panose="020B0503020204020204" pitchFamily="34" charset="-122"/>
                      </a:rPr>
                      <m:t>tanh</m:t>
                    </m:r>
                    <m:r>
                      <a:rPr lang="en-US" altLang="zh-CN" sz="1600" i="1" dirty="0" smtClean="0">
                        <a:latin typeface="Cambria Math" panose="02040503050406030204" pitchFamily="18" charset="0"/>
                        <a:ea typeface="微软雅黑" panose="020B0503020204020204" pitchFamily="34" charset="-122"/>
                      </a:rPr>
                      <m:t>⁡(</m:t>
                    </m:r>
                    <m:r>
                      <a:rPr lang="en-US" altLang="zh-CN" sz="1600" i="1" dirty="0" smtClean="0">
                        <a:latin typeface="Cambria Math" panose="02040503050406030204" pitchFamily="18" charset="0"/>
                        <a:ea typeface="微软雅黑" panose="020B0503020204020204" pitchFamily="34" charset="-122"/>
                      </a:rPr>
                      <m:t>𝑥</m:t>
                    </m:r>
                    <m:r>
                      <a:rPr lang="en-US" altLang="zh-CN" sz="1600" i="1" dirty="0" smtClean="0">
                        <a:latin typeface="Cambria Math" panose="02040503050406030204" pitchFamily="18" charset="0"/>
                        <a:ea typeface="微软雅黑" panose="020B0503020204020204" pitchFamily="34" charset="-122"/>
                      </a:rPr>
                      <m:t>)</m:t>
                    </m:r>
                  </m:oMath>
                </a14:m>
                <a:r>
                  <a:rPr lang="zh-CN" altLang="en-US" sz="1600" dirty="0">
                    <a:latin typeface="微软雅黑" panose="020B0503020204020204" pitchFamily="34" charset="-122"/>
                    <a:ea typeface="微软雅黑" panose="020B0503020204020204" pitchFamily="34" charset="-122"/>
                  </a:rPr>
                  <a:t>或者</a:t>
                </a:r>
                <a14:m>
                  <m:oMath xmlns:m="http://schemas.openxmlformats.org/officeDocument/2006/math">
                    <m:r>
                      <a:rPr lang="en-US" altLang="zh-CN" sz="1600" i="1" dirty="0" smtClean="0">
                        <a:latin typeface="Cambria Math" panose="02040503050406030204" pitchFamily="18" charset="0"/>
                        <a:ea typeface="微软雅黑" panose="020B0503020204020204" pitchFamily="34" charset="-122"/>
                      </a:rPr>
                      <m:t>𝑓</m:t>
                    </m:r>
                    <m:r>
                      <a:rPr lang="en-US" altLang="zh-CN" sz="1600" i="1" dirty="0" smtClean="0">
                        <a:latin typeface="Cambria Math" panose="02040503050406030204" pitchFamily="18" charset="0"/>
                        <a:ea typeface="微软雅黑" panose="020B0503020204020204" pitchFamily="34" charset="-122"/>
                      </a:rPr>
                      <m:t>(</m:t>
                    </m:r>
                    <m:r>
                      <a:rPr lang="en-US" altLang="zh-CN" sz="1600" i="1" dirty="0" smtClean="0">
                        <a:latin typeface="Cambria Math" panose="02040503050406030204" pitchFamily="18" charset="0"/>
                        <a:ea typeface="微软雅黑" panose="020B0503020204020204" pitchFamily="34" charset="-122"/>
                      </a:rPr>
                      <m:t>𝑥</m:t>
                    </m:r>
                    <m:r>
                      <a:rPr lang="en-US" altLang="zh-CN" sz="1600" i="1" dirty="0" smtClean="0">
                        <a:latin typeface="Cambria Math" panose="02040503050406030204" pitchFamily="18" charset="0"/>
                        <a:ea typeface="微软雅黑" panose="020B0503020204020204" pitchFamily="34" charset="-122"/>
                      </a:rPr>
                      <m:t>)=</m:t>
                    </m:r>
                    <m:f>
                      <m:fPr>
                        <m:ctrlPr>
                          <a:rPr lang="en-US" altLang="zh-CN" sz="1600" i="1" dirty="0" smtClean="0">
                            <a:latin typeface="Cambria Math" panose="02040503050406030204" pitchFamily="18" charset="0"/>
                            <a:ea typeface="微软雅黑" panose="020B0503020204020204" pitchFamily="34" charset="-122"/>
                          </a:rPr>
                        </m:ctrlPr>
                      </m:fPr>
                      <m:num>
                        <m:r>
                          <a:rPr lang="en-US" altLang="zh-CN" sz="1600" b="0" i="1" dirty="0" smtClean="0">
                            <a:latin typeface="Cambria Math" panose="02040503050406030204" pitchFamily="18" charset="0"/>
                            <a:ea typeface="微软雅黑" panose="020B0503020204020204" pitchFamily="34" charset="-122"/>
                          </a:rPr>
                          <m:t>1</m:t>
                        </m:r>
                      </m:num>
                      <m:den>
                        <m:r>
                          <a:rPr lang="en-US" altLang="zh-CN" sz="1600" b="0" i="1" dirty="0" smtClean="0">
                            <a:latin typeface="Cambria Math" panose="02040503050406030204" pitchFamily="18" charset="0"/>
                            <a:ea typeface="微软雅黑" panose="020B0503020204020204" pitchFamily="34" charset="-122"/>
                          </a:rPr>
                          <m:t>1 </m:t>
                        </m:r>
                        <m:r>
                          <a:rPr lang="en-US" altLang="zh-CN" sz="1600" i="1" dirty="0">
                            <a:latin typeface="Cambria Math" panose="02040503050406030204" pitchFamily="18" charset="0"/>
                            <a:ea typeface="微软雅黑" panose="020B0503020204020204" pitchFamily="34" charset="-122"/>
                          </a:rPr>
                          <m:t>+</m:t>
                        </m:r>
                        <m:r>
                          <a:rPr lang="en-US" altLang="zh-CN" sz="1600" b="0" i="1" dirty="0" smtClean="0">
                            <a:latin typeface="Cambria Math" panose="02040503050406030204" pitchFamily="18" charset="0"/>
                            <a:ea typeface="微软雅黑" panose="020B0503020204020204" pitchFamily="34" charset="-122"/>
                          </a:rPr>
                          <m:t> </m:t>
                        </m:r>
                        <m:sSup>
                          <m:sSupPr>
                            <m:ctrlPr>
                              <a:rPr lang="en-US" altLang="zh-CN" sz="1600" b="0" i="1" dirty="0" smtClean="0">
                                <a:latin typeface="Cambria Math" panose="02040503050406030204" pitchFamily="18" charset="0"/>
                                <a:ea typeface="微软雅黑" panose="020B0503020204020204" pitchFamily="34" charset="-122"/>
                              </a:rPr>
                            </m:ctrlPr>
                          </m:sSupPr>
                          <m:e>
                            <m:r>
                              <a:rPr lang="en-US" altLang="zh-CN" sz="1600" b="0" i="1" dirty="0" smtClean="0">
                                <a:latin typeface="Cambria Math" panose="02040503050406030204" pitchFamily="18" charset="0"/>
                                <a:ea typeface="微软雅黑" panose="020B0503020204020204" pitchFamily="34" charset="-122"/>
                              </a:rPr>
                              <m:t>𝑒</m:t>
                            </m:r>
                          </m:e>
                          <m:sup>
                            <m:r>
                              <a:rPr lang="en-US" altLang="zh-CN" sz="1600" i="1" dirty="0">
                                <a:latin typeface="Cambria Math" panose="02040503050406030204" pitchFamily="18" charset="0"/>
                                <a:ea typeface="微软雅黑" panose="020B0503020204020204" pitchFamily="34" charset="-122"/>
                              </a:rPr>
                              <m:t>-</m:t>
                            </m:r>
                            <m:r>
                              <m:rPr>
                                <m:sty m:val="p"/>
                              </m:rPr>
                              <a:rPr lang="en-US" altLang="zh-CN" sz="1600" i="1" dirty="0" smtClean="0">
                                <a:latin typeface="Cambria Math" panose="02040503050406030204" pitchFamily="18" charset="0"/>
                                <a:ea typeface="微软雅黑" panose="020B0503020204020204" pitchFamily="34" charset="-122"/>
                              </a:rPr>
                              <m:t>x</m:t>
                            </m:r>
                          </m:sup>
                        </m:sSup>
                      </m:den>
                    </m:f>
                  </m:oMath>
                </a14:m>
                <a:r>
                  <a:rPr lang="zh-CN" altLang="en-US" sz="1600" dirty="0">
                    <a:latin typeface="微软雅黑" panose="020B0503020204020204" pitchFamily="34" charset="-122"/>
                    <a:ea typeface="微软雅黑" panose="020B0503020204020204" pitchFamily="34" charset="-122"/>
                  </a:rPr>
                  <a:t>。在梯度下降训练时间上，这些饱和的非线性函数比不饱和非线性函数</a:t>
                </a:r>
                <a14:m>
                  <m:oMath xmlns:m="http://schemas.openxmlformats.org/officeDocument/2006/math">
                    <m:r>
                      <a:rPr lang="en-US" altLang="zh-CN" sz="1600" i="1" dirty="0" smtClean="0">
                        <a:latin typeface="Cambria Math" panose="02040503050406030204" pitchFamily="18" charset="0"/>
                        <a:ea typeface="微软雅黑" panose="020B0503020204020204" pitchFamily="34" charset="-122"/>
                      </a:rPr>
                      <m:t>𝑓</m:t>
                    </m:r>
                    <m:r>
                      <a:rPr lang="en-US" altLang="zh-CN" sz="1600" i="1" dirty="0" smtClean="0">
                        <a:latin typeface="Cambria Math" panose="02040503050406030204" pitchFamily="18" charset="0"/>
                        <a:ea typeface="微软雅黑" panose="020B0503020204020204" pitchFamily="34" charset="-122"/>
                      </a:rPr>
                      <m:t>(</m:t>
                    </m:r>
                    <m:r>
                      <a:rPr lang="en-US" altLang="zh-CN" sz="1600" i="1" dirty="0" smtClean="0">
                        <a:latin typeface="Cambria Math" panose="02040503050406030204" pitchFamily="18" charset="0"/>
                        <a:ea typeface="微软雅黑" panose="020B0503020204020204" pitchFamily="34" charset="-122"/>
                      </a:rPr>
                      <m:t>𝑥</m:t>
                    </m:r>
                    <m:r>
                      <a:rPr lang="en-US" altLang="zh-CN" sz="1600" i="1" dirty="0" smtClean="0">
                        <a:latin typeface="Cambria Math" panose="02040503050406030204" pitchFamily="18" charset="0"/>
                        <a:ea typeface="微软雅黑" panose="020B0503020204020204" pitchFamily="34" charset="-122"/>
                      </a:rPr>
                      <m:t>)=</m:t>
                    </m:r>
                    <m:r>
                      <m:rPr>
                        <m:sty m:val="p"/>
                      </m:rPr>
                      <a:rPr lang="en-US" altLang="zh-CN" sz="1600" i="1" dirty="0" smtClean="0">
                        <a:latin typeface="Cambria Math" panose="02040503050406030204" pitchFamily="18" charset="0"/>
                        <a:ea typeface="微软雅黑" panose="020B0503020204020204" pitchFamily="34" charset="-122"/>
                      </a:rPr>
                      <m:t>max</m:t>
                    </m:r>
                    <m:r>
                      <a:rPr lang="en-US" altLang="zh-CN" sz="1600" i="1" dirty="0" smtClean="0">
                        <a:latin typeface="Cambria Math" panose="02040503050406030204" pitchFamily="18" charset="0"/>
                        <a:ea typeface="微软雅黑" panose="020B0503020204020204" pitchFamily="34" charset="-122"/>
                      </a:rPr>
                      <m:t>⁡(0,</m:t>
                    </m:r>
                    <m:r>
                      <a:rPr lang="en-US" altLang="zh-CN" sz="1600" i="1" dirty="0" err="1">
                        <a:latin typeface="Cambria Math" panose="02040503050406030204" pitchFamily="18" charset="0"/>
                        <a:ea typeface="微软雅黑" panose="020B0503020204020204" pitchFamily="34" charset="-122"/>
                      </a:rPr>
                      <m:t>𝑥</m:t>
                    </m:r>
                    <m:r>
                      <a:rPr lang="en-US" altLang="zh-CN" sz="1600" i="1" dirty="0">
                        <a:latin typeface="Cambria Math" panose="02040503050406030204" pitchFamily="18" charset="0"/>
                        <a:ea typeface="微软雅黑" panose="020B0503020204020204" pitchFamily="34" charset="-122"/>
                      </a:rPr>
                      <m:t>)</m:t>
                    </m:r>
                  </m:oMath>
                </a14:m>
                <a:r>
                  <a:rPr lang="zh-CN" altLang="en-US" sz="1600" dirty="0">
                    <a:latin typeface="微软雅黑" panose="020B0503020204020204" pitchFamily="34" charset="-122"/>
                    <a:ea typeface="微软雅黑" panose="020B0503020204020204" pitchFamily="34" charset="-122"/>
                  </a:rPr>
                  <a:t>更慢。使用</a:t>
                </a:r>
                <a:r>
                  <a:rPr lang="en-US" altLang="zh-CN" sz="1600" dirty="0" err="1">
                    <a:latin typeface="微软雅黑" panose="020B0503020204020204" pitchFamily="34" charset="-122"/>
                    <a:ea typeface="微软雅黑" panose="020B0503020204020204" pitchFamily="34" charset="-122"/>
                  </a:rPr>
                  <a:t>ReLUs</a:t>
                </a:r>
                <a:r>
                  <a:rPr lang="zh-CN" altLang="en-US" sz="1600" dirty="0">
                    <a:latin typeface="微软雅黑" panose="020B0503020204020204" pitchFamily="34" charset="-122"/>
                    <a:ea typeface="微软雅黑" panose="020B0503020204020204" pitchFamily="34" charset="-122"/>
                  </a:rPr>
                  <a:t>的深度卷积神经网络训练速度比同样情况下使用</a:t>
                </a:r>
                <a:r>
                  <a:rPr lang="en-US" altLang="zh-CN" sz="1600" dirty="0">
                    <a:latin typeface="微软雅黑" panose="020B0503020204020204" pitchFamily="34" charset="-122"/>
                    <a:ea typeface="微软雅黑" panose="020B0503020204020204" pitchFamily="34" charset="-122"/>
                  </a:rPr>
                  <a:t>tanh</a:t>
                </a:r>
                <a:r>
                  <a:rPr lang="zh-CN" altLang="en-US" sz="1600" dirty="0">
                    <a:latin typeface="微软雅黑" panose="020B0503020204020204" pitchFamily="34" charset="-122"/>
                    <a:ea typeface="微软雅黑" panose="020B0503020204020204" pitchFamily="34" charset="-122"/>
                  </a:rPr>
                  <a:t>单元的速度快好几倍。左图表示使用特定的四层卷积网络在数据集</a:t>
                </a:r>
                <a:r>
                  <a:rPr lang="en-US" altLang="zh-CN" sz="1600" dirty="0" err="1">
                    <a:latin typeface="微软雅黑" panose="020B0503020204020204" pitchFamily="34" charset="-122"/>
                    <a:ea typeface="微软雅黑" panose="020B0503020204020204" pitchFamily="34" charset="-122"/>
                  </a:rPr>
                  <a:t>CIFAR</a:t>
                </a:r>
                <a:r>
                  <a:rPr lang="en-US" altLang="zh-CN" sz="1600" dirty="0">
                    <a:latin typeface="微软雅黑" panose="020B0503020204020204" pitchFamily="34" charset="-122"/>
                    <a:ea typeface="微软雅黑" panose="020B0503020204020204" pitchFamily="34" charset="-122"/>
                  </a:rPr>
                  <a:t>-10</a:t>
                </a:r>
                <a:r>
                  <a:rPr lang="zh-CN" altLang="en-US" sz="1600" dirty="0">
                    <a:latin typeface="微软雅黑" panose="020B0503020204020204" pitchFamily="34" charset="-122"/>
                    <a:ea typeface="微软雅黑" panose="020B0503020204020204" pitchFamily="34" charset="-122"/>
                  </a:rPr>
                  <a:t>上达到</a:t>
                </a:r>
                <a:r>
                  <a:rPr lang="en-US" altLang="zh-CN" sz="1600" dirty="0">
                    <a:latin typeface="微软雅黑" panose="020B0503020204020204" pitchFamily="34" charset="-122"/>
                    <a:ea typeface="微软雅黑" panose="020B0503020204020204" pitchFamily="34" charset="-122"/>
                  </a:rPr>
                  <a:t>25%</a:t>
                </a:r>
                <a:r>
                  <a:rPr lang="zh-CN" altLang="en-US" sz="1600" dirty="0">
                    <a:latin typeface="微软雅黑" panose="020B0503020204020204" pitchFamily="34" charset="-122"/>
                    <a:ea typeface="微软雅黑" panose="020B0503020204020204" pitchFamily="34" charset="-122"/>
                  </a:rPr>
                  <a:t>错误率所需的迭代次数。</a:t>
                </a:r>
                <a:endParaRPr lang="zh-CN" altLang="zh-CN" sz="1600" dirty="0">
                  <a:latin typeface="微软雅黑" panose="020B0503020204020204" pitchFamily="34" charset="-122"/>
                  <a:ea typeface="微软雅黑" panose="020B0503020204020204" pitchFamily="34" charset="-122"/>
                </a:endParaRPr>
              </a:p>
            </p:txBody>
          </p:sp>
        </mc:Choice>
        <mc:Fallback>
          <p:sp>
            <p:nvSpPr>
              <p:cNvPr id="14" name="文本框 13">
                <a:extLst>
                  <a:ext uri="{FF2B5EF4-FFF2-40B4-BE49-F238E27FC236}">
                    <a16:creationId xmlns:a16="http://schemas.microsoft.com/office/drawing/2014/main" id="{0566D626-F85B-4A7D-A426-6C14B05DB1B6}"/>
                  </a:ext>
                </a:extLst>
              </p:cNvPr>
              <p:cNvSpPr txBox="1">
                <a:spLocks noRot="1" noChangeAspect="1" noMove="1" noResize="1" noEditPoints="1" noAdjustHandles="1" noChangeArrowheads="1" noChangeShapeType="1" noTextEdit="1"/>
              </p:cNvSpPr>
              <p:nvPr/>
            </p:nvSpPr>
            <p:spPr>
              <a:xfrm>
                <a:off x="5929461" y="1621852"/>
                <a:ext cx="5995085" cy="3178178"/>
              </a:xfrm>
              <a:prstGeom prst="rect">
                <a:avLst/>
              </a:prstGeom>
              <a:blipFill>
                <a:blip r:embed="rId3"/>
                <a:stretch>
                  <a:fillRect l="-610" r="-2035" b="-1536"/>
                </a:stretch>
              </a:blipFill>
            </p:spPr>
            <p:txBody>
              <a:bodyPr/>
              <a:lstStyle/>
              <a:p>
                <a:r>
                  <a:rPr lang="zh-CN" altLang="en-US">
                    <a:noFill/>
                  </a:rPr>
                  <a:t> </a:t>
                </a:r>
              </a:p>
            </p:txBody>
          </p:sp>
        </mc:Fallback>
      </mc:AlternateContent>
      <p:pic>
        <p:nvPicPr>
          <p:cNvPr id="12" name="图片 11">
            <a:extLst>
              <a:ext uri="{FF2B5EF4-FFF2-40B4-BE49-F238E27FC236}">
                <a16:creationId xmlns:a16="http://schemas.microsoft.com/office/drawing/2014/main" id="{6444737D-48C3-4FB2-9285-1AA8ABCF68EE}"/>
              </a:ext>
            </a:extLst>
          </p:cNvPr>
          <p:cNvPicPr/>
          <p:nvPr/>
        </p:nvPicPr>
        <p:blipFill>
          <a:blip r:embed="rId4"/>
          <a:stretch>
            <a:fillRect/>
          </a:stretch>
        </p:blipFill>
        <p:spPr>
          <a:xfrm>
            <a:off x="628842" y="1477781"/>
            <a:ext cx="4433352" cy="3671197"/>
          </a:xfrm>
          <a:prstGeom prst="rect">
            <a:avLst/>
          </a:prstGeom>
        </p:spPr>
      </p:pic>
    </p:spTree>
    <p:extLst>
      <p:ext uri="{BB962C8B-B14F-4D97-AF65-F5344CB8AC3E}">
        <p14:creationId xmlns:p14="http://schemas.microsoft.com/office/powerpoint/2010/main" val="16036168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0566403" y="6157003"/>
            <a:ext cx="1625597" cy="714653"/>
          </a:xfrm>
          <a:prstGeom prst="rect">
            <a:avLst/>
          </a:prstGeom>
          <a:solidFill>
            <a:srgbClr val="2E48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5" name="TextBox 4"/>
          <p:cNvSpPr txBox="1"/>
          <p:nvPr/>
        </p:nvSpPr>
        <p:spPr>
          <a:xfrm>
            <a:off x="10744199" y="6309145"/>
            <a:ext cx="612775" cy="379656"/>
          </a:xfrm>
          <a:prstGeom prst="rect">
            <a:avLst/>
          </a:prstGeom>
          <a:noFill/>
        </p:spPr>
        <p:txBody>
          <a:bodyPr wrap="square" rtlCol="0">
            <a:spAutoFit/>
          </a:bodyPr>
          <a:lstStyle/>
          <a:p>
            <a:r>
              <a:rPr lang="en-US" altLang="zh-CN" sz="1867" b="1" dirty="0">
                <a:solidFill>
                  <a:schemeClr val="bg1"/>
                </a:solidFill>
                <a:latin typeface="Arial" panose="020B0604020202020204" pitchFamily="34" charset="0"/>
                <a:cs typeface="Arial" panose="020B0604020202020204" pitchFamily="34" charset="0"/>
              </a:rPr>
              <a:t>19</a:t>
            </a:r>
            <a:endParaRPr lang="zh-CN" altLang="en-US" sz="1867" b="1" dirty="0">
              <a:solidFill>
                <a:schemeClr val="bg1"/>
              </a:solidFill>
              <a:latin typeface="Arial" panose="020B0604020202020204" pitchFamily="34" charset="0"/>
              <a:cs typeface="Arial" panose="020B0604020202020204" pitchFamily="34" charset="0"/>
            </a:endParaRPr>
          </a:p>
        </p:txBody>
      </p:sp>
      <p:grpSp>
        <p:nvGrpSpPr>
          <p:cNvPr id="16" name="组合 15">
            <a:extLst>
              <a:ext uri="{FF2B5EF4-FFF2-40B4-BE49-F238E27FC236}">
                <a16:creationId xmlns:a16="http://schemas.microsoft.com/office/drawing/2014/main" id="{F3B1640E-E604-488D-A1DE-BBFC6C0A522D}"/>
              </a:ext>
            </a:extLst>
          </p:cNvPr>
          <p:cNvGrpSpPr/>
          <p:nvPr/>
        </p:nvGrpSpPr>
        <p:grpSpPr>
          <a:xfrm>
            <a:off x="0" y="281913"/>
            <a:ext cx="5788059" cy="766411"/>
            <a:chOff x="0" y="378653"/>
            <a:chExt cx="4619167" cy="612782"/>
          </a:xfrm>
        </p:grpSpPr>
        <p:sp>
          <p:nvSpPr>
            <p:cNvPr id="17" name="矩形 16">
              <a:extLst>
                <a:ext uri="{FF2B5EF4-FFF2-40B4-BE49-F238E27FC236}">
                  <a16:creationId xmlns:a16="http://schemas.microsoft.com/office/drawing/2014/main" id="{4CAA11A2-78C4-4DD7-91AD-598013366833}"/>
                </a:ext>
              </a:extLst>
            </p:cNvPr>
            <p:cNvSpPr/>
            <p:nvPr/>
          </p:nvSpPr>
          <p:spPr>
            <a:xfrm>
              <a:off x="0" y="378653"/>
              <a:ext cx="4375834" cy="607456"/>
            </a:xfrm>
            <a:prstGeom prst="rect">
              <a:avLst/>
            </a:prstGeom>
            <a:solidFill>
              <a:srgbClr val="2E48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8" name="文本框 17">
              <a:extLst>
                <a:ext uri="{FF2B5EF4-FFF2-40B4-BE49-F238E27FC236}">
                  <a16:creationId xmlns:a16="http://schemas.microsoft.com/office/drawing/2014/main" id="{BEB33D9D-9629-4C71-A0CA-739A9A517F3B}"/>
                </a:ext>
              </a:extLst>
            </p:cNvPr>
            <p:cNvSpPr txBox="1"/>
            <p:nvPr/>
          </p:nvSpPr>
          <p:spPr>
            <a:xfrm>
              <a:off x="47166" y="474663"/>
              <a:ext cx="4572001" cy="516772"/>
            </a:xfrm>
            <a:prstGeom prst="rect">
              <a:avLst/>
            </a:prstGeom>
            <a:noFill/>
          </p:spPr>
          <p:txBody>
            <a:bodyPr wrap="square" rtlCol="0">
              <a:spAutoFit/>
            </a:bodyPr>
            <a:lstStyle/>
            <a:p>
              <a:r>
                <a:rPr lang="en-US" altLang="zh-CN" sz="3600" b="1" dirty="0">
                  <a:solidFill>
                    <a:schemeClr val="bg1"/>
                  </a:solidFill>
                  <a:latin typeface="Arial Black" panose="020B0A04020102020204" pitchFamily="34" charset="0"/>
                  <a:cs typeface="Arial" panose="020B0604020202020204" pitchFamily="34" charset="0"/>
                </a:rPr>
                <a:t>“ </a:t>
              </a:r>
              <a:r>
                <a:rPr lang="zh-CN" altLang="en-US" sz="3600" b="1" dirty="0">
                  <a:solidFill>
                    <a:schemeClr val="bg1"/>
                  </a:solidFill>
                  <a:latin typeface="Arial Black" panose="020B0A04020102020204" pitchFamily="34" charset="0"/>
                  <a:cs typeface="Arial" panose="020B0604020202020204" pitchFamily="34" charset="0"/>
                </a:rPr>
                <a:t>重叠池化与</a:t>
              </a:r>
              <a:r>
                <a:rPr lang="en-US" altLang="zh-CN" sz="3600" b="1" dirty="0">
                  <a:solidFill>
                    <a:schemeClr val="bg1"/>
                  </a:solidFill>
                  <a:latin typeface="Arial Black" panose="020B0A04020102020204" pitchFamily="34" charset="0"/>
                  <a:cs typeface="Arial" panose="020B0604020202020204" pitchFamily="34" charset="0"/>
                </a:rPr>
                <a:t>Dropout</a:t>
              </a:r>
              <a:endParaRPr lang="zh-CN" altLang="en-US" sz="3600" dirty="0">
                <a:solidFill>
                  <a:schemeClr val="bg1"/>
                </a:solidFill>
                <a:latin typeface="黑体" panose="02010609060101010101" pitchFamily="49" charset="-122"/>
                <a:ea typeface="黑体" panose="02010609060101010101" pitchFamily="49" charset="-122"/>
                <a:cs typeface="Arial" panose="020B0604020202020204" pitchFamily="34" charset="0"/>
              </a:endParaRPr>
            </a:p>
          </p:txBody>
        </p:sp>
      </p:grpSp>
      <p:sp>
        <p:nvSpPr>
          <p:cNvPr id="14" name="文本框 13">
            <a:extLst>
              <a:ext uri="{FF2B5EF4-FFF2-40B4-BE49-F238E27FC236}">
                <a16:creationId xmlns:a16="http://schemas.microsoft.com/office/drawing/2014/main" id="{0566D626-F85B-4A7D-A426-6C14B05DB1B6}"/>
              </a:ext>
            </a:extLst>
          </p:cNvPr>
          <p:cNvSpPr txBox="1"/>
          <p:nvPr/>
        </p:nvSpPr>
        <p:spPr>
          <a:xfrm>
            <a:off x="582499" y="1952595"/>
            <a:ext cx="4762155" cy="3957622"/>
          </a:xfrm>
          <a:prstGeom prst="rect">
            <a:avLst/>
          </a:prstGeom>
          <a:noFill/>
        </p:spPr>
        <p:txBody>
          <a:bodyPr wrap="square" rtlCol="0">
            <a:spAutoFit/>
          </a:bodyPr>
          <a:lstStyle/>
          <a:p>
            <a:pPr>
              <a:lnSpc>
                <a:spcPct val="200000"/>
              </a:lnSpc>
            </a:pPr>
            <a:r>
              <a:rPr lang="zh-CN" altLang="en-US" sz="1600" b="1" dirty="0">
                <a:solidFill>
                  <a:srgbClr val="FF0000"/>
                </a:solidFill>
                <a:latin typeface="微软雅黑" panose="020B0503020204020204" pitchFamily="34" charset="-122"/>
                <a:ea typeface="微软雅黑" panose="020B0503020204020204" pitchFamily="34" charset="-122"/>
              </a:rPr>
              <a:t>重叠池化：</a:t>
            </a:r>
          </a:p>
          <a:p>
            <a:pPr>
              <a:lnSpc>
                <a:spcPct val="200000"/>
              </a:lnSpc>
            </a:pPr>
            <a:r>
              <a:rPr lang="en-US" altLang="zh-CN" sz="1600" dirty="0">
                <a:latin typeface="微软雅黑" panose="020B0503020204020204" pitchFamily="34" charset="-122"/>
                <a:ea typeface="微软雅黑" panose="020B0503020204020204" pitchFamily="34" charset="-122"/>
              </a:rPr>
              <a:t>       CNN</a:t>
            </a:r>
            <a:r>
              <a:rPr lang="zh-CN" altLang="en-US" sz="1600" dirty="0">
                <a:latin typeface="微软雅黑" panose="020B0503020204020204" pitchFamily="34" charset="-122"/>
                <a:ea typeface="微软雅黑" panose="020B0503020204020204" pitchFamily="34" charset="-122"/>
              </a:rPr>
              <a:t>中的池化层归纳了同一个核特征图中的相邻神经元组的输出。通常，由邻接池化单元归纳的邻域并不重叠。更确切地说，一个池化层可以被看作是包含了每间隔</a:t>
            </a:r>
            <a:r>
              <a:rPr lang="en-US" altLang="zh-CN" sz="1600" dirty="0">
                <a:latin typeface="微软雅黑" panose="020B0503020204020204" pitchFamily="34" charset="-122"/>
                <a:ea typeface="微软雅黑" panose="020B0503020204020204" pitchFamily="34" charset="-122"/>
              </a:rPr>
              <a:t>S</a:t>
            </a:r>
            <a:r>
              <a:rPr lang="zh-CN" altLang="en-US" sz="1600" dirty="0">
                <a:latin typeface="微软雅黑" panose="020B0503020204020204" pitchFamily="34" charset="-122"/>
                <a:ea typeface="微软雅黑" panose="020B0503020204020204" pitchFamily="34" charset="-122"/>
              </a:rPr>
              <a:t>个像素的池化单元的栅格组成，每一个都归纳了以池化单元为中心大小为</a:t>
            </a:r>
            <a:r>
              <a:rPr lang="en-US" altLang="zh-CN" sz="1600" dirty="0">
                <a:latin typeface="微软雅黑" panose="020B0503020204020204" pitchFamily="34" charset="-122"/>
                <a:ea typeface="微软雅黑" panose="020B0503020204020204" pitchFamily="34" charset="-122"/>
              </a:rPr>
              <a:t>Z x Z</a:t>
            </a:r>
            <a:r>
              <a:rPr lang="zh-CN" altLang="en-US" sz="1600" dirty="0">
                <a:latin typeface="微软雅黑" panose="020B0503020204020204" pitchFamily="34" charset="-122"/>
                <a:ea typeface="微软雅黑" panose="020B0503020204020204" pitchFamily="34" charset="-122"/>
              </a:rPr>
              <a:t>的邻域。如果令</a:t>
            </a:r>
            <a:r>
              <a:rPr lang="en-US" altLang="zh-CN" sz="1600" dirty="0">
                <a:latin typeface="微软雅黑" panose="020B0503020204020204" pitchFamily="34" charset="-122"/>
                <a:ea typeface="微软雅黑" panose="020B0503020204020204" pitchFamily="34" charset="-122"/>
              </a:rPr>
              <a:t>S=Z</a:t>
            </a:r>
            <a:r>
              <a:rPr lang="zh-CN" altLang="en-US" sz="1600" dirty="0">
                <a:latin typeface="微软雅黑" panose="020B0503020204020204" pitchFamily="34" charset="-122"/>
                <a:ea typeface="微软雅黑" panose="020B0503020204020204" pitchFamily="34" charset="-122"/>
              </a:rPr>
              <a:t>，将会得到</a:t>
            </a:r>
            <a:r>
              <a:rPr lang="en-US" altLang="zh-CN" sz="1600" dirty="0" err="1">
                <a:latin typeface="微软雅黑" panose="020B0503020204020204" pitchFamily="34" charset="-122"/>
                <a:ea typeface="微软雅黑" panose="020B0503020204020204" pitchFamily="34" charset="-122"/>
              </a:rPr>
              <a:t>CNNs</a:t>
            </a:r>
            <a:r>
              <a:rPr lang="zh-CN" altLang="en-US" sz="1600" dirty="0">
                <a:latin typeface="微软雅黑" panose="020B0503020204020204" pitchFamily="34" charset="-122"/>
                <a:ea typeface="微软雅黑" panose="020B0503020204020204" pitchFamily="34" charset="-122"/>
              </a:rPr>
              <a:t>通常采用的局部池化。</a:t>
            </a:r>
          </a:p>
        </p:txBody>
      </p:sp>
      <p:sp>
        <p:nvSpPr>
          <p:cNvPr id="11" name="矩形 10">
            <a:extLst>
              <a:ext uri="{FF2B5EF4-FFF2-40B4-BE49-F238E27FC236}">
                <a16:creationId xmlns:a16="http://schemas.microsoft.com/office/drawing/2014/main" id="{4F615A6D-78CC-4E67-BA13-C3015A577DAE}"/>
              </a:ext>
            </a:extLst>
          </p:cNvPr>
          <p:cNvSpPr/>
          <p:nvPr/>
        </p:nvSpPr>
        <p:spPr>
          <a:xfrm>
            <a:off x="582499" y="1466586"/>
            <a:ext cx="6127751" cy="95251"/>
          </a:xfrm>
          <a:prstGeom prst="rect">
            <a:avLst/>
          </a:prstGeom>
          <a:solidFill>
            <a:srgbClr val="F8C9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rgbClr val="F8C937"/>
              </a:solidFill>
            </a:endParaRPr>
          </a:p>
        </p:txBody>
      </p:sp>
      <p:sp>
        <p:nvSpPr>
          <p:cNvPr id="13" name="矩形 12">
            <a:extLst>
              <a:ext uri="{FF2B5EF4-FFF2-40B4-BE49-F238E27FC236}">
                <a16:creationId xmlns:a16="http://schemas.microsoft.com/office/drawing/2014/main" id="{4F5DD9D6-803B-48E1-ACDA-22298518DEAF}"/>
              </a:ext>
            </a:extLst>
          </p:cNvPr>
          <p:cNvSpPr/>
          <p:nvPr/>
        </p:nvSpPr>
        <p:spPr>
          <a:xfrm>
            <a:off x="582499" y="6362385"/>
            <a:ext cx="9782368" cy="85428"/>
          </a:xfrm>
          <a:prstGeom prst="rect">
            <a:avLst/>
          </a:prstGeom>
          <a:solidFill>
            <a:srgbClr val="F8C9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20" name="矩形 19">
            <a:extLst>
              <a:ext uri="{FF2B5EF4-FFF2-40B4-BE49-F238E27FC236}">
                <a16:creationId xmlns:a16="http://schemas.microsoft.com/office/drawing/2014/main" id="{C128BF67-F34F-4777-8CB7-0ADBEE5D52E4}"/>
              </a:ext>
            </a:extLst>
          </p:cNvPr>
          <p:cNvSpPr/>
          <p:nvPr/>
        </p:nvSpPr>
        <p:spPr>
          <a:xfrm>
            <a:off x="582499" y="1577527"/>
            <a:ext cx="9051471" cy="45719"/>
          </a:xfrm>
          <a:prstGeom prst="rect">
            <a:avLst/>
          </a:prstGeom>
          <a:solidFill>
            <a:srgbClr val="2E48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rgbClr val="F8C937"/>
              </a:solidFill>
            </a:endParaRPr>
          </a:p>
        </p:txBody>
      </p:sp>
      <p:sp>
        <p:nvSpPr>
          <p:cNvPr id="21" name="文本框 20">
            <a:extLst>
              <a:ext uri="{FF2B5EF4-FFF2-40B4-BE49-F238E27FC236}">
                <a16:creationId xmlns:a16="http://schemas.microsoft.com/office/drawing/2014/main" id="{19E200F7-E3CF-474D-9C0E-00FA182CE387}"/>
              </a:ext>
            </a:extLst>
          </p:cNvPr>
          <p:cNvSpPr txBox="1"/>
          <p:nvPr/>
        </p:nvSpPr>
        <p:spPr>
          <a:xfrm>
            <a:off x="5576583" y="1859081"/>
            <a:ext cx="6032918" cy="4450064"/>
          </a:xfrm>
          <a:prstGeom prst="rect">
            <a:avLst/>
          </a:prstGeom>
          <a:noFill/>
        </p:spPr>
        <p:txBody>
          <a:bodyPr wrap="square" rtlCol="0">
            <a:spAutoFit/>
          </a:bodyPr>
          <a:lstStyle/>
          <a:p>
            <a:pPr>
              <a:lnSpc>
                <a:spcPct val="200000"/>
              </a:lnSpc>
            </a:pPr>
            <a:r>
              <a:rPr lang="en-US" altLang="zh-CN" sz="1600" b="1" dirty="0">
                <a:solidFill>
                  <a:srgbClr val="FF0000"/>
                </a:solidFill>
                <a:latin typeface="微软雅黑" panose="020B0503020204020204" pitchFamily="34" charset="-122"/>
                <a:ea typeface="微软雅黑" panose="020B0503020204020204" pitchFamily="34" charset="-122"/>
              </a:rPr>
              <a:t>Dropout</a:t>
            </a:r>
            <a:r>
              <a:rPr lang="zh-CN" altLang="en-US" sz="1600" b="1" dirty="0">
                <a:solidFill>
                  <a:srgbClr val="FF0000"/>
                </a:solidFill>
                <a:latin typeface="微软雅黑" panose="020B0503020204020204" pitchFamily="34" charset="-122"/>
                <a:ea typeface="微软雅黑" panose="020B0503020204020204" pitchFamily="34" charset="-122"/>
              </a:rPr>
              <a:t>：</a:t>
            </a:r>
          </a:p>
          <a:p>
            <a:pPr>
              <a:lnSpc>
                <a:spcPct val="200000"/>
              </a:lnSpc>
            </a:pPr>
            <a:r>
              <a:rPr lang="zh-CN" altLang="en-US" sz="1600" dirty="0">
                <a:latin typeface="微软雅黑" panose="020B0503020204020204" pitchFamily="34" charset="-122"/>
                <a:ea typeface="微软雅黑" panose="020B0503020204020204" pitchFamily="34" charset="-122"/>
              </a:rPr>
              <a:t>        将每一个隐藏神经元的输出以</a:t>
            </a:r>
            <a:r>
              <a:rPr lang="en-US" altLang="zh-CN" sz="1600" dirty="0">
                <a:latin typeface="微软雅黑" panose="020B0503020204020204" pitchFamily="34" charset="-122"/>
                <a:ea typeface="微软雅黑" panose="020B0503020204020204" pitchFamily="34" charset="-122"/>
              </a:rPr>
              <a:t>50%</a:t>
            </a:r>
            <a:r>
              <a:rPr lang="zh-CN" altLang="en-US" sz="1600" dirty="0">
                <a:latin typeface="微软雅黑" panose="020B0503020204020204" pitchFamily="34" charset="-122"/>
                <a:ea typeface="微软雅黑" panose="020B0503020204020204" pitchFamily="34" charset="-122"/>
              </a:rPr>
              <a:t>的概率设为</a:t>
            </a:r>
            <a:r>
              <a:rPr lang="en-US" altLang="zh-CN" sz="1600" dirty="0">
                <a:latin typeface="微软雅黑" panose="020B0503020204020204" pitchFamily="34" charset="-122"/>
                <a:ea typeface="微软雅黑" panose="020B0503020204020204" pitchFamily="34" charset="-122"/>
              </a:rPr>
              <a:t>0</a:t>
            </a:r>
            <a:r>
              <a:rPr lang="zh-CN" altLang="en-US" sz="1600" dirty="0">
                <a:latin typeface="微软雅黑" panose="020B0503020204020204" pitchFamily="34" charset="-122"/>
                <a:ea typeface="微软雅黑" panose="020B0503020204020204" pitchFamily="34" charset="-122"/>
              </a:rPr>
              <a:t>。这些以这种方式被“踢出”的神经元不会参加前向传递，也不会加入反向传播。因此每次有输入时，神经网络采样一个不同的结构，但是所有这些结构都共享权值。因此迫使要学到在连接其他神经元的多个不同随机子集的时候更鲁棒性的特征。在测试时，本文使用所有的神经元，但对其输出都乘以了</a:t>
            </a:r>
            <a:r>
              <a:rPr lang="en-US" altLang="zh-CN" sz="1600" dirty="0">
                <a:latin typeface="微软雅黑" panose="020B0503020204020204" pitchFamily="34" charset="-122"/>
                <a:ea typeface="微软雅黑" panose="020B0503020204020204" pitchFamily="34" charset="-122"/>
              </a:rPr>
              <a:t>0.5</a:t>
            </a:r>
            <a:r>
              <a:rPr lang="zh-CN" altLang="en-US" sz="1600" dirty="0">
                <a:latin typeface="微软雅黑" panose="020B0503020204020204" pitchFamily="34" charset="-122"/>
                <a:ea typeface="微软雅黑" panose="020B0503020204020204" pitchFamily="34" charset="-122"/>
              </a:rPr>
              <a:t>，对采用多指数</a:t>
            </a:r>
            <a:r>
              <a:rPr lang="en-US" altLang="zh-CN" sz="1600" dirty="0">
                <a:latin typeface="微软雅黑" panose="020B0503020204020204" pitchFamily="34" charset="-122"/>
                <a:ea typeface="微软雅黑" panose="020B0503020204020204" pitchFamily="34" charset="-122"/>
              </a:rPr>
              <a:t>dropout</a:t>
            </a:r>
            <a:r>
              <a:rPr lang="zh-CN" altLang="en-US" sz="1600" dirty="0">
                <a:latin typeface="微软雅黑" panose="020B0503020204020204" pitchFamily="34" charset="-122"/>
                <a:ea typeface="微软雅黑" panose="020B0503020204020204" pitchFamily="34" charset="-122"/>
              </a:rPr>
              <a:t>网络生成的预测分布的几何平均数来说这是一个合理的近似。</a:t>
            </a:r>
          </a:p>
          <a:p>
            <a:pPr>
              <a:lnSpc>
                <a:spcPct val="200000"/>
              </a:lnSpc>
            </a:pPr>
            <a:endParaRPr lang="zh-CN" altLang="en-US" sz="16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7950680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3">
            <a:extLst>
              <a:ext uri="{FF2B5EF4-FFF2-40B4-BE49-F238E27FC236}">
                <a16:creationId xmlns:a16="http://schemas.microsoft.com/office/drawing/2014/main" id="{225BF2CD-F600-4FAB-8C10-D5B0D0B1DD91}"/>
              </a:ext>
            </a:extLst>
          </p:cNvPr>
          <p:cNvSpPr txBox="1">
            <a:spLocks/>
          </p:cNvSpPr>
          <p:nvPr/>
        </p:nvSpPr>
        <p:spPr>
          <a:xfrm>
            <a:off x="328887" y="1989006"/>
            <a:ext cx="1968488" cy="2123658"/>
          </a:xfrm>
          <a:prstGeom prst="rect">
            <a:avLst/>
          </a:prstGeom>
        </p:spPr>
        <p:txBody>
          <a:bodyPr wrap="none" lIns="0" tIns="0" rIns="0" bIns="0" anchor="ctr">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spcBef>
                <a:spcPct val="20000"/>
              </a:spcBef>
              <a:buFont typeface="Arial" pitchFamily="34" charset="0"/>
              <a:buNone/>
              <a:defRPr/>
            </a:pPr>
            <a:r>
              <a:rPr lang="en-US" sz="13800" dirty="0">
                <a:solidFill>
                  <a:srgbClr val="F9D051"/>
                </a:solidFill>
                <a:latin typeface="Arial" panose="020B0604020202020204" pitchFamily="34" charset="0"/>
                <a:cs typeface="Arial" panose="020B0604020202020204" pitchFamily="34" charset="0"/>
              </a:rPr>
              <a:t>01</a:t>
            </a:r>
          </a:p>
        </p:txBody>
      </p:sp>
      <p:cxnSp>
        <p:nvCxnSpPr>
          <p:cNvPr id="3" name="Straight Connector 13">
            <a:extLst>
              <a:ext uri="{FF2B5EF4-FFF2-40B4-BE49-F238E27FC236}">
                <a16:creationId xmlns:a16="http://schemas.microsoft.com/office/drawing/2014/main" id="{D4E73E3E-5731-41F1-B333-691D0039D622}"/>
              </a:ext>
            </a:extLst>
          </p:cNvPr>
          <p:cNvCxnSpPr>
            <a:cxnSpLocks/>
          </p:cNvCxnSpPr>
          <p:nvPr/>
        </p:nvCxnSpPr>
        <p:spPr>
          <a:xfrm flipH="1" flipV="1">
            <a:off x="1" y="4110074"/>
            <a:ext cx="7711125" cy="2590"/>
          </a:xfrm>
          <a:prstGeom prst="line">
            <a:avLst/>
          </a:prstGeom>
          <a:ln w="57150" cap="sq">
            <a:solidFill>
              <a:srgbClr val="F9D051"/>
            </a:solidFill>
            <a:prstDash val="solid"/>
            <a:headEnd type="oval"/>
          </a:ln>
        </p:spPr>
        <p:style>
          <a:lnRef idx="1">
            <a:schemeClr val="accent1"/>
          </a:lnRef>
          <a:fillRef idx="0">
            <a:schemeClr val="accent1"/>
          </a:fillRef>
          <a:effectRef idx="0">
            <a:schemeClr val="accent1"/>
          </a:effectRef>
          <a:fontRef idx="minor">
            <a:schemeClr val="tx1"/>
          </a:fontRef>
        </p:style>
      </p:cxnSp>
      <p:sp>
        <p:nvSpPr>
          <p:cNvPr id="4" name="文本框 3">
            <a:extLst>
              <a:ext uri="{FF2B5EF4-FFF2-40B4-BE49-F238E27FC236}">
                <a16:creationId xmlns:a16="http://schemas.microsoft.com/office/drawing/2014/main" id="{68DF6B3F-94FF-454E-98DE-C5E86271D7FA}"/>
              </a:ext>
            </a:extLst>
          </p:cNvPr>
          <p:cNvSpPr txBox="1"/>
          <p:nvPr/>
        </p:nvSpPr>
        <p:spPr>
          <a:xfrm>
            <a:off x="2669996" y="2119166"/>
            <a:ext cx="2371134" cy="646331"/>
          </a:xfrm>
          <a:prstGeom prst="rect">
            <a:avLst/>
          </a:prstGeom>
          <a:noFill/>
        </p:spPr>
        <p:txBody>
          <a:bodyPr wrap="square" rtlCol="0">
            <a:spAutoFit/>
          </a:bodyPr>
          <a:lstStyle>
            <a:defPPr>
              <a:defRPr lang="zh-CN"/>
            </a:defPPr>
            <a:lvl1pPr>
              <a:defRPr sz="6000" b="1" i="1">
                <a:solidFill>
                  <a:schemeClr val="bg1"/>
                </a:solidFill>
                <a:latin typeface="Meiryo UI" panose="020B0604030504040204" pitchFamily="34" charset="-128"/>
                <a:ea typeface="Meiryo UI" panose="020B0604030504040204" pitchFamily="34" charset="-128"/>
                <a:cs typeface="Meiryo UI" panose="020B0604030504040204" pitchFamily="34" charset="-128"/>
              </a:defRPr>
            </a:lvl1pPr>
          </a:lstStyle>
          <a:p>
            <a:r>
              <a:rPr lang="en-US" altLang="zh-CN" sz="3600" dirty="0">
                <a:solidFill>
                  <a:srgbClr val="2E4860"/>
                </a:solidFill>
                <a:latin typeface="Arial" panose="020B0604020202020204" pitchFamily="34" charset="0"/>
                <a:cs typeface="Arial" panose="020B0604020202020204" pitchFamily="34" charset="0"/>
              </a:rPr>
              <a:t>Part One</a:t>
            </a:r>
            <a:endParaRPr lang="zh-CN" altLang="en-US" sz="3600" dirty="0">
              <a:solidFill>
                <a:srgbClr val="2E4860"/>
              </a:solidFill>
              <a:latin typeface="Arial" panose="020B0604020202020204" pitchFamily="34" charset="0"/>
              <a:cs typeface="Arial" panose="020B0604020202020204" pitchFamily="34" charset="0"/>
            </a:endParaRPr>
          </a:p>
        </p:txBody>
      </p:sp>
      <p:sp>
        <p:nvSpPr>
          <p:cNvPr id="6" name="文本框 5">
            <a:extLst>
              <a:ext uri="{FF2B5EF4-FFF2-40B4-BE49-F238E27FC236}">
                <a16:creationId xmlns:a16="http://schemas.microsoft.com/office/drawing/2014/main" id="{A332E8E2-15B5-49DD-9469-3F71114BBA72}"/>
              </a:ext>
            </a:extLst>
          </p:cNvPr>
          <p:cNvSpPr txBox="1"/>
          <p:nvPr/>
        </p:nvSpPr>
        <p:spPr>
          <a:xfrm>
            <a:off x="2626261" y="2957209"/>
            <a:ext cx="5210533" cy="769441"/>
          </a:xfrm>
          <a:prstGeom prst="rect">
            <a:avLst/>
          </a:prstGeom>
          <a:noFill/>
        </p:spPr>
        <p:txBody>
          <a:bodyPr wrap="square" rtlCol="0">
            <a:spAutoFit/>
          </a:bodyPr>
          <a:lstStyle/>
          <a:p>
            <a:r>
              <a:rPr lang="zh-CN" altLang="en-US" sz="4400" b="1" spc="300" dirty="0">
                <a:solidFill>
                  <a:srgbClr val="2E4860"/>
                </a:solidFill>
                <a:latin typeface="微软雅黑" panose="020B0503020204020204" pitchFamily="34" charset="-122"/>
                <a:ea typeface="微软雅黑" panose="020B0503020204020204" pitchFamily="34" charset="-122"/>
              </a:rPr>
              <a:t>研究背景</a:t>
            </a:r>
          </a:p>
        </p:txBody>
      </p:sp>
    </p:spTree>
    <p:extLst>
      <p:ext uri="{BB962C8B-B14F-4D97-AF65-F5344CB8AC3E}">
        <p14:creationId xmlns:p14="http://schemas.microsoft.com/office/powerpoint/2010/main" val="1577308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23901" y="730244"/>
            <a:ext cx="7053212" cy="109245"/>
          </a:xfrm>
          <a:prstGeom prst="rect">
            <a:avLst/>
          </a:prstGeom>
          <a:solidFill>
            <a:srgbClr val="F8C9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rgbClr val="F8C937"/>
              </a:solidFill>
            </a:endParaRPr>
          </a:p>
        </p:txBody>
      </p:sp>
      <p:sp>
        <p:nvSpPr>
          <p:cNvPr id="5" name="矩形 4"/>
          <p:cNvSpPr/>
          <p:nvPr/>
        </p:nvSpPr>
        <p:spPr>
          <a:xfrm>
            <a:off x="723901" y="5596915"/>
            <a:ext cx="7053212" cy="51207"/>
          </a:xfrm>
          <a:prstGeom prst="rect">
            <a:avLst/>
          </a:prstGeom>
          <a:solidFill>
            <a:srgbClr val="F8C9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3" name="TextBox 2"/>
          <p:cNvSpPr txBox="1"/>
          <p:nvPr/>
        </p:nvSpPr>
        <p:spPr>
          <a:xfrm>
            <a:off x="327975" y="2318547"/>
            <a:ext cx="11710054" cy="1427570"/>
          </a:xfrm>
          <a:prstGeom prst="rect">
            <a:avLst/>
          </a:prstGeom>
          <a:noFill/>
        </p:spPr>
        <p:txBody>
          <a:bodyPr wrap="square" rtlCol="0">
            <a:spAutoFit/>
          </a:bodyPr>
          <a:lstStyle/>
          <a:p>
            <a:pPr algn="ctr">
              <a:lnSpc>
                <a:spcPct val="150000"/>
              </a:lnSpc>
            </a:pPr>
            <a:r>
              <a:rPr lang="en-US" altLang="zh-CN" sz="6600" b="1" dirty="0">
                <a:solidFill>
                  <a:srgbClr val="2E4860"/>
                </a:solidFill>
                <a:latin typeface="Arial" panose="020B0604020202020204" pitchFamily="34" charset="0"/>
                <a:cs typeface="Arial" panose="020B0604020202020204" pitchFamily="34" charset="0"/>
              </a:rPr>
              <a:t>THANKS FOR LISTENING.</a:t>
            </a:r>
            <a:endParaRPr lang="zh-CN" altLang="en-US" sz="6600" b="1" dirty="0">
              <a:solidFill>
                <a:srgbClr val="2E486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321731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82499" y="1466586"/>
            <a:ext cx="6127751" cy="95251"/>
          </a:xfrm>
          <a:prstGeom prst="rect">
            <a:avLst/>
          </a:prstGeom>
          <a:solidFill>
            <a:srgbClr val="F8C9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rgbClr val="F8C937"/>
              </a:solidFill>
            </a:endParaRPr>
          </a:p>
        </p:txBody>
      </p:sp>
      <p:sp>
        <p:nvSpPr>
          <p:cNvPr id="5" name="矩形 4"/>
          <p:cNvSpPr/>
          <p:nvPr/>
        </p:nvSpPr>
        <p:spPr>
          <a:xfrm>
            <a:off x="582499" y="6362385"/>
            <a:ext cx="9782368" cy="85428"/>
          </a:xfrm>
          <a:prstGeom prst="rect">
            <a:avLst/>
          </a:prstGeom>
          <a:solidFill>
            <a:srgbClr val="F8C9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8" name="TextBox 7"/>
          <p:cNvSpPr txBox="1"/>
          <p:nvPr/>
        </p:nvSpPr>
        <p:spPr>
          <a:xfrm>
            <a:off x="774346" y="410187"/>
            <a:ext cx="491067" cy="1036117"/>
          </a:xfrm>
          <a:prstGeom prst="rect">
            <a:avLst/>
          </a:prstGeom>
          <a:noFill/>
        </p:spPr>
        <p:txBody>
          <a:bodyPr wrap="square" rtlCol="0">
            <a:spAutoFit/>
          </a:bodyPr>
          <a:lstStyle/>
          <a:p>
            <a:r>
              <a:rPr lang="en-US" altLang="zh-CN" sz="6133" b="1" dirty="0">
                <a:solidFill>
                  <a:srgbClr val="232323"/>
                </a:solidFill>
                <a:latin typeface="Arial" panose="020B0604020202020204" pitchFamily="34" charset="0"/>
                <a:cs typeface="Arial" panose="020B0604020202020204" pitchFamily="34" charset="0"/>
              </a:rPr>
              <a:t>”</a:t>
            </a:r>
            <a:endParaRPr lang="zh-CN" altLang="en-US" sz="6133" b="1" dirty="0">
              <a:solidFill>
                <a:srgbClr val="232323"/>
              </a:solidFill>
              <a:latin typeface="Arial" panose="020B0604020202020204" pitchFamily="34" charset="0"/>
              <a:cs typeface="Arial" panose="020B0604020202020204" pitchFamily="34" charset="0"/>
            </a:endParaRPr>
          </a:p>
        </p:txBody>
      </p:sp>
      <p:sp>
        <p:nvSpPr>
          <p:cNvPr id="4" name="文本框 3">
            <a:extLst>
              <a:ext uri="{FF2B5EF4-FFF2-40B4-BE49-F238E27FC236}">
                <a16:creationId xmlns:a16="http://schemas.microsoft.com/office/drawing/2014/main" id="{1EA736A2-4408-4A4B-9D7E-2B6ED06CEBB7}"/>
              </a:ext>
            </a:extLst>
          </p:cNvPr>
          <p:cNvSpPr txBox="1"/>
          <p:nvPr/>
        </p:nvSpPr>
        <p:spPr>
          <a:xfrm>
            <a:off x="1265413" y="602819"/>
            <a:ext cx="5003412" cy="707886"/>
          </a:xfrm>
          <a:prstGeom prst="rect">
            <a:avLst/>
          </a:prstGeom>
          <a:noFill/>
        </p:spPr>
        <p:txBody>
          <a:bodyPr wrap="square" rtlCol="0">
            <a:spAutoFit/>
          </a:bodyPr>
          <a:lstStyle/>
          <a:p>
            <a:r>
              <a:rPr lang="zh-CN" altLang="en-US" sz="4000" b="1" dirty="0">
                <a:solidFill>
                  <a:srgbClr val="515E6A"/>
                </a:solidFill>
                <a:latin typeface="Arial" panose="020B0604020202020204" pitchFamily="34" charset="0"/>
                <a:cs typeface="Arial" panose="020B0604020202020204" pitchFamily="34" charset="0"/>
              </a:rPr>
              <a:t>研究背景</a:t>
            </a:r>
          </a:p>
        </p:txBody>
      </p:sp>
      <p:sp>
        <p:nvSpPr>
          <p:cNvPr id="12" name="矩形 11">
            <a:extLst>
              <a:ext uri="{FF2B5EF4-FFF2-40B4-BE49-F238E27FC236}">
                <a16:creationId xmlns:a16="http://schemas.microsoft.com/office/drawing/2014/main" id="{44B144CA-362C-45B9-AE1E-1DE187FE1AE9}"/>
              </a:ext>
            </a:extLst>
          </p:cNvPr>
          <p:cNvSpPr/>
          <p:nvPr/>
        </p:nvSpPr>
        <p:spPr>
          <a:xfrm>
            <a:off x="582499" y="1577527"/>
            <a:ext cx="9051471" cy="45719"/>
          </a:xfrm>
          <a:prstGeom prst="rect">
            <a:avLst/>
          </a:prstGeom>
          <a:solidFill>
            <a:srgbClr val="2E48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rgbClr val="F8C937"/>
              </a:solidFill>
            </a:endParaRPr>
          </a:p>
        </p:txBody>
      </p:sp>
      <p:grpSp>
        <p:nvGrpSpPr>
          <p:cNvPr id="9" name="组合 8">
            <a:extLst>
              <a:ext uri="{FF2B5EF4-FFF2-40B4-BE49-F238E27FC236}">
                <a16:creationId xmlns:a16="http://schemas.microsoft.com/office/drawing/2014/main" id="{6601320B-02DC-49AF-87D1-3557CDDCDACE}"/>
              </a:ext>
            </a:extLst>
          </p:cNvPr>
          <p:cNvGrpSpPr/>
          <p:nvPr/>
        </p:nvGrpSpPr>
        <p:grpSpPr>
          <a:xfrm>
            <a:off x="10566403" y="6157003"/>
            <a:ext cx="1625597" cy="714653"/>
            <a:chOff x="10566403" y="6157003"/>
            <a:chExt cx="1625597" cy="714653"/>
          </a:xfrm>
        </p:grpSpPr>
        <p:sp>
          <p:nvSpPr>
            <p:cNvPr id="10" name="矩形 9">
              <a:extLst>
                <a:ext uri="{FF2B5EF4-FFF2-40B4-BE49-F238E27FC236}">
                  <a16:creationId xmlns:a16="http://schemas.microsoft.com/office/drawing/2014/main" id="{23AFE058-F3DC-4AEA-A1E8-4A76403BBD58}"/>
                </a:ext>
              </a:extLst>
            </p:cNvPr>
            <p:cNvSpPr/>
            <p:nvPr/>
          </p:nvSpPr>
          <p:spPr>
            <a:xfrm>
              <a:off x="10566403" y="6157003"/>
              <a:ext cx="1625597" cy="714653"/>
            </a:xfrm>
            <a:prstGeom prst="rect">
              <a:avLst/>
            </a:prstGeom>
            <a:solidFill>
              <a:srgbClr val="2E48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3" name="TextBox 4">
              <a:extLst>
                <a:ext uri="{FF2B5EF4-FFF2-40B4-BE49-F238E27FC236}">
                  <a16:creationId xmlns:a16="http://schemas.microsoft.com/office/drawing/2014/main" id="{66AF2DB5-9119-4A3C-A5EC-4C27E37A4311}"/>
                </a:ext>
              </a:extLst>
            </p:cNvPr>
            <p:cNvSpPr txBox="1"/>
            <p:nvPr/>
          </p:nvSpPr>
          <p:spPr>
            <a:xfrm>
              <a:off x="10744200" y="6324501"/>
              <a:ext cx="612775" cy="379656"/>
            </a:xfrm>
            <a:prstGeom prst="rect">
              <a:avLst/>
            </a:prstGeom>
            <a:noFill/>
          </p:spPr>
          <p:txBody>
            <a:bodyPr wrap="square" rtlCol="0">
              <a:spAutoFit/>
            </a:bodyPr>
            <a:lstStyle/>
            <a:p>
              <a:r>
                <a:rPr lang="en-US" altLang="zh-CN" sz="1867" b="1" dirty="0">
                  <a:solidFill>
                    <a:schemeClr val="bg1"/>
                  </a:solidFill>
                  <a:latin typeface="Arial" panose="020B0604020202020204" pitchFamily="34" charset="0"/>
                  <a:cs typeface="Arial" panose="020B0604020202020204" pitchFamily="34" charset="0"/>
                </a:rPr>
                <a:t>03</a:t>
              </a:r>
              <a:endParaRPr lang="zh-CN" altLang="en-US" sz="1867" b="1" dirty="0">
                <a:solidFill>
                  <a:schemeClr val="bg1"/>
                </a:solidFill>
                <a:latin typeface="Arial" panose="020B0604020202020204" pitchFamily="34" charset="0"/>
                <a:cs typeface="Arial" panose="020B0604020202020204" pitchFamily="34" charset="0"/>
              </a:endParaRPr>
            </a:p>
          </p:txBody>
        </p:sp>
      </p:grpSp>
      <p:sp>
        <p:nvSpPr>
          <p:cNvPr id="15" name="文本框 14">
            <a:extLst>
              <a:ext uri="{FF2B5EF4-FFF2-40B4-BE49-F238E27FC236}">
                <a16:creationId xmlns:a16="http://schemas.microsoft.com/office/drawing/2014/main" id="{01DD081C-CD1B-4507-BD66-C1534031F7F1}"/>
              </a:ext>
            </a:extLst>
          </p:cNvPr>
          <p:cNvSpPr txBox="1"/>
          <p:nvPr/>
        </p:nvSpPr>
        <p:spPr>
          <a:xfrm>
            <a:off x="582499" y="2237134"/>
            <a:ext cx="10428008" cy="3351046"/>
          </a:xfrm>
          <a:prstGeom prst="rect">
            <a:avLst/>
          </a:prstGeom>
          <a:noFill/>
        </p:spPr>
        <p:txBody>
          <a:bodyPr wrap="square" rtlCol="0">
            <a:spAutoFit/>
          </a:bodyPr>
          <a:lstStyle/>
          <a:p>
            <a:pPr>
              <a:lnSpc>
                <a:spcPct val="150000"/>
              </a:lnSpc>
            </a:pPr>
            <a:r>
              <a:rPr lang="en-US" altLang="zh-CN" sz="2000" dirty="0">
                <a:latin typeface="微软雅黑" panose="020B0503020204020204" pitchFamily="34" charset="-122"/>
                <a:ea typeface="微软雅黑" panose="020B0503020204020204" pitchFamily="34" charset="-122"/>
              </a:rPr>
              <a:t>       </a:t>
            </a:r>
            <a:r>
              <a:rPr lang="zh-CN" altLang="zh-CN" sz="2000" dirty="0">
                <a:latin typeface="微软雅黑" panose="020B0503020204020204" pitchFamily="34" charset="-122"/>
                <a:ea typeface="微软雅黑" panose="020B0503020204020204" pitchFamily="34" charset="-122"/>
              </a:rPr>
              <a:t>脸部建模一直是计算机图像和视觉领域的热门话题，包括卡通人物建模、人脸艺术设计、人脸实时重构等等，尤其是交互式人脸建模。</a:t>
            </a:r>
          </a:p>
          <a:p>
            <a:pPr>
              <a:lnSpc>
                <a:spcPct val="150000"/>
              </a:lnSpc>
            </a:pPr>
            <a:r>
              <a:rPr lang="en-US" altLang="zh-CN" sz="2000" dirty="0">
                <a:latin typeface="微软雅黑" panose="020B0503020204020204" pitchFamily="34" charset="-122"/>
                <a:ea typeface="微软雅黑" panose="020B0503020204020204" pitchFamily="34" charset="-122"/>
              </a:rPr>
              <a:t>       </a:t>
            </a:r>
            <a:r>
              <a:rPr lang="zh-CN" altLang="zh-CN" sz="2000" dirty="0">
                <a:latin typeface="微软雅黑" panose="020B0503020204020204" pitchFamily="34" charset="-122"/>
                <a:ea typeface="微软雅黑" panose="020B0503020204020204" pitchFamily="34" charset="-122"/>
              </a:rPr>
              <a:t>本文采用</a:t>
            </a:r>
            <a:r>
              <a:rPr lang="en-US" altLang="zh-CN" sz="2000" dirty="0">
                <a:latin typeface="微软雅黑" panose="020B0503020204020204" pitchFamily="34" charset="-122"/>
                <a:ea typeface="微软雅黑" panose="020B0503020204020204" pitchFamily="34" charset="-122"/>
              </a:rPr>
              <a:t>CNN</a:t>
            </a:r>
            <a:r>
              <a:rPr lang="zh-CN" altLang="zh-CN" sz="2000" dirty="0">
                <a:latin typeface="微软雅黑" panose="020B0503020204020204" pitchFamily="34" charset="-122"/>
                <a:ea typeface="微软雅黑" panose="020B0503020204020204" pitchFamily="34" charset="-122"/>
              </a:rPr>
              <a:t>神经网络构建了一个快速的、交互的、基于深度学习的人脸建模框架。通过简单勾勒人脸图画，本文的模型可以迅速生成对应的三维人脸模型，并且可以同时拟合面部轮廓和细节表情。同时我们也提供了多种方式进行快速的模型修改。本文的模型还适用于手势识别，用户可以通过手势对三维人脸模型进行快速的模型修改，便于用户操作。</a:t>
            </a:r>
          </a:p>
          <a:p>
            <a:pPr>
              <a:lnSpc>
                <a:spcPct val="150000"/>
              </a:lnSpc>
            </a:pPr>
            <a:endParaRPr lang="en-US" altLang="zh-CN"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7262634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23901" y="1273954"/>
            <a:ext cx="6127751" cy="95251"/>
          </a:xfrm>
          <a:prstGeom prst="rect">
            <a:avLst/>
          </a:prstGeom>
          <a:solidFill>
            <a:srgbClr val="F8C9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rgbClr val="F8C937"/>
              </a:solidFill>
            </a:endParaRPr>
          </a:p>
        </p:txBody>
      </p:sp>
      <p:sp>
        <p:nvSpPr>
          <p:cNvPr id="8" name="TextBox 7"/>
          <p:cNvSpPr txBox="1"/>
          <p:nvPr/>
        </p:nvSpPr>
        <p:spPr>
          <a:xfrm>
            <a:off x="915748" y="217555"/>
            <a:ext cx="491067" cy="1036117"/>
          </a:xfrm>
          <a:prstGeom prst="rect">
            <a:avLst/>
          </a:prstGeom>
          <a:noFill/>
        </p:spPr>
        <p:txBody>
          <a:bodyPr wrap="square" rtlCol="0">
            <a:spAutoFit/>
          </a:bodyPr>
          <a:lstStyle/>
          <a:p>
            <a:r>
              <a:rPr lang="en-US" altLang="zh-CN" sz="6133" b="1" dirty="0">
                <a:solidFill>
                  <a:srgbClr val="232323"/>
                </a:solidFill>
                <a:latin typeface="Arial" panose="020B0604020202020204" pitchFamily="34" charset="0"/>
                <a:cs typeface="Arial" panose="020B0604020202020204" pitchFamily="34" charset="0"/>
              </a:rPr>
              <a:t>”</a:t>
            </a:r>
            <a:endParaRPr lang="zh-CN" altLang="en-US" sz="6133" b="1" dirty="0">
              <a:solidFill>
                <a:srgbClr val="232323"/>
              </a:solidFill>
              <a:latin typeface="Arial" panose="020B0604020202020204" pitchFamily="34" charset="0"/>
              <a:cs typeface="Arial" panose="020B0604020202020204" pitchFamily="34" charset="0"/>
            </a:endParaRPr>
          </a:p>
        </p:txBody>
      </p:sp>
      <p:sp>
        <p:nvSpPr>
          <p:cNvPr id="4" name="文本框 3">
            <a:extLst>
              <a:ext uri="{FF2B5EF4-FFF2-40B4-BE49-F238E27FC236}">
                <a16:creationId xmlns:a16="http://schemas.microsoft.com/office/drawing/2014/main" id="{1EA736A2-4408-4A4B-9D7E-2B6ED06CEBB7}"/>
              </a:ext>
            </a:extLst>
          </p:cNvPr>
          <p:cNvSpPr txBox="1"/>
          <p:nvPr/>
        </p:nvSpPr>
        <p:spPr>
          <a:xfrm>
            <a:off x="1406815" y="410187"/>
            <a:ext cx="5569020" cy="707886"/>
          </a:xfrm>
          <a:prstGeom prst="rect">
            <a:avLst/>
          </a:prstGeom>
          <a:noFill/>
        </p:spPr>
        <p:txBody>
          <a:bodyPr wrap="square" rtlCol="0">
            <a:spAutoFit/>
          </a:bodyPr>
          <a:lstStyle/>
          <a:p>
            <a:r>
              <a:rPr lang="zh-CN" altLang="en-US" sz="4000" b="1" dirty="0">
                <a:solidFill>
                  <a:srgbClr val="515E6A"/>
                </a:solidFill>
                <a:latin typeface="Arial" panose="020B0604020202020204" pitchFamily="34" charset="0"/>
                <a:cs typeface="Arial" panose="020B0604020202020204" pitchFamily="34" charset="0"/>
              </a:rPr>
              <a:t>本研究贡献</a:t>
            </a:r>
          </a:p>
        </p:txBody>
      </p:sp>
      <p:sp>
        <p:nvSpPr>
          <p:cNvPr id="12" name="矩形 11">
            <a:extLst>
              <a:ext uri="{FF2B5EF4-FFF2-40B4-BE49-F238E27FC236}">
                <a16:creationId xmlns:a16="http://schemas.microsoft.com/office/drawing/2014/main" id="{44B144CA-362C-45B9-AE1E-1DE187FE1AE9}"/>
              </a:ext>
            </a:extLst>
          </p:cNvPr>
          <p:cNvSpPr/>
          <p:nvPr/>
        </p:nvSpPr>
        <p:spPr>
          <a:xfrm>
            <a:off x="723901" y="1384895"/>
            <a:ext cx="9051471" cy="45719"/>
          </a:xfrm>
          <a:prstGeom prst="rect">
            <a:avLst/>
          </a:prstGeom>
          <a:solidFill>
            <a:srgbClr val="2E48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rgbClr val="F8C937"/>
              </a:solidFill>
            </a:endParaRPr>
          </a:p>
        </p:txBody>
      </p:sp>
      <p:grpSp>
        <p:nvGrpSpPr>
          <p:cNvPr id="9" name="组合 8">
            <a:extLst>
              <a:ext uri="{FF2B5EF4-FFF2-40B4-BE49-F238E27FC236}">
                <a16:creationId xmlns:a16="http://schemas.microsoft.com/office/drawing/2014/main" id="{6601320B-02DC-49AF-87D1-3557CDDCDACE}"/>
              </a:ext>
            </a:extLst>
          </p:cNvPr>
          <p:cNvGrpSpPr/>
          <p:nvPr/>
        </p:nvGrpSpPr>
        <p:grpSpPr>
          <a:xfrm>
            <a:off x="10566403" y="6157003"/>
            <a:ext cx="1625597" cy="714653"/>
            <a:chOff x="10566403" y="6157003"/>
            <a:chExt cx="1625597" cy="714653"/>
          </a:xfrm>
        </p:grpSpPr>
        <p:sp>
          <p:nvSpPr>
            <p:cNvPr id="10" name="矩形 9">
              <a:extLst>
                <a:ext uri="{FF2B5EF4-FFF2-40B4-BE49-F238E27FC236}">
                  <a16:creationId xmlns:a16="http://schemas.microsoft.com/office/drawing/2014/main" id="{23AFE058-F3DC-4AEA-A1E8-4A76403BBD58}"/>
                </a:ext>
              </a:extLst>
            </p:cNvPr>
            <p:cNvSpPr/>
            <p:nvPr/>
          </p:nvSpPr>
          <p:spPr>
            <a:xfrm>
              <a:off x="10566403" y="6157003"/>
              <a:ext cx="1625597" cy="714653"/>
            </a:xfrm>
            <a:prstGeom prst="rect">
              <a:avLst/>
            </a:prstGeom>
            <a:solidFill>
              <a:srgbClr val="2E48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3" name="TextBox 4">
              <a:extLst>
                <a:ext uri="{FF2B5EF4-FFF2-40B4-BE49-F238E27FC236}">
                  <a16:creationId xmlns:a16="http://schemas.microsoft.com/office/drawing/2014/main" id="{66AF2DB5-9119-4A3C-A5EC-4C27E37A4311}"/>
                </a:ext>
              </a:extLst>
            </p:cNvPr>
            <p:cNvSpPr txBox="1"/>
            <p:nvPr/>
          </p:nvSpPr>
          <p:spPr>
            <a:xfrm>
              <a:off x="10744199" y="6309145"/>
              <a:ext cx="612775" cy="379656"/>
            </a:xfrm>
            <a:prstGeom prst="rect">
              <a:avLst/>
            </a:prstGeom>
            <a:noFill/>
          </p:spPr>
          <p:txBody>
            <a:bodyPr wrap="square" rtlCol="0">
              <a:spAutoFit/>
            </a:bodyPr>
            <a:lstStyle/>
            <a:p>
              <a:r>
                <a:rPr lang="en-US" altLang="zh-CN" sz="1867" b="1" dirty="0">
                  <a:solidFill>
                    <a:schemeClr val="bg1"/>
                  </a:solidFill>
                  <a:latin typeface="Arial" panose="020B0604020202020204" pitchFamily="34" charset="0"/>
                  <a:cs typeface="Arial" panose="020B0604020202020204" pitchFamily="34" charset="0"/>
                </a:rPr>
                <a:t>04</a:t>
              </a:r>
              <a:endParaRPr lang="zh-CN" altLang="en-US" sz="1867" b="1" dirty="0">
                <a:solidFill>
                  <a:schemeClr val="bg1"/>
                </a:solidFill>
                <a:latin typeface="Arial" panose="020B0604020202020204" pitchFamily="34" charset="0"/>
                <a:cs typeface="Arial" panose="020B0604020202020204" pitchFamily="34" charset="0"/>
              </a:endParaRPr>
            </a:p>
          </p:txBody>
        </p:sp>
      </p:grpSp>
      <p:sp>
        <p:nvSpPr>
          <p:cNvPr id="16" name="矩形 15">
            <a:extLst>
              <a:ext uri="{FF2B5EF4-FFF2-40B4-BE49-F238E27FC236}">
                <a16:creationId xmlns:a16="http://schemas.microsoft.com/office/drawing/2014/main" id="{4D2E88A5-4A39-4174-ADFA-2858CF2EBAD4}"/>
              </a:ext>
            </a:extLst>
          </p:cNvPr>
          <p:cNvSpPr/>
          <p:nvPr/>
        </p:nvSpPr>
        <p:spPr>
          <a:xfrm>
            <a:off x="723900" y="5986746"/>
            <a:ext cx="9051471" cy="45719"/>
          </a:xfrm>
          <a:prstGeom prst="rect">
            <a:avLst/>
          </a:prstGeom>
          <a:solidFill>
            <a:srgbClr val="2E48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rgbClr val="F8C937"/>
              </a:solidFill>
            </a:endParaRPr>
          </a:p>
        </p:txBody>
      </p:sp>
      <p:sp>
        <p:nvSpPr>
          <p:cNvPr id="17" name="文本框 16">
            <a:extLst>
              <a:ext uri="{FF2B5EF4-FFF2-40B4-BE49-F238E27FC236}">
                <a16:creationId xmlns:a16="http://schemas.microsoft.com/office/drawing/2014/main" id="{A4076711-3586-41F8-9AE2-5A35067A5BEE}"/>
              </a:ext>
            </a:extLst>
          </p:cNvPr>
          <p:cNvSpPr txBox="1"/>
          <p:nvPr/>
        </p:nvSpPr>
        <p:spPr>
          <a:xfrm>
            <a:off x="582499" y="1782797"/>
            <a:ext cx="11027001" cy="3465179"/>
          </a:xfrm>
          <a:prstGeom prst="rect">
            <a:avLst/>
          </a:prstGeom>
          <a:noFill/>
        </p:spPr>
        <p:txBody>
          <a:bodyPr wrap="square" rtlCol="0">
            <a:spAutoFit/>
          </a:bodyPr>
          <a:lstStyle/>
          <a:p>
            <a:pPr marL="342900" indent="-342900">
              <a:lnSpc>
                <a:spcPct val="200000"/>
              </a:lnSpc>
              <a:buFont typeface="Wingdings" panose="05000000000000000000" pitchFamily="2" charset="2"/>
              <a:buChar char="Ø"/>
            </a:pPr>
            <a:r>
              <a:rPr lang="zh-CN" altLang="en-US" sz="1600" dirty="0">
                <a:latin typeface="微软雅黑" panose="020B0503020204020204" pitchFamily="34" charset="-122"/>
                <a:ea typeface="微软雅黑" panose="020B0503020204020204" pitchFamily="34" charset="-122"/>
              </a:rPr>
              <a:t>提出了一种用于三维人脸建模和漫画造型的新颖框架，这个框架具有高效建模的功能，三维人脸模型能够依据二维人脸素描的特征关系自动生成。同时该系统支持手势识别，用户可以使用手势对初始面部模型进行完善与修改。</a:t>
            </a:r>
            <a:endParaRPr lang="en-US" altLang="zh-CN" sz="1600" dirty="0">
              <a:latin typeface="微软雅黑" panose="020B0503020204020204" pitchFamily="34" charset="-122"/>
              <a:ea typeface="微软雅黑" panose="020B0503020204020204" pitchFamily="34" charset="-122"/>
            </a:endParaRPr>
          </a:p>
          <a:p>
            <a:pPr marL="342900" indent="-342900">
              <a:lnSpc>
                <a:spcPct val="200000"/>
              </a:lnSpc>
              <a:buFont typeface="Wingdings" panose="05000000000000000000" pitchFamily="2" charset="2"/>
              <a:buChar char="Ø"/>
            </a:pPr>
            <a:r>
              <a:rPr lang="zh-CN" altLang="zh-CN" sz="1600" dirty="0">
                <a:latin typeface="微软雅黑" panose="020B0503020204020204" pitchFamily="34" charset="-122"/>
                <a:ea typeface="微软雅黑" panose="020B0503020204020204" pitchFamily="34" charset="-122"/>
              </a:rPr>
              <a:t>采用了一种基于深度回归网络的新颖卷积神经网络，正是该网络能够从二维人脸素描自动推断出其三维模型。该网络融合了卷积神经网络和二维素描的形状特征，具有两个独立的全连接层分枝。正是该结构保证了三维人脸模型建模的效率与准确性。</a:t>
            </a:r>
            <a:endParaRPr lang="en-US" altLang="zh-CN" sz="1600" dirty="0">
              <a:latin typeface="微软雅黑" panose="020B0503020204020204" pitchFamily="34" charset="-122"/>
              <a:ea typeface="微软雅黑" panose="020B0503020204020204" pitchFamily="34" charset="-122"/>
            </a:endParaRPr>
          </a:p>
          <a:p>
            <a:pPr marL="342900" indent="-342900">
              <a:lnSpc>
                <a:spcPct val="200000"/>
              </a:lnSpc>
              <a:buFont typeface="Wingdings" panose="05000000000000000000" pitchFamily="2" charset="2"/>
              <a:buChar char="Ø"/>
            </a:pPr>
            <a:r>
              <a:rPr lang="zh-CN" altLang="zh-CN" sz="1600" dirty="0">
                <a:latin typeface="微软雅黑" panose="020B0503020204020204" pitchFamily="34" charset="-122"/>
                <a:ea typeface="微软雅黑" panose="020B0503020204020204" pitchFamily="34" charset="-122"/>
              </a:rPr>
              <a:t>生成了一个扩展的三维及二维的人脸数据库，该人脸数据库具有更多的身份，表情及不同程度的夸张。该数据库可直接用于训练与测试，方便后续人脸模型研究者的工作。</a:t>
            </a:r>
          </a:p>
        </p:txBody>
      </p:sp>
    </p:spTree>
    <p:extLst>
      <p:ext uri="{BB962C8B-B14F-4D97-AF65-F5344CB8AC3E}">
        <p14:creationId xmlns:p14="http://schemas.microsoft.com/office/powerpoint/2010/main" val="19545968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3">
            <a:extLst>
              <a:ext uri="{FF2B5EF4-FFF2-40B4-BE49-F238E27FC236}">
                <a16:creationId xmlns:a16="http://schemas.microsoft.com/office/drawing/2014/main" id="{225BF2CD-F600-4FAB-8C10-D5B0D0B1DD91}"/>
              </a:ext>
            </a:extLst>
          </p:cNvPr>
          <p:cNvSpPr txBox="1">
            <a:spLocks/>
          </p:cNvSpPr>
          <p:nvPr/>
        </p:nvSpPr>
        <p:spPr>
          <a:xfrm>
            <a:off x="328887" y="1989006"/>
            <a:ext cx="1968488" cy="2123658"/>
          </a:xfrm>
          <a:prstGeom prst="rect">
            <a:avLst/>
          </a:prstGeom>
        </p:spPr>
        <p:txBody>
          <a:bodyPr wrap="none" lIns="0" tIns="0" rIns="0" bIns="0" anchor="ctr">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spcBef>
                <a:spcPct val="20000"/>
              </a:spcBef>
              <a:buFont typeface="Arial" pitchFamily="34" charset="0"/>
              <a:buNone/>
              <a:defRPr/>
            </a:pPr>
            <a:r>
              <a:rPr lang="en-US" sz="13800" dirty="0">
                <a:solidFill>
                  <a:srgbClr val="F9D051"/>
                </a:solidFill>
                <a:latin typeface="Arial" panose="020B0604020202020204" pitchFamily="34" charset="0"/>
                <a:cs typeface="Arial" panose="020B0604020202020204" pitchFamily="34" charset="0"/>
              </a:rPr>
              <a:t>02</a:t>
            </a:r>
          </a:p>
        </p:txBody>
      </p:sp>
      <p:cxnSp>
        <p:nvCxnSpPr>
          <p:cNvPr id="3" name="Straight Connector 13">
            <a:extLst>
              <a:ext uri="{FF2B5EF4-FFF2-40B4-BE49-F238E27FC236}">
                <a16:creationId xmlns:a16="http://schemas.microsoft.com/office/drawing/2014/main" id="{D4E73E3E-5731-41F1-B333-691D0039D622}"/>
              </a:ext>
            </a:extLst>
          </p:cNvPr>
          <p:cNvCxnSpPr>
            <a:cxnSpLocks/>
          </p:cNvCxnSpPr>
          <p:nvPr/>
        </p:nvCxnSpPr>
        <p:spPr>
          <a:xfrm flipH="1" flipV="1">
            <a:off x="1" y="4110074"/>
            <a:ext cx="7711125" cy="2590"/>
          </a:xfrm>
          <a:prstGeom prst="line">
            <a:avLst/>
          </a:prstGeom>
          <a:ln w="57150" cap="sq">
            <a:solidFill>
              <a:srgbClr val="F9D051"/>
            </a:solidFill>
            <a:prstDash val="solid"/>
            <a:headEnd type="oval"/>
          </a:ln>
        </p:spPr>
        <p:style>
          <a:lnRef idx="1">
            <a:schemeClr val="accent1"/>
          </a:lnRef>
          <a:fillRef idx="0">
            <a:schemeClr val="accent1"/>
          </a:fillRef>
          <a:effectRef idx="0">
            <a:schemeClr val="accent1"/>
          </a:effectRef>
          <a:fontRef idx="minor">
            <a:schemeClr val="tx1"/>
          </a:fontRef>
        </p:style>
      </p:cxnSp>
      <p:sp>
        <p:nvSpPr>
          <p:cNvPr id="4" name="文本框 3">
            <a:extLst>
              <a:ext uri="{FF2B5EF4-FFF2-40B4-BE49-F238E27FC236}">
                <a16:creationId xmlns:a16="http://schemas.microsoft.com/office/drawing/2014/main" id="{68DF6B3F-94FF-454E-98DE-C5E86271D7FA}"/>
              </a:ext>
            </a:extLst>
          </p:cNvPr>
          <p:cNvSpPr txBox="1"/>
          <p:nvPr/>
        </p:nvSpPr>
        <p:spPr>
          <a:xfrm>
            <a:off x="2669996" y="2119166"/>
            <a:ext cx="2371134" cy="646331"/>
          </a:xfrm>
          <a:prstGeom prst="rect">
            <a:avLst/>
          </a:prstGeom>
          <a:noFill/>
        </p:spPr>
        <p:txBody>
          <a:bodyPr wrap="square" rtlCol="0">
            <a:spAutoFit/>
          </a:bodyPr>
          <a:lstStyle>
            <a:defPPr>
              <a:defRPr lang="zh-CN"/>
            </a:defPPr>
            <a:lvl1pPr>
              <a:defRPr sz="6000" b="1" i="1">
                <a:solidFill>
                  <a:schemeClr val="bg1"/>
                </a:solidFill>
                <a:latin typeface="Meiryo UI" panose="020B0604030504040204" pitchFamily="34" charset="-128"/>
                <a:ea typeface="Meiryo UI" panose="020B0604030504040204" pitchFamily="34" charset="-128"/>
                <a:cs typeface="Meiryo UI" panose="020B0604030504040204" pitchFamily="34" charset="-128"/>
              </a:defRPr>
            </a:lvl1pPr>
          </a:lstStyle>
          <a:p>
            <a:r>
              <a:rPr lang="en-US" altLang="zh-CN" sz="3600" dirty="0">
                <a:solidFill>
                  <a:srgbClr val="2E4860"/>
                </a:solidFill>
                <a:latin typeface="Arial" panose="020B0604020202020204" pitchFamily="34" charset="0"/>
                <a:cs typeface="Arial" panose="020B0604020202020204" pitchFamily="34" charset="0"/>
              </a:rPr>
              <a:t>Part Two</a:t>
            </a:r>
            <a:endParaRPr lang="zh-CN" altLang="en-US" sz="3600" dirty="0">
              <a:solidFill>
                <a:srgbClr val="2E4860"/>
              </a:solidFill>
              <a:latin typeface="Arial" panose="020B0604020202020204" pitchFamily="34" charset="0"/>
              <a:cs typeface="Arial" panose="020B0604020202020204" pitchFamily="34" charset="0"/>
            </a:endParaRPr>
          </a:p>
        </p:txBody>
      </p:sp>
      <p:sp>
        <p:nvSpPr>
          <p:cNvPr id="6" name="文本框 5">
            <a:extLst>
              <a:ext uri="{FF2B5EF4-FFF2-40B4-BE49-F238E27FC236}">
                <a16:creationId xmlns:a16="http://schemas.microsoft.com/office/drawing/2014/main" id="{A332E8E2-15B5-49DD-9469-3F71114BBA72}"/>
              </a:ext>
            </a:extLst>
          </p:cNvPr>
          <p:cNvSpPr txBox="1"/>
          <p:nvPr/>
        </p:nvSpPr>
        <p:spPr>
          <a:xfrm>
            <a:off x="2626261" y="2957209"/>
            <a:ext cx="5210533" cy="769441"/>
          </a:xfrm>
          <a:prstGeom prst="rect">
            <a:avLst/>
          </a:prstGeom>
          <a:noFill/>
        </p:spPr>
        <p:txBody>
          <a:bodyPr wrap="square" rtlCol="0">
            <a:spAutoFit/>
          </a:bodyPr>
          <a:lstStyle/>
          <a:p>
            <a:r>
              <a:rPr lang="zh-CN" altLang="en-US" sz="4400" b="1" spc="300" dirty="0">
                <a:solidFill>
                  <a:srgbClr val="2E4860"/>
                </a:solidFill>
                <a:latin typeface="微软雅黑" panose="020B0503020204020204" pitchFamily="34" charset="-122"/>
                <a:ea typeface="微软雅黑" panose="020B0503020204020204" pitchFamily="34" charset="-122"/>
              </a:rPr>
              <a:t>数据准备</a:t>
            </a:r>
          </a:p>
        </p:txBody>
      </p:sp>
    </p:spTree>
    <p:extLst>
      <p:ext uri="{BB962C8B-B14F-4D97-AF65-F5344CB8AC3E}">
        <p14:creationId xmlns:p14="http://schemas.microsoft.com/office/powerpoint/2010/main" val="3215608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0566403" y="6157003"/>
            <a:ext cx="1625597" cy="714653"/>
          </a:xfrm>
          <a:prstGeom prst="rect">
            <a:avLst/>
          </a:prstGeom>
          <a:solidFill>
            <a:srgbClr val="2E48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5" name="TextBox 4"/>
          <p:cNvSpPr txBox="1"/>
          <p:nvPr/>
        </p:nvSpPr>
        <p:spPr>
          <a:xfrm>
            <a:off x="10744199" y="6309145"/>
            <a:ext cx="612775" cy="379656"/>
          </a:xfrm>
          <a:prstGeom prst="rect">
            <a:avLst/>
          </a:prstGeom>
          <a:noFill/>
        </p:spPr>
        <p:txBody>
          <a:bodyPr wrap="square" rtlCol="0">
            <a:spAutoFit/>
          </a:bodyPr>
          <a:lstStyle/>
          <a:p>
            <a:r>
              <a:rPr lang="en-US" altLang="zh-CN" sz="1867" b="1" dirty="0">
                <a:solidFill>
                  <a:schemeClr val="bg1"/>
                </a:solidFill>
                <a:latin typeface="Arial" panose="020B0604020202020204" pitchFamily="34" charset="0"/>
                <a:cs typeface="Arial" panose="020B0604020202020204" pitchFamily="34" charset="0"/>
              </a:rPr>
              <a:t>06</a:t>
            </a:r>
            <a:endParaRPr lang="zh-CN" altLang="en-US" sz="1867" b="1" dirty="0">
              <a:solidFill>
                <a:schemeClr val="bg1"/>
              </a:solidFill>
              <a:latin typeface="Arial" panose="020B0604020202020204" pitchFamily="34" charset="0"/>
              <a:cs typeface="Arial" panose="020B0604020202020204" pitchFamily="34" charset="0"/>
            </a:endParaRPr>
          </a:p>
        </p:txBody>
      </p:sp>
      <p:grpSp>
        <p:nvGrpSpPr>
          <p:cNvPr id="16" name="组合 15">
            <a:extLst>
              <a:ext uri="{FF2B5EF4-FFF2-40B4-BE49-F238E27FC236}">
                <a16:creationId xmlns:a16="http://schemas.microsoft.com/office/drawing/2014/main" id="{F3B1640E-E604-488D-A1DE-BBFC6C0A522D}"/>
              </a:ext>
            </a:extLst>
          </p:cNvPr>
          <p:cNvGrpSpPr/>
          <p:nvPr/>
        </p:nvGrpSpPr>
        <p:grpSpPr>
          <a:xfrm>
            <a:off x="0" y="281913"/>
            <a:ext cx="5788059" cy="766411"/>
            <a:chOff x="0" y="378653"/>
            <a:chExt cx="4619167" cy="612782"/>
          </a:xfrm>
        </p:grpSpPr>
        <p:sp>
          <p:nvSpPr>
            <p:cNvPr id="17" name="矩形 16">
              <a:extLst>
                <a:ext uri="{FF2B5EF4-FFF2-40B4-BE49-F238E27FC236}">
                  <a16:creationId xmlns:a16="http://schemas.microsoft.com/office/drawing/2014/main" id="{4CAA11A2-78C4-4DD7-91AD-598013366833}"/>
                </a:ext>
              </a:extLst>
            </p:cNvPr>
            <p:cNvSpPr/>
            <p:nvPr/>
          </p:nvSpPr>
          <p:spPr>
            <a:xfrm>
              <a:off x="0" y="378653"/>
              <a:ext cx="4375834" cy="607456"/>
            </a:xfrm>
            <a:prstGeom prst="rect">
              <a:avLst/>
            </a:prstGeom>
            <a:solidFill>
              <a:srgbClr val="2E48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8" name="文本框 17">
              <a:extLst>
                <a:ext uri="{FF2B5EF4-FFF2-40B4-BE49-F238E27FC236}">
                  <a16:creationId xmlns:a16="http://schemas.microsoft.com/office/drawing/2014/main" id="{BEB33D9D-9629-4C71-A0CA-739A9A517F3B}"/>
                </a:ext>
              </a:extLst>
            </p:cNvPr>
            <p:cNvSpPr txBox="1"/>
            <p:nvPr/>
          </p:nvSpPr>
          <p:spPr>
            <a:xfrm>
              <a:off x="47166" y="474663"/>
              <a:ext cx="4572001" cy="516772"/>
            </a:xfrm>
            <a:prstGeom prst="rect">
              <a:avLst/>
            </a:prstGeom>
            <a:noFill/>
          </p:spPr>
          <p:txBody>
            <a:bodyPr wrap="square" rtlCol="0">
              <a:spAutoFit/>
            </a:bodyPr>
            <a:lstStyle/>
            <a:p>
              <a:r>
                <a:rPr lang="en-US" altLang="zh-CN" sz="3600" b="1" dirty="0">
                  <a:solidFill>
                    <a:schemeClr val="bg1"/>
                  </a:solidFill>
                  <a:latin typeface="Arial Black" panose="020B0A04020102020204" pitchFamily="34" charset="0"/>
                  <a:cs typeface="Arial" panose="020B0604020202020204" pitchFamily="34" charset="0"/>
                </a:rPr>
                <a:t>“</a:t>
              </a:r>
              <a:r>
                <a:rPr lang="zh-CN" altLang="en-US" sz="3600" b="1" dirty="0">
                  <a:solidFill>
                    <a:schemeClr val="bg1"/>
                  </a:solidFill>
                  <a:latin typeface="Arial Black" panose="020B0A04020102020204" pitchFamily="34" charset="0"/>
                  <a:cs typeface="Arial" panose="020B0604020202020204" pitchFamily="34" charset="0"/>
                </a:rPr>
                <a:t> 人脸模型数据准备</a:t>
              </a:r>
              <a:endParaRPr lang="zh-CN" altLang="en-US" sz="3600" dirty="0">
                <a:solidFill>
                  <a:schemeClr val="bg1"/>
                </a:solidFill>
                <a:latin typeface="黑体" panose="02010609060101010101" pitchFamily="49" charset="-122"/>
                <a:ea typeface="黑体" panose="02010609060101010101" pitchFamily="49" charset="-122"/>
                <a:cs typeface="Arial" panose="020B0604020202020204" pitchFamily="34" charset="0"/>
              </a:endParaRPr>
            </a:p>
          </p:txBody>
        </p:sp>
      </p:grpSp>
      <p:sp>
        <p:nvSpPr>
          <p:cNvPr id="15" name="矩形 14">
            <a:extLst>
              <a:ext uri="{FF2B5EF4-FFF2-40B4-BE49-F238E27FC236}">
                <a16:creationId xmlns:a16="http://schemas.microsoft.com/office/drawing/2014/main" id="{AFA6E98B-7225-4A3A-85DD-7145892AFA71}"/>
              </a:ext>
            </a:extLst>
          </p:cNvPr>
          <p:cNvSpPr/>
          <p:nvPr/>
        </p:nvSpPr>
        <p:spPr>
          <a:xfrm>
            <a:off x="0" y="6031802"/>
            <a:ext cx="5728958" cy="657000"/>
          </a:xfrm>
          <a:prstGeom prst="rect">
            <a:avLst/>
          </a:prstGeom>
          <a:solidFill>
            <a:srgbClr val="F8C937">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rgbClr val="F8C937"/>
              </a:solidFill>
            </a:endParaRPr>
          </a:p>
        </p:txBody>
      </p:sp>
      <p:sp>
        <p:nvSpPr>
          <p:cNvPr id="19" name="TextBox 12">
            <a:extLst>
              <a:ext uri="{FF2B5EF4-FFF2-40B4-BE49-F238E27FC236}">
                <a16:creationId xmlns:a16="http://schemas.microsoft.com/office/drawing/2014/main" id="{2E742CB7-C11C-448F-83F1-3CEE37E5545F}"/>
              </a:ext>
            </a:extLst>
          </p:cNvPr>
          <p:cNvSpPr txBox="1"/>
          <p:nvPr/>
        </p:nvSpPr>
        <p:spPr>
          <a:xfrm>
            <a:off x="387038" y="6157003"/>
            <a:ext cx="4767700" cy="461665"/>
          </a:xfrm>
          <a:prstGeom prst="rect">
            <a:avLst/>
          </a:prstGeom>
          <a:noFill/>
        </p:spPr>
        <p:txBody>
          <a:bodyPr wrap="square" rtlCol="0">
            <a:spAutoFit/>
          </a:bodyPr>
          <a:lstStyle/>
          <a:p>
            <a:pPr algn="ctr"/>
            <a:r>
              <a:rPr lang="zh-CN" altLang="en-US" sz="2400" b="1" spc="13" dirty="0">
                <a:solidFill>
                  <a:srgbClr val="2E4860"/>
                </a:solidFill>
                <a:latin typeface="Arial Black" panose="020B0A04020102020204" pitchFamily="34" charset="0"/>
                <a:ea typeface="微软雅黑" panose="020B0503020204020204" pitchFamily="34" charset="-122"/>
              </a:rPr>
              <a:t>面部表情夸张处理效果</a:t>
            </a:r>
            <a:endParaRPr lang="en-US" altLang="zh-CN" sz="2400" b="1" spc="13" dirty="0">
              <a:solidFill>
                <a:srgbClr val="2E4860"/>
              </a:solidFill>
              <a:latin typeface="Arial Black" panose="020B0A04020102020204" pitchFamily="34" charset="0"/>
              <a:ea typeface="微软雅黑" panose="020B0503020204020204" pitchFamily="34" charset="-122"/>
            </a:endParaRPr>
          </a:p>
        </p:txBody>
      </p:sp>
      <p:pic>
        <p:nvPicPr>
          <p:cNvPr id="13" name="图片 12">
            <a:extLst>
              <a:ext uri="{FF2B5EF4-FFF2-40B4-BE49-F238E27FC236}">
                <a16:creationId xmlns:a16="http://schemas.microsoft.com/office/drawing/2014/main" id="{ECF785EE-1D1E-445F-B892-41DD7D219059}"/>
              </a:ext>
            </a:extLst>
          </p:cNvPr>
          <p:cNvPicPr/>
          <p:nvPr/>
        </p:nvPicPr>
        <p:blipFill>
          <a:blip r:embed="rId3"/>
          <a:stretch>
            <a:fillRect/>
          </a:stretch>
        </p:blipFill>
        <p:spPr>
          <a:xfrm>
            <a:off x="309024" y="1550037"/>
            <a:ext cx="5295900" cy="4274185"/>
          </a:xfrm>
          <a:prstGeom prst="rect">
            <a:avLst/>
          </a:prstGeom>
        </p:spPr>
      </p:pic>
      <p:sp>
        <p:nvSpPr>
          <p:cNvPr id="14" name="文本框 13">
            <a:extLst>
              <a:ext uri="{FF2B5EF4-FFF2-40B4-BE49-F238E27FC236}">
                <a16:creationId xmlns:a16="http://schemas.microsoft.com/office/drawing/2014/main" id="{0566D626-F85B-4A7D-A426-6C14B05DB1B6}"/>
              </a:ext>
            </a:extLst>
          </p:cNvPr>
          <p:cNvSpPr txBox="1"/>
          <p:nvPr/>
        </p:nvSpPr>
        <p:spPr>
          <a:xfrm>
            <a:off x="5826551" y="874196"/>
            <a:ext cx="5995085" cy="4942507"/>
          </a:xfrm>
          <a:prstGeom prst="rect">
            <a:avLst/>
          </a:prstGeom>
          <a:noFill/>
        </p:spPr>
        <p:txBody>
          <a:bodyPr wrap="square" rtlCol="0">
            <a:spAutoFit/>
          </a:bodyPr>
          <a:lstStyle/>
          <a:p>
            <a:pPr marL="285750" indent="-285750">
              <a:lnSpc>
                <a:spcPct val="200000"/>
              </a:lnSpc>
              <a:buFont typeface="Wingdings" panose="05000000000000000000" pitchFamily="2" charset="2"/>
              <a:buChar char="Ø"/>
            </a:pPr>
            <a:r>
              <a:rPr lang="zh-CN" altLang="en-US" sz="1600" dirty="0">
                <a:solidFill>
                  <a:srgbClr val="FF0000"/>
                </a:solidFill>
                <a:latin typeface="微软雅黑" panose="020B0503020204020204" pitchFamily="34" charset="-122"/>
                <a:ea typeface="微软雅黑" panose="020B0503020204020204" pitchFamily="34" charset="-122"/>
              </a:rPr>
              <a:t>原始面部数据扩充：</a:t>
            </a:r>
            <a:r>
              <a:rPr lang="zh-CN" altLang="en-US" sz="1600" dirty="0">
                <a:latin typeface="微软雅黑" panose="020B0503020204020204" pitchFamily="34" charset="-122"/>
                <a:ea typeface="微软雅黑" panose="020B0503020204020204" pitchFamily="34" charset="-122"/>
              </a:rPr>
              <a:t>针对原人脸数据集（</a:t>
            </a:r>
            <a:r>
              <a:rPr lang="en-US" altLang="zh-CN" sz="1600" dirty="0">
                <a:latin typeface="微软雅黑" panose="020B0503020204020204" pitchFamily="34" charset="-122"/>
                <a:ea typeface="微软雅黑" panose="020B0503020204020204" pitchFamily="34" charset="-122"/>
              </a:rPr>
              <a:t>Cao et </a:t>
            </a:r>
            <a:r>
              <a:rPr lang="en-US" altLang="zh-CN" sz="1600" dirty="0" err="1">
                <a:latin typeface="微软雅黑" panose="020B0503020204020204" pitchFamily="34" charset="-122"/>
                <a:ea typeface="微软雅黑" panose="020B0503020204020204" pitchFamily="34" charset="-122"/>
              </a:rPr>
              <a:t>al.2014</a:t>
            </a:r>
            <a:r>
              <a:rPr lang="zh-CN" altLang="en-US" sz="1600" dirty="0">
                <a:latin typeface="微软雅黑" panose="020B0503020204020204" pitchFamily="34" charset="-122"/>
                <a:ea typeface="微软雅黑" panose="020B0503020204020204" pitchFamily="34" charset="-122"/>
              </a:rPr>
              <a:t>）中的</a:t>
            </a:r>
            <a:r>
              <a:rPr lang="en-US" altLang="zh-CN" sz="1600" dirty="0">
                <a:latin typeface="微软雅黑" panose="020B0503020204020204" pitchFamily="34" charset="-122"/>
                <a:ea typeface="微软雅黑" panose="020B0503020204020204" pitchFamily="34" charset="-122"/>
              </a:rPr>
              <a:t>11</a:t>
            </a:r>
            <a:r>
              <a:rPr lang="zh-CN" altLang="en-US" sz="1600" dirty="0">
                <a:latin typeface="微软雅黑" panose="020B0503020204020204" pitchFamily="34" charset="-122"/>
                <a:ea typeface="微软雅黑" panose="020B0503020204020204" pitchFamily="34" charset="-122"/>
              </a:rPr>
              <a:t>个面部表情进行了变形转换操作，并邀请艺术家重新设计了</a:t>
            </a:r>
            <a:r>
              <a:rPr lang="en-US" altLang="zh-CN" sz="1600" dirty="0">
                <a:latin typeface="微软雅黑" panose="020B0503020204020204" pitchFamily="34" charset="-122"/>
                <a:ea typeface="微软雅黑" panose="020B0503020204020204" pitchFamily="34" charset="-122"/>
              </a:rPr>
              <a:t>14</a:t>
            </a:r>
            <a:r>
              <a:rPr lang="zh-CN" altLang="en-US" sz="1600" dirty="0">
                <a:latin typeface="微软雅黑" panose="020B0503020204020204" pitchFamily="34" charset="-122"/>
                <a:ea typeface="微软雅黑" panose="020B0503020204020204" pitchFamily="34" charset="-122"/>
              </a:rPr>
              <a:t>个新的面部表情，使得面部表情数据更为丰富且多样。其中人脸的表情包括了人类基本的表情，例如：开心、难过和恐惧等。</a:t>
            </a:r>
            <a:endParaRPr lang="en-US" altLang="zh-CN" sz="1600" dirty="0">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Ø"/>
            </a:pPr>
            <a:r>
              <a:rPr lang="zh-CN" altLang="en-US" sz="1600" dirty="0">
                <a:solidFill>
                  <a:srgbClr val="FF0000"/>
                </a:solidFill>
                <a:latin typeface="微软雅黑" panose="020B0503020204020204" pitchFamily="34" charset="-122"/>
                <a:ea typeface="微软雅黑" panose="020B0503020204020204" pitchFamily="34" charset="-122"/>
              </a:rPr>
              <a:t>造型夸张：</a:t>
            </a:r>
            <a:r>
              <a:rPr lang="zh-CN" altLang="en-US" sz="1600" dirty="0">
                <a:latin typeface="微软雅黑" panose="020B0503020204020204" pitchFamily="34" charset="-122"/>
                <a:ea typeface="微软雅黑" panose="020B0503020204020204" pitchFamily="34" charset="-122"/>
              </a:rPr>
              <a:t>提取原有的人脸造型数据的梯度尺度因子，通过改变梯度尺度因子的改变，重构人脸的</a:t>
            </a:r>
            <a:r>
              <a:rPr lang="en-US" altLang="zh-CN" sz="1600" dirty="0">
                <a:latin typeface="微软雅黑" panose="020B0503020204020204" pitchFamily="34" charset="-122"/>
                <a:ea typeface="微软雅黑" panose="020B0503020204020204" pitchFamily="34" charset="-122"/>
              </a:rPr>
              <a:t>3D</a:t>
            </a:r>
            <a:r>
              <a:rPr lang="zh-CN" altLang="en-US" sz="1600" dirty="0">
                <a:latin typeface="微软雅黑" panose="020B0503020204020204" pitchFamily="34" charset="-122"/>
                <a:ea typeface="微软雅黑" panose="020B0503020204020204" pitchFamily="34" charset="-122"/>
              </a:rPr>
              <a:t>模型，针对脸颊，下巴，后脑勺，鼻子和耳朵等部位进行夸张。同时设置了</a:t>
            </a:r>
            <a:r>
              <a:rPr lang="en-US" altLang="zh-CN" sz="1600" dirty="0">
                <a:latin typeface="微软雅黑" panose="020B0503020204020204" pitchFamily="34" charset="-122"/>
                <a:ea typeface="微软雅黑" panose="020B0503020204020204" pitchFamily="34" charset="-122"/>
              </a:rPr>
              <a:t>4</a:t>
            </a:r>
            <a:r>
              <a:rPr lang="zh-CN" altLang="en-US" sz="1600" dirty="0">
                <a:latin typeface="微软雅黑" panose="020B0503020204020204" pitchFamily="34" charset="-122"/>
                <a:ea typeface="微软雅黑" panose="020B0503020204020204" pitchFamily="34" charset="-122"/>
              </a:rPr>
              <a:t>个不同的夸张程度，夸张程度为</a:t>
            </a:r>
            <a:r>
              <a:rPr lang="en-US" altLang="zh-CN" sz="1600" dirty="0">
                <a:latin typeface="微软雅黑" panose="020B0503020204020204" pitchFamily="34" charset="-122"/>
                <a:ea typeface="微软雅黑" panose="020B0503020204020204" pitchFamily="34" charset="-122"/>
              </a:rPr>
              <a:t>1</a:t>
            </a:r>
            <a:r>
              <a:rPr lang="zh-CN" altLang="en-US" sz="1600" dirty="0">
                <a:latin typeface="微软雅黑" panose="020B0503020204020204" pitchFamily="34" charset="-122"/>
                <a:ea typeface="微软雅黑" panose="020B0503020204020204" pitchFamily="34" charset="-122"/>
              </a:rPr>
              <a:t>时造型和原有造型相同，夸张程度随等级上升而增加。丰富了人脸造型数据集。</a:t>
            </a:r>
            <a:endParaRPr lang="zh-CN" altLang="zh-CN" sz="16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0497874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0566403" y="6157003"/>
            <a:ext cx="1625597" cy="714653"/>
          </a:xfrm>
          <a:prstGeom prst="rect">
            <a:avLst/>
          </a:prstGeom>
          <a:solidFill>
            <a:srgbClr val="2E48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5" name="TextBox 4"/>
          <p:cNvSpPr txBox="1"/>
          <p:nvPr/>
        </p:nvSpPr>
        <p:spPr>
          <a:xfrm>
            <a:off x="10744199" y="6309145"/>
            <a:ext cx="612775" cy="379656"/>
          </a:xfrm>
          <a:prstGeom prst="rect">
            <a:avLst/>
          </a:prstGeom>
          <a:noFill/>
        </p:spPr>
        <p:txBody>
          <a:bodyPr wrap="square" rtlCol="0">
            <a:spAutoFit/>
          </a:bodyPr>
          <a:lstStyle/>
          <a:p>
            <a:r>
              <a:rPr lang="en-US" altLang="zh-CN" sz="1867" b="1" dirty="0">
                <a:solidFill>
                  <a:schemeClr val="bg1"/>
                </a:solidFill>
                <a:latin typeface="Arial" panose="020B0604020202020204" pitchFamily="34" charset="0"/>
                <a:cs typeface="Arial" panose="020B0604020202020204" pitchFamily="34" charset="0"/>
              </a:rPr>
              <a:t>07</a:t>
            </a:r>
            <a:endParaRPr lang="zh-CN" altLang="en-US" sz="1867" b="1" dirty="0">
              <a:solidFill>
                <a:schemeClr val="bg1"/>
              </a:solidFill>
              <a:latin typeface="Arial" panose="020B0604020202020204" pitchFamily="34" charset="0"/>
              <a:cs typeface="Arial" panose="020B0604020202020204" pitchFamily="34" charset="0"/>
            </a:endParaRPr>
          </a:p>
        </p:txBody>
      </p:sp>
      <p:grpSp>
        <p:nvGrpSpPr>
          <p:cNvPr id="16" name="组合 15">
            <a:extLst>
              <a:ext uri="{FF2B5EF4-FFF2-40B4-BE49-F238E27FC236}">
                <a16:creationId xmlns:a16="http://schemas.microsoft.com/office/drawing/2014/main" id="{F3B1640E-E604-488D-A1DE-BBFC6C0A522D}"/>
              </a:ext>
            </a:extLst>
          </p:cNvPr>
          <p:cNvGrpSpPr/>
          <p:nvPr/>
        </p:nvGrpSpPr>
        <p:grpSpPr>
          <a:xfrm>
            <a:off x="0" y="281913"/>
            <a:ext cx="5788059" cy="766411"/>
            <a:chOff x="0" y="378653"/>
            <a:chExt cx="4619167" cy="612782"/>
          </a:xfrm>
        </p:grpSpPr>
        <p:sp>
          <p:nvSpPr>
            <p:cNvPr id="17" name="矩形 16">
              <a:extLst>
                <a:ext uri="{FF2B5EF4-FFF2-40B4-BE49-F238E27FC236}">
                  <a16:creationId xmlns:a16="http://schemas.microsoft.com/office/drawing/2014/main" id="{4CAA11A2-78C4-4DD7-91AD-598013366833}"/>
                </a:ext>
              </a:extLst>
            </p:cNvPr>
            <p:cNvSpPr/>
            <p:nvPr/>
          </p:nvSpPr>
          <p:spPr>
            <a:xfrm>
              <a:off x="0" y="378653"/>
              <a:ext cx="4375834" cy="607456"/>
            </a:xfrm>
            <a:prstGeom prst="rect">
              <a:avLst/>
            </a:prstGeom>
            <a:solidFill>
              <a:srgbClr val="2E48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8" name="文本框 17">
              <a:extLst>
                <a:ext uri="{FF2B5EF4-FFF2-40B4-BE49-F238E27FC236}">
                  <a16:creationId xmlns:a16="http://schemas.microsoft.com/office/drawing/2014/main" id="{BEB33D9D-9629-4C71-A0CA-739A9A517F3B}"/>
                </a:ext>
              </a:extLst>
            </p:cNvPr>
            <p:cNvSpPr txBox="1"/>
            <p:nvPr/>
          </p:nvSpPr>
          <p:spPr>
            <a:xfrm>
              <a:off x="47166" y="474663"/>
              <a:ext cx="4572001" cy="516772"/>
            </a:xfrm>
            <a:prstGeom prst="rect">
              <a:avLst/>
            </a:prstGeom>
            <a:noFill/>
          </p:spPr>
          <p:txBody>
            <a:bodyPr wrap="square" rtlCol="0">
              <a:spAutoFit/>
            </a:bodyPr>
            <a:lstStyle/>
            <a:p>
              <a:r>
                <a:rPr lang="en-US" altLang="zh-CN" sz="3600" b="1" dirty="0">
                  <a:solidFill>
                    <a:schemeClr val="bg1"/>
                  </a:solidFill>
                  <a:latin typeface="Arial Black" panose="020B0A04020102020204" pitchFamily="34" charset="0"/>
                  <a:cs typeface="Arial" panose="020B0604020202020204" pitchFamily="34" charset="0"/>
                </a:rPr>
                <a:t>“</a:t>
              </a:r>
              <a:r>
                <a:rPr lang="zh-CN" altLang="en-US" sz="3600" b="1" dirty="0">
                  <a:solidFill>
                    <a:schemeClr val="bg1"/>
                  </a:solidFill>
                  <a:latin typeface="Arial Black" panose="020B0A04020102020204" pitchFamily="34" charset="0"/>
                  <a:cs typeface="Arial" panose="020B0604020202020204" pitchFamily="34" charset="0"/>
                </a:rPr>
                <a:t> 人脸模型数据准备</a:t>
              </a:r>
              <a:endParaRPr lang="zh-CN" altLang="en-US" sz="3600" dirty="0">
                <a:solidFill>
                  <a:schemeClr val="bg1"/>
                </a:solidFill>
                <a:latin typeface="黑体" panose="02010609060101010101" pitchFamily="49" charset="-122"/>
                <a:ea typeface="黑体" panose="02010609060101010101" pitchFamily="49" charset="-122"/>
                <a:cs typeface="Arial" panose="020B0604020202020204" pitchFamily="34" charset="0"/>
              </a:endParaRPr>
            </a:p>
          </p:txBody>
        </p:sp>
      </p:grpSp>
      <p:sp>
        <p:nvSpPr>
          <p:cNvPr id="15" name="矩形 14">
            <a:extLst>
              <a:ext uri="{FF2B5EF4-FFF2-40B4-BE49-F238E27FC236}">
                <a16:creationId xmlns:a16="http://schemas.microsoft.com/office/drawing/2014/main" id="{AFA6E98B-7225-4A3A-85DD-7145892AFA71}"/>
              </a:ext>
            </a:extLst>
          </p:cNvPr>
          <p:cNvSpPr/>
          <p:nvPr/>
        </p:nvSpPr>
        <p:spPr>
          <a:xfrm>
            <a:off x="0" y="6031802"/>
            <a:ext cx="5728958" cy="657000"/>
          </a:xfrm>
          <a:prstGeom prst="rect">
            <a:avLst/>
          </a:prstGeom>
          <a:solidFill>
            <a:srgbClr val="F8C937">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rgbClr val="F8C937"/>
              </a:solidFill>
            </a:endParaRPr>
          </a:p>
        </p:txBody>
      </p:sp>
      <p:sp>
        <p:nvSpPr>
          <p:cNvPr id="19" name="TextBox 12">
            <a:extLst>
              <a:ext uri="{FF2B5EF4-FFF2-40B4-BE49-F238E27FC236}">
                <a16:creationId xmlns:a16="http://schemas.microsoft.com/office/drawing/2014/main" id="{2E742CB7-C11C-448F-83F1-3CEE37E5545F}"/>
              </a:ext>
            </a:extLst>
          </p:cNvPr>
          <p:cNvSpPr txBox="1"/>
          <p:nvPr/>
        </p:nvSpPr>
        <p:spPr>
          <a:xfrm>
            <a:off x="480629" y="6157003"/>
            <a:ext cx="4767700" cy="461665"/>
          </a:xfrm>
          <a:prstGeom prst="rect">
            <a:avLst/>
          </a:prstGeom>
          <a:noFill/>
        </p:spPr>
        <p:txBody>
          <a:bodyPr wrap="square" rtlCol="0">
            <a:spAutoFit/>
          </a:bodyPr>
          <a:lstStyle/>
          <a:p>
            <a:pPr algn="ctr"/>
            <a:r>
              <a:rPr lang="zh-CN" altLang="en-US" sz="2400" b="1" spc="13" dirty="0">
                <a:solidFill>
                  <a:srgbClr val="2E4860"/>
                </a:solidFill>
                <a:latin typeface="Arial Black" panose="020B0A04020102020204" pitchFamily="34" charset="0"/>
                <a:ea typeface="微软雅黑" panose="020B0503020204020204" pitchFamily="34" charset="-122"/>
              </a:rPr>
              <a:t>面部表情轮廓修改处理效果</a:t>
            </a:r>
            <a:endParaRPr lang="en-US" altLang="zh-CN" sz="2400" b="1" spc="13" dirty="0">
              <a:solidFill>
                <a:srgbClr val="2E4860"/>
              </a:solidFill>
              <a:latin typeface="Arial Black" panose="020B0A04020102020204" pitchFamily="34" charset="0"/>
              <a:ea typeface="微软雅黑" panose="020B0503020204020204" pitchFamily="34" charset="-122"/>
            </a:endParaRPr>
          </a:p>
        </p:txBody>
      </p:sp>
      <p:sp>
        <p:nvSpPr>
          <p:cNvPr id="14" name="文本框 13">
            <a:extLst>
              <a:ext uri="{FF2B5EF4-FFF2-40B4-BE49-F238E27FC236}">
                <a16:creationId xmlns:a16="http://schemas.microsoft.com/office/drawing/2014/main" id="{0566D626-F85B-4A7D-A426-6C14B05DB1B6}"/>
              </a:ext>
            </a:extLst>
          </p:cNvPr>
          <p:cNvSpPr txBox="1"/>
          <p:nvPr/>
        </p:nvSpPr>
        <p:spPr>
          <a:xfrm>
            <a:off x="5930867" y="2053694"/>
            <a:ext cx="5995085" cy="2972737"/>
          </a:xfrm>
          <a:prstGeom prst="rect">
            <a:avLst/>
          </a:prstGeom>
          <a:noFill/>
        </p:spPr>
        <p:txBody>
          <a:bodyPr wrap="square" rtlCol="0">
            <a:spAutoFit/>
          </a:bodyPr>
          <a:lstStyle/>
          <a:p>
            <a:pPr marL="285750" indent="-285750">
              <a:lnSpc>
                <a:spcPct val="200000"/>
              </a:lnSpc>
              <a:buFont typeface="Wingdings" panose="05000000000000000000" pitchFamily="2" charset="2"/>
              <a:buChar char="Ø"/>
            </a:pPr>
            <a:r>
              <a:rPr lang="zh-CN" altLang="zh-CN" sz="1600" dirty="0">
                <a:solidFill>
                  <a:srgbClr val="FF0000"/>
                </a:solidFill>
                <a:latin typeface="微软雅黑" panose="020B0503020204020204" pitchFamily="34" charset="-122"/>
                <a:ea typeface="微软雅黑" panose="020B0503020204020204" pitchFamily="34" charset="-122"/>
              </a:rPr>
              <a:t>素描渲染：</a:t>
            </a:r>
            <a:r>
              <a:rPr lang="zh-CN" altLang="zh-CN" sz="1600" dirty="0">
                <a:latin typeface="微软雅黑" panose="020B0503020204020204" pitchFamily="34" charset="-122"/>
                <a:ea typeface="微软雅黑" panose="020B0503020204020204" pitchFamily="34" charset="-122"/>
              </a:rPr>
              <a:t>对原有的二维素描数据集进行了扩充，对原有的二维素描平面模型采用了数据增强技术，对眼睛、鼻子和嘴等部分进行了轮廓修改，使得二维素描平面模型的数据量得到了扩充，使得模型的泛化性能更佳。</a:t>
            </a:r>
            <a:endParaRPr lang="en-US" altLang="zh-CN" sz="1600" dirty="0">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Ø"/>
            </a:pPr>
            <a:r>
              <a:rPr lang="zh-CN" altLang="en-US" sz="1600" dirty="0">
                <a:solidFill>
                  <a:srgbClr val="FF0000"/>
                </a:solidFill>
                <a:latin typeface="微软雅黑" panose="020B0503020204020204" pitchFamily="34" charset="-122"/>
                <a:ea typeface="微软雅黑" panose="020B0503020204020204" pitchFamily="34" charset="-122"/>
              </a:rPr>
              <a:t>手绘素描：</a:t>
            </a:r>
            <a:r>
              <a:rPr lang="zh-CN" altLang="en-US" sz="1600" dirty="0">
                <a:latin typeface="微软雅黑" panose="020B0503020204020204" pitchFamily="34" charset="-122"/>
                <a:ea typeface="微软雅黑" panose="020B0503020204020204" pitchFamily="34" charset="-122"/>
              </a:rPr>
              <a:t>为了使得二维素描平面模型更贴近真实手绘，本文采用了多位用户真实的手绘素描模型。</a:t>
            </a:r>
            <a:endParaRPr lang="zh-CN" altLang="zh-CN" sz="1600" dirty="0">
              <a:latin typeface="微软雅黑" panose="020B0503020204020204" pitchFamily="34" charset="-122"/>
              <a:ea typeface="微软雅黑" panose="020B0503020204020204" pitchFamily="34" charset="-122"/>
            </a:endParaRPr>
          </a:p>
        </p:txBody>
      </p:sp>
      <p:pic>
        <p:nvPicPr>
          <p:cNvPr id="11" name="图片 10">
            <a:extLst>
              <a:ext uri="{FF2B5EF4-FFF2-40B4-BE49-F238E27FC236}">
                <a16:creationId xmlns:a16="http://schemas.microsoft.com/office/drawing/2014/main" id="{D1A5226D-D5A6-4605-A854-11313B9946F1}"/>
              </a:ext>
            </a:extLst>
          </p:cNvPr>
          <p:cNvPicPr/>
          <p:nvPr/>
        </p:nvPicPr>
        <p:blipFill>
          <a:blip r:embed="rId3"/>
          <a:stretch>
            <a:fillRect/>
          </a:stretch>
        </p:blipFill>
        <p:spPr>
          <a:xfrm>
            <a:off x="171417" y="1411543"/>
            <a:ext cx="5759450" cy="4257040"/>
          </a:xfrm>
          <a:prstGeom prst="rect">
            <a:avLst/>
          </a:prstGeom>
        </p:spPr>
      </p:pic>
    </p:spTree>
    <p:extLst>
      <p:ext uri="{BB962C8B-B14F-4D97-AF65-F5344CB8AC3E}">
        <p14:creationId xmlns:p14="http://schemas.microsoft.com/office/powerpoint/2010/main" val="8875779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3">
            <a:extLst>
              <a:ext uri="{FF2B5EF4-FFF2-40B4-BE49-F238E27FC236}">
                <a16:creationId xmlns:a16="http://schemas.microsoft.com/office/drawing/2014/main" id="{225BF2CD-F600-4FAB-8C10-D5B0D0B1DD91}"/>
              </a:ext>
            </a:extLst>
          </p:cNvPr>
          <p:cNvSpPr txBox="1">
            <a:spLocks/>
          </p:cNvSpPr>
          <p:nvPr/>
        </p:nvSpPr>
        <p:spPr>
          <a:xfrm>
            <a:off x="328887" y="1989006"/>
            <a:ext cx="1968488" cy="2123658"/>
          </a:xfrm>
          <a:prstGeom prst="rect">
            <a:avLst/>
          </a:prstGeom>
        </p:spPr>
        <p:txBody>
          <a:bodyPr wrap="none" lIns="0" tIns="0" rIns="0" bIns="0" anchor="ctr">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spcBef>
                <a:spcPct val="20000"/>
              </a:spcBef>
              <a:buFont typeface="Arial" pitchFamily="34" charset="0"/>
              <a:buNone/>
              <a:defRPr/>
            </a:pPr>
            <a:r>
              <a:rPr lang="en-US" sz="13800" dirty="0">
                <a:solidFill>
                  <a:srgbClr val="F9D051"/>
                </a:solidFill>
                <a:latin typeface="Arial" panose="020B0604020202020204" pitchFamily="34" charset="0"/>
                <a:cs typeface="Arial" panose="020B0604020202020204" pitchFamily="34" charset="0"/>
              </a:rPr>
              <a:t>03</a:t>
            </a:r>
          </a:p>
        </p:txBody>
      </p:sp>
      <p:cxnSp>
        <p:nvCxnSpPr>
          <p:cNvPr id="3" name="Straight Connector 13">
            <a:extLst>
              <a:ext uri="{FF2B5EF4-FFF2-40B4-BE49-F238E27FC236}">
                <a16:creationId xmlns:a16="http://schemas.microsoft.com/office/drawing/2014/main" id="{D4E73E3E-5731-41F1-B333-691D0039D622}"/>
              </a:ext>
            </a:extLst>
          </p:cNvPr>
          <p:cNvCxnSpPr>
            <a:cxnSpLocks/>
          </p:cNvCxnSpPr>
          <p:nvPr/>
        </p:nvCxnSpPr>
        <p:spPr>
          <a:xfrm flipH="1" flipV="1">
            <a:off x="1" y="4110074"/>
            <a:ext cx="7711125" cy="2590"/>
          </a:xfrm>
          <a:prstGeom prst="line">
            <a:avLst/>
          </a:prstGeom>
          <a:ln w="57150" cap="sq">
            <a:solidFill>
              <a:srgbClr val="F9D051"/>
            </a:solidFill>
            <a:prstDash val="solid"/>
            <a:headEnd type="oval"/>
          </a:ln>
        </p:spPr>
        <p:style>
          <a:lnRef idx="1">
            <a:schemeClr val="accent1"/>
          </a:lnRef>
          <a:fillRef idx="0">
            <a:schemeClr val="accent1"/>
          </a:fillRef>
          <a:effectRef idx="0">
            <a:schemeClr val="accent1"/>
          </a:effectRef>
          <a:fontRef idx="minor">
            <a:schemeClr val="tx1"/>
          </a:fontRef>
        </p:style>
      </p:cxnSp>
      <p:sp>
        <p:nvSpPr>
          <p:cNvPr id="4" name="文本框 3">
            <a:extLst>
              <a:ext uri="{FF2B5EF4-FFF2-40B4-BE49-F238E27FC236}">
                <a16:creationId xmlns:a16="http://schemas.microsoft.com/office/drawing/2014/main" id="{68DF6B3F-94FF-454E-98DE-C5E86271D7FA}"/>
              </a:ext>
            </a:extLst>
          </p:cNvPr>
          <p:cNvSpPr txBox="1"/>
          <p:nvPr/>
        </p:nvSpPr>
        <p:spPr>
          <a:xfrm>
            <a:off x="2669995" y="2119166"/>
            <a:ext cx="2571307" cy="646331"/>
          </a:xfrm>
          <a:prstGeom prst="rect">
            <a:avLst/>
          </a:prstGeom>
          <a:noFill/>
        </p:spPr>
        <p:txBody>
          <a:bodyPr wrap="square" rtlCol="0">
            <a:spAutoFit/>
          </a:bodyPr>
          <a:lstStyle>
            <a:defPPr>
              <a:defRPr lang="zh-CN"/>
            </a:defPPr>
            <a:lvl1pPr>
              <a:defRPr sz="6000" b="1" i="1">
                <a:solidFill>
                  <a:schemeClr val="bg1"/>
                </a:solidFill>
                <a:latin typeface="Meiryo UI" panose="020B0604030504040204" pitchFamily="34" charset="-128"/>
                <a:ea typeface="Meiryo UI" panose="020B0604030504040204" pitchFamily="34" charset="-128"/>
                <a:cs typeface="Meiryo UI" panose="020B0604030504040204" pitchFamily="34" charset="-128"/>
              </a:defRPr>
            </a:lvl1pPr>
          </a:lstStyle>
          <a:p>
            <a:r>
              <a:rPr lang="en-US" altLang="zh-CN" sz="3600" dirty="0">
                <a:solidFill>
                  <a:srgbClr val="2E4860"/>
                </a:solidFill>
                <a:latin typeface="Arial" panose="020B0604020202020204" pitchFamily="34" charset="0"/>
                <a:cs typeface="Arial" panose="020B0604020202020204" pitchFamily="34" charset="0"/>
              </a:rPr>
              <a:t>Part Three</a:t>
            </a:r>
            <a:endParaRPr lang="zh-CN" altLang="en-US" sz="3600" dirty="0">
              <a:solidFill>
                <a:srgbClr val="2E4860"/>
              </a:solidFill>
              <a:latin typeface="Arial" panose="020B0604020202020204" pitchFamily="34" charset="0"/>
              <a:cs typeface="Arial" panose="020B0604020202020204" pitchFamily="34" charset="0"/>
            </a:endParaRPr>
          </a:p>
        </p:txBody>
      </p:sp>
      <p:sp>
        <p:nvSpPr>
          <p:cNvPr id="6" name="文本框 5">
            <a:extLst>
              <a:ext uri="{FF2B5EF4-FFF2-40B4-BE49-F238E27FC236}">
                <a16:creationId xmlns:a16="http://schemas.microsoft.com/office/drawing/2014/main" id="{A332E8E2-15B5-49DD-9469-3F71114BBA72}"/>
              </a:ext>
            </a:extLst>
          </p:cNvPr>
          <p:cNvSpPr txBox="1"/>
          <p:nvPr/>
        </p:nvSpPr>
        <p:spPr>
          <a:xfrm>
            <a:off x="2626261" y="2957209"/>
            <a:ext cx="5210533" cy="769441"/>
          </a:xfrm>
          <a:prstGeom prst="rect">
            <a:avLst/>
          </a:prstGeom>
          <a:noFill/>
        </p:spPr>
        <p:txBody>
          <a:bodyPr wrap="square" rtlCol="0">
            <a:spAutoFit/>
          </a:bodyPr>
          <a:lstStyle/>
          <a:p>
            <a:r>
              <a:rPr lang="zh-CN" altLang="en-US" sz="4400" b="1" spc="300" dirty="0">
                <a:solidFill>
                  <a:srgbClr val="2E4860"/>
                </a:solidFill>
                <a:latin typeface="微软雅黑" panose="020B0503020204020204" pitchFamily="34" charset="-122"/>
                <a:ea typeface="微软雅黑" panose="020B0503020204020204" pitchFamily="34" charset="-122"/>
              </a:rPr>
              <a:t>模型架构实现</a:t>
            </a:r>
          </a:p>
        </p:txBody>
      </p:sp>
    </p:spTree>
    <p:extLst>
      <p:ext uri="{BB962C8B-B14F-4D97-AF65-F5344CB8AC3E}">
        <p14:creationId xmlns:p14="http://schemas.microsoft.com/office/powerpoint/2010/main" val="2273701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951954"/>
            <a:ext cx="6127751" cy="95251"/>
          </a:xfrm>
          <a:prstGeom prst="rect">
            <a:avLst/>
          </a:prstGeom>
          <a:solidFill>
            <a:srgbClr val="F8C9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rgbClr val="F8C937"/>
              </a:solidFill>
            </a:endParaRPr>
          </a:p>
        </p:txBody>
      </p:sp>
      <p:sp>
        <p:nvSpPr>
          <p:cNvPr id="5" name="矩形 4"/>
          <p:cNvSpPr/>
          <p:nvPr/>
        </p:nvSpPr>
        <p:spPr>
          <a:xfrm>
            <a:off x="0" y="3727099"/>
            <a:ext cx="12192000" cy="593355"/>
          </a:xfrm>
          <a:prstGeom prst="rect">
            <a:avLst/>
          </a:prstGeom>
          <a:solidFill>
            <a:srgbClr val="F9D0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p>
        </p:txBody>
      </p:sp>
      <p:sp>
        <p:nvSpPr>
          <p:cNvPr id="8" name="TextBox 7"/>
          <p:cNvSpPr txBox="1"/>
          <p:nvPr/>
        </p:nvSpPr>
        <p:spPr>
          <a:xfrm>
            <a:off x="145194" y="-15579"/>
            <a:ext cx="491067" cy="1036117"/>
          </a:xfrm>
          <a:prstGeom prst="rect">
            <a:avLst/>
          </a:prstGeom>
          <a:noFill/>
        </p:spPr>
        <p:txBody>
          <a:bodyPr wrap="square" rtlCol="0">
            <a:spAutoFit/>
          </a:bodyPr>
          <a:lstStyle/>
          <a:p>
            <a:r>
              <a:rPr lang="en-US" altLang="zh-CN" sz="6133" b="1" dirty="0">
                <a:solidFill>
                  <a:srgbClr val="232323"/>
                </a:solidFill>
                <a:latin typeface="Arial" panose="020B0604020202020204" pitchFamily="34" charset="0"/>
                <a:cs typeface="Arial" panose="020B0604020202020204" pitchFamily="34" charset="0"/>
              </a:rPr>
              <a:t>”</a:t>
            </a:r>
            <a:endParaRPr lang="zh-CN" altLang="en-US" sz="6133" b="1" dirty="0">
              <a:solidFill>
                <a:srgbClr val="232323"/>
              </a:solidFill>
              <a:latin typeface="Arial" panose="020B0604020202020204" pitchFamily="34" charset="0"/>
              <a:cs typeface="Arial" panose="020B0604020202020204" pitchFamily="34" charset="0"/>
            </a:endParaRPr>
          </a:p>
        </p:txBody>
      </p:sp>
      <p:sp>
        <p:nvSpPr>
          <p:cNvPr id="4" name="文本框 3">
            <a:extLst>
              <a:ext uri="{FF2B5EF4-FFF2-40B4-BE49-F238E27FC236}">
                <a16:creationId xmlns:a16="http://schemas.microsoft.com/office/drawing/2014/main" id="{1EA736A2-4408-4A4B-9D7E-2B6ED06CEBB7}"/>
              </a:ext>
            </a:extLst>
          </p:cNvPr>
          <p:cNvSpPr txBox="1"/>
          <p:nvPr/>
        </p:nvSpPr>
        <p:spPr>
          <a:xfrm>
            <a:off x="702249" y="114245"/>
            <a:ext cx="2521718" cy="707886"/>
          </a:xfrm>
          <a:prstGeom prst="rect">
            <a:avLst/>
          </a:prstGeom>
          <a:noFill/>
        </p:spPr>
        <p:txBody>
          <a:bodyPr wrap="square" rtlCol="0">
            <a:spAutoFit/>
          </a:bodyPr>
          <a:lstStyle/>
          <a:p>
            <a:r>
              <a:rPr lang="zh-CN" altLang="en-US" sz="4000" b="1" spc="300" dirty="0">
                <a:solidFill>
                  <a:srgbClr val="2E4860"/>
                </a:solidFill>
                <a:latin typeface="微软雅黑" panose="020B0503020204020204" pitchFamily="34" charset="-122"/>
                <a:ea typeface="微软雅黑" panose="020B0503020204020204" pitchFamily="34" charset="-122"/>
              </a:rPr>
              <a:t>模型架构</a:t>
            </a:r>
          </a:p>
        </p:txBody>
      </p:sp>
      <p:sp>
        <p:nvSpPr>
          <p:cNvPr id="12" name="矩形 11">
            <a:extLst>
              <a:ext uri="{FF2B5EF4-FFF2-40B4-BE49-F238E27FC236}">
                <a16:creationId xmlns:a16="http://schemas.microsoft.com/office/drawing/2014/main" id="{44B144CA-362C-45B9-AE1E-1DE187FE1AE9}"/>
              </a:ext>
            </a:extLst>
          </p:cNvPr>
          <p:cNvSpPr/>
          <p:nvPr/>
        </p:nvSpPr>
        <p:spPr>
          <a:xfrm>
            <a:off x="0" y="1062895"/>
            <a:ext cx="9051471" cy="45719"/>
          </a:xfrm>
          <a:prstGeom prst="rect">
            <a:avLst/>
          </a:prstGeom>
          <a:solidFill>
            <a:srgbClr val="2E48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rgbClr val="F8C937"/>
              </a:solidFill>
            </a:endParaRPr>
          </a:p>
        </p:txBody>
      </p:sp>
      <p:grpSp>
        <p:nvGrpSpPr>
          <p:cNvPr id="9" name="组合 8">
            <a:extLst>
              <a:ext uri="{FF2B5EF4-FFF2-40B4-BE49-F238E27FC236}">
                <a16:creationId xmlns:a16="http://schemas.microsoft.com/office/drawing/2014/main" id="{6601320B-02DC-49AF-87D1-3557CDDCDACE}"/>
              </a:ext>
            </a:extLst>
          </p:cNvPr>
          <p:cNvGrpSpPr/>
          <p:nvPr/>
        </p:nvGrpSpPr>
        <p:grpSpPr>
          <a:xfrm>
            <a:off x="10566403" y="6157003"/>
            <a:ext cx="1625597" cy="714653"/>
            <a:chOff x="10566403" y="6157003"/>
            <a:chExt cx="1625597" cy="714653"/>
          </a:xfrm>
        </p:grpSpPr>
        <p:sp>
          <p:nvSpPr>
            <p:cNvPr id="10" name="矩形 9">
              <a:extLst>
                <a:ext uri="{FF2B5EF4-FFF2-40B4-BE49-F238E27FC236}">
                  <a16:creationId xmlns:a16="http://schemas.microsoft.com/office/drawing/2014/main" id="{23AFE058-F3DC-4AEA-A1E8-4A76403BBD58}"/>
                </a:ext>
              </a:extLst>
            </p:cNvPr>
            <p:cNvSpPr/>
            <p:nvPr/>
          </p:nvSpPr>
          <p:spPr>
            <a:xfrm>
              <a:off x="10566403" y="6157003"/>
              <a:ext cx="1625597" cy="714653"/>
            </a:xfrm>
            <a:prstGeom prst="rect">
              <a:avLst/>
            </a:prstGeom>
            <a:solidFill>
              <a:srgbClr val="2E48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3" name="TextBox 4">
              <a:extLst>
                <a:ext uri="{FF2B5EF4-FFF2-40B4-BE49-F238E27FC236}">
                  <a16:creationId xmlns:a16="http://schemas.microsoft.com/office/drawing/2014/main" id="{66AF2DB5-9119-4A3C-A5EC-4C27E37A4311}"/>
                </a:ext>
              </a:extLst>
            </p:cNvPr>
            <p:cNvSpPr txBox="1"/>
            <p:nvPr/>
          </p:nvSpPr>
          <p:spPr>
            <a:xfrm>
              <a:off x="10744199" y="6309145"/>
              <a:ext cx="612775" cy="379656"/>
            </a:xfrm>
            <a:prstGeom prst="rect">
              <a:avLst/>
            </a:prstGeom>
            <a:noFill/>
          </p:spPr>
          <p:txBody>
            <a:bodyPr wrap="square" rtlCol="0">
              <a:spAutoFit/>
            </a:bodyPr>
            <a:lstStyle/>
            <a:p>
              <a:r>
                <a:rPr lang="en-US" altLang="zh-CN" sz="1867" b="1" dirty="0">
                  <a:solidFill>
                    <a:schemeClr val="bg1"/>
                  </a:solidFill>
                  <a:latin typeface="Arial" panose="020B0604020202020204" pitchFamily="34" charset="0"/>
                  <a:cs typeface="Arial" panose="020B0604020202020204" pitchFamily="34" charset="0"/>
                </a:rPr>
                <a:t>09</a:t>
              </a:r>
              <a:endParaRPr lang="zh-CN" altLang="en-US" sz="1867" b="1" dirty="0">
                <a:solidFill>
                  <a:schemeClr val="bg1"/>
                </a:solidFill>
                <a:latin typeface="Arial" panose="020B0604020202020204" pitchFamily="34" charset="0"/>
                <a:cs typeface="Arial" panose="020B0604020202020204" pitchFamily="34" charset="0"/>
              </a:endParaRPr>
            </a:p>
          </p:txBody>
        </p:sp>
      </p:grpSp>
      <p:sp>
        <p:nvSpPr>
          <p:cNvPr id="22" name="TextBox 12">
            <a:extLst>
              <a:ext uri="{FF2B5EF4-FFF2-40B4-BE49-F238E27FC236}">
                <a16:creationId xmlns:a16="http://schemas.microsoft.com/office/drawing/2014/main" id="{87ED2518-D344-4F7A-AD2E-2CADAD6CF9A1}"/>
              </a:ext>
            </a:extLst>
          </p:cNvPr>
          <p:cNvSpPr txBox="1"/>
          <p:nvPr/>
        </p:nvSpPr>
        <p:spPr>
          <a:xfrm>
            <a:off x="2316395" y="3823721"/>
            <a:ext cx="7145632" cy="400110"/>
          </a:xfrm>
          <a:prstGeom prst="rect">
            <a:avLst/>
          </a:prstGeom>
          <a:noFill/>
        </p:spPr>
        <p:txBody>
          <a:bodyPr wrap="square" rtlCol="0">
            <a:spAutoFit/>
          </a:bodyPr>
          <a:lstStyle/>
          <a:p>
            <a:pPr algn="ctr"/>
            <a:r>
              <a:rPr lang="zh-CN" altLang="en-US" sz="2000" b="1" spc="13" dirty="0">
                <a:solidFill>
                  <a:srgbClr val="2E4860"/>
                </a:solidFill>
                <a:latin typeface="Arial Black" panose="020B0A04020102020204" pitchFamily="34" charset="0"/>
                <a:ea typeface="微软雅黑" panose="020B0503020204020204" pitchFamily="34" charset="-122"/>
              </a:rPr>
              <a:t>本文所使用的网络框架结构示意图</a:t>
            </a:r>
            <a:endParaRPr lang="en-US" altLang="zh-CN" sz="2000" b="1" spc="13" dirty="0">
              <a:solidFill>
                <a:srgbClr val="2E4860"/>
              </a:solidFill>
              <a:latin typeface="Arial Black" panose="020B0A04020102020204" pitchFamily="34" charset="0"/>
              <a:ea typeface="微软雅黑" panose="020B0503020204020204" pitchFamily="34" charset="-122"/>
            </a:endParaRPr>
          </a:p>
        </p:txBody>
      </p:sp>
      <p:pic>
        <p:nvPicPr>
          <p:cNvPr id="17" name="图片 16">
            <a:extLst>
              <a:ext uri="{FF2B5EF4-FFF2-40B4-BE49-F238E27FC236}">
                <a16:creationId xmlns:a16="http://schemas.microsoft.com/office/drawing/2014/main" id="{FD4C975B-9704-41CF-BA4F-9A6D145E8D1A}"/>
              </a:ext>
            </a:extLst>
          </p:cNvPr>
          <p:cNvPicPr/>
          <p:nvPr/>
        </p:nvPicPr>
        <p:blipFill>
          <a:blip r:embed="rId2"/>
          <a:stretch>
            <a:fillRect/>
          </a:stretch>
        </p:blipFill>
        <p:spPr>
          <a:xfrm>
            <a:off x="1257692" y="1177028"/>
            <a:ext cx="9486507" cy="2459297"/>
          </a:xfrm>
          <a:prstGeom prst="rect">
            <a:avLst/>
          </a:prstGeom>
        </p:spPr>
      </p:pic>
      <p:sp>
        <p:nvSpPr>
          <p:cNvPr id="3" name="矩形 2">
            <a:extLst>
              <a:ext uri="{FF2B5EF4-FFF2-40B4-BE49-F238E27FC236}">
                <a16:creationId xmlns:a16="http://schemas.microsoft.com/office/drawing/2014/main" id="{0891C973-04B9-403A-B3A9-C33E12758B21}"/>
              </a:ext>
            </a:extLst>
          </p:cNvPr>
          <p:cNvSpPr/>
          <p:nvPr/>
        </p:nvSpPr>
        <p:spPr>
          <a:xfrm>
            <a:off x="2988296" y="1177028"/>
            <a:ext cx="3242821" cy="1708989"/>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a:extLst>
              <a:ext uri="{FF2B5EF4-FFF2-40B4-BE49-F238E27FC236}">
                <a16:creationId xmlns:a16="http://schemas.microsoft.com/office/drawing/2014/main" id="{BB75327F-53F1-421C-B7D0-A6084ACBB9D0}"/>
              </a:ext>
            </a:extLst>
          </p:cNvPr>
          <p:cNvSpPr txBox="1"/>
          <p:nvPr/>
        </p:nvSpPr>
        <p:spPr>
          <a:xfrm>
            <a:off x="322083" y="4467460"/>
            <a:ext cx="11547834" cy="1987852"/>
          </a:xfrm>
          <a:prstGeom prst="rect">
            <a:avLst/>
          </a:prstGeom>
          <a:noFill/>
        </p:spPr>
        <p:txBody>
          <a:bodyPr wrap="square" rtlCol="0">
            <a:spAutoFit/>
          </a:bodyPr>
          <a:lstStyle/>
          <a:p>
            <a:pPr>
              <a:lnSpc>
                <a:spcPct val="200000"/>
              </a:lnSpc>
            </a:pPr>
            <a:r>
              <a:rPr lang="zh-CN" altLang="en-US" sz="1600" b="1" dirty="0">
                <a:solidFill>
                  <a:srgbClr val="FF0000"/>
                </a:solidFill>
                <a:latin typeface="微软雅黑" panose="020B0503020204020204" pitchFamily="34" charset="-122"/>
                <a:ea typeface="微软雅黑" panose="020B0503020204020204" pitchFamily="34" charset="-122"/>
              </a:rPr>
              <a:t>像素</a:t>
            </a:r>
            <a:r>
              <a:rPr lang="en-US" altLang="zh-CN" sz="1600" b="1" dirty="0">
                <a:solidFill>
                  <a:srgbClr val="FF0000"/>
                </a:solidFill>
                <a:latin typeface="微软雅黑" panose="020B0503020204020204" pitchFamily="34" charset="-122"/>
                <a:ea typeface="微软雅黑" panose="020B0503020204020204" pitchFamily="34" charset="-122"/>
              </a:rPr>
              <a:t>-</a:t>
            </a:r>
            <a:r>
              <a:rPr lang="zh-CN" altLang="en-US" sz="1600" b="1" dirty="0">
                <a:solidFill>
                  <a:srgbClr val="FF0000"/>
                </a:solidFill>
                <a:latin typeface="微软雅黑" panose="020B0503020204020204" pitchFamily="34" charset="-122"/>
                <a:ea typeface="微软雅黑" panose="020B0503020204020204" pitchFamily="34" charset="-122"/>
              </a:rPr>
              <a:t>输入层</a:t>
            </a:r>
            <a:r>
              <a:rPr lang="zh-CN" altLang="en-US" sz="1600" dirty="0">
                <a:latin typeface="微软雅黑" panose="020B0503020204020204" pitchFamily="34" charset="-122"/>
                <a:ea typeface="微软雅黑" panose="020B0503020204020204" pitchFamily="34" charset="-122"/>
              </a:rPr>
              <a:t>（见图中红色框线部分）：</a:t>
            </a:r>
            <a:endParaRPr lang="en-US" altLang="zh-CN" sz="1600" dirty="0">
              <a:latin typeface="微软雅黑" panose="020B0503020204020204" pitchFamily="34" charset="-122"/>
              <a:ea typeface="微软雅黑" panose="020B0503020204020204" pitchFamily="34" charset="-122"/>
            </a:endParaRPr>
          </a:p>
          <a:p>
            <a:pPr>
              <a:lnSpc>
                <a:spcPct val="200000"/>
              </a:lnSpc>
            </a:pPr>
            <a:r>
              <a:rPr lang="zh-CN" altLang="en-US" sz="1600" dirty="0">
                <a:latin typeface="微软雅黑" panose="020B0503020204020204" pitchFamily="34" charset="-122"/>
                <a:ea typeface="微软雅黑" panose="020B0503020204020204" pitchFamily="34" charset="-122"/>
              </a:rPr>
              <a:t>       深度回归神经网络的输入是一个尺寸为</a:t>
            </a:r>
            <a:r>
              <a:rPr lang="en-US" altLang="zh-CN" sz="1600" dirty="0">
                <a:latin typeface="微软雅黑" panose="020B0503020204020204" pitchFamily="34" charset="-122"/>
                <a:ea typeface="微软雅黑" panose="020B0503020204020204" pitchFamily="34" charset="-122"/>
              </a:rPr>
              <a:t>256×256</a:t>
            </a:r>
            <a:r>
              <a:rPr lang="zh-CN" altLang="en-US" sz="1600" dirty="0">
                <a:latin typeface="微软雅黑" panose="020B0503020204020204" pitchFamily="34" charset="-122"/>
                <a:ea typeface="微软雅黑" panose="020B0503020204020204" pitchFamily="34" charset="-122"/>
              </a:rPr>
              <a:t>的二值化图像，图像包含了轮廓，部位特征和线条特征等信息。该层的图像将会被投入</a:t>
            </a:r>
            <a:r>
              <a:rPr lang="en-US" altLang="zh-CN" sz="1600" dirty="0" err="1">
                <a:latin typeface="微软雅黑" panose="020B0503020204020204" pitchFamily="34" charset="-122"/>
                <a:ea typeface="微软雅黑" panose="020B0503020204020204" pitchFamily="34" charset="-122"/>
              </a:rPr>
              <a:t>AlexNet</a:t>
            </a:r>
            <a:r>
              <a:rPr lang="zh-CN" altLang="en-US" sz="1600" dirty="0">
                <a:latin typeface="微软雅黑" panose="020B0503020204020204" pitchFamily="34" charset="-122"/>
                <a:ea typeface="微软雅黑" panose="020B0503020204020204" pitchFamily="34" charset="-122"/>
              </a:rPr>
              <a:t>模块进行训练。该模块会提取二维素描图像中的特征，其共包括</a:t>
            </a:r>
            <a:r>
              <a:rPr lang="en-US" altLang="zh-CN" sz="1600" dirty="0">
                <a:latin typeface="微软雅黑" panose="020B0503020204020204" pitchFamily="34" charset="-122"/>
                <a:ea typeface="微软雅黑" panose="020B0503020204020204" pitchFamily="34" charset="-122"/>
              </a:rPr>
              <a:t>5</a:t>
            </a:r>
            <a:r>
              <a:rPr lang="zh-CN" altLang="en-US" sz="1600" dirty="0">
                <a:latin typeface="微软雅黑" panose="020B0503020204020204" pitchFamily="34" charset="-122"/>
                <a:ea typeface="微软雅黑" panose="020B0503020204020204" pitchFamily="34" charset="-122"/>
              </a:rPr>
              <a:t>个卷积层，其</a:t>
            </a:r>
            <a:r>
              <a:rPr lang="en-US" altLang="zh-CN" sz="1600" dirty="0" err="1">
                <a:latin typeface="微软雅黑" panose="020B0503020204020204" pitchFamily="34" charset="-122"/>
                <a:ea typeface="微软雅黑" panose="020B0503020204020204" pitchFamily="34" charset="-122"/>
              </a:rPr>
              <a:t>fliter</a:t>
            </a:r>
            <a:r>
              <a:rPr lang="zh-CN" altLang="en-US" sz="1600" dirty="0">
                <a:latin typeface="微软雅黑" panose="020B0503020204020204" pitchFamily="34" charset="-122"/>
                <a:ea typeface="微软雅黑" panose="020B0503020204020204" pitchFamily="34" charset="-122"/>
              </a:rPr>
              <a:t>尺寸分别为</a:t>
            </a:r>
            <a:r>
              <a:rPr lang="en-US" altLang="zh-CN" sz="1600" dirty="0">
                <a:latin typeface="微软雅黑" panose="020B0503020204020204" pitchFamily="34" charset="-122"/>
                <a:ea typeface="微软雅黑" panose="020B0503020204020204" pitchFamily="34" charset="-122"/>
              </a:rPr>
              <a:t>11×11,5×5,3×3,3×3,3×3</a:t>
            </a:r>
            <a:r>
              <a:rPr lang="zh-CN" altLang="en-US" sz="1600" dirty="0">
                <a:latin typeface="微软雅黑" panose="020B0503020204020204" pitchFamily="34" charset="-122"/>
                <a:ea typeface="微软雅黑" panose="020B0503020204020204" pitchFamily="34" charset="-122"/>
              </a:rPr>
              <a:t>，最后由一个全连接层作为输出，并将特征信息输入到深度回归网络的全连接层中。</a:t>
            </a:r>
          </a:p>
        </p:txBody>
      </p:sp>
    </p:spTree>
    <p:extLst>
      <p:ext uri="{BB962C8B-B14F-4D97-AF65-F5344CB8AC3E}">
        <p14:creationId xmlns:p14="http://schemas.microsoft.com/office/powerpoint/2010/main" val="2612459972"/>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87</TotalTime>
  <Words>1980</Words>
  <Application>Microsoft Office PowerPoint</Application>
  <PresentationFormat>宽屏</PresentationFormat>
  <Paragraphs>105</Paragraphs>
  <Slides>20</Slides>
  <Notes>7</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20</vt:i4>
      </vt:variant>
    </vt:vector>
  </HeadingPairs>
  <TitlesOfParts>
    <vt:vector size="29" baseType="lpstr">
      <vt:lpstr>等线</vt:lpstr>
      <vt:lpstr>等线 Light</vt:lpstr>
      <vt:lpstr>黑体</vt:lpstr>
      <vt:lpstr>微软雅黑</vt:lpstr>
      <vt:lpstr>Arial</vt:lpstr>
      <vt:lpstr>Arial Black</vt:lpstr>
      <vt:lpstr>Cambria Math</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吴越 沈</dc:creator>
  <cp:lastModifiedBy>吴越 沈</cp:lastModifiedBy>
  <cp:revision>157</cp:revision>
  <dcterms:created xsi:type="dcterms:W3CDTF">2018-12-26T02:26:14Z</dcterms:created>
  <dcterms:modified xsi:type="dcterms:W3CDTF">2018-12-26T03:53:30Z</dcterms:modified>
</cp:coreProperties>
</file>