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64" r:id="rId3"/>
    <p:sldId id="265" r:id="rId4"/>
    <p:sldId id="323" r:id="rId5"/>
    <p:sldId id="275" r:id="rId6"/>
    <p:sldId id="274" r:id="rId7"/>
    <p:sldId id="332" r:id="rId8"/>
    <p:sldId id="325" r:id="rId9"/>
    <p:sldId id="340" r:id="rId10"/>
    <p:sldId id="341" r:id="rId11"/>
    <p:sldId id="342" r:id="rId12"/>
    <p:sldId id="345" r:id="rId13"/>
    <p:sldId id="346" r:id="rId14"/>
    <p:sldId id="347" r:id="rId15"/>
    <p:sldId id="348" r:id="rId16"/>
    <p:sldId id="350" r:id="rId17"/>
    <p:sldId id="349" r:id="rId18"/>
    <p:sldId id="343" r:id="rId19"/>
    <p:sldId id="344" r:id="rId20"/>
    <p:sldId id="28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352A6"/>
    <a:srgbClr val="F0D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99" autoAdjust="0"/>
    <p:restoredTop sz="82407" autoAdjust="0"/>
  </p:normalViewPr>
  <p:slideViewPr>
    <p:cSldViewPr snapToGrid="0">
      <p:cViewPr varScale="1">
        <p:scale>
          <a:sx n="90" d="100"/>
          <a:sy n="90" d="100"/>
        </p:scale>
        <p:origin x="240" y="216"/>
      </p:cViewPr>
      <p:guideLst/>
    </p:cSldViewPr>
  </p:slideViewPr>
  <p:outlineViewPr>
    <p:cViewPr>
      <p:scale>
        <a:sx n="33" d="100"/>
        <a:sy n="33" d="100"/>
      </p:scale>
      <p:origin x="0" y="-107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8CA6D-BCA8-452A-9E60-B082E53A448C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28EAC-4341-45B5-BF42-07AA5299D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6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EC04E4-14CD-4275-A0C4-9E266A4F59F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93312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8EAC-4341-45B5-BF42-07AA5299D921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5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8EAC-4341-45B5-BF42-07AA5299D921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3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8EAC-4341-45B5-BF42-07AA5299D921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706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8EAC-4341-45B5-BF42-07AA5299D921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80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8EAC-4341-45B5-BF42-07AA5299D921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241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8EAC-4341-45B5-BF42-07AA5299D921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00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C04E4-14CD-4275-A0C4-9E266A4F59F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889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8EAC-4341-45B5-BF42-07AA5299D921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32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C04E4-14CD-4275-A0C4-9E266A4F59F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2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EC04E4-14CD-4275-A0C4-9E266A4F59F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8231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EC04E4-14CD-4275-A0C4-9E266A4F59FF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084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EC04E4-14CD-4275-A0C4-9E266A4F59FF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81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8EAC-4341-45B5-BF42-07AA5299D9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9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8EAC-4341-45B5-BF42-07AA5299D921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54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8EAC-4341-45B5-BF42-07AA5299D921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634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8EAC-4341-45B5-BF42-07AA5299D921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274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28EAC-4341-45B5-BF42-07AA5299D921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84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BD89-C43A-4F2A-AD39-0A19AE8DEBA2}" type="datetime1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601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8AEA2-00DF-44DC-9E59-33FAD6D009FC}" type="datetime1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209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8168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B06B7-3FC6-4D2B-A3BB-E971E62C614F}" type="datetime1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58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6C2E-F163-4FEB-BAE5-4C8B17F87CF6}" type="datetime1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79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454-ED44-402B-96C0-FB950FF357AD}" type="datetime1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0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7B26-3E49-4B04-A79F-D9E65091A70D}" type="datetime1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49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A41C-C381-4A3C-99D5-A2A528889137}" type="datetime1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869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8E4C-DEDC-4F68-808C-1C9883CB798B}" type="datetime1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24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0FD1-E54E-4AAF-9D5F-D73131AD64D9}" type="datetime1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958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7EFD7-CC7B-401E-8E06-85EB9A3246E1}" type="datetime1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3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72D7-A1FF-41FA-A36A-90CBA5631BB5}" type="datetime1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1680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108" y="346994"/>
            <a:ext cx="1002292" cy="99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2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219199" y="6016357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363215" y="6019433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kern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2018/12/17</a:t>
            </a:r>
            <a:endParaRPr lang="zh-CN" altLang="en-US" sz="14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平行四边形 35"/>
          <p:cNvSpPr/>
          <p:nvPr/>
        </p:nvSpPr>
        <p:spPr>
          <a:xfrm>
            <a:off x="1287248" y="521494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平行四边形 37"/>
          <p:cNvSpPr/>
          <p:nvPr/>
        </p:nvSpPr>
        <p:spPr>
          <a:xfrm>
            <a:off x="7626911" y="6016357"/>
            <a:ext cx="2555776" cy="288032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平行四边形 12"/>
          <p:cNvSpPr/>
          <p:nvPr/>
        </p:nvSpPr>
        <p:spPr>
          <a:xfrm>
            <a:off x="2799416" y="521494"/>
            <a:ext cx="2555776" cy="288032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09372" y="2532757"/>
            <a:ext cx="8518956" cy="2388864"/>
            <a:chOff x="4618718" y="2922814"/>
            <a:chExt cx="8518956" cy="2185507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744618" y="3873168"/>
              <a:ext cx="8393056" cy="3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18718" y="2922814"/>
              <a:ext cx="4600940" cy="743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4000" b="1" kern="0" dirty="0" err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EnglishHelper</a:t>
              </a:r>
              <a:r>
                <a:rPr lang="en-US" altLang="zh-CN" sz="4000" b="1" kern="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4000" b="1" kern="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r>
                <a:rPr lang="zh-CN" altLang="en-US" sz="4000" b="1" kern="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4000" b="1" kern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48143" y="4221088"/>
              <a:ext cx="184731" cy="309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600" b="1" kern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66418" y="4179118"/>
              <a:ext cx="2811988" cy="929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kern="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制作人</a:t>
              </a:r>
              <a:r>
                <a:rPr lang="zh-CN" altLang="en-US" sz="2000" b="1" kern="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000" b="1" kern="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b="1" kern="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季</a:t>
              </a:r>
              <a:r>
                <a:rPr lang="zh-CN" altLang="en-US" sz="2000" b="1" kern="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豪杰</a:t>
              </a:r>
              <a:endParaRPr lang="en-US" altLang="zh-CN" sz="2000" b="1" kern="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000" b="1" kern="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指导</a:t>
              </a:r>
              <a:r>
                <a:rPr lang="zh-CN" altLang="en-US" sz="2000" b="1" kern="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老师： </a:t>
              </a:r>
              <a:r>
                <a:rPr lang="zh-CN" altLang="en-US" sz="2000" b="1" kern="0" dirty="0" smtClean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李启雷老师</a:t>
              </a:r>
              <a:endParaRPr lang="en-US" altLang="zh-CN" sz="2000" b="1" kern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65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  <a:latin typeface="+mj-ea"/>
                <a:ea typeface="+mj-ea"/>
              </a:rPr>
              <a:pPr/>
              <a:t>10</a:t>
            </a:fld>
            <a:endParaRPr lang="zh-CN" altLang="en-US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03512" y="548680"/>
            <a:ext cx="8856984" cy="648072"/>
            <a:chOff x="179512" y="548680"/>
            <a:chExt cx="8856984" cy="648072"/>
          </a:xfrm>
        </p:grpSpPr>
        <p:sp>
          <p:nvSpPr>
            <p:cNvPr id="5" name="平行四边形 4"/>
            <p:cNvSpPr/>
            <p:nvPr/>
          </p:nvSpPr>
          <p:spPr>
            <a:xfrm>
              <a:off x="179512" y="548680"/>
              <a:ext cx="2448272" cy="648072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2627784" y="548680"/>
              <a:ext cx="6408712" cy="64807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11560" y="62068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功能</a:t>
              </a:r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介绍</a:t>
              </a:r>
              <a:endParaRPr lang="zh-CN" altLang="en-US" sz="2800" b="1" dirty="0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843808" y="6630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297FD5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大图</a:t>
              </a:r>
              <a:endParaRPr lang="zh-CN" altLang="en-US" sz="2400" b="1" dirty="0">
                <a:solidFill>
                  <a:srgbClr val="297FD5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5686638" y="2017570"/>
            <a:ext cx="42810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大图</a:t>
            </a:r>
            <a:endParaRPr lang="en-US" altLang="zh-CN" sz="2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假如遇到图片太小看不清，可以点击大图按钮或者图片，该</a:t>
            </a:r>
            <a:r>
              <a:rPr lang="en-US" altLang="zh-CN" sz="2000" dirty="0"/>
              <a:t>app</a:t>
            </a:r>
            <a:r>
              <a:rPr lang="zh-CN" altLang="en-US" sz="2000" dirty="0"/>
              <a:t>会在</a:t>
            </a:r>
            <a:r>
              <a:rPr lang="en-US" altLang="zh-CN" sz="2000" dirty="0"/>
              <a:t>1</a:t>
            </a:r>
            <a:r>
              <a:rPr lang="zh-CN" altLang="en-US" sz="2000" dirty="0"/>
              <a:t>秒内放大图片。再点击任意一处，图片将会在</a:t>
            </a:r>
            <a:r>
              <a:rPr lang="en-US" altLang="zh-CN" sz="2000" dirty="0"/>
              <a:t>1</a:t>
            </a:r>
            <a:r>
              <a:rPr lang="zh-CN" altLang="en-US" sz="2000" dirty="0"/>
              <a:t>秒内变回原样。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703512" y="1436277"/>
            <a:ext cx="2552400" cy="494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  <a:latin typeface="+mj-ea"/>
                <a:ea typeface="+mj-ea"/>
              </a:rPr>
              <a:pPr/>
              <a:t>11</a:t>
            </a:fld>
            <a:endParaRPr lang="zh-CN" altLang="en-US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03512" y="548680"/>
            <a:ext cx="8856984" cy="648072"/>
            <a:chOff x="179512" y="548680"/>
            <a:chExt cx="8856984" cy="648072"/>
          </a:xfrm>
        </p:grpSpPr>
        <p:sp>
          <p:nvSpPr>
            <p:cNvPr id="5" name="平行四边形 4"/>
            <p:cNvSpPr/>
            <p:nvPr/>
          </p:nvSpPr>
          <p:spPr>
            <a:xfrm>
              <a:off x="179512" y="548680"/>
              <a:ext cx="2448272" cy="648072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2627784" y="548680"/>
              <a:ext cx="6408712" cy="64807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11560" y="62068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功能</a:t>
              </a:r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介绍</a:t>
              </a:r>
              <a:endParaRPr lang="zh-CN" altLang="en-US" sz="2800" b="1" dirty="0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843808" y="6630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297FD5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提示</a:t>
              </a:r>
              <a:endParaRPr lang="zh-CN" altLang="en-US" sz="2400" b="1" dirty="0">
                <a:solidFill>
                  <a:srgbClr val="297FD5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5686638" y="2017570"/>
            <a:ext cx="428106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提示</a:t>
            </a:r>
            <a:endParaRPr lang="en-US" altLang="zh-CN" sz="2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每次使用将会扣除</a:t>
            </a:r>
            <a:r>
              <a:rPr lang="en-US" altLang="zh-CN" sz="2000" dirty="0"/>
              <a:t>100</a:t>
            </a:r>
            <a:r>
              <a:rPr lang="zh-CN" altLang="en-US" sz="2000" dirty="0"/>
              <a:t>金币，点击提示后，会清空答案按钮，同时给出正确单词的第一个字母。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703512" y="1348400"/>
            <a:ext cx="2825626" cy="51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4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  <a:latin typeface="+mj-ea"/>
                <a:ea typeface="+mj-ea"/>
              </a:rPr>
              <a:pPr/>
              <a:t>12</a:t>
            </a:fld>
            <a:endParaRPr lang="zh-CN" altLang="en-US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03512" y="548680"/>
            <a:ext cx="8856984" cy="648072"/>
            <a:chOff x="179512" y="548680"/>
            <a:chExt cx="8856984" cy="648072"/>
          </a:xfrm>
        </p:grpSpPr>
        <p:sp>
          <p:nvSpPr>
            <p:cNvPr id="5" name="平行四边形 4"/>
            <p:cNvSpPr/>
            <p:nvPr/>
          </p:nvSpPr>
          <p:spPr>
            <a:xfrm>
              <a:off x="179512" y="548680"/>
              <a:ext cx="2448272" cy="648072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2627784" y="548680"/>
              <a:ext cx="6408712" cy="64807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11560" y="62068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功能</a:t>
              </a:r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介绍</a:t>
              </a:r>
              <a:endParaRPr lang="zh-CN" altLang="en-US" sz="2800" b="1" dirty="0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843808" y="663079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297FD5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下一题</a:t>
              </a:r>
              <a:endParaRPr lang="zh-CN" altLang="en-US" sz="2400" b="1" dirty="0">
                <a:solidFill>
                  <a:srgbClr val="297FD5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5658063" y="2046145"/>
            <a:ext cx="428106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下一题</a:t>
            </a:r>
            <a:endParaRPr lang="en-US" altLang="zh-CN" sz="2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单击下一题，会显示另外一个单词的图片，并进行单词拼写。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同时会自动生成匹配的按钮数量及选项 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603238" y="1348400"/>
            <a:ext cx="2685600" cy="51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  <a:latin typeface="+mj-ea"/>
                <a:ea typeface="+mj-ea"/>
              </a:rPr>
              <a:pPr/>
              <a:t>13</a:t>
            </a:fld>
            <a:endParaRPr lang="zh-CN" altLang="en-US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03512" y="548680"/>
            <a:ext cx="8856984" cy="648072"/>
            <a:chOff x="179512" y="548680"/>
            <a:chExt cx="8856984" cy="648072"/>
          </a:xfrm>
        </p:grpSpPr>
        <p:sp>
          <p:nvSpPr>
            <p:cNvPr id="5" name="平行四边形 4"/>
            <p:cNvSpPr/>
            <p:nvPr/>
          </p:nvSpPr>
          <p:spPr>
            <a:xfrm>
              <a:off x="179512" y="548680"/>
              <a:ext cx="2448272" cy="648072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2627784" y="548680"/>
              <a:ext cx="6408712" cy="64807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11560" y="62068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功能</a:t>
              </a:r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介绍</a:t>
              </a:r>
              <a:endParaRPr lang="zh-CN" altLang="en-US" sz="2800" b="1" dirty="0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843808" y="663079"/>
              <a:ext cx="30460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297FD5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单词</a:t>
              </a:r>
              <a:r>
                <a:rPr lang="zh-CN" altLang="en-US" sz="2400" b="1" dirty="0">
                  <a:solidFill>
                    <a:srgbClr val="297FD5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拼写正确的提示 </a:t>
              </a:r>
              <a:endParaRPr lang="zh-CN" altLang="en-US" sz="2400" b="1" dirty="0">
                <a:solidFill>
                  <a:srgbClr val="297FD5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5686638" y="2017570"/>
            <a:ext cx="428106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单词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拼写正确的提示 </a:t>
            </a:r>
            <a:endParaRPr lang="en-US" altLang="zh-CN" sz="2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假如拼写成功，单词会显示蓝色，同时加</a:t>
            </a:r>
            <a:r>
              <a:rPr lang="en-US" altLang="zh-CN" sz="2000" dirty="0"/>
              <a:t>100</a:t>
            </a:r>
            <a:r>
              <a:rPr lang="zh-CN" altLang="en-US" sz="2000" dirty="0"/>
              <a:t>金币，并进入下一题。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703512" y="1475400"/>
            <a:ext cx="2413635" cy="469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2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  <a:latin typeface="+mj-ea"/>
                <a:ea typeface="+mj-ea"/>
              </a:rPr>
              <a:pPr/>
              <a:t>14</a:t>
            </a:fld>
            <a:endParaRPr lang="zh-CN" altLang="en-US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03512" y="548680"/>
            <a:ext cx="8856984" cy="648072"/>
            <a:chOff x="179512" y="548680"/>
            <a:chExt cx="8856984" cy="648072"/>
          </a:xfrm>
        </p:grpSpPr>
        <p:sp>
          <p:nvSpPr>
            <p:cNvPr id="5" name="平行四边形 4"/>
            <p:cNvSpPr/>
            <p:nvPr/>
          </p:nvSpPr>
          <p:spPr>
            <a:xfrm>
              <a:off x="179512" y="548680"/>
              <a:ext cx="2448272" cy="648072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2627784" y="548680"/>
              <a:ext cx="6408712" cy="64807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11560" y="62068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功能</a:t>
              </a:r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介绍</a:t>
              </a:r>
              <a:endParaRPr lang="zh-CN" altLang="en-US" sz="2800" b="1" dirty="0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843808" y="663079"/>
              <a:ext cx="30460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297FD5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单词</a:t>
              </a:r>
              <a:r>
                <a:rPr lang="zh-CN" altLang="en-US" sz="2400" b="1" dirty="0">
                  <a:solidFill>
                    <a:srgbClr val="297FD5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拼写错误的提示 </a:t>
              </a:r>
              <a:endParaRPr lang="zh-CN" altLang="en-US" sz="2400" b="1" dirty="0">
                <a:solidFill>
                  <a:srgbClr val="297FD5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5686638" y="2017570"/>
            <a:ext cx="428106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单词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拼写错误的提示 </a:t>
            </a:r>
            <a:endParaRPr lang="en-US" altLang="zh-CN" sz="2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假如拼写失败，单词会显示红色，如下图所示 </a:t>
            </a:r>
            <a:r>
              <a:rPr lang="zh-CN" altLang="en-US" sz="2000" dirty="0" smtClean="0"/>
              <a:t>。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658139" y="1501752"/>
            <a:ext cx="2493645" cy="484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  <a:latin typeface="+mj-ea"/>
                <a:ea typeface="+mj-ea"/>
              </a:rPr>
              <a:pPr/>
              <a:t>15</a:t>
            </a:fld>
            <a:endParaRPr lang="zh-CN" altLang="en-US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03512" y="548680"/>
            <a:ext cx="8856984" cy="648072"/>
            <a:chOff x="179512" y="548680"/>
            <a:chExt cx="8856984" cy="648072"/>
          </a:xfrm>
        </p:grpSpPr>
        <p:sp>
          <p:nvSpPr>
            <p:cNvPr id="5" name="平行四边形 4"/>
            <p:cNvSpPr/>
            <p:nvPr/>
          </p:nvSpPr>
          <p:spPr>
            <a:xfrm>
              <a:off x="179512" y="548680"/>
              <a:ext cx="2448272" cy="648072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2627784" y="548680"/>
              <a:ext cx="6408712" cy="64807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11560" y="62068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功能</a:t>
              </a:r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介绍</a:t>
              </a:r>
              <a:endParaRPr lang="zh-CN" altLang="en-US" sz="2800" b="1" dirty="0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843808" y="663079"/>
              <a:ext cx="1507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297FD5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一</a:t>
              </a:r>
              <a:r>
                <a:rPr lang="zh-CN" altLang="en-US" sz="2400" b="1" dirty="0">
                  <a:solidFill>
                    <a:srgbClr val="297FD5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轮答完 </a:t>
              </a:r>
              <a:endParaRPr lang="zh-CN" altLang="en-US" sz="2400" b="1" dirty="0">
                <a:solidFill>
                  <a:srgbClr val="297FD5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5686638" y="2017570"/>
            <a:ext cx="428106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轮答完 </a:t>
            </a:r>
            <a:endParaRPr lang="en-US" altLang="zh-CN" sz="2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一轮答完后，可以继续选择下一轮，或者查看已学习的单词。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666220" y="1445872"/>
            <a:ext cx="2522855" cy="490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  <a:latin typeface="+mj-ea"/>
                <a:ea typeface="+mj-ea"/>
              </a:rPr>
              <a:pPr/>
              <a:t>16</a:t>
            </a:fld>
            <a:endParaRPr lang="zh-CN" altLang="en-US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03512" y="548680"/>
            <a:ext cx="8856984" cy="648072"/>
            <a:chOff x="179512" y="548680"/>
            <a:chExt cx="8856984" cy="648072"/>
          </a:xfrm>
        </p:grpSpPr>
        <p:sp>
          <p:nvSpPr>
            <p:cNvPr id="5" name="平行四边形 4"/>
            <p:cNvSpPr/>
            <p:nvPr/>
          </p:nvSpPr>
          <p:spPr>
            <a:xfrm>
              <a:off x="179512" y="548680"/>
              <a:ext cx="2448272" cy="648072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2627784" y="548680"/>
              <a:ext cx="6408712" cy="64807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11560" y="62068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功能</a:t>
              </a:r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介绍</a:t>
              </a:r>
              <a:endParaRPr lang="zh-CN" altLang="en-US" sz="2800" b="1" dirty="0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843808" y="663079"/>
              <a:ext cx="18149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297FD5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已学习单词 </a:t>
              </a:r>
              <a:endParaRPr lang="zh-CN" altLang="en-US" sz="2400" b="1" dirty="0">
                <a:solidFill>
                  <a:srgbClr val="297FD5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5686638" y="2017570"/>
            <a:ext cx="428106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学习单词 </a:t>
            </a:r>
            <a:endParaRPr lang="en-US" altLang="zh-CN" sz="2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该功能将显示已经学习过的单词列表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585912" y="1348400"/>
            <a:ext cx="2671763" cy="51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2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  <a:latin typeface="+mj-ea"/>
                <a:ea typeface="+mj-ea"/>
              </a:rPr>
              <a:pPr/>
              <a:t>17</a:t>
            </a:fld>
            <a:endParaRPr lang="zh-CN" altLang="en-US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03512" y="548680"/>
            <a:ext cx="8856984" cy="648072"/>
            <a:chOff x="179512" y="548680"/>
            <a:chExt cx="8856984" cy="648072"/>
          </a:xfrm>
        </p:grpSpPr>
        <p:sp>
          <p:nvSpPr>
            <p:cNvPr id="5" name="平行四边形 4"/>
            <p:cNvSpPr/>
            <p:nvPr/>
          </p:nvSpPr>
          <p:spPr>
            <a:xfrm>
              <a:off x="179512" y="548680"/>
              <a:ext cx="2448272" cy="648072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2627784" y="548680"/>
              <a:ext cx="6408712" cy="64807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11560" y="62068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功能</a:t>
              </a:r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介绍</a:t>
              </a:r>
              <a:endParaRPr lang="zh-CN" altLang="en-US" sz="2800" b="1" dirty="0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843808" y="663079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297FD5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创建对战房间</a:t>
              </a:r>
              <a:endParaRPr lang="zh-CN" altLang="en-US" sz="2400" b="1" dirty="0">
                <a:solidFill>
                  <a:srgbClr val="297FD5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5686638" y="2017570"/>
            <a:ext cx="428106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对战房间 </a:t>
            </a:r>
            <a:endParaRPr lang="en-US" altLang="zh-CN" sz="2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/>
              <a:t>该功能有点复杂，还在制作当中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703512" y="1535850"/>
            <a:ext cx="2547341" cy="4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1631504" y="548680"/>
            <a:ext cx="3491880" cy="1008112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平行四边形 2"/>
          <p:cNvSpPr/>
          <p:nvPr/>
        </p:nvSpPr>
        <p:spPr>
          <a:xfrm>
            <a:off x="3071664" y="1052736"/>
            <a:ext cx="2448272" cy="64807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8976320" y="630932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134070" y="6335743"/>
            <a:ext cx="706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 </a:t>
            </a:r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6384032" y="6309320"/>
            <a:ext cx="2555776" cy="288032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135561" y="2695434"/>
            <a:ext cx="7443093" cy="116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zh-CN" altLang="en-US" sz="6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致谢</a:t>
            </a:r>
            <a:endParaRPr lang="zh-CN" altLang="en-US" sz="66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3791744" y="1196752"/>
            <a:ext cx="1055674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PART </a:t>
            </a: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928145" y="2418463"/>
            <a:ext cx="6264275" cy="1587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cxnSp>
        <p:nvCxnSpPr>
          <p:cNvPr id="16" name="直接连接符 15"/>
          <p:cNvCxnSpPr/>
          <p:nvPr/>
        </p:nvCxnSpPr>
        <p:spPr>
          <a:xfrm>
            <a:off x="2999583" y="4147249"/>
            <a:ext cx="6264275" cy="1588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37600" y="6168050"/>
            <a:ext cx="2844800" cy="365125"/>
          </a:xfrm>
        </p:spPr>
        <p:txBody>
          <a:bodyPr/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15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20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703512" y="548680"/>
            <a:ext cx="8856984" cy="1026115"/>
            <a:chOff x="179512" y="548680"/>
            <a:chExt cx="8856984" cy="1026115"/>
          </a:xfrm>
        </p:grpSpPr>
        <p:sp>
          <p:nvSpPr>
            <p:cNvPr id="4" name="平行四边形 3"/>
            <p:cNvSpPr/>
            <p:nvPr/>
          </p:nvSpPr>
          <p:spPr>
            <a:xfrm>
              <a:off x="179512" y="548680"/>
              <a:ext cx="2448272" cy="648072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2627784" y="548680"/>
              <a:ext cx="6408712" cy="64807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6" name="TextBox 7"/>
            <p:cNvSpPr txBox="1"/>
            <p:nvPr/>
          </p:nvSpPr>
          <p:spPr>
            <a:xfrm>
              <a:off x="611560" y="620688"/>
              <a:ext cx="90281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prstClr val="white"/>
                  </a:solidFill>
                  <a:latin typeface="+mj-ea"/>
                  <a:cs typeface="Times New Roman" panose="02020603050405020304" pitchFamily="18" charset="0"/>
                </a:rPr>
                <a:t>致谢</a:t>
              </a:r>
            </a:p>
            <a:p>
              <a:endParaRPr lang="zh-CN" altLang="en-US" sz="2800" b="1" dirty="0">
                <a:solidFill>
                  <a:prstClr val="white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2843808" y="6630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297FD5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致谢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1112189" y="2272288"/>
            <a:ext cx="9993131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200" kern="100" dirty="0" smtClean="0">
                <a:latin typeface="+mj-ea"/>
                <a:ea typeface="+mj-ea"/>
              </a:rPr>
              <a:t>  </a:t>
            </a:r>
            <a:r>
              <a:rPr lang="zh-CN" altLang="en-US" sz="2200" kern="100" dirty="0" smtClean="0">
                <a:latin typeface="+mj-ea"/>
                <a:ea typeface="+mj-ea"/>
              </a:rPr>
              <a:t> </a:t>
            </a:r>
            <a:r>
              <a:rPr lang="zh-CN" altLang="zh-CN" sz="2200" kern="100" dirty="0" smtClean="0">
                <a:latin typeface="+mj-ea"/>
                <a:ea typeface="+mj-ea"/>
              </a:rPr>
              <a:t>在</a:t>
            </a:r>
            <a:r>
              <a:rPr lang="zh-CN" altLang="en-US" sz="2200" kern="100" dirty="0" smtClean="0">
                <a:latin typeface="+mj-ea"/>
                <a:ea typeface="+mj-ea"/>
              </a:rPr>
              <a:t>秋学期</a:t>
            </a:r>
            <a:r>
              <a:rPr lang="zh-CN" altLang="zh-CN" sz="2200" kern="100" dirty="0" smtClean="0">
                <a:latin typeface="+mj-ea"/>
                <a:ea typeface="+mj-ea"/>
              </a:rPr>
              <a:t>的期间，</a:t>
            </a:r>
            <a:r>
              <a:rPr lang="zh-CN" altLang="zh-CN" sz="2200" kern="100" dirty="0" smtClean="0">
                <a:latin typeface="+mj-ea"/>
                <a:ea typeface="+mj-ea"/>
              </a:rPr>
              <a:t>我要感谢</a:t>
            </a:r>
            <a:r>
              <a:rPr lang="zh-CN" altLang="en-US" sz="2200" kern="100" dirty="0" smtClean="0">
                <a:latin typeface="+mj-ea"/>
                <a:ea typeface="+mj-ea"/>
              </a:rPr>
              <a:t>任课</a:t>
            </a:r>
            <a:r>
              <a:rPr lang="zh-CN" altLang="zh-CN" sz="2200" kern="100" dirty="0" smtClean="0">
                <a:latin typeface="+mj-ea"/>
                <a:ea typeface="+mj-ea"/>
              </a:rPr>
              <a:t>老师</a:t>
            </a:r>
            <a:r>
              <a:rPr lang="zh-CN" altLang="en-US" sz="2200" kern="100" dirty="0" smtClean="0">
                <a:solidFill>
                  <a:srgbClr val="FF0000"/>
                </a:solidFill>
                <a:latin typeface="+mj-ea"/>
                <a:ea typeface="+mj-ea"/>
              </a:rPr>
              <a:t>李启雷</a:t>
            </a:r>
            <a:r>
              <a:rPr lang="zh-CN" altLang="en-US" sz="2200" kern="100" dirty="0" smtClean="0">
                <a:solidFill>
                  <a:srgbClr val="FF0000"/>
                </a:solidFill>
                <a:latin typeface="+mj-ea"/>
                <a:ea typeface="+mj-ea"/>
              </a:rPr>
              <a:t>老师</a:t>
            </a:r>
            <a:r>
              <a:rPr lang="zh-CN" altLang="zh-CN" sz="2200" kern="100" dirty="0" smtClean="0">
                <a:latin typeface="+mj-ea"/>
                <a:ea typeface="+mj-ea"/>
              </a:rPr>
              <a:t>悉心</a:t>
            </a:r>
            <a:r>
              <a:rPr lang="zh-CN" altLang="zh-CN" sz="2200" kern="100" dirty="0">
                <a:latin typeface="+mj-ea"/>
                <a:ea typeface="+mj-ea"/>
              </a:rPr>
              <a:t>的教导使</a:t>
            </a:r>
            <a:r>
              <a:rPr lang="zh-CN" altLang="zh-CN" sz="2200" kern="100" dirty="0" smtClean="0">
                <a:latin typeface="+mj-ea"/>
                <a:ea typeface="+mj-ea"/>
              </a:rPr>
              <a:t>我得以</a:t>
            </a:r>
            <a:r>
              <a:rPr lang="zh-CN" altLang="zh-CN" sz="2200" kern="100" dirty="0">
                <a:latin typeface="+mj-ea"/>
                <a:ea typeface="+mj-ea"/>
              </a:rPr>
              <a:t>有幸进入</a:t>
            </a:r>
            <a:r>
              <a:rPr lang="zh-CN" altLang="zh-CN" sz="2200" kern="100" dirty="0" smtClean="0">
                <a:latin typeface="+mj-ea"/>
                <a:ea typeface="+mj-ea"/>
              </a:rPr>
              <a:t>了</a:t>
            </a:r>
            <a:r>
              <a:rPr lang="en-US" altLang="zh-CN" sz="2200" kern="100" dirty="0" err="1" smtClean="0">
                <a:latin typeface="+mj-ea"/>
                <a:ea typeface="+mj-ea"/>
              </a:rPr>
              <a:t>iphone</a:t>
            </a:r>
            <a:r>
              <a:rPr lang="zh-CN" altLang="en-US" sz="2200" kern="100" dirty="0" smtClean="0">
                <a:latin typeface="+mj-ea"/>
                <a:ea typeface="+mj-ea"/>
              </a:rPr>
              <a:t>开发</a:t>
            </a:r>
            <a:r>
              <a:rPr lang="zh-CN" altLang="zh-CN" sz="2200" kern="100" dirty="0" smtClean="0">
                <a:latin typeface="+mj-ea"/>
                <a:ea typeface="+mj-ea"/>
              </a:rPr>
              <a:t>这</a:t>
            </a:r>
            <a:r>
              <a:rPr lang="zh-CN" altLang="zh-CN" sz="2200" kern="100" dirty="0">
                <a:latin typeface="+mj-ea"/>
                <a:ea typeface="+mj-ea"/>
              </a:rPr>
              <a:t>一</a:t>
            </a:r>
            <a:r>
              <a:rPr lang="zh-CN" altLang="zh-CN" sz="2200" kern="100" dirty="0" smtClean="0">
                <a:latin typeface="+mj-ea"/>
                <a:ea typeface="+mj-ea"/>
              </a:rPr>
              <a:t>我并未</a:t>
            </a:r>
            <a:r>
              <a:rPr lang="zh-CN" altLang="zh-CN" sz="2200" kern="100" dirty="0">
                <a:latin typeface="+mj-ea"/>
                <a:ea typeface="+mj-ea"/>
              </a:rPr>
              <a:t>接触过的领域并</a:t>
            </a:r>
            <a:r>
              <a:rPr lang="zh-CN" altLang="zh-CN" sz="2200" kern="100" dirty="0" smtClean="0">
                <a:latin typeface="+mj-ea"/>
                <a:ea typeface="+mj-ea"/>
              </a:rPr>
              <a:t>使</a:t>
            </a:r>
            <a:r>
              <a:rPr lang="zh-CN" altLang="zh-CN" sz="2200" kern="100" dirty="0" smtClean="0">
                <a:latin typeface="+mj-ea"/>
                <a:ea typeface="+mj-ea"/>
              </a:rPr>
              <a:t>我产生</a:t>
            </a:r>
            <a:r>
              <a:rPr lang="zh-CN" altLang="zh-CN" sz="2200" kern="100" dirty="0">
                <a:latin typeface="+mj-ea"/>
                <a:ea typeface="+mj-ea"/>
              </a:rPr>
              <a:t>了探索这一领域的</a:t>
            </a:r>
            <a:r>
              <a:rPr lang="zh-CN" altLang="zh-CN" sz="2200" kern="100" dirty="0" smtClean="0">
                <a:latin typeface="+mj-ea"/>
                <a:ea typeface="+mj-ea"/>
              </a:rPr>
              <a:t>兴趣</a:t>
            </a:r>
            <a:r>
              <a:rPr lang="zh-CN" altLang="en-US" sz="2200" kern="100" dirty="0" smtClean="0">
                <a:latin typeface="+mj-ea"/>
                <a:ea typeface="+mj-ea"/>
              </a:rPr>
              <a:t>。</a:t>
            </a:r>
            <a:r>
              <a:rPr lang="en-US" altLang="zh-CN" sz="2200" kern="100" dirty="0" smtClean="0">
                <a:latin typeface="+mj-ea"/>
                <a:ea typeface="+mj-ea"/>
              </a:rPr>
              <a:t>  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200" kern="100" dirty="0">
                <a:latin typeface="+mj-ea"/>
                <a:ea typeface="+mj-ea"/>
              </a:rPr>
              <a:t> </a:t>
            </a:r>
            <a:r>
              <a:rPr lang="zh-CN" altLang="en-US" sz="2200" kern="100" dirty="0" smtClean="0">
                <a:latin typeface="+mj-ea"/>
                <a:ea typeface="+mj-ea"/>
              </a:rPr>
              <a:t>  </a:t>
            </a:r>
            <a:r>
              <a:rPr lang="en-US" altLang="zh-CN" sz="2200" kern="100" dirty="0" smtClean="0">
                <a:latin typeface="+mj-ea"/>
                <a:ea typeface="+mj-ea"/>
              </a:rPr>
              <a:t>  </a:t>
            </a:r>
            <a:endParaRPr lang="zh-CN" altLang="zh-CN" sz="2200" kern="100" dirty="0">
              <a:effectLst/>
              <a:latin typeface="+mj-ea"/>
              <a:ea typeface="+mj-ea"/>
            </a:endParaRPr>
          </a:p>
        </p:txBody>
      </p:sp>
      <p:sp>
        <p:nvSpPr>
          <p:cNvPr id="14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37600" y="6168050"/>
            <a:ext cx="2844800" cy="365125"/>
          </a:xfrm>
        </p:spPr>
        <p:txBody>
          <a:bodyPr/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16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1631504" y="548680"/>
            <a:ext cx="3491880" cy="1008112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" name="平行四边形 3"/>
          <p:cNvSpPr/>
          <p:nvPr/>
        </p:nvSpPr>
        <p:spPr>
          <a:xfrm>
            <a:off x="3071664" y="1052736"/>
            <a:ext cx="2448272" cy="64807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7086" y="11247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kern="0" dirty="0">
                <a:solidFill>
                  <a:schemeClr val="bg1"/>
                </a:solidFill>
              </a:rPr>
              <a:t>目录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116185" y="1511105"/>
            <a:ext cx="17276" cy="467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63844" y="2367549"/>
            <a:ext cx="1362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PART1</a:t>
            </a:r>
            <a:endParaRPr lang="zh-CN" altLang="en-US" sz="2800" b="1" kern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3847" y="3114635"/>
            <a:ext cx="1362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PART2</a:t>
            </a:r>
            <a:endParaRPr lang="zh-CN" altLang="en-US" sz="2800" b="1" kern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63846" y="3822446"/>
            <a:ext cx="1362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PART3</a:t>
            </a:r>
            <a:endParaRPr lang="zh-CN" altLang="en-US" sz="2800" b="1" kern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63846" y="4544892"/>
            <a:ext cx="1362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PART4</a:t>
            </a:r>
            <a:endParaRPr lang="zh-CN" altLang="en-US" sz="2800" b="1" kern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29697" y="2278407"/>
            <a:ext cx="1308371" cy="580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0" dirty="0" smtClean="0">
                <a:solidFill>
                  <a:schemeClr val="accent2"/>
                </a:solidFill>
              </a:rPr>
              <a:t>APP</a:t>
            </a:r>
            <a:r>
              <a:rPr lang="zh-CN" altLang="en-US" sz="2400" b="1" kern="0" dirty="0" smtClean="0">
                <a:solidFill>
                  <a:schemeClr val="accent2"/>
                </a:solidFill>
              </a:rPr>
              <a:t>概述</a:t>
            </a:r>
            <a:endParaRPr lang="en-US" altLang="zh-CN" sz="2400" b="1" kern="0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28087" y="3018405"/>
            <a:ext cx="1308371" cy="580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0" dirty="0" smtClean="0">
                <a:solidFill>
                  <a:schemeClr val="accent2"/>
                </a:solidFill>
              </a:rPr>
              <a:t>APP</a:t>
            </a:r>
            <a:r>
              <a:rPr lang="zh-CN" altLang="en-US" sz="2400" b="1" kern="0" dirty="0" smtClean="0">
                <a:solidFill>
                  <a:schemeClr val="accent2"/>
                </a:solidFill>
              </a:rPr>
              <a:t>界面</a:t>
            </a:r>
            <a:endParaRPr lang="en-US" altLang="zh-CN" sz="2400" b="1" kern="0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9654" y="3858122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kern="0" dirty="0" smtClean="0">
                <a:solidFill>
                  <a:schemeClr val="accent2"/>
                </a:solidFill>
              </a:rPr>
              <a:t>APP</a:t>
            </a:r>
            <a:r>
              <a:rPr lang="zh-CN" altLang="en-US" sz="2400" b="1" kern="0" dirty="0" smtClean="0">
                <a:solidFill>
                  <a:schemeClr val="accent2"/>
                </a:solidFill>
              </a:rPr>
              <a:t>功能</a:t>
            </a:r>
            <a:endParaRPr lang="zh-CN" altLang="en-US" sz="2400" b="1" kern="0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9668" y="459928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kern="0" dirty="0" smtClean="0">
                <a:solidFill>
                  <a:schemeClr val="accent2"/>
                </a:solidFill>
              </a:rPr>
              <a:t>致谢</a:t>
            </a:r>
            <a:endParaRPr lang="zh-CN" altLang="en-US" sz="2400" b="1" kern="0" dirty="0">
              <a:solidFill>
                <a:schemeClr val="accent2"/>
              </a:solidFill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8976320" y="630932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6384032" y="6309320"/>
            <a:ext cx="2555776" cy="288032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120336" y="6312396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kern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2018/12/17</a:t>
            </a:r>
            <a:endParaRPr lang="zh-CN" altLang="en-US" sz="14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737600" y="6276449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9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边形 11"/>
          <p:cNvSpPr/>
          <p:nvPr/>
        </p:nvSpPr>
        <p:spPr>
          <a:xfrm>
            <a:off x="8976320" y="630932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/>
        </p:nvSpPr>
        <p:spPr>
          <a:xfrm>
            <a:off x="1775520" y="54868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平行四边形 15"/>
          <p:cNvSpPr/>
          <p:nvPr/>
        </p:nvSpPr>
        <p:spPr>
          <a:xfrm>
            <a:off x="6384032" y="6309320"/>
            <a:ext cx="2555776" cy="288032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平行四边形 17"/>
          <p:cNvSpPr/>
          <p:nvPr/>
        </p:nvSpPr>
        <p:spPr>
          <a:xfrm>
            <a:off x="3287688" y="548680"/>
            <a:ext cx="2555776" cy="288032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735960" y="2151727"/>
            <a:ext cx="4176465" cy="2554545"/>
            <a:chOff x="4644007" y="2223735"/>
            <a:chExt cx="4176465" cy="2554545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4860032" y="3501008"/>
              <a:ext cx="3960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44007" y="2223735"/>
              <a:ext cx="3262432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dirty="0">
                  <a:solidFill>
                    <a:schemeClr val="accent2"/>
                  </a:solidFill>
                </a:rPr>
                <a:t>敬请批评指正</a:t>
              </a:r>
            </a:p>
            <a:p>
              <a:endParaRPr lang="en-US" altLang="zh-CN" sz="4000" b="1" dirty="0" smtClean="0">
                <a:solidFill>
                  <a:schemeClr val="accent2"/>
                </a:solidFill>
              </a:endParaRPr>
            </a:p>
            <a:p>
              <a:endParaRPr lang="en-US" altLang="zh-CN" sz="4000" b="1" dirty="0" smtClean="0">
                <a:solidFill>
                  <a:schemeClr val="accent2"/>
                </a:solidFill>
              </a:endParaRPr>
            </a:p>
            <a:p>
              <a:endParaRPr lang="zh-CN" altLang="en-US" sz="4000" b="1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48143" y="361976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accent2"/>
                  </a:solidFill>
                </a:rPr>
                <a:t>季</a:t>
              </a:r>
              <a:r>
                <a:rPr lang="zh-CN" altLang="en-US" sz="1600" b="1" dirty="0" smtClean="0">
                  <a:solidFill>
                    <a:schemeClr val="accent2"/>
                  </a:solidFill>
                </a:rPr>
                <a:t>豪杰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351584" y="1916832"/>
            <a:ext cx="1728192" cy="1728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935760" y="3717032"/>
            <a:ext cx="1728192" cy="17281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151784" y="2132856"/>
            <a:ext cx="1512168" cy="151216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351584" y="3717032"/>
            <a:ext cx="1512168" cy="151216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120336" y="6312396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kern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2018/12/17</a:t>
            </a:r>
            <a:endParaRPr lang="zh-CN" altLang="en-US" sz="14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1045580" y="548680"/>
            <a:ext cx="3491880" cy="1008112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2485740" y="1052736"/>
            <a:ext cx="2448272" cy="64807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9624394" y="630932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82144" y="6335743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 1</a:t>
            </a:r>
            <a:endParaRPr lang="zh-CN" altLang="en-US" sz="12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平行四边形 7"/>
          <p:cNvSpPr/>
          <p:nvPr/>
        </p:nvSpPr>
        <p:spPr>
          <a:xfrm>
            <a:off x="7032106" y="6309320"/>
            <a:ext cx="2555776" cy="288032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384137" y="2446852"/>
            <a:ext cx="7443093" cy="116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s-ES_tradnl" altLang="zh-CN" sz="6600" b="1" kern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s-ES_tradnl" sz="6600" b="1" kern="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s-ES_tradnl" sz="6600" b="1" kern="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3205820" y="1196752"/>
            <a:ext cx="1055674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PART 1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937023" y="2169882"/>
            <a:ext cx="6264275" cy="1587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cxnSp>
        <p:nvCxnSpPr>
          <p:cNvPr id="16" name="直接连接符 15"/>
          <p:cNvCxnSpPr/>
          <p:nvPr/>
        </p:nvCxnSpPr>
        <p:spPr>
          <a:xfrm>
            <a:off x="3008461" y="3898668"/>
            <a:ext cx="6264275" cy="1588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58697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7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703512" y="548680"/>
            <a:ext cx="8856984" cy="648072"/>
            <a:chOff x="179512" y="548680"/>
            <a:chExt cx="8856984" cy="648072"/>
          </a:xfrm>
        </p:grpSpPr>
        <p:sp>
          <p:nvSpPr>
            <p:cNvPr id="6" name="平行四边形 5"/>
            <p:cNvSpPr/>
            <p:nvPr/>
          </p:nvSpPr>
          <p:spPr>
            <a:xfrm>
              <a:off x="179512" y="548680"/>
              <a:ext cx="2448272" cy="648072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2627784" y="548680"/>
              <a:ext cx="6408712" cy="64807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9406" y="611106"/>
              <a:ext cx="16017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altLang="zh-CN" sz="2800" b="1" smtClean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</a:t>
              </a:r>
              <a:r>
                <a:rPr lang="zh-CN" altLang="es-ES_tradnl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概述</a:t>
              </a:r>
              <a:endParaRPr lang="zh-CN" altLang="es-ES_tradnl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43808" y="6630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297FD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目的</a:t>
              </a:r>
              <a:endParaRPr lang="zh-CN" altLang="en-US" sz="2400" b="1" dirty="0">
                <a:solidFill>
                  <a:srgbClr val="297FD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52221" y="1752959"/>
            <a:ext cx="60350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人工智能</a:t>
            </a:r>
            <a:endParaRPr lang="en-US" altLang="zh-CN" sz="2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    </a:t>
            </a:r>
            <a:r>
              <a:rPr lang="zh-CN" altLang="zh-CN" sz="2000" dirty="0" smtClean="0"/>
              <a:t>为了</a:t>
            </a:r>
            <a:r>
              <a:rPr lang="zh-CN" altLang="zh-CN" sz="2000" dirty="0"/>
              <a:t>让学习英语变成一件快乐的事，一边游戏一边学习，看图识别生活中的常见物体，开心学习。</a:t>
            </a:r>
            <a:r>
              <a:rPr lang="en-US" altLang="zh-CN" sz="2000" dirty="0"/>
              <a:t>App</a:t>
            </a:r>
            <a:r>
              <a:rPr lang="zh-CN" altLang="zh-CN" sz="2000" dirty="0"/>
              <a:t>中具有丰富的真实的图片，让用户印象深刻，记忆更持久。</a:t>
            </a:r>
            <a:r>
              <a:rPr lang="en-US" altLang="zh-CN" sz="2000" dirty="0"/>
              <a:t>app</a:t>
            </a:r>
            <a:r>
              <a:rPr lang="zh-CN" altLang="zh-CN" sz="2000" dirty="0"/>
              <a:t>中具有提示功能，当一些单词不懂时，可以选择提示。单词品类比较多，可以学习生活中的常用英语单词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8737600" y="6320839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CN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9078" y="3309335"/>
            <a:ext cx="2230098" cy="12285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EnglishHelper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APP </a:t>
            </a:r>
          </a:p>
          <a:p>
            <a:pPr>
              <a:lnSpc>
                <a:spcPct val="200000"/>
              </a:lnSpc>
            </a:pPr>
            <a:endParaRPr lang="en-US" altLang="zh-CN" sz="2000" dirty="0" smtClean="0"/>
          </a:p>
        </p:txBody>
      </p:sp>
      <p:sp>
        <p:nvSpPr>
          <p:cNvPr id="2" name="右箭头 1"/>
          <p:cNvSpPr/>
          <p:nvPr/>
        </p:nvSpPr>
        <p:spPr>
          <a:xfrm>
            <a:off x="7160455" y="3390314"/>
            <a:ext cx="295422" cy="140677"/>
          </a:xfrm>
          <a:prstGeom prst="rightArrow">
            <a:avLst/>
          </a:prstGeom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  <a:buClr>
                <a:schemeClr val="tx1"/>
              </a:buClr>
            </a:pPr>
            <a:endParaRPr kumimoji="1" lang="zh-CN" altLang="en-US" sz="2000" dirty="0" smtClean="0"/>
          </a:p>
        </p:txBody>
      </p:sp>
      <p:sp>
        <p:nvSpPr>
          <p:cNvPr id="3" name="右箭头 2"/>
          <p:cNvSpPr/>
          <p:nvPr/>
        </p:nvSpPr>
        <p:spPr>
          <a:xfrm>
            <a:off x="7021828" y="3530991"/>
            <a:ext cx="668623" cy="392615"/>
          </a:xfrm>
          <a:prstGeom prst="rightArrow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  <a:buClr>
                <a:schemeClr val="tx1"/>
              </a:buClr>
            </a:pPr>
            <a:endParaRPr kumimoji="1" lang="zh-CN" altLang="en-US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3406" y="5526298"/>
            <a:ext cx="9174752" cy="61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/>
              <a:t>因为本人用的是</a:t>
            </a:r>
            <a:r>
              <a:rPr lang="en-US" altLang="zh-CN" sz="2000" dirty="0"/>
              <a:t>iphone8</a:t>
            </a:r>
            <a:r>
              <a:rPr lang="zh-CN" altLang="en-US" sz="2000" dirty="0"/>
              <a:t>，所以都是在适配</a:t>
            </a:r>
            <a:r>
              <a:rPr lang="en-US" altLang="zh-CN" sz="2000" dirty="0"/>
              <a:t>iphone8</a:t>
            </a:r>
            <a:r>
              <a:rPr lang="zh-CN" altLang="en-US" sz="2000" dirty="0"/>
              <a:t>的情况下进行开发。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50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平行四边形 2"/>
          <p:cNvSpPr/>
          <p:nvPr/>
        </p:nvSpPr>
        <p:spPr>
          <a:xfrm>
            <a:off x="1631504" y="548680"/>
            <a:ext cx="3491880" cy="1008112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3071664" y="1052736"/>
            <a:ext cx="2448272" cy="64807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8976320" y="630932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9134070" y="6335743"/>
            <a:ext cx="706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 2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6384032" y="6309320"/>
            <a:ext cx="2555776" cy="288032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2135561" y="2651416"/>
            <a:ext cx="7443093" cy="1250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US" altLang="zh-CN" sz="6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6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endParaRPr lang="zh-CN" altLang="en-US" sz="66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3791744" y="1196752"/>
            <a:ext cx="1055674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PART 2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928145" y="2418463"/>
            <a:ext cx="6264275" cy="1587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cxnSp>
        <p:nvCxnSpPr>
          <p:cNvPr id="11" name="直接连接符 10"/>
          <p:cNvCxnSpPr/>
          <p:nvPr/>
        </p:nvCxnSpPr>
        <p:spPr>
          <a:xfrm>
            <a:off x="2999583" y="4147249"/>
            <a:ext cx="6264275" cy="1588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666838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+mj-ea"/>
                <a:ea typeface="+mj-ea"/>
              </a:rPr>
              <a:pPr/>
              <a:t>6</a:t>
            </a:fld>
            <a:endParaRPr lang="zh-CN" altLang="en-US" dirty="0"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03512" y="548680"/>
            <a:ext cx="8856984" cy="648072"/>
            <a:chOff x="179512" y="548680"/>
            <a:chExt cx="8856984" cy="648072"/>
          </a:xfrm>
        </p:grpSpPr>
        <p:sp>
          <p:nvSpPr>
            <p:cNvPr id="5" name="平行四边形 4"/>
            <p:cNvSpPr/>
            <p:nvPr/>
          </p:nvSpPr>
          <p:spPr>
            <a:xfrm>
              <a:off x="179512" y="548680"/>
              <a:ext cx="2448272" cy="648072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2627784" y="548680"/>
              <a:ext cx="6408712" cy="64807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00339" y="620688"/>
              <a:ext cx="1643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altLang="zh-CN" sz="2800" b="1" dirty="0">
                  <a:solidFill>
                    <a:schemeClr val="bg1"/>
                  </a:solidFill>
                  <a:latin typeface="+mj-ea"/>
                  <a:ea typeface="+mj-ea"/>
                </a:rPr>
                <a:t>APP</a:t>
              </a:r>
              <a:r>
                <a:rPr lang="zh-CN" altLang="es-ES_tradnl" sz="2800" b="1" dirty="0">
                  <a:solidFill>
                    <a:schemeClr val="bg1"/>
                  </a:solidFill>
                  <a:latin typeface="+mj-ea"/>
                  <a:ea typeface="+mj-ea"/>
                </a:rPr>
                <a:t>界面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843808" y="6630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accent2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界面</a:t>
              </a:r>
              <a:endParaRPr lang="zh-CN" altLang="en-US" sz="2400" b="1" dirty="0">
                <a:solidFill>
                  <a:schemeClr val="accent2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4796433" y="1471613"/>
            <a:ext cx="2547341" cy="4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平行四边形 2"/>
          <p:cNvSpPr/>
          <p:nvPr/>
        </p:nvSpPr>
        <p:spPr>
          <a:xfrm>
            <a:off x="1631504" y="548680"/>
            <a:ext cx="3491880" cy="1008112"/>
          </a:xfrm>
          <a:prstGeom prst="parallelogram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3071664" y="1052736"/>
            <a:ext cx="2448272" cy="64807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8976320" y="6309320"/>
            <a:ext cx="1475656" cy="28803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9134070" y="6335743"/>
            <a:ext cx="706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PART 2</a:t>
            </a:r>
            <a:endParaRPr lang="zh-CN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6384032" y="6309320"/>
            <a:ext cx="2555776" cy="288032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2135561" y="2695434"/>
            <a:ext cx="7443093" cy="116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zh-CN" altLang="en-US" sz="6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6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sz="66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3791744" y="1196752"/>
            <a:ext cx="1055738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20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PART </a:t>
            </a: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928145" y="2418463"/>
            <a:ext cx="6264275" cy="1587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cxnSp>
        <p:nvCxnSpPr>
          <p:cNvPr id="11" name="直接连接符 10"/>
          <p:cNvCxnSpPr/>
          <p:nvPr/>
        </p:nvCxnSpPr>
        <p:spPr>
          <a:xfrm>
            <a:off x="2999583" y="4147249"/>
            <a:ext cx="6264275" cy="1588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780679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  <a:latin typeface="+mj-ea"/>
                <a:ea typeface="+mj-ea"/>
              </a:rPr>
              <a:pPr/>
              <a:t>8</a:t>
            </a:fld>
            <a:endParaRPr lang="zh-CN" altLang="en-US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03512" y="548680"/>
            <a:ext cx="8856984" cy="648072"/>
            <a:chOff x="179512" y="548680"/>
            <a:chExt cx="8856984" cy="648072"/>
          </a:xfrm>
        </p:grpSpPr>
        <p:sp>
          <p:nvSpPr>
            <p:cNvPr id="5" name="平行四边形 4"/>
            <p:cNvSpPr/>
            <p:nvPr/>
          </p:nvSpPr>
          <p:spPr>
            <a:xfrm>
              <a:off x="179512" y="548680"/>
              <a:ext cx="2448272" cy="648072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2627784" y="548680"/>
              <a:ext cx="6408712" cy="64807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11560" y="62068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功能</a:t>
              </a:r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介绍</a:t>
              </a:r>
              <a:endParaRPr lang="zh-CN" altLang="en-US" sz="2800" b="1" dirty="0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843808" y="663079"/>
              <a:ext cx="1507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297FD5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主要功能 </a:t>
              </a:r>
              <a:endParaRPr lang="zh-CN" altLang="en-US" sz="2400" b="1" dirty="0">
                <a:solidFill>
                  <a:srgbClr val="297FD5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5686638" y="2017570"/>
            <a:ext cx="428106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主要功能</a:t>
            </a:r>
            <a:endParaRPr lang="en-US" altLang="zh-CN" sz="2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    该</a:t>
            </a:r>
            <a:r>
              <a:rPr lang="en-US" altLang="zh-CN" sz="2000" dirty="0"/>
              <a:t>app</a:t>
            </a:r>
            <a:r>
              <a:rPr lang="zh-CN" altLang="en-US" sz="2000" dirty="0"/>
              <a:t>内置一些英语单词及对应的图片，用户使用</a:t>
            </a:r>
            <a:r>
              <a:rPr lang="en-US" altLang="zh-CN" sz="2000" dirty="0"/>
              <a:t>app</a:t>
            </a:r>
            <a:r>
              <a:rPr lang="zh-CN" altLang="en-US" sz="2000" dirty="0"/>
              <a:t>时，观看</a:t>
            </a:r>
            <a:r>
              <a:rPr lang="en-US" altLang="zh-CN" sz="2000" dirty="0"/>
              <a:t>app</a:t>
            </a:r>
            <a:r>
              <a:rPr lang="zh-CN" altLang="en-US" sz="2000" dirty="0"/>
              <a:t>中显示的图片，然后按下面显示的字母按钮，按顺序拼出答案。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        </a:t>
            </a:r>
            <a:r>
              <a:rPr lang="zh-CN" altLang="en-US" sz="2000" dirty="0"/>
              <a:t>假如不小心错点了字母按钮，或者答案错误，可以点击答案的按钮，会自动清空所选答案的内容。</a:t>
            </a: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820467" y="1493175"/>
            <a:ext cx="254734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6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  <a:latin typeface="+mj-ea"/>
                <a:ea typeface="+mj-ea"/>
              </a:rPr>
              <a:pPr/>
              <a:t>9</a:t>
            </a:fld>
            <a:endParaRPr lang="zh-CN" altLang="en-US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03512" y="548680"/>
            <a:ext cx="8856984" cy="648072"/>
            <a:chOff x="179512" y="548680"/>
            <a:chExt cx="8856984" cy="648072"/>
          </a:xfrm>
        </p:grpSpPr>
        <p:sp>
          <p:nvSpPr>
            <p:cNvPr id="5" name="平行四边形 4"/>
            <p:cNvSpPr/>
            <p:nvPr/>
          </p:nvSpPr>
          <p:spPr>
            <a:xfrm>
              <a:off x="179512" y="548680"/>
              <a:ext cx="2448272" cy="648072"/>
            </a:xfrm>
            <a:prstGeom prst="parallelogram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2627784" y="548680"/>
              <a:ext cx="6408712" cy="648072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11560" y="62068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功能</a:t>
              </a:r>
              <a:r>
                <a:rPr lang="zh-CN" altLang="en-US" sz="2800" b="1" dirty="0" smtClean="0">
                  <a:solidFill>
                    <a:prstClr val="white"/>
                  </a:solidFill>
                  <a:latin typeface="+mj-ea"/>
                  <a:ea typeface="+mj-ea"/>
                </a:rPr>
                <a:t>介绍</a:t>
              </a:r>
              <a:endParaRPr lang="zh-CN" altLang="en-US" sz="2800" b="1" dirty="0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843808" y="6630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297FD5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金币</a:t>
              </a:r>
              <a:endParaRPr lang="zh-CN" altLang="en-US" sz="2400" b="1" dirty="0">
                <a:solidFill>
                  <a:srgbClr val="297FD5"/>
                </a:solidFill>
                <a:latin typeface="+mj-ea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5686638" y="2017570"/>
            <a:ext cx="428106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金币</a:t>
            </a:r>
            <a:endParaRPr lang="en-US" altLang="zh-CN" sz="2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假如答对了题目，将获得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金币，金币可以用来使用提示按钮。</a:t>
            </a:r>
          </a:p>
          <a:p>
            <a:pPr>
              <a:lnSpc>
                <a:spcPct val="150000"/>
              </a:lnSpc>
            </a:pP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1820467" y="1535849"/>
            <a:ext cx="25524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4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3"/>
</p:tagLst>
</file>

<file path=ppt/theme/theme1.xml><?xml version="1.0" encoding="utf-8"?>
<a:theme xmlns:a="http://schemas.openxmlformats.org/drawingml/2006/main" name="Office 主题">
  <a:themeElements>
    <a:clrScheme name="元素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全都是微软雅黑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ctr">
          <a:lnSpc>
            <a:spcPct val="130000"/>
          </a:lnSpc>
          <a:buClr>
            <a:schemeClr val="tx1"/>
          </a:buClr>
          <a:defRPr sz="2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588</Words>
  <Application>Microsoft Macintosh PowerPoint</Application>
  <PresentationFormat>宽屏</PresentationFormat>
  <Paragraphs>131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Franklin Gothic Book</vt:lpstr>
      <vt:lpstr>Franklin Gothic Medium</vt:lpstr>
      <vt:lpstr>Times New Roman</vt:lpstr>
      <vt:lpstr>Wingdings</vt:lpstr>
      <vt:lpstr>等线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金斐旸</dc:creator>
  <cp:lastModifiedBy>Microsoft Office 用户</cp:lastModifiedBy>
  <cp:revision>187</cp:revision>
  <dcterms:created xsi:type="dcterms:W3CDTF">2017-01-16T03:44:50Z</dcterms:created>
  <dcterms:modified xsi:type="dcterms:W3CDTF">2018-12-17T14:49:46Z</dcterms:modified>
</cp:coreProperties>
</file>