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 hasCustomPrompt="1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 hasCustomPrompt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623887" y="4589462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630237" y="365125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630237" y="1681163"/>
            <a:ext cx="386873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29150" y="1681163"/>
            <a:ext cx="38877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"/>
          <p:cNvSpPr txBox="1"/>
          <p:nvPr/>
        </p:nvSpPr>
        <p:spPr>
          <a:xfrm>
            <a:off x="1295400" y="2029459"/>
            <a:ext cx="6324600" cy="279971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3600">
                <a:solidFill>
                  <a:schemeClr val="accent3">
                    <a:lumOff val="44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iPhone</a:t>
            </a:r>
            <a:r>
              <a:rPr lang="zh-CN" altLang="en-US"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大作业</a:t>
            </a:r>
            <a:r>
              <a:rPr lang="en-US" altLang="zh-CN"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——</a:t>
            </a:r>
            <a:r>
              <a:rPr lang="zh-CN" altLang="en-US"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别踩白块</a:t>
            </a:r>
            <a:endParaRPr>
              <a:solidFill>
                <a:schemeClr val="bg1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  <a:p>
            <a:pPr algn="ctr">
              <a:defRPr sz="2800">
                <a:solidFill>
                  <a:schemeClr val="accent3">
                    <a:lumOff val="44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solidFill>
                <a:schemeClr val="bg1"/>
              </a:solidFill>
              <a:uFillTx/>
              <a:latin typeface="Times New Roman" panose="02020603050405020304" charset="0"/>
              <a:ea typeface="宋体-简" panose="02010600040101010101" charset="-122"/>
            </a:endParaRPr>
          </a:p>
          <a:p>
            <a:pPr algn="ctr">
              <a:defRPr sz="2400">
                <a:solidFill>
                  <a:schemeClr val="accent3">
                    <a:lumOff val="44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项目展示</a:t>
            </a:r>
            <a:endParaRPr>
              <a:solidFill>
                <a:schemeClr val="bg1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  <a:p>
            <a:pPr algn="ctr">
              <a:defRPr sz="2800">
                <a:solidFill>
                  <a:schemeClr val="accent3">
                    <a:lumOff val="44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solidFill>
                <a:schemeClr val="bg1"/>
              </a:solidFill>
              <a:uFillTx/>
              <a:latin typeface="Times New Roman" panose="02020603050405020304" charset="0"/>
              <a:ea typeface="宋体-简" panose="02010600040101010101" charset="-122"/>
            </a:endParaRPr>
          </a:p>
          <a:p>
            <a:pPr algn="ctr">
              <a:defRPr sz="2800">
                <a:solidFill>
                  <a:schemeClr val="accent3">
                    <a:lumOff val="44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solidFill>
                <a:schemeClr val="bg1"/>
              </a:solidFill>
              <a:uFillTx/>
              <a:latin typeface="Times New Roman" panose="02020603050405020304" charset="0"/>
              <a:ea typeface="宋体-简" panose="02010600040101010101" charset="-122"/>
            </a:endParaRP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altLang="zh-CN"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21851164 </a:t>
            </a:r>
            <a:r>
              <a:rPr lang="zh-CN"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刘尚楠 </a:t>
            </a:r>
            <a:r>
              <a:rPr lang="en-US" altLang="zh-CN"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&amp;&amp; 21851109 </a:t>
            </a:r>
            <a:r>
              <a:rPr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陈振宇</a:t>
            </a:r>
            <a:endParaRPr>
              <a:solidFill>
                <a:schemeClr val="bg1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solidFill>
                  <a:schemeClr val="bg1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             </a:t>
            </a:r>
            <a:endParaRPr>
              <a:solidFill>
                <a:schemeClr val="bg1"/>
              </a:solidFill>
              <a:uFillTx/>
              <a:latin typeface="Times New Roman" panose="02020603050405020304" charset="0"/>
              <a:ea typeface="宋体-简" panose="0201060004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文本框 1"/>
          <p:cNvSpPr txBox="1"/>
          <p:nvPr/>
        </p:nvSpPr>
        <p:spPr>
          <a:xfrm>
            <a:off x="1295400" y="2590800"/>
            <a:ext cx="6324600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chemeClr val="accent3">
                    <a:lumOff val="44000"/>
                  </a:schemeClr>
                </a:solidFill>
                <a:latin typeface="华文彩云"/>
                <a:ea typeface="华文彩云"/>
                <a:cs typeface="华文彩云"/>
                <a:sym typeface="华文彩云"/>
              </a:defRPr>
            </a:lvl1pPr>
          </a:lstStyle>
          <a:p>
            <a:r>
              <a:rPr>
                <a:solidFill>
                  <a:schemeClr val="tx1"/>
                </a:solidFill>
              </a:rPr>
              <a:t>谢谢观赏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"/>
          <p:cNvSpPr txBox="1"/>
          <p:nvPr/>
        </p:nvSpPr>
        <p:spPr>
          <a:xfrm>
            <a:off x="152400" y="1143000"/>
            <a:ext cx="8839200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第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1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章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 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项目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需求</a:t>
            </a:r>
            <a:endParaRPr lang="zh-CN"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</p:txBody>
      </p:sp>
      <p:sp>
        <p:nvSpPr>
          <p:cNvPr id="116" name="文本框 3"/>
          <p:cNvSpPr txBox="1"/>
          <p:nvPr/>
        </p:nvSpPr>
        <p:spPr>
          <a:xfrm>
            <a:off x="713105" y="2638425"/>
            <a:ext cx="7718425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eaLnBrk="1">
              <a:lnSpc>
                <a:spcPct val="150000"/>
              </a:lnSpc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        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本项目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基于</a:t>
            </a:r>
            <a:r>
              <a:rPr lang="en-US" alt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Objective-C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实现</a:t>
            </a:r>
            <a:r>
              <a:rPr lang="en-US" alt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iPhone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端的《别踩白块》游戏，并设置</a:t>
            </a:r>
            <a:r>
              <a:rPr lang="en-US" alt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“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经典</a:t>
            </a:r>
            <a:r>
              <a:rPr lang="en-US" alt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”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与</a:t>
            </a:r>
            <a:r>
              <a:rPr lang="en-US" alt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“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街机</a:t>
            </a:r>
            <a:r>
              <a:rPr lang="en-US" alt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”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两种游戏模式，同时设置分数记录器来记录和更新玩家的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最高分数。</a:t>
            </a:r>
            <a:endParaRPr lang="zh-CN" altLang="en-US"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1" animBg="1" advAuto="0"/>
      <p:bldP spid="116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8"/>
          <p:cNvSpPr txBox="1"/>
          <p:nvPr/>
        </p:nvSpPr>
        <p:spPr>
          <a:xfrm>
            <a:off x="1296035" y="1216931"/>
            <a:ext cx="6400800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sz="2400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第</a:t>
            </a:r>
            <a:r>
              <a:rPr lang="en-US" sz="2400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章</a:t>
            </a:r>
            <a:r>
              <a:rPr sz="2400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 </a:t>
            </a:r>
            <a:r>
              <a:rPr sz="2400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项目</a:t>
            </a:r>
            <a:r>
              <a:rPr lang="zh-CN" sz="2400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模块</a:t>
            </a:r>
            <a:endParaRPr lang="zh-CN" sz="2400"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</p:txBody>
      </p:sp>
      <p:sp>
        <p:nvSpPr>
          <p:cNvPr id="121" name="文本框 19"/>
          <p:cNvSpPr txBox="1"/>
          <p:nvPr/>
        </p:nvSpPr>
        <p:spPr>
          <a:xfrm>
            <a:off x="1514475" y="2117725"/>
            <a:ext cx="5963285" cy="30460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eaLnBrk="1">
              <a:lnSpc>
                <a:spcPct val="150000"/>
              </a:lnSpc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        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界面控制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模块：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根据玩家在</a:t>
            </a:r>
            <a:r>
              <a:rPr lang="en-US" alt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iPhone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端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的交互信息，实现游戏界面的设计与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切换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。</a:t>
            </a:r>
            <a:endParaRPr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  <a:p>
            <a:pPr eaLnBrk="1">
              <a:lnSpc>
                <a:spcPct val="150000"/>
              </a:lnSpc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        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游戏控制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模块：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控制游戏中黑、白块的生成以及在不同模式下的移动速度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。</a:t>
            </a:r>
            <a:endParaRPr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  <a:p>
            <a:pPr eaLnBrk="1">
              <a:lnSpc>
                <a:spcPct val="150000"/>
              </a:lnSpc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        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逻辑控制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模块：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实现游戏中的逻辑，踩到白块游戏结束，踩到黑块分数增加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。</a:t>
            </a:r>
            <a:endParaRPr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  <a:p>
            <a:pPr eaLnBrk="1">
              <a:lnSpc>
                <a:spcPct val="150000"/>
              </a:lnSpc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        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分数控制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模块：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对玩家的游戏得分进行记录与展示，并实时更新最高得分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。</a:t>
            </a:r>
            <a:endParaRPr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animBg="1" advAuto="0"/>
      <p:bldP spid="121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"/>
          <p:cNvSpPr txBox="1"/>
          <p:nvPr/>
        </p:nvSpPr>
        <p:spPr>
          <a:xfrm>
            <a:off x="3230880" y="718185"/>
            <a:ext cx="268160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第</a:t>
            </a:r>
            <a:r>
              <a:rPr 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3</a:t>
            </a:r>
            <a:r>
              <a:rPr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章 项目</a:t>
            </a:r>
            <a:r>
              <a:rPr 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</a:rPr>
              <a:t>分工</a:t>
            </a:r>
            <a:endParaRPr lang="zh-CN"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</a:endParaRPr>
          </a:p>
        </p:txBody>
      </p:sp>
      <p:sp>
        <p:nvSpPr>
          <p:cNvPr id="156" name="Rectangle 12"/>
          <p:cNvSpPr txBox="1"/>
          <p:nvPr/>
        </p:nvSpPr>
        <p:spPr>
          <a:xfrm>
            <a:off x="1528445" y="2004060"/>
            <a:ext cx="6087110" cy="11988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indent="323850"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eaLnBrk="1">
              <a:lnSpc>
                <a:spcPct val="150000"/>
              </a:lnSpc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21851164 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刘尚楠：负责界面控制模块以及游戏控制模块的实现</a:t>
            </a:r>
            <a:endParaRPr lang="zh-CN" altLang="en-US"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  <a:p>
            <a:pPr eaLnBrk="1">
              <a:lnSpc>
                <a:spcPct val="150000"/>
              </a:lnSpc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zh-CN" altLang="en-US"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  <a:p>
            <a:pPr eaLnBrk="1">
              <a:lnSpc>
                <a:spcPct val="150000"/>
              </a:lnSpc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altLang="zh-CN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21851109 </a:t>
            </a:r>
            <a:r>
              <a:rPr lang="zh-CN" alt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陈振宇：负责逻辑控制模块以及分数控制模块的实现</a:t>
            </a:r>
            <a:endParaRPr lang="zh-CN" altLang="en-US"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animBg="1" advAuto="0"/>
      <p:bldP spid="156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"/>
          <p:cNvSpPr txBox="1"/>
          <p:nvPr/>
        </p:nvSpPr>
        <p:spPr>
          <a:xfrm>
            <a:off x="3498850" y="189544"/>
            <a:ext cx="21475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2400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</a:rPr>
              <a:t>第4章 </a:t>
            </a:r>
            <a:r>
              <a:rPr lang="en-US" sz="2400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项目测试</a:t>
            </a:r>
            <a:endParaRPr lang="zh-CN" sz="2400"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  <a:sym typeface="宋体"/>
            </a:endParaRPr>
          </a:p>
        </p:txBody>
      </p:sp>
      <p:sp>
        <p:nvSpPr>
          <p:cNvPr id="2" name="Rectangle 1"/>
          <p:cNvSpPr txBox="1"/>
          <p:nvPr/>
        </p:nvSpPr>
        <p:spPr>
          <a:xfrm>
            <a:off x="3828415" y="649919"/>
            <a:ext cx="1487170" cy="3987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solidFill>
                  <a:srgbClr val="000000"/>
                </a:solidFill>
                <a:uFillTx/>
                <a:latin typeface="Times New Roman" panose="02020603050405020304" charset="0"/>
                <a:ea typeface="宋体-简" panose="02010600040101010101" charset="-122"/>
                <a:cs typeface="宋体"/>
              </a:rPr>
              <a:t>4.1 开始界面</a:t>
            </a:r>
            <a:endParaRPr lang="en-US" altLang="en-US">
              <a:solidFill>
                <a:srgbClr val="000000"/>
              </a:solidFill>
              <a:uFillTx/>
              <a:latin typeface="Times New Roman" panose="02020603050405020304" charset="0"/>
              <a:ea typeface="宋体-简" panose="02010600040101010101" charset="-122"/>
              <a:cs typeface="宋体"/>
            </a:endParaRPr>
          </a:p>
        </p:txBody>
      </p:sp>
      <p:pic>
        <p:nvPicPr>
          <p:cNvPr id="4" name="图片 3" descr="开始界面"/>
          <p:cNvPicPr/>
          <p:nvPr/>
        </p:nvPicPr>
        <p:blipFill>
          <a:blip r:embed="rId2"/>
          <a:stretch>
            <a:fillRect/>
          </a:stretch>
        </p:blipFill>
        <p:spPr>
          <a:xfrm>
            <a:off x="3311525" y="1294130"/>
            <a:ext cx="2520000" cy="540000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2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 1"/>
          <p:cNvSpPr txBox="1"/>
          <p:nvPr/>
        </p:nvSpPr>
        <p:spPr>
          <a:xfrm>
            <a:off x="3886200" y="381000"/>
            <a:ext cx="1588770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Times New Roman" panose="02020603050405020304" charset="0"/>
                <a:ea typeface="宋体-简" panose="02010600040101010101" charset="-122"/>
                <a:cs typeface="宋体"/>
              </a:rPr>
              <a:t>4.2 经典模式</a:t>
            </a:r>
            <a:endParaRPr lang="en-US">
              <a:latin typeface="Times New Roman" panose="02020603050405020304" charset="0"/>
              <a:ea typeface="宋体-简" panose="02010600040101010101" charset="-122"/>
              <a:cs typeface="宋体"/>
            </a:endParaRPr>
          </a:p>
        </p:txBody>
      </p:sp>
      <p:pic>
        <p:nvPicPr>
          <p:cNvPr id="2" name="图片 1" descr="经典模式"/>
          <p:cNvPicPr/>
          <p:nvPr/>
        </p:nvPicPr>
        <p:blipFill>
          <a:blip r:embed="rId2"/>
          <a:stretch>
            <a:fillRect/>
          </a:stretch>
        </p:blipFill>
        <p:spPr>
          <a:xfrm>
            <a:off x="3312160" y="1148080"/>
            <a:ext cx="2520000" cy="5400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 dir="in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"/>
          <p:cNvSpPr txBox="1"/>
          <p:nvPr/>
        </p:nvSpPr>
        <p:spPr>
          <a:xfrm>
            <a:off x="3890645" y="299085"/>
            <a:ext cx="1363980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2000">
                <a:latin typeface="Times New Roman" panose="02020603050405020304" charset="0"/>
                <a:ea typeface="宋体-简" panose="02010600040101010101" charset="-122"/>
                <a:cs typeface="宋体"/>
              </a:rPr>
              <a:t>4.3 得分为0</a:t>
            </a:r>
            <a:endParaRPr lang="en-US" sz="2000">
              <a:latin typeface="Times New Roman" panose="02020603050405020304" charset="0"/>
              <a:ea typeface="宋体-简" panose="02010600040101010101" charset="-122"/>
              <a:cs typeface="宋体"/>
            </a:endParaRPr>
          </a:p>
        </p:txBody>
      </p:sp>
      <p:pic>
        <p:nvPicPr>
          <p:cNvPr id="2" name="图片 1" descr="得分为0"/>
          <p:cNvPicPr/>
          <p:nvPr/>
        </p:nvPicPr>
        <p:blipFill>
          <a:blip r:embed="rId2"/>
          <a:stretch>
            <a:fillRect/>
          </a:stretch>
        </p:blipFill>
        <p:spPr>
          <a:xfrm>
            <a:off x="3311525" y="1352550"/>
            <a:ext cx="2520000" cy="5400000"/>
          </a:xfrm>
          <a:prstGeom prst="rect">
            <a:avLst/>
          </a:prstGeom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框 3"/>
          <p:cNvSpPr txBox="1"/>
          <p:nvPr/>
        </p:nvSpPr>
        <p:spPr>
          <a:xfrm>
            <a:off x="3785235" y="915670"/>
            <a:ext cx="1573530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Times New Roman" panose="02020603050405020304" charset="0"/>
                <a:ea typeface="宋体-简" panose="02010600040101010101" charset="-122"/>
                <a:cs typeface="宋体"/>
              </a:rPr>
              <a:t>4.4 街机模式</a:t>
            </a:r>
            <a:endParaRPr lang="zh-CN"/>
          </a:p>
        </p:txBody>
      </p:sp>
      <p:pic>
        <p:nvPicPr>
          <p:cNvPr id="2" name="图片 1" descr="街机模式"/>
          <p:cNvPicPr/>
          <p:nvPr/>
        </p:nvPicPr>
        <p:blipFill>
          <a:blip r:embed="rId2"/>
          <a:stretch>
            <a:fillRect/>
          </a:stretch>
        </p:blipFill>
        <p:spPr>
          <a:xfrm>
            <a:off x="3312160" y="1395730"/>
            <a:ext cx="2520000" cy="54000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文本框 1"/>
          <p:cNvSpPr txBox="1"/>
          <p:nvPr/>
        </p:nvSpPr>
        <p:spPr>
          <a:xfrm>
            <a:off x="3778885" y="340995"/>
            <a:ext cx="1586865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2000">
                <a:latin typeface="Times New Roman" panose="02020603050405020304" charset="0"/>
                <a:ea typeface="宋体-简" panose="02010600040101010101" charset="-122"/>
                <a:cs typeface="宋体"/>
                <a:sym typeface="宋体"/>
              </a:rPr>
              <a:t>4.5 分数记录</a:t>
            </a:r>
            <a:endParaRPr lang="zh-CN" altLang="en-US">
              <a:latin typeface="宋体"/>
              <a:ea typeface="宋体"/>
              <a:cs typeface="宋体"/>
              <a:sym typeface="宋体"/>
            </a:endParaRPr>
          </a:p>
        </p:txBody>
      </p:sp>
      <p:pic>
        <p:nvPicPr>
          <p:cNvPr id="2" name="图片 1" descr="得分不为0"/>
          <p:cNvPicPr/>
          <p:nvPr/>
        </p:nvPicPr>
        <p:blipFill>
          <a:blip r:embed="rId2"/>
          <a:stretch>
            <a:fillRect/>
          </a:stretch>
        </p:blipFill>
        <p:spPr>
          <a:xfrm>
            <a:off x="3311525" y="966470"/>
            <a:ext cx="2520000" cy="5400000"/>
          </a:xfrm>
          <a:prstGeom prst="rect">
            <a:avLst/>
          </a:prstGeom>
        </p:spPr>
      </p:pic>
    </p:spTree>
  </p:cSld>
  <p:clrMapOvr>
    <a:masterClrMapping/>
  </p:clrMapOvr>
  <p:transition spd="med">
    <p:randomBar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默认设计模板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默认设计模板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/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方正书宋_GBK</vt:lpstr>
      <vt:lpstr>Wingdings</vt:lpstr>
      <vt:lpstr>Arial</vt:lpstr>
      <vt:lpstr>Times New Roman</vt:lpstr>
      <vt:lpstr>宋体</vt:lpstr>
      <vt:lpstr>华文彩云</vt:lpstr>
      <vt:lpstr>宋体-简</vt:lpstr>
      <vt:lpstr>微软雅黑</vt:lpstr>
      <vt:lpstr>苹方-简</vt:lpstr>
      <vt:lpstr>宋体</vt:lpstr>
      <vt:lpstr>Arial Unicode MS</vt:lpstr>
      <vt:lpstr>Times New Roman</vt:lpstr>
      <vt:lpstr>Thonburi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czy</cp:lastModifiedBy>
  <cp:revision>72</cp:revision>
  <dcterms:created xsi:type="dcterms:W3CDTF">2018-12-16T05:49:09Z</dcterms:created>
  <dcterms:modified xsi:type="dcterms:W3CDTF">2018-12-16T05:49:09Z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