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7"/>
  </p:notesMasterIdLst>
  <p:sldIdLst>
    <p:sldId id="260" r:id="rId3"/>
    <p:sldId id="319" r:id="rId4"/>
    <p:sldId id="325" r:id="rId5"/>
    <p:sldId id="330" r:id="rId6"/>
    <p:sldId id="320" r:id="rId7"/>
    <p:sldId id="322" r:id="rId8"/>
    <p:sldId id="326" r:id="rId9"/>
    <p:sldId id="327" r:id="rId10"/>
    <p:sldId id="328" r:id="rId11"/>
    <p:sldId id="331" r:id="rId12"/>
    <p:sldId id="329" r:id="rId13"/>
    <p:sldId id="323" r:id="rId14"/>
    <p:sldId id="324" r:id="rId15"/>
    <p:sldId id="304" r:id="rId16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92D14E"/>
    <a:srgbClr val="016FA3"/>
    <a:srgbClr val="000000"/>
    <a:srgbClr val="9F9D9A"/>
    <a:srgbClr val="92D14F"/>
    <a:srgbClr val="666666"/>
    <a:srgbClr val="BFC0C0"/>
    <a:srgbClr val="0A377B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0486"/>
  </p:normalViewPr>
  <p:slideViewPr>
    <p:cSldViewPr snapToGrid="0" showGuides="1">
      <p:cViewPr varScale="1">
        <p:scale>
          <a:sx n="87" d="100"/>
          <a:sy n="87" d="100"/>
        </p:scale>
        <p:origin x="1952" y="192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846ED-4E39-1945-9DA5-EDEFA9CCA008}" type="datetimeFigureOut">
              <a:rPr kumimoji="1" lang="zh-CN" altLang="en-US" smtClean="0"/>
              <a:t>2018/12/17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5B0F-AE95-5743-80A0-AD2A4B59DD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66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01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34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447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23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52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35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26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94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0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54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03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5B0F-AE95-5743-80A0-AD2A4B59DD9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72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NUL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17/12/18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17/12/18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" y="1812276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  </a:t>
            </a:r>
            <a:r>
              <a:rPr lang="zh-CN" altLang="zh-CN" sz="4000" b="1" dirty="0"/>
              <a:t>《</a:t>
            </a:r>
            <a:r>
              <a:rPr lang="en-US" altLang="zh-CN" sz="4000" b="1" dirty="0" err="1"/>
              <a:t>iphone</a:t>
            </a:r>
            <a:r>
              <a:rPr lang="zh-CN" altLang="en-US" sz="4000" b="1" dirty="0"/>
              <a:t>应用开发技术</a:t>
            </a:r>
            <a:r>
              <a:rPr lang="en-US" altLang="zh-CN" sz="4000" b="1" dirty="0"/>
              <a:t>》</a:t>
            </a:r>
            <a:r>
              <a:rPr lang="zh-CN" altLang="en-US" sz="4000" b="1" dirty="0"/>
              <a:t>课程大作业</a:t>
            </a:r>
            <a:r>
              <a:rPr lang="en-US" altLang="zh-CN" b="1" dirty="0"/>
              <a:t>		</a:t>
            </a:r>
          </a:p>
          <a:p>
            <a:pPr algn="ctr"/>
            <a:r>
              <a:rPr lang="zh-Hans" altLang="en-US" sz="2800" b="1" dirty="0"/>
              <a:t>“</a:t>
            </a:r>
            <a:r>
              <a:rPr lang="zh-CN" altLang="en-US" sz="2800" b="1" dirty="0"/>
              <a:t>随心记”</a:t>
            </a:r>
            <a:r>
              <a:rPr lang="zh-Hans" altLang="en-US" sz="2800" b="1" dirty="0"/>
              <a:t> </a:t>
            </a:r>
            <a:r>
              <a:rPr lang="zh-CN" altLang="en-US" sz="2800" b="1" dirty="0"/>
              <a:t>记账</a:t>
            </a:r>
            <a:r>
              <a:rPr lang="en-US" altLang="zh-CN" sz="2800" b="1" dirty="0"/>
              <a:t>app </a:t>
            </a:r>
            <a:r>
              <a:rPr lang="zh-CN" altLang="en-US" sz="2800" b="1" dirty="0"/>
              <a:t>的实现</a:t>
            </a:r>
            <a:r>
              <a:rPr lang="en-US" altLang="zh-CN" sz="2800" b="1" dirty="0"/>
              <a:t>	</a:t>
            </a:r>
            <a:r>
              <a:rPr lang="en-US" altLang="zh-CN" b="1" dirty="0"/>
              <a:t>	</a:t>
            </a: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92389" y="4691783"/>
            <a:ext cx="3026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刘雨婷</a:t>
            </a:r>
            <a:r>
              <a:rPr lang="zh-Hans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21851141</a:t>
            </a:r>
          </a:p>
          <a:p>
            <a:r>
              <a:rPr lang="zh-Hans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徐佳待</a:t>
            </a:r>
            <a:r>
              <a:rPr lang="zh-Hans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21851118</a:t>
            </a: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2"/>
            <a:ext cx="6245064" cy="1288884"/>
            <a:chOff x="1184275" y="2717410"/>
            <a:chExt cx="6024563" cy="1892392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7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功能展示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C345C90-3D6D-8041-8ED8-1BE816892BA1}"/>
              </a:ext>
            </a:extLst>
          </p:cNvPr>
          <p:cNvSpPr txBox="1"/>
          <p:nvPr/>
        </p:nvSpPr>
        <p:spPr>
          <a:xfrm>
            <a:off x="244885" y="1880651"/>
            <a:ext cx="869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5.</a:t>
            </a:r>
            <a:r>
              <a:rPr kumimoji="1" lang="zh-CN" altLang="en-US" sz="2800" dirty="0"/>
              <a:t> 用户不合法输入检测和提示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E8D26E-B7F1-9147-8EF3-A461BF5A8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84550"/>
            <a:ext cx="38100" cy="88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BE4D79-2A3E-A04A-A651-5B4BF948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84550"/>
            <a:ext cx="38100" cy="88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0C53CE-6467-774F-95CF-07A7EB77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84550"/>
            <a:ext cx="38100" cy="88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FCF997-0BF9-B549-A343-3A4E9F0FA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55" y="2403871"/>
            <a:ext cx="2066590" cy="40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0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2"/>
            <a:ext cx="6245064" cy="1288884"/>
            <a:chOff x="1184275" y="2717410"/>
            <a:chExt cx="6024563" cy="1892392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7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功能展示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C345C90-3D6D-8041-8ED8-1BE816892BA1}"/>
              </a:ext>
            </a:extLst>
          </p:cNvPr>
          <p:cNvSpPr txBox="1"/>
          <p:nvPr/>
        </p:nvSpPr>
        <p:spPr>
          <a:xfrm>
            <a:off x="244885" y="1880651"/>
            <a:ext cx="869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6.</a:t>
            </a:r>
            <a:r>
              <a:rPr kumimoji="1" lang="zh-CN" altLang="en-US" sz="2800" dirty="0"/>
              <a:t>点击照片和日历可以上传照片和修改时间（暂未实现）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E8D26E-B7F1-9147-8EF3-A461BF5A8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84550"/>
            <a:ext cx="38100" cy="88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BE4D79-2A3E-A04A-A651-5B4BF948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84550"/>
            <a:ext cx="38100" cy="88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0C53CE-6467-774F-95CF-07A7EB77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84550"/>
            <a:ext cx="38100" cy="8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9FDC6E-1BE7-FC48-A7E9-CA0DCEA31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59" y="2403871"/>
            <a:ext cx="1895534" cy="38750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105DEF-4803-6C49-8449-B80292716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55" y="2403871"/>
            <a:ext cx="1913880" cy="38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2"/>
            <a:ext cx="6245064" cy="1288884"/>
            <a:chOff x="1184275" y="2717410"/>
            <a:chExt cx="6024563" cy="1892392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7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技术点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591F06-2CB0-FC46-BFB1-36964EF9D7C4}"/>
              </a:ext>
            </a:extLst>
          </p:cNvPr>
          <p:cNvSpPr txBox="1"/>
          <p:nvPr/>
        </p:nvSpPr>
        <p:spPr>
          <a:xfrm>
            <a:off x="1002891" y="2083892"/>
            <a:ext cx="7698658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+mn-ea"/>
              </a:rPr>
              <a:t>1</a:t>
            </a:r>
            <a:r>
              <a:rPr kumimoji="1" lang="en-US" altLang="zh-Hans" sz="2400" dirty="0">
                <a:latin typeface="+mn-ea"/>
              </a:rPr>
              <a:t>.</a:t>
            </a:r>
            <a:r>
              <a:rPr kumimoji="1" lang="zh-CN" altLang="en-US" sz="2400" dirty="0">
                <a:latin typeface="+mn-ea"/>
              </a:rPr>
              <a:t>数据使用</a:t>
            </a:r>
            <a:r>
              <a:rPr kumimoji="1" lang="en-US" altLang="zh-CN" sz="2400" dirty="0" err="1">
                <a:latin typeface="+mn-ea"/>
              </a:rPr>
              <a:t>CoreData</a:t>
            </a:r>
            <a:r>
              <a:rPr kumimoji="1" lang="zh-CN" altLang="en-US" sz="2400" dirty="0">
                <a:latin typeface="+mn-ea"/>
              </a:rPr>
              <a:t>实现数据的持久化</a:t>
            </a:r>
            <a:endParaRPr kumimoji="1"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第一个界面使用</a:t>
            </a:r>
            <a:r>
              <a:rPr kumimoji="1" lang="zh-Hans" altLang="en-US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UITableView</a:t>
            </a:r>
            <a:r>
              <a:rPr kumimoji="1" lang="zh-CN" altLang="en-US" sz="2400" dirty="0">
                <a:latin typeface="+mn-ea"/>
              </a:rPr>
              <a:t>，第二个界面使用</a:t>
            </a:r>
            <a:r>
              <a:rPr lang="en-US" altLang="zh-CN" sz="2400" dirty="0" err="1">
                <a:latin typeface="+mn-ea"/>
              </a:rPr>
              <a:t>UICollectionView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3.</a:t>
            </a:r>
            <a:r>
              <a:rPr lang="zh-CN" altLang="en-US" sz="2400" dirty="0">
                <a:latin typeface="+mn-ea"/>
              </a:rPr>
              <a:t>两个界面之间可以互相通信和传值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4.</a:t>
            </a:r>
            <a:r>
              <a:rPr lang="zh-CN" altLang="en-US" sz="2400" dirty="0">
                <a:latin typeface="+mn-ea"/>
              </a:rPr>
              <a:t>第一个界面跳转到第二个界面的时候使用了动画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5.</a:t>
            </a:r>
            <a:r>
              <a:rPr lang="zh-CN" altLang="en-US" sz="2400" dirty="0">
                <a:latin typeface="+mn-ea"/>
              </a:rPr>
              <a:t>第二个界面点击</a:t>
            </a:r>
            <a:r>
              <a:rPr lang="en-US" altLang="zh-CN" sz="2400" dirty="0">
                <a:latin typeface="+mn-ea"/>
              </a:rPr>
              <a:t>logo</a:t>
            </a:r>
            <a:r>
              <a:rPr lang="zh-CN" altLang="en-US" sz="2400" dirty="0">
                <a:latin typeface="+mn-ea"/>
              </a:rPr>
              <a:t>的时候使用了自定义动画</a:t>
            </a:r>
          </a:p>
          <a:p>
            <a:pPr>
              <a:lnSpc>
                <a:spcPct val="150000"/>
              </a:lnSpc>
            </a:pPr>
            <a:r>
              <a:rPr lang="en-US" altLang="zh-Hans" sz="2400" dirty="0">
                <a:latin typeface="+mn-ea"/>
              </a:rPr>
              <a:t>6.</a:t>
            </a:r>
            <a:r>
              <a:rPr lang="zh-CN" altLang="en-US" sz="2400" dirty="0">
                <a:latin typeface="+mn-ea"/>
              </a:rPr>
              <a:t>第二个界面的数值进行了合法性验证和错误提示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41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2"/>
            <a:ext cx="6245064" cy="1288884"/>
            <a:chOff x="1184275" y="2717410"/>
            <a:chExt cx="6024563" cy="1892392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7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改进方向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6844086-BA4B-3341-9566-305DA745BC5B}"/>
              </a:ext>
            </a:extLst>
          </p:cNvPr>
          <p:cNvSpPr txBox="1"/>
          <p:nvPr/>
        </p:nvSpPr>
        <p:spPr>
          <a:xfrm>
            <a:off x="1076633" y="2600086"/>
            <a:ext cx="7698658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+mn-ea"/>
              </a:rPr>
              <a:t>1</a:t>
            </a:r>
            <a:r>
              <a:rPr kumimoji="1" lang="en-US" altLang="zh-Hans" sz="2400" dirty="0">
                <a:latin typeface="+mn-ea"/>
              </a:rPr>
              <a:t>.</a:t>
            </a:r>
            <a:r>
              <a:rPr kumimoji="1" lang="zh-CN" altLang="en-US" sz="2400" dirty="0">
                <a:latin typeface="+mn-ea"/>
              </a:rPr>
              <a:t>增加日历组件，用户可以选择日期记账</a:t>
            </a:r>
            <a:endParaRPr kumimoji="1"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增加上传图片功能，用户可以在记账的时候上传图片</a:t>
            </a:r>
            <a:endParaRPr kumimoji="1"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增加图标统计功能，使统计更加形象</a:t>
            </a:r>
            <a:endParaRPr kumimoji="1"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从多维度统计收支和分类，比如年度和月度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69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99046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CB0842-315D-E141-9261-75E96736FD06}"/>
              </a:ext>
            </a:extLst>
          </p:cNvPr>
          <p:cNvSpPr txBox="1"/>
          <p:nvPr/>
        </p:nvSpPr>
        <p:spPr>
          <a:xfrm>
            <a:off x="2135727" y="2348541"/>
            <a:ext cx="638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用户可以选择系统提供的</a:t>
            </a:r>
            <a:r>
              <a:rPr lang="en-US" altLang="zh-CN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个分类来记账</a:t>
            </a:r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0">
            <a:extLst>
              <a:ext uri="{FF2B5EF4-FFF2-40B4-BE49-F238E27FC236}">
                <a16:creationId xmlns:a16="http://schemas.microsoft.com/office/drawing/2014/main" id="{0CB9C51C-9FFF-674F-975E-345FE1DA14B9}"/>
              </a:ext>
            </a:extLst>
          </p:cNvPr>
          <p:cNvGrpSpPr/>
          <p:nvPr/>
        </p:nvGrpSpPr>
        <p:grpSpPr>
          <a:xfrm>
            <a:off x="592631" y="1983504"/>
            <a:ext cx="1341891" cy="1351148"/>
            <a:chOff x="639593" y="2275794"/>
            <a:chExt cx="1341891" cy="1351148"/>
          </a:xfrm>
        </p:grpSpPr>
        <p:grpSp>
          <p:nvGrpSpPr>
            <p:cNvPr id="51" name="组合 20">
              <a:extLst>
                <a:ext uri="{FF2B5EF4-FFF2-40B4-BE49-F238E27FC236}">
                  <a16:creationId xmlns:a16="http://schemas.microsoft.com/office/drawing/2014/main" id="{DEF8F2DC-A3E4-2F45-A88A-3641782651E1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65" name="饼形 21">
                <a:extLst>
                  <a:ext uri="{FF2B5EF4-FFF2-40B4-BE49-F238E27FC236}">
                    <a16:creationId xmlns:a16="http://schemas.microsoft.com/office/drawing/2014/main" id="{D52DF924-AC85-7148-8BF4-F41AFE535513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饼形 22">
                <a:extLst>
                  <a:ext uri="{FF2B5EF4-FFF2-40B4-BE49-F238E27FC236}">
                    <a16:creationId xmlns:a16="http://schemas.microsoft.com/office/drawing/2014/main" id="{3A93A30C-9462-384C-928C-F73555368FB3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文本框 23">
              <a:extLst>
                <a:ext uri="{FF2B5EF4-FFF2-40B4-BE49-F238E27FC236}">
                  <a16:creationId xmlns:a16="http://schemas.microsoft.com/office/drawing/2014/main" id="{1B11F052-A602-9541-95A5-5389F2427BC9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36">
              <a:extLst>
                <a:ext uri="{FF2B5EF4-FFF2-40B4-BE49-F238E27FC236}">
                  <a16:creationId xmlns:a16="http://schemas.microsoft.com/office/drawing/2014/main" id="{FDEB8EDC-F151-8D4C-818A-2AA005EBB195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分类记账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1"/>
            <a:ext cx="6245064" cy="1172140"/>
            <a:chOff x="1184275" y="2717410"/>
            <a:chExt cx="6024563" cy="1720986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">
            <a:extLst>
              <a:ext uri="{FF2B5EF4-FFF2-40B4-BE49-F238E27FC236}">
                <a16:creationId xmlns:a16="http://schemas.microsoft.com/office/drawing/2014/main" id="{E2F3BF45-8EA1-394F-8A7A-329462D68AED}"/>
              </a:ext>
            </a:extLst>
          </p:cNvPr>
          <p:cNvSpPr txBox="1"/>
          <p:nvPr/>
        </p:nvSpPr>
        <p:spPr>
          <a:xfrm>
            <a:off x="2190643" y="3941507"/>
            <a:ext cx="638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用户在记账之后可以在主页面点击分类</a:t>
            </a:r>
            <a:r>
              <a:rPr lang="en-US" altLang="zh-CN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选择修改</a:t>
            </a:r>
            <a:r>
              <a:rPr lang="zh-Hans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即可修改这条数据</a:t>
            </a:r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8">
            <a:extLst>
              <a:ext uri="{FF2B5EF4-FFF2-40B4-BE49-F238E27FC236}">
                <a16:creationId xmlns:a16="http://schemas.microsoft.com/office/drawing/2014/main" id="{2383BEE5-C2A9-2D45-8514-47F718119FB6}"/>
              </a:ext>
            </a:extLst>
          </p:cNvPr>
          <p:cNvSpPr txBox="1"/>
          <p:nvPr/>
        </p:nvSpPr>
        <p:spPr>
          <a:xfrm>
            <a:off x="2198940" y="5351534"/>
            <a:ext cx="667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用户在记账之后可以在主页面点击删除</a:t>
            </a:r>
            <a:r>
              <a:rPr lang="en-US" altLang="zh-CN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选择删除</a:t>
            </a:r>
            <a:r>
              <a:rPr lang="en-US" altLang="zh-CN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即可删除这条数据</a:t>
            </a:r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40">
            <a:extLst>
              <a:ext uri="{FF2B5EF4-FFF2-40B4-BE49-F238E27FC236}">
                <a16:creationId xmlns:a16="http://schemas.microsoft.com/office/drawing/2014/main" id="{D86C7BED-4B39-7744-8F30-659322998434}"/>
              </a:ext>
            </a:extLst>
          </p:cNvPr>
          <p:cNvGrpSpPr/>
          <p:nvPr/>
        </p:nvGrpSpPr>
        <p:grpSpPr>
          <a:xfrm>
            <a:off x="647547" y="3576470"/>
            <a:ext cx="1341891" cy="1351148"/>
            <a:chOff x="639593" y="2275794"/>
            <a:chExt cx="1341891" cy="1351148"/>
          </a:xfrm>
        </p:grpSpPr>
        <p:grpSp>
          <p:nvGrpSpPr>
            <p:cNvPr id="34" name="组合 20">
              <a:extLst>
                <a:ext uri="{FF2B5EF4-FFF2-40B4-BE49-F238E27FC236}">
                  <a16:creationId xmlns:a16="http://schemas.microsoft.com/office/drawing/2014/main" id="{F50F77B6-6AF8-DC4D-A546-C42BB47A1867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37" name="饼形 21">
                <a:extLst>
                  <a:ext uri="{FF2B5EF4-FFF2-40B4-BE49-F238E27FC236}">
                    <a16:creationId xmlns:a16="http://schemas.microsoft.com/office/drawing/2014/main" id="{ABEE2EA9-3CDB-2A4B-A892-74D56462BABA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饼形 22">
                <a:extLst>
                  <a:ext uri="{FF2B5EF4-FFF2-40B4-BE49-F238E27FC236}">
                    <a16:creationId xmlns:a16="http://schemas.microsoft.com/office/drawing/2014/main" id="{62238538-2656-9549-BD9C-CF2E0D9AEECB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文本框 23">
              <a:extLst>
                <a:ext uri="{FF2B5EF4-FFF2-40B4-BE49-F238E27FC236}">
                  <a16:creationId xmlns:a16="http://schemas.microsoft.com/office/drawing/2014/main" id="{54DDFDB1-49BB-A449-89FA-C2B1BE6174F9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6">
              <a:extLst>
                <a:ext uri="{FF2B5EF4-FFF2-40B4-BE49-F238E27FC236}">
                  <a16:creationId xmlns:a16="http://schemas.microsoft.com/office/drawing/2014/main" id="{4538DF39-FD54-BA4E-AE79-EDABFB745600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修改账目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40">
            <a:extLst>
              <a:ext uri="{FF2B5EF4-FFF2-40B4-BE49-F238E27FC236}">
                <a16:creationId xmlns:a16="http://schemas.microsoft.com/office/drawing/2014/main" id="{C8AF994E-0011-8B41-9799-DA8843DDAD6C}"/>
              </a:ext>
            </a:extLst>
          </p:cNvPr>
          <p:cNvGrpSpPr/>
          <p:nvPr/>
        </p:nvGrpSpPr>
        <p:grpSpPr>
          <a:xfrm>
            <a:off x="647547" y="5151524"/>
            <a:ext cx="1341891" cy="1351148"/>
            <a:chOff x="639593" y="2275794"/>
            <a:chExt cx="1341891" cy="1351148"/>
          </a:xfrm>
        </p:grpSpPr>
        <p:grpSp>
          <p:nvGrpSpPr>
            <p:cNvPr id="40" name="组合 20">
              <a:extLst>
                <a:ext uri="{FF2B5EF4-FFF2-40B4-BE49-F238E27FC236}">
                  <a16:creationId xmlns:a16="http://schemas.microsoft.com/office/drawing/2014/main" id="{E4161090-F289-F64E-A38B-97970F28E987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43" name="饼形 21">
                <a:extLst>
                  <a:ext uri="{FF2B5EF4-FFF2-40B4-BE49-F238E27FC236}">
                    <a16:creationId xmlns:a16="http://schemas.microsoft.com/office/drawing/2014/main" id="{B959B6C9-BBB6-2144-9D8E-40D917548188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饼形 22">
                <a:extLst>
                  <a:ext uri="{FF2B5EF4-FFF2-40B4-BE49-F238E27FC236}">
                    <a16:creationId xmlns:a16="http://schemas.microsoft.com/office/drawing/2014/main" id="{D4CB668D-13BD-1142-B366-B536EF317DA4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文本框 23">
              <a:extLst>
                <a:ext uri="{FF2B5EF4-FFF2-40B4-BE49-F238E27FC236}">
                  <a16:creationId xmlns:a16="http://schemas.microsoft.com/office/drawing/2014/main" id="{F5222304-C3BE-2F41-8CB2-F200B3E16316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36">
              <a:extLst>
                <a:ext uri="{FF2B5EF4-FFF2-40B4-BE49-F238E27FC236}">
                  <a16:creationId xmlns:a16="http://schemas.microsoft.com/office/drawing/2014/main" id="{16358608-8280-0247-BE83-2AC378DF5396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删除账目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6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1"/>
            <a:ext cx="6245064" cy="1172140"/>
            <a:chOff x="1184275" y="2717410"/>
            <a:chExt cx="6024563" cy="1720986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48">
            <a:extLst>
              <a:ext uri="{FF2B5EF4-FFF2-40B4-BE49-F238E27FC236}">
                <a16:creationId xmlns:a16="http://schemas.microsoft.com/office/drawing/2014/main" id="{95E5DA08-97A4-5049-9C30-C0DA44F538EC}"/>
              </a:ext>
            </a:extLst>
          </p:cNvPr>
          <p:cNvSpPr txBox="1"/>
          <p:nvPr/>
        </p:nvSpPr>
        <p:spPr>
          <a:xfrm>
            <a:off x="2115440" y="5648772"/>
            <a:ext cx="667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系统自动统计用户的收入和支出的总和</a:t>
            </a:r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40">
            <a:extLst>
              <a:ext uri="{FF2B5EF4-FFF2-40B4-BE49-F238E27FC236}">
                <a16:creationId xmlns:a16="http://schemas.microsoft.com/office/drawing/2014/main" id="{BAC80ECE-EBED-474C-B0F3-8C6660F6D132}"/>
              </a:ext>
            </a:extLst>
          </p:cNvPr>
          <p:cNvGrpSpPr/>
          <p:nvPr/>
        </p:nvGrpSpPr>
        <p:grpSpPr>
          <a:xfrm>
            <a:off x="509130" y="5183928"/>
            <a:ext cx="1341891" cy="1351148"/>
            <a:chOff x="639593" y="2275794"/>
            <a:chExt cx="1341891" cy="1351148"/>
          </a:xfrm>
        </p:grpSpPr>
        <p:grpSp>
          <p:nvGrpSpPr>
            <p:cNvPr id="26" name="组合 20">
              <a:extLst>
                <a:ext uri="{FF2B5EF4-FFF2-40B4-BE49-F238E27FC236}">
                  <a16:creationId xmlns:a16="http://schemas.microsoft.com/office/drawing/2014/main" id="{33E0F22D-FF03-784C-8272-DFB944E1E116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29" name="饼形 21">
                <a:extLst>
                  <a:ext uri="{FF2B5EF4-FFF2-40B4-BE49-F238E27FC236}">
                    <a16:creationId xmlns:a16="http://schemas.microsoft.com/office/drawing/2014/main" id="{44AE6B02-27D0-5647-AE5F-DFDC48A9783C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饼形 22">
                <a:extLst>
                  <a:ext uri="{FF2B5EF4-FFF2-40B4-BE49-F238E27FC236}">
                    <a16:creationId xmlns:a16="http://schemas.microsoft.com/office/drawing/2014/main" id="{6F86EC86-1E86-1B4C-9A0E-AB1C1C7BD317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文本框 23">
              <a:extLst>
                <a:ext uri="{FF2B5EF4-FFF2-40B4-BE49-F238E27FC236}">
                  <a16:creationId xmlns:a16="http://schemas.microsoft.com/office/drawing/2014/main" id="{314C6AB5-842E-3F48-9EA9-C6AF91B8C752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36">
              <a:extLst>
                <a:ext uri="{FF2B5EF4-FFF2-40B4-BE49-F238E27FC236}">
                  <a16:creationId xmlns:a16="http://schemas.microsoft.com/office/drawing/2014/main" id="{24C23E4E-65BD-4C45-9EAC-56BFCA8A117C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统计收支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48">
            <a:extLst>
              <a:ext uri="{FF2B5EF4-FFF2-40B4-BE49-F238E27FC236}">
                <a16:creationId xmlns:a16="http://schemas.microsoft.com/office/drawing/2014/main" id="{0102787E-6D66-CB41-A833-16B0A01CAF50}"/>
              </a:ext>
            </a:extLst>
          </p:cNvPr>
          <p:cNvSpPr txBox="1"/>
          <p:nvPr/>
        </p:nvSpPr>
        <p:spPr>
          <a:xfrm>
            <a:off x="2115440" y="2270832"/>
            <a:ext cx="667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系统会根据用户选择的分类来自动归类是收入还是支出</a:t>
            </a:r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40">
            <a:extLst>
              <a:ext uri="{FF2B5EF4-FFF2-40B4-BE49-F238E27FC236}">
                <a16:creationId xmlns:a16="http://schemas.microsoft.com/office/drawing/2014/main" id="{4700B051-229A-B84E-BF26-2D2B5B753C6E}"/>
              </a:ext>
            </a:extLst>
          </p:cNvPr>
          <p:cNvGrpSpPr/>
          <p:nvPr/>
        </p:nvGrpSpPr>
        <p:grpSpPr>
          <a:xfrm>
            <a:off x="564047" y="2070822"/>
            <a:ext cx="1341891" cy="1351148"/>
            <a:chOff x="639593" y="2275794"/>
            <a:chExt cx="1341891" cy="1351148"/>
          </a:xfrm>
        </p:grpSpPr>
        <p:grpSp>
          <p:nvGrpSpPr>
            <p:cNvPr id="33" name="组合 20">
              <a:extLst>
                <a:ext uri="{FF2B5EF4-FFF2-40B4-BE49-F238E27FC236}">
                  <a16:creationId xmlns:a16="http://schemas.microsoft.com/office/drawing/2014/main" id="{0E3D09EC-FCD6-4147-9F1F-667A092B1DF0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36" name="饼形 21">
                <a:extLst>
                  <a:ext uri="{FF2B5EF4-FFF2-40B4-BE49-F238E27FC236}">
                    <a16:creationId xmlns:a16="http://schemas.microsoft.com/office/drawing/2014/main" id="{D6DBDF58-DB0B-B646-88CF-DFD01F8809A6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饼形 22">
                <a:extLst>
                  <a:ext uri="{FF2B5EF4-FFF2-40B4-BE49-F238E27FC236}">
                    <a16:creationId xmlns:a16="http://schemas.microsoft.com/office/drawing/2014/main" id="{8C1F865E-63A0-414F-A8BA-DFF51AC66695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文本框 23">
              <a:extLst>
                <a:ext uri="{FF2B5EF4-FFF2-40B4-BE49-F238E27FC236}">
                  <a16:creationId xmlns:a16="http://schemas.microsoft.com/office/drawing/2014/main" id="{C919162C-06A9-1640-8AA9-1B3B4055D499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6">
              <a:extLst>
                <a:ext uri="{FF2B5EF4-FFF2-40B4-BE49-F238E27FC236}">
                  <a16:creationId xmlns:a16="http://schemas.microsoft.com/office/drawing/2014/main" id="{B35F15DB-4CE5-7F4B-BDF2-927002EF1C4E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自动归类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Box 48">
            <a:extLst>
              <a:ext uri="{FF2B5EF4-FFF2-40B4-BE49-F238E27FC236}">
                <a16:creationId xmlns:a16="http://schemas.microsoft.com/office/drawing/2014/main" id="{2480A378-6373-C640-AE01-A0C187F5F6FD}"/>
              </a:ext>
            </a:extLst>
          </p:cNvPr>
          <p:cNvSpPr txBox="1"/>
          <p:nvPr/>
        </p:nvSpPr>
        <p:spPr>
          <a:xfrm>
            <a:off x="2107143" y="3951592"/>
            <a:ext cx="667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系统根据每条数据的时间戳分组排序每条账目</a:t>
            </a:r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0">
            <a:extLst>
              <a:ext uri="{FF2B5EF4-FFF2-40B4-BE49-F238E27FC236}">
                <a16:creationId xmlns:a16="http://schemas.microsoft.com/office/drawing/2014/main" id="{3183736D-488A-5545-B46A-E13568DB2892}"/>
              </a:ext>
            </a:extLst>
          </p:cNvPr>
          <p:cNvGrpSpPr/>
          <p:nvPr/>
        </p:nvGrpSpPr>
        <p:grpSpPr>
          <a:xfrm>
            <a:off x="564188" y="3617992"/>
            <a:ext cx="1341891" cy="1351148"/>
            <a:chOff x="639593" y="2275794"/>
            <a:chExt cx="1341891" cy="1351148"/>
          </a:xfrm>
        </p:grpSpPr>
        <p:grpSp>
          <p:nvGrpSpPr>
            <p:cNvPr id="40" name="组合 20">
              <a:extLst>
                <a:ext uri="{FF2B5EF4-FFF2-40B4-BE49-F238E27FC236}">
                  <a16:creationId xmlns:a16="http://schemas.microsoft.com/office/drawing/2014/main" id="{E236E1CF-F1DF-CD44-9E0B-88C66EB1543B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43" name="饼形 21">
                <a:extLst>
                  <a:ext uri="{FF2B5EF4-FFF2-40B4-BE49-F238E27FC236}">
                    <a16:creationId xmlns:a16="http://schemas.microsoft.com/office/drawing/2014/main" id="{B36ACC32-6030-F24C-95DA-E2B48872AB5A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饼形 22">
                <a:extLst>
                  <a:ext uri="{FF2B5EF4-FFF2-40B4-BE49-F238E27FC236}">
                    <a16:creationId xmlns:a16="http://schemas.microsoft.com/office/drawing/2014/main" id="{3F002116-E62E-FB4C-B5F9-395F166E9F60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文本框 23">
              <a:extLst>
                <a:ext uri="{FF2B5EF4-FFF2-40B4-BE49-F238E27FC236}">
                  <a16:creationId xmlns:a16="http://schemas.microsoft.com/office/drawing/2014/main" id="{648FB9B9-7B63-0F46-B8B4-CAE6568B7467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36">
              <a:extLst>
                <a:ext uri="{FF2B5EF4-FFF2-40B4-BE49-F238E27FC236}">
                  <a16:creationId xmlns:a16="http://schemas.microsoft.com/office/drawing/2014/main" id="{FCD7579A-A4AF-0E4E-B5C8-7A8A8E6359A9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分组排序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17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1"/>
            <a:ext cx="6245064" cy="1172140"/>
            <a:chOff x="1184275" y="2717410"/>
            <a:chExt cx="6024563" cy="1720986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48">
            <a:extLst>
              <a:ext uri="{FF2B5EF4-FFF2-40B4-BE49-F238E27FC236}">
                <a16:creationId xmlns:a16="http://schemas.microsoft.com/office/drawing/2014/main" id="{0102787E-6D66-CB41-A833-16B0A01CAF50}"/>
              </a:ext>
            </a:extLst>
          </p:cNvPr>
          <p:cNvSpPr txBox="1"/>
          <p:nvPr/>
        </p:nvSpPr>
        <p:spPr>
          <a:xfrm>
            <a:off x="2110551" y="2579133"/>
            <a:ext cx="667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对用户的不合法输入进行检测和提示</a:t>
            </a:r>
            <a:endParaRPr lang="en-US" altLang="zh-Han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40">
            <a:extLst>
              <a:ext uri="{FF2B5EF4-FFF2-40B4-BE49-F238E27FC236}">
                <a16:creationId xmlns:a16="http://schemas.microsoft.com/office/drawing/2014/main" id="{4700B051-229A-B84E-BF26-2D2B5B753C6E}"/>
              </a:ext>
            </a:extLst>
          </p:cNvPr>
          <p:cNvGrpSpPr/>
          <p:nvPr/>
        </p:nvGrpSpPr>
        <p:grpSpPr>
          <a:xfrm>
            <a:off x="564047" y="2070822"/>
            <a:ext cx="1341891" cy="1385475"/>
            <a:chOff x="639593" y="2275794"/>
            <a:chExt cx="1341891" cy="1385475"/>
          </a:xfrm>
        </p:grpSpPr>
        <p:grpSp>
          <p:nvGrpSpPr>
            <p:cNvPr id="33" name="组合 20">
              <a:extLst>
                <a:ext uri="{FF2B5EF4-FFF2-40B4-BE49-F238E27FC236}">
                  <a16:creationId xmlns:a16="http://schemas.microsoft.com/office/drawing/2014/main" id="{0E3D09EC-FCD6-4147-9F1F-667A092B1DF0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36" name="饼形 21">
                <a:extLst>
                  <a:ext uri="{FF2B5EF4-FFF2-40B4-BE49-F238E27FC236}">
                    <a16:creationId xmlns:a16="http://schemas.microsoft.com/office/drawing/2014/main" id="{D6DBDF58-DB0B-B646-88CF-DFD01F8809A6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饼形 22">
                <a:extLst>
                  <a:ext uri="{FF2B5EF4-FFF2-40B4-BE49-F238E27FC236}">
                    <a16:creationId xmlns:a16="http://schemas.microsoft.com/office/drawing/2014/main" id="{8C1F865E-63A0-414F-A8BA-DFF51AC66695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文本框 23">
              <a:extLst>
                <a:ext uri="{FF2B5EF4-FFF2-40B4-BE49-F238E27FC236}">
                  <a16:creationId xmlns:a16="http://schemas.microsoft.com/office/drawing/2014/main" id="{C919162C-06A9-1640-8AA9-1B3B4055D499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6">
              <a:extLst>
                <a:ext uri="{FF2B5EF4-FFF2-40B4-BE49-F238E27FC236}">
                  <a16:creationId xmlns:a16="http://schemas.microsoft.com/office/drawing/2014/main" id="{B35F15DB-4CE5-7F4B-BDF2-927002EF1C4E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不合法输入检测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Box 48">
            <a:extLst>
              <a:ext uri="{FF2B5EF4-FFF2-40B4-BE49-F238E27FC236}">
                <a16:creationId xmlns:a16="http://schemas.microsoft.com/office/drawing/2014/main" id="{2480A378-6373-C640-AE01-A0C187F5F6FD}"/>
              </a:ext>
            </a:extLst>
          </p:cNvPr>
          <p:cNvSpPr txBox="1"/>
          <p:nvPr/>
        </p:nvSpPr>
        <p:spPr>
          <a:xfrm>
            <a:off x="2110551" y="3864169"/>
            <a:ext cx="667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用户可以在记账的时候从日历组件选择时间来记账（暂未实现）</a:t>
            </a:r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0">
            <a:extLst>
              <a:ext uri="{FF2B5EF4-FFF2-40B4-BE49-F238E27FC236}">
                <a16:creationId xmlns:a16="http://schemas.microsoft.com/office/drawing/2014/main" id="{3183736D-488A-5545-B46A-E13568DB2892}"/>
              </a:ext>
            </a:extLst>
          </p:cNvPr>
          <p:cNvGrpSpPr/>
          <p:nvPr/>
        </p:nvGrpSpPr>
        <p:grpSpPr>
          <a:xfrm>
            <a:off x="564188" y="3617992"/>
            <a:ext cx="1341891" cy="1351148"/>
            <a:chOff x="639593" y="2275794"/>
            <a:chExt cx="1341891" cy="1351148"/>
          </a:xfrm>
        </p:grpSpPr>
        <p:grpSp>
          <p:nvGrpSpPr>
            <p:cNvPr id="40" name="组合 20">
              <a:extLst>
                <a:ext uri="{FF2B5EF4-FFF2-40B4-BE49-F238E27FC236}">
                  <a16:creationId xmlns:a16="http://schemas.microsoft.com/office/drawing/2014/main" id="{E236E1CF-F1DF-CD44-9E0B-88C66EB1543B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43" name="饼形 21">
                <a:extLst>
                  <a:ext uri="{FF2B5EF4-FFF2-40B4-BE49-F238E27FC236}">
                    <a16:creationId xmlns:a16="http://schemas.microsoft.com/office/drawing/2014/main" id="{B36ACC32-6030-F24C-95DA-E2B48872AB5A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饼形 22">
                <a:extLst>
                  <a:ext uri="{FF2B5EF4-FFF2-40B4-BE49-F238E27FC236}">
                    <a16:creationId xmlns:a16="http://schemas.microsoft.com/office/drawing/2014/main" id="{3F002116-E62E-FB4C-B5F9-395F166E9F60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文本框 23">
              <a:extLst>
                <a:ext uri="{FF2B5EF4-FFF2-40B4-BE49-F238E27FC236}">
                  <a16:creationId xmlns:a16="http://schemas.microsoft.com/office/drawing/2014/main" id="{648FB9B9-7B63-0F46-B8B4-CAE6568B7467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36">
              <a:extLst>
                <a:ext uri="{FF2B5EF4-FFF2-40B4-BE49-F238E27FC236}">
                  <a16:creationId xmlns:a16="http://schemas.microsoft.com/office/drawing/2014/main" id="{FCD7579A-A4AF-0E4E-B5C8-7A8A8E6359A9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选择时间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Box 48">
            <a:extLst>
              <a:ext uri="{FF2B5EF4-FFF2-40B4-BE49-F238E27FC236}">
                <a16:creationId xmlns:a16="http://schemas.microsoft.com/office/drawing/2014/main" id="{37D7AC5B-B5C1-2E43-8218-85C8654894EE}"/>
              </a:ext>
            </a:extLst>
          </p:cNvPr>
          <p:cNvSpPr txBox="1"/>
          <p:nvPr/>
        </p:nvSpPr>
        <p:spPr>
          <a:xfrm>
            <a:off x="2110551" y="5400700"/>
            <a:ext cx="667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用户可以在记账的时候上传照片（暂未实现</a:t>
            </a:r>
            <a:r>
              <a:rPr lang="zh-Hans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0">
            <a:extLst>
              <a:ext uri="{FF2B5EF4-FFF2-40B4-BE49-F238E27FC236}">
                <a16:creationId xmlns:a16="http://schemas.microsoft.com/office/drawing/2014/main" id="{C3CD586E-0E72-EC42-B1DF-74F962390DF0}"/>
              </a:ext>
            </a:extLst>
          </p:cNvPr>
          <p:cNvGrpSpPr/>
          <p:nvPr/>
        </p:nvGrpSpPr>
        <p:grpSpPr>
          <a:xfrm>
            <a:off x="567596" y="5154523"/>
            <a:ext cx="1341891" cy="1351148"/>
            <a:chOff x="639593" y="2275794"/>
            <a:chExt cx="1341891" cy="1351148"/>
          </a:xfrm>
        </p:grpSpPr>
        <p:grpSp>
          <p:nvGrpSpPr>
            <p:cNvPr id="47" name="组合 20">
              <a:extLst>
                <a:ext uri="{FF2B5EF4-FFF2-40B4-BE49-F238E27FC236}">
                  <a16:creationId xmlns:a16="http://schemas.microsoft.com/office/drawing/2014/main" id="{74823AE3-E702-E043-865A-351807B737D0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50" name="饼形 21">
                <a:extLst>
                  <a:ext uri="{FF2B5EF4-FFF2-40B4-BE49-F238E27FC236}">
                    <a16:creationId xmlns:a16="http://schemas.microsoft.com/office/drawing/2014/main" id="{6E347897-5D2B-4541-9ED0-2DFA7740FE55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饼形 22">
                <a:extLst>
                  <a:ext uri="{FF2B5EF4-FFF2-40B4-BE49-F238E27FC236}">
                    <a16:creationId xmlns:a16="http://schemas.microsoft.com/office/drawing/2014/main" id="{19740712-416D-C048-9B63-0BD6072B0887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文本框 23">
              <a:extLst>
                <a:ext uri="{FF2B5EF4-FFF2-40B4-BE49-F238E27FC236}">
                  <a16:creationId xmlns:a16="http://schemas.microsoft.com/office/drawing/2014/main" id="{C105BC82-331C-3C48-9440-2EF56D123E2E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36">
              <a:extLst>
                <a:ext uri="{FF2B5EF4-FFF2-40B4-BE49-F238E27FC236}">
                  <a16:creationId xmlns:a16="http://schemas.microsoft.com/office/drawing/2014/main" id="{C8472F2A-2B7F-CB4E-B345-F95BA8677868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上传照片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2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CB0842-315D-E141-9261-75E96736FD06}"/>
              </a:ext>
            </a:extLst>
          </p:cNvPr>
          <p:cNvSpPr txBox="1"/>
          <p:nvPr/>
        </p:nvSpPr>
        <p:spPr>
          <a:xfrm>
            <a:off x="2199066" y="2159056"/>
            <a:ext cx="638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语言使用</a:t>
            </a:r>
            <a:r>
              <a:rPr lang="en-US" altLang="zh-CN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B97F8B-880A-B74D-A493-F85C0F956FFA}"/>
              </a:ext>
            </a:extLst>
          </p:cNvPr>
          <p:cNvSpPr txBox="1"/>
          <p:nvPr/>
        </p:nvSpPr>
        <p:spPr>
          <a:xfrm>
            <a:off x="2199066" y="3851349"/>
            <a:ext cx="667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数据存储使用</a:t>
            </a:r>
            <a:r>
              <a:rPr lang="en-US" altLang="zh-CN" sz="2400" b="1" spc="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CoreData</a:t>
            </a:r>
            <a:r>
              <a:rPr 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50" name="组合 40">
            <a:extLst>
              <a:ext uri="{FF2B5EF4-FFF2-40B4-BE49-F238E27FC236}">
                <a16:creationId xmlns:a16="http://schemas.microsoft.com/office/drawing/2014/main" id="{0CB9C51C-9FFF-674F-975E-345FE1DA14B9}"/>
              </a:ext>
            </a:extLst>
          </p:cNvPr>
          <p:cNvGrpSpPr/>
          <p:nvPr/>
        </p:nvGrpSpPr>
        <p:grpSpPr>
          <a:xfrm>
            <a:off x="647547" y="1898980"/>
            <a:ext cx="1341891" cy="1351148"/>
            <a:chOff x="639593" y="2275794"/>
            <a:chExt cx="1341891" cy="1351148"/>
          </a:xfrm>
        </p:grpSpPr>
        <p:grpSp>
          <p:nvGrpSpPr>
            <p:cNvPr id="51" name="组合 20">
              <a:extLst>
                <a:ext uri="{FF2B5EF4-FFF2-40B4-BE49-F238E27FC236}">
                  <a16:creationId xmlns:a16="http://schemas.microsoft.com/office/drawing/2014/main" id="{DEF8F2DC-A3E4-2F45-A88A-3641782651E1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65" name="饼形 21">
                <a:extLst>
                  <a:ext uri="{FF2B5EF4-FFF2-40B4-BE49-F238E27FC236}">
                    <a16:creationId xmlns:a16="http://schemas.microsoft.com/office/drawing/2014/main" id="{D52DF924-AC85-7148-8BF4-F41AFE535513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饼形 22">
                <a:extLst>
                  <a:ext uri="{FF2B5EF4-FFF2-40B4-BE49-F238E27FC236}">
                    <a16:creationId xmlns:a16="http://schemas.microsoft.com/office/drawing/2014/main" id="{3A93A30C-9462-384C-928C-F73555368FB3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文本框 23">
              <a:extLst>
                <a:ext uri="{FF2B5EF4-FFF2-40B4-BE49-F238E27FC236}">
                  <a16:creationId xmlns:a16="http://schemas.microsoft.com/office/drawing/2014/main" id="{1B11F052-A602-9541-95A5-5389F2427BC9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36">
              <a:extLst>
                <a:ext uri="{FF2B5EF4-FFF2-40B4-BE49-F238E27FC236}">
                  <a16:creationId xmlns:a16="http://schemas.microsoft.com/office/drawing/2014/main" id="{FDEB8EDC-F151-8D4C-818A-2AA005EBB195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40">
            <a:extLst>
              <a:ext uri="{FF2B5EF4-FFF2-40B4-BE49-F238E27FC236}">
                <a16:creationId xmlns:a16="http://schemas.microsoft.com/office/drawing/2014/main" id="{D0200706-24C9-EF47-95D4-0F8A8B103EB9}"/>
              </a:ext>
            </a:extLst>
          </p:cNvPr>
          <p:cNvGrpSpPr/>
          <p:nvPr/>
        </p:nvGrpSpPr>
        <p:grpSpPr>
          <a:xfrm>
            <a:off x="647673" y="3433829"/>
            <a:ext cx="1341891" cy="1351148"/>
            <a:chOff x="639593" y="2275794"/>
            <a:chExt cx="1341891" cy="1351148"/>
          </a:xfrm>
        </p:grpSpPr>
        <p:grpSp>
          <p:nvGrpSpPr>
            <p:cNvPr id="76" name="组合 20">
              <a:extLst>
                <a:ext uri="{FF2B5EF4-FFF2-40B4-BE49-F238E27FC236}">
                  <a16:creationId xmlns:a16="http://schemas.microsoft.com/office/drawing/2014/main" id="{BBAEA1B4-0C30-6242-ABFB-8635579FE172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79" name="饼形 21">
                <a:extLst>
                  <a:ext uri="{FF2B5EF4-FFF2-40B4-BE49-F238E27FC236}">
                    <a16:creationId xmlns:a16="http://schemas.microsoft.com/office/drawing/2014/main" id="{E4437345-FD43-FB41-9DAF-12C1CF3404CA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饼形 22">
                <a:extLst>
                  <a:ext uri="{FF2B5EF4-FFF2-40B4-BE49-F238E27FC236}">
                    <a16:creationId xmlns:a16="http://schemas.microsoft.com/office/drawing/2014/main" id="{9B88408B-9CE3-FF47-A03E-F5FDB980478D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文本框 23">
              <a:extLst>
                <a:ext uri="{FF2B5EF4-FFF2-40B4-BE49-F238E27FC236}">
                  <a16:creationId xmlns:a16="http://schemas.microsoft.com/office/drawing/2014/main" id="{814CF3D8-ED81-C24F-9536-6EC2FBA0F5C6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36">
              <a:extLst>
                <a:ext uri="{FF2B5EF4-FFF2-40B4-BE49-F238E27FC236}">
                  <a16:creationId xmlns:a16="http://schemas.microsoft.com/office/drawing/2014/main" id="{8ECD4C8F-7678-2043-80DB-5ED31A073335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2"/>
            <a:ext cx="6245064" cy="1288884"/>
            <a:chOff x="1184275" y="2717410"/>
            <a:chExt cx="6024563" cy="1892393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762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系统技术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48">
            <a:extLst>
              <a:ext uri="{FF2B5EF4-FFF2-40B4-BE49-F238E27FC236}">
                <a16:creationId xmlns:a16="http://schemas.microsoft.com/office/drawing/2014/main" id="{6F4F2BBD-B82F-0145-8669-AEF8F70C0E60}"/>
              </a:ext>
            </a:extLst>
          </p:cNvPr>
          <p:cNvSpPr txBox="1"/>
          <p:nvPr/>
        </p:nvSpPr>
        <p:spPr>
          <a:xfrm>
            <a:off x="2199066" y="5574247"/>
            <a:ext cx="667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开发工具使用</a:t>
            </a:r>
            <a:r>
              <a:rPr lang="en-US" altLang="zh-CN" sz="2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endParaRPr lang="en-US" sz="24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40">
            <a:extLst>
              <a:ext uri="{FF2B5EF4-FFF2-40B4-BE49-F238E27FC236}">
                <a16:creationId xmlns:a16="http://schemas.microsoft.com/office/drawing/2014/main" id="{C749AA22-0986-D743-B286-C3E98AB2DFC6}"/>
              </a:ext>
            </a:extLst>
          </p:cNvPr>
          <p:cNvGrpSpPr/>
          <p:nvPr/>
        </p:nvGrpSpPr>
        <p:grpSpPr>
          <a:xfrm>
            <a:off x="647673" y="5156727"/>
            <a:ext cx="1341891" cy="1351148"/>
            <a:chOff x="639593" y="2275794"/>
            <a:chExt cx="1341891" cy="1351148"/>
          </a:xfrm>
        </p:grpSpPr>
        <p:grpSp>
          <p:nvGrpSpPr>
            <p:cNvPr id="26" name="组合 20">
              <a:extLst>
                <a:ext uri="{FF2B5EF4-FFF2-40B4-BE49-F238E27FC236}">
                  <a16:creationId xmlns:a16="http://schemas.microsoft.com/office/drawing/2014/main" id="{D7BA1084-999E-144D-BF6C-CA73007F7735}"/>
                </a:ext>
              </a:extLst>
            </p:cNvPr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29" name="饼形 21">
                <a:extLst>
                  <a:ext uri="{FF2B5EF4-FFF2-40B4-BE49-F238E27FC236}">
                    <a16:creationId xmlns:a16="http://schemas.microsoft.com/office/drawing/2014/main" id="{079D4E9E-96AE-A643-BA0A-595C614F316A}"/>
                  </a:ext>
                </a:extLst>
              </p:cNvPr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饼形 22">
                <a:extLst>
                  <a:ext uri="{FF2B5EF4-FFF2-40B4-BE49-F238E27FC236}">
                    <a16:creationId xmlns:a16="http://schemas.microsoft.com/office/drawing/2014/main" id="{8ACCCF3A-FDE3-BC4D-B0FF-C15FE94C51F3}"/>
                  </a:ext>
                </a:extLst>
              </p:cNvPr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文本框 23">
              <a:extLst>
                <a:ext uri="{FF2B5EF4-FFF2-40B4-BE49-F238E27FC236}">
                  <a16:creationId xmlns:a16="http://schemas.microsoft.com/office/drawing/2014/main" id="{125BCF28-D723-1342-B398-40CE7E81405A}"/>
                </a:ext>
              </a:extLst>
            </p:cNvPr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36">
              <a:extLst>
                <a:ext uri="{FF2B5EF4-FFF2-40B4-BE49-F238E27FC236}">
                  <a16:creationId xmlns:a16="http://schemas.microsoft.com/office/drawing/2014/main" id="{F124A439-E248-9A44-B45F-D0A3B278C33A}"/>
                </a:ext>
              </a:extLst>
            </p:cNvPr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开发工具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23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2"/>
            <a:ext cx="6245064" cy="1288884"/>
            <a:chOff x="1184275" y="2717410"/>
            <a:chExt cx="6024563" cy="1892392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7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功能展示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67D4FF-0D36-BF4A-B2AE-5498BAB5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6" y="2805366"/>
            <a:ext cx="1966155" cy="3906164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8D97C5EE-AA2C-9E42-9F0E-BFBFA6533520}"/>
              </a:ext>
            </a:extLst>
          </p:cNvPr>
          <p:cNvSpPr/>
          <p:nvPr/>
        </p:nvSpPr>
        <p:spPr>
          <a:xfrm>
            <a:off x="2766594" y="4247538"/>
            <a:ext cx="503832" cy="34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B07712-64D8-4944-BB2B-9699D5919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58" y="2766551"/>
            <a:ext cx="1916755" cy="3939701"/>
          </a:xfrm>
          <a:prstGeom prst="rect">
            <a:avLst/>
          </a:prstGeom>
        </p:spPr>
      </p:pic>
      <p:sp>
        <p:nvSpPr>
          <p:cNvPr id="22" name="右箭头 21">
            <a:extLst>
              <a:ext uri="{FF2B5EF4-FFF2-40B4-BE49-F238E27FC236}">
                <a16:creationId xmlns:a16="http://schemas.microsoft.com/office/drawing/2014/main" id="{A934CF31-628C-D846-AE53-CB3216FAD9C5}"/>
              </a:ext>
            </a:extLst>
          </p:cNvPr>
          <p:cNvSpPr/>
          <p:nvPr/>
        </p:nvSpPr>
        <p:spPr>
          <a:xfrm>
            <a:off x="5875128" y="4247538"/>
            <a:ext cx="503832" cy="34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E0E85D-656A-924C-B0AD-ACEAB8495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15" y="2760693"/>
            <a:ext cx="1918332" cy="39498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345C90-3D6D-8041-8ED8-1BE816892BA1}"/>
              </a:ext>
            </a:extLst>
          </p:cNvPr>
          <p:cNvSpPr txBox="1"/>
          <p:nvPr/>
        </p:nvSpPr>
        <p:spPr>
          <a:xfrm>
            <a:off x="352986" y="1982457"/>
            <a:ext cx="69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en-US" altLang="zh-Hans" sz="2800" dirty="0"/>
              <a:t>.</a:t>
            </a:r>
            <a:r>
              <a:rPr kumimoji="1" lang="zh-CN" altLang="en-US" sz="2800" dirty="0"/>
              <a:t>点击</a:t>
            </a:r>
            <a:r>
              <a:rPr kumimoji="1" lang="zh-Hans" altLang="en-US" sz="2800" dirty="0"/>
              <a:t> </a:t>
            </a:r>
            <a:r>
              <a:rPr kumimoji="1" lang="en-US" altLang="zh-CN" sz="2800" dirty="0"/>
              <a:t>+</a:t>
            </a:r>
            <a:r>
              <a:rPr kumimoji="1" lang="zh-Hans" altLang="en-US" sz="2800" dirty="0"/>
              <a:t> </a:t>
            </a:r>
            <a:r>
              <a:rPr kumimoji="1" lang="zh-CN" altLang="en-US" sz="2800" dirty="0"/>
              <a:t>进入第二个界面选择分类新增账目</a:t>
            </a:r>
          </a:p>
        </p:txBody>
      </p:sp>
    </p:spTree>
    <p:extLst>
      <p:ext uri="{BB962C8B-B14F-4D97-AF65-F5344CB8AC3E}">
        <p14:creationId xmlns:p14="http://schemas.microsoft.com/office/powerpoint/2010/main" val="245095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2"/>
            <a:ext cx="6245064" cy="1288884"/>
            <a:chOff x="1184275" y="2717410"/>
            <a:chExt cx="6024563" cy="1892392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7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功能展示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右箭头 3">
            <a:extLst>
              <a:ext uri="{FF2B5EF4-FFF2-40B4-BE49-F238E27FC236}">
                <a16:creationId xmlns:a16="http://schemas.microsoft.com/office/drawing/2014/main" id="{8D97C5EE-AA2C-9E42-9F0E-BFBFA6533520}"/>
              </a:ext>
            </a:extLst>
          </p:cNvPr>
          <p:cNvSpPr/>
          <p:nvPr/>
        </p:nvSpPr>
        <p:spPr>
          <a:xfrm>
            <a:off x="3059805" y="4221666"/>
            <a:ext cx="503832" cy="34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345C90-3D6D-8041-8ED8-1BE816892BA1}"/>
              </a:ext>
            </a:extLst>
          </p:cNvPr>
          <p:cNvSpPr txBox="1"/>
          <p:nvPr/>
        </p:nvSpPr>
        <p:spPr>
          <a:xfrm>
            <a:off x="207843" y="1644105"/>
            <a:ext cx="853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2.</a:t>
            </a:r>
            <a:r>
              <a:rPr kumimoji="1" lang="zh-CN" altLang="en-US" sz="2800" dirty="0"/>
              <a:t>根据不同的分类区分展示是收入还是支出，并统计</a:t>
            </a:r>
            <a:r>
              <a:rPr kumimoji="1" lang="zh-Hans" altLang="en-US" sz="2800" dirty="0"/>
              <a:t>         </a:t>
            </a:r>
            <a:r>
              <a:rPr kumimoji="1" lang="zh-CN" altLang="en-US" sz="2800" dirty="0"/>
              <a:t>收入和支出总和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C0E1D2-C3DF-7F41-A6EE-BB73C6FD9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7" y="2546289"/>
            <a:ext cx="2044879" cy="41340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F59CD7F-7417-844C-A338-32C07EB53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37" y="2586900"/>
            <a:ext cx="2096258" cy="409348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3570633-B76B-5146-B183-291197F64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40" y="2546289"/>
            <a:ext cx="2143790" cy="4125680"/>
          </a:xfrm>
          <a:prstGeom prst="rect">
            <a:avLst/>
          </a:prstGeom>
        </p:spPr>
      </p:pic>
      <p:sp>
        <p:nvSpPr>
          <p:cNvPr id="30" name="右箭头 29">
            <a:extLst>
              <a:ext uri="{FF2B5EF4-FFF2-40B4-BE49-F238E27FC236}">
                <a16:creationId xmlns:a16="http://schemas.microsoft.com/office/drawing/2014/main" id="{05E9327E-5822-6D4F-A182-0E7A51987CCE}"/>
              </a:ext>
            </a:extLst>
          </p:cNvPr>
          <p:cNvSpPr/>
          <p:nvPr/>
        </p:nvSpPr>
        <p:spPr>
          <a:xfrm>
            <a:off x="5911811" y="4215382"/>
            <a:ext cx="503832" cy="34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99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2"/>
            <a:ext cx="6245064" cy="1288884"/>
            <a:chOff x="1184275" y="2717410"/>
            <a:chExt cx="6024563" cy="1892392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7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功能展示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右箭头 3">
            <a:extLst>
              <a:ext uri="{FF2B5EF4-FFF2-40B4-BE49-F238E27FC236}">
                <a16:creationId xmlns:a16="http://schemas.microsoft.com/office/drawing/2014/main" id="{8D97C5EE-AA2C-9E42-9F0E-BFBFA6533520}"/>
              </a:ext>
            </a:extLst>
          </p:cNvPr>
          <p:cNvSpPr/>
          <p:nvPr/>
        </p:nvSpPr>
        <p:spPr>
          <a:xfrm>
            <a:off x="2888380" y="4232261"/>
            <a:ext cx="503832" cy="34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A934CF31-628C-D846-AE53-CB3216FAD9C5}"/>
              </a:ext>
            </a:extLst>
          </p:cNvPr>
          <p:cNvSpPr/>
          <p:nvPr/>
        </p:nvSpPr>
        <p:spPr>
          <a:xfrm>
            <a:off x="5751788" y="4261436"/>
            <a:ext cx="503832" cy="34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345C90-3D6D-8041-8ED8-1BE816892BA1}"/>
              </a:ext>
            </a:extLst>
          </p:cNvPr>
          <p:cNvSpPr txBox="1"/>
          <p:nvPr/>
        </p:nvSpPr>
        <p:spPr>
          <a:xfrm>
            <a:off x="352986" y="1982457"/>
            <a:ext cx="69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3.</a:t>
            </a:r>
            <a:r>
              <a:rPr kumimoji="1" lang="zh-CN" altLang="en-US" sz="2800" dirty="0"/>
              <a:t>点击分类</a:t>
            </a:r>
            <a:r>
              <a:rPr kumimoji="1" lang="en-US" altLang="zh-CN" sz="2800" dirty="0"/>
              <a:t>icon</a:t>
            </a:r>
            <a:r>
              <a:rPr kumimoji="1" lang="zh-CN" altLang="en-US" sz="2800" dirty="0"/>
              <a:t>可以选择删除某条账目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4E3F1F-F9FD-4441-83BB-6A02F1DA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1" y="2555088"/>
            <a:ext cx="2157033" cy="41511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F78184-02BB-F140-B224-5FC744A9A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71" y="2680643"/>
            <a:ext cx="1941858" cy="40478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5CE9E2-8A54-8E41-A76B-35AD4C017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57" y="2602729"/>
            <a:ext cx="2002974" cy="41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9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39"/>
          <p:cNvCxnSpPr/>
          <p:nvPr/>
        </p:nvCxnSpPr>
        <p:spPr>
          <a:xfrm>
            <a:off x="2985626" y="107623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46"/>
          <p:cNvCxnSpPr/>
          <p:nvPr/>
        </p:nvCxnSpPr>
        <p:spPr>
          <a:xfrm>
            <a:off x="6131039" y="12737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16">
            <a:extLst>
              <a:ext uri="{FF2B5EF4-FFF2-40B4-BE49-F238E27FC236}">
                <a16:creationId xmlns:a16="http://schemas.microsoft.com/office/drawing/2014/main" id="{51A69378-FFE5-9040-BF9B-C0BD9F194AD8}"/>
              </a:ext>
            </a:extLst>
          </p:cNvPr>
          <p:cNvSpPr/>
          <p:nvPr/>
        </p:nvSpPr>
        <p:spPr>
          <a:xfrm>
            <a:off x="0" y="0"/>
            <a:ext cx="9144000" cy="158657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grpSp>
        <p:nvGrpSpPr>
          <p:cNvPr id="89" name="组合 13">
            <a:extLst>
              <a:ext uri="{FF2B5EF4-FFF2-40B4-BE49-F238E27FC236}">
                <a16:creationId xmlns:a16="http://schemas.microsoft.com/office/drawing/2014/main" id="{84E6FAA5-7B92-434C-B11C-12306274FAEE}"/>
              </a:ext>
            </a:extLst>
          </p:cNvPr>
          <p:cNvGrpSpPr/>
          <p:nvPr/>
        </p:nvGrpSpPr>
        <p:grpSpPr>
          <a:xfrm>
            <a:off x="1669976" y="319142"/>
            <a:ext cx="6245064" cy="1288884"/>
            <a:chOff x="1184275" y="2717410"/>
            <a:chExt cx="6024563" cy="1892392"/>
          </a:xfrm>
        </p:grpSpPr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4ED2F1E5-AC71-A540-AE14-8B2619121D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7599024A-0302-4043-9783-A58326B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67B5B7A2-FC98-1C44-8113-9574596E2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92" name="文本框 19">
              <a:extLst>
                <a:ext uri="{FF2B5EF4-FFF2-40B4-BE49-F238E27FC236}">
                  <a16:creationId xmlns:a16="http://schemas.microsoft.com/office/drawing/2014/main" id="{94B85BBC-6558-4847-9417-BB3F57741E1B}"/>
                </a:ext>
              </a:extLst>
            </p:cNvPr>
            <p:cNvSpPr txBox="1"/>
            <p:nvPr/>
          </p:nvSpPr>
          <p:spPr>
            <a:xfrm>
              <a:off x="3187700" y="2847430"/>
              <a:ext cx="4021138" cy="17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功能展示</a:t>
              </a:r>
              <a:endPara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右箭头 3">
            <a:extLst>
              <a:ext uri="{FF2B5EF4-FFF2-40B4-BE49-F238E27FC236}">
                <a16:creationId xmlns:a16="http://schemas.microsoft.com/office/drawing/2014/main" id="{8D97C5EE-AA2C-9E42-9F0E-BFBFA6533520}"/>
              </a:ext>
            </a:extLst>
          </p:cNvPr>
          <p:cNvSpPr/>
          <p:nvPr/>
        </p:nvSpPr>
        <p:spPr>
          <a:xfrm>
            <a:off x="2058053" y="4266767"/>
            <a:ext cx="368099" cy="34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345C90-3D6D-8041-8ED8-1BE816892BA1}"/>
              </a:ext>
            </a:extLst>
          </p:cNvPr>
          <p:cNvSpPr txBox="1"/>
          <p:nvPr/>
        </p:nvSpPr>
        <p:spPr>
          <a:xfrm>
            <a:off x="352986" y="1982457"/>
            <a:ext cx="69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4.</a:t>
            </a:r>
            <a:r>
              <a:rPr kumimoji="1" lang="zh-CN" altLang="en-US" sz="2800" dirty="0"/>
              <a:t>点击分类</a:t>
            </a:r>
            <a:r>
              <a:rPr kumimoji="1" lang="en-US" altLang="zh-CN" sz="2800" dirty="0"/>
              <a:t>icon</a:t>
            </a:r>
            <a:r>
              <a:rPr kumimoji="1" lang="zh-CN" altLang="en-US" sz="2800" dirty="0"/>
              <a:t>可以选择修改某条账目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FD10C5-5B62-5041-8CF8-482BB2A56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4" y="2593690"/>
            <a:ext cx="1784237" cy="36428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E8D26E-B7F1-9147-8EF3-A461BF5A8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84550"/>
            <a:ext cx="38100" cy="88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BE4D79-2A3E-A04A-A651-5B4BF948A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84550"/>
            <a:ext cx="38100" cy="88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7BD4D3-141B-2744-AF26-27E039233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38" y="2622865"/>
            <a:ext cx="1805884" cy="36913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0C53CE-6467-774F-95CF-07A7EB778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384550"/>
            <a:ext cx="38100" cy="88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79EF79A-6110-884E-951C-2D83D61654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15" y="2622865"/>
            <a:ext cx="1839301" cy="364371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8B7E865-72AD-D84E-ABD5-796089FBD1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5" y="2622865"/>
            <a:ext cx="1757321" cy="3613644"/>
          </a:xfrm>
          <a:prstGeom prst="rect">
            <a:avLst/>
          </a:prstGeom>
        </p:spPr>
      </p:pic>
      <p:sp>
        <p:nvSpPr>
          <p:cNvPr id="36" name="右箭头 35">
            <a:extLst>
              <a:ext uri="{FF2B5EF4-FFF2-40B4-BE49-F238E27FC236}">
                <a16:creationId xmlns:a16="http://schemas.microsoft.com/office/drawing/2014/main" id="{503E9090-38D0-A949-9ABA-4565F04A37A7}"/>
              </a:ext>
            </a:extLst>
          </p:cNvPr>
          <p:cNvSpPr/>
          <p:nvPr/>
        </p:nvSpPr>
        <p:spPr>
          <a:xfrm>
            <a:off x="4368900" y="4243074"/>
            <a:ext cx="368099" cy="34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E5C14B65-A015-A446-8029-D0AD2E964087}"/>
              </a:ext>
            </a:extLst>
          </p:cNvPr>
          <p:cNvSpPr/>
          <p:nvPr/>
        </p:nvSpPr>
        <p:spPr>
          <a:xfrm>
            <a:off x="6734469" y="4243074"/>
            <a:ext cx="368099" cy="34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478</Words>
  <Application>Microsoft Macintosh PowerPoint</Application>
  <PresentationFormat>全屏显示(4:3)</PresentationFormat>
  <Paragraphs>84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DengXian</vt:lpstr>
      <vt:lpstr>宋体</vt:lpstr>
      <vt:lpstr>微软雅黑</vt:lpstr>
      <vt:lpstr>新細明體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/>
  <cp:revision>170</cp:revision>
  <dcterms:created xsi:type="dcterms:W3CDTF">2015-02-19T23:46:49Z</dcterms:created>
  <dcterms:modified xsi:type="dcterms:W3CDTF">2018-12-17T12:42:03Z</dcterms:modified>
</cp:coreProperties>
</file>