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447" r:id="rId2"/>
    <p:sldId id="523" r:id="rId3"/>
    <p:sldId id="504" r:id="rId4"/>
    <p:sldId id="546" r:id="rId5"/>
    <p:sldId id="527" r:id="rId6"/>
    <p:sldId id="528" r:id="rId7"/>
    <p:sldId id="529" r:id="rId8"/>
    <p:sldId id="485" r:id="rId9"/>
    <p:sldId id="526" r:id="rId10"/>
    <p:sldId id="530" r:id="rId11"/>
    <p:sldId id="531" r:id="rId12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56">
          <p15:clr>
            <a:srgbClr val="A4A3A4"/>
          </p15:clr>
        </p15:guide>
        <p15:guide id="2" pos="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CC"/>
    <a:srgbClr val="FFFFCC"/>
    <a:srgbClr val="DAA600"/>
    <a:srgbClr val="F9A9C2"/>
    <a:srgbClr val="FFDC6D"/>
    <a:srgbClr val="D8BEEC"/>
    <a:srgbClr val="F4C7A2"/>
    <a:srgbClr val="E1F2F3"/>
    <a:srgbClr val="CC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6362" autoAdjust="0"/>
  </p:normalViewPr>
  <p:slideViewPr>
    <p:cSldViewPr>
      <p:cViewPr varScale="1">
        <p:scale>
          <a:sx n="110" d="100"/>
          <a:sy n="110" d="100"/>
        </p:scale>
        <p:origin x="1728" y="78"/>
      </p:cViewPr>
      <p:guideLst>
        <p:guide orient="horz" pos="1056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0091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9" tIns="46394" rIns="92789" bIns="46394" numCol="1" anchor="t" anchorCtr="0" compatLnSpc="1">
            <a:prstTxWarp prst="textNoShape">
              <a:avLst/>
            </a:prstTxWarp>
          </a:bodyPr>
          <a:lstStyle>
            <a:lvl1pPr defTabSz="925513">
              <a:spcBef>
                <a:spcPct val="0"/>
              </a:spcBef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8376" y="0"/>
            <a:ext cx="3010091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9" tIns="46394" rIns="92789" bIns="46394" numCol="1" anchor="t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0"/>
              </a:spcBef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08" y="4387767"/>
            <a:ext cx="5560060" cy="415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9" tIns="46394" rIns="92789" bIns="463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378"/>
            <a:ext cx="3010091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9" tIns="46394" rIns="92789" bIns="46394" numCol="1" anchor="b" anchorCtr="0" compatLnSpc="1">
            <a:prstTxWarp prst="textNoShape">
              <a:avLst/>
            </a:prstTxWarp>
          </a:bodyPr>
          <a:lstStyle>
            <a:lvl1pPr defTabSz="925513">
              <a:spcBef>
                <a:spcPct val="0"/>
              </a:spcBef>
              <a:defRPr sz="12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8376" y="8772378"/>
            <a:ext cx="3010091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89" tIns="46394" rIns="92789" bIns="46394" numCol="1" anchor="b" anchorCtr="0" compatLnSpc="1">
            <a:prstTxWarp prst="textNoShape">
              <a:avLst/>
            </a:prstTxWarp>
          </a:bodyPr>
          <a:lstStyle>
            <a:lvl1pPr algn="r" defTabSz="925513">
              <a:spcBef>
                <a:spcPct val="0"/>
              </a:spcBef>
              <a:defRPr sz="1200" b="0">
                <a:cs typeface="+mn-cs"/>
              </a:defRPr>
            </a:lvl1pPr>
          </a:lstStyle>
          <a:p>
            <a:pPr>
              <a:defRPr/>
            </a:pPr>
            <a:fld id="{8F8D71BC-A900-420F-8D00-6D39363FD9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59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Inpatient Hospitals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D71BC-A900-420F-8D00-6D39363FD94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3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Finalized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8D71BC-A900-420F-8D00-6D39363FD9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2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228600" y="6629400"/>
            <a:ext cx="876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228600" y="228600"/>
            <a:ext cx="876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228600" y="3048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pic>
        <p:nvPicPr>
          <p:cNvPr id="7" name="Picture 11" descr="Argus 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571500"/>
            <a:ext cx="39624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9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/>
          <a:lstStyle>
            <a:lvl1pPr>
              <a:defRPr sz="4000" b="1">
                <a:solidFill>
                  <a:srgbClr val="00006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Argus Medical Management LLC – Private and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E38C8-3FEC-4356-A061-065AF525C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Argus Medical Management LLC – Private and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1942C-2CBF-4F75-A155-2BCF03E8C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Argus Medical Management LLC – Private and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704C2-DF1B-41B3-BD7D-D43AE707B3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Argus Medical Management LLC – Private and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616F6-C2BB-4312-BC29-711556118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Argus Medical Management LLC – Private and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015E1-5CE5-4705-A21A-A4226F4ED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Argus Medical Management LLC – Private and Confidential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FBE9D-D1FD-4F36-BE27-C2F4B119E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Argus Medical Management LLC – Private and Confidential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FCB6C-857A-4271-9A91-2920B281AA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Argus Medical Management LLC – Private and Confidential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7C1F6-160D-4220-9B2B-D76758F367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Argus Medical Management LLC – Private and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401F2-3DA8-46D3-9957-060D4EDC5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Argus Medical Management LLC – Private and Confidential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FCF87-BF53-4395-A218-E67D1B2AD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10350"/>
            <a:ext cx="495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100" b="0">
                <a:cs typeface="+mn-cs"/>
              </a:defRPr>
            </a:lvl1pPr>
          </a:lstStyle>
          <a:p>
            <a:pPr>
              <a:defRPr/>
            </a:pPr>
            <a:r>
              <a:rPr lang="en-US"/>
              <a:t>Argus Medical Management LLC – Private and Confidential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6103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100" b="0">
                <a:cs typeface="+mn-cs"/>
              </a:defRPr>
            </a:lvl1pPr>
          </a:lstStyle>
          <a:p>
            <a:pPr>
              <a:defRPr/>
            </a:pPr>
            <a:fld id="{80CB5EB8-F590-4B9C-BE45-2F79BA1D5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28600" y="6629400"/>
            <a:ext cx="876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228600" y="914400"/>
            <a:ext cx="876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228600" y="990600"/>
            <a:ext cx="876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>
              <a:cs typeface="+mn-cs"/>
            </a:endParaRPr>
          </a:p>
        </p:txBody>
      </p:sp>
      <p:pic>
        <p:nvPicPr>
          <p:cNvPr id="1034" name="Picture 18" descr="Argus 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66700" y="44450"/>
            <a:ext cx="20955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ubcalalo@gmail.com" TargetMode="External"/><Relationship Id="rId2" Type="http://schemas.openxmlformats.org/officeDocument/2006/relationships/hyperlink" Target="mailto:e.matheson@drschneiderid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oding@argusmso.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oding@argusmso.n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281940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Ruby Calalo NP</a:t>
            </a:r>
          </a:p>
          <a:p>
            <a:pPr algn="ctr"/>
            <a:r>
              <a:rPr lang="en-US" sz="4000" b="0" dirty="0" smtClean="0">
                <a:solidFill>
                  <a:schemeClr val="bg2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Infectious Disease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3246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ctr">
              <a:defRPr sz="4000">
                <a:solidFill>
                  <a:srgbClr val="A26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sz="1000" dirty="0" smtClean="0">
                <a:solidFill>
                  <a:srgbClr val="0000FF"/>
                </a:solidFill>
              </a:rPr>
              <a:t>Go Live: 09/01/2023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2800" y="63246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ctr">
              <a:defRPr sz="4000">
                <a:solidFill>
                  <a:srgbClr val="A26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sz="1000" dirty="0" smtClean="0">
                <a:solidFill>
                  <a:srgbClr val="FF0000"/>
                </a:solidFill>
              </a:rPr>
              <a:t>Last Updated: 09/12/2023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Argus Medical Management LLC – Private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704C2-DF1B-41B3-BD7D-D43AE707B39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98925"/>
              </p:ext>
            </p:extLst>
          </p:nvPr>
        </p:nvGraphicFramePr>
        <p:xfrm>
          <a:off x="304800" y="1143000"/>
          <a:ext cx="8610600" cy="271554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83335546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4237115279"/>
                    </a:ext>
                  </a:extLst>
                </a:gridCol>
              </a:tblGrid>
              <a:tr h="67888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Medicare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Charges can be billed as they are received.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285000"/>
                  </a:ext>
                </a:extLst>
              </a:tr>
              <a:tr h="6788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Medi-Cal</a:t>
                      </a:r>
                      <a:endParaRPr lang="en-US" sz="1800" b="0" i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Medi-Cal application is pending; charges should be </a:t>
                      </a:r>
                      <a:r>
                        <a:rPr kumimoji="0" lang="en-US" sz="16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placed on hold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until approval is received.</a:t>
                      </a:r>
                      <a:endParaRPr kumimoji="0" lang="en-US" sz="1600" b="0" i="0" u="sng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303602"/>
                  </a:ext>
                </a:extLst>
              </a:tr>
              <a:tr h="67888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HMOs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Charges can be billed as they are received.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497162"/>
                  </a:ext>
                </a:extLst>
              </a:tr>
              <a:tr h="67888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PPOs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Charges can be billed as they are received.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065833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90800" y="228600"/>
            <a:ext cx="617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kern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INSURANCE BILLING GUIDELINES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4458421"/>
            <a:ext cx="213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Payer Mix</a:t>
            </a:r>
            <a:endParaRPr lang="en-US" sz="2400" b="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Medicare</a:t>
            </a:r>
          </a:p>
          <a:p>
            <a:r>
              <a:rPr lang="en-US" sz="2400" b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Medi-Cal</a:t>
            </a:r>
          </a:p>
          <a:p>
            <a:r>
              <a:rPr lang="en-US" sz="2400" b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PPO</a:t>
            </a:r>
          </a:p>
          <a:p>
            <a:r>
              <a:rPr lang="en-US" sz="2400" b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HMO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0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Argus Medical Management LLC – Private and Confidential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C1EC3C-C139-4C94-95D7-0188B90C28CB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152400"/>
            <a:ext cx="6324600" cy="609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CONTACT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LIST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87293"/>
              </p:ext>
            </p:extLst>
          </p:nvPr>
        </p:nvGraphicFramePr>
        <p:xfrm>
          <a:off x="381000" y="1219200"/>
          <a:ext cx="8534400" cy="2926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7322">
                  <a:extLst>
                    <a:ext uri="{9D8B030D-6E8A-4147-A177-3AD203B41FA5}">
                      <a16:colId xmlns:a16="http://schemas.microsoft.com/office/drawing/2014/main" val="880810874"/>
                    </a:ext>
                  </a:extLst>
                </a:gridCol>
                <a:gridCol w="6867078">
                  <a:extLst>
                    <a:ext uri="{9D8B030D-6E8A-4147-A177-3AD203B41FA5}">
                      <a16:colId xmlns:a16="http://schemas.microsoft.com/office/drawing/2014/main" val="3970900334"/>
                    </a:ext>
                  </a:extLst>
                </a:gridCol>
              </a:tblGrid>
              <a:tr h="3091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Team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Name &amp; Information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63280"/>
                  </a:ext>
                </a:extLst>
              </a:tr>
              <a:tr h="4724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Emily Matheson (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Office Staff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i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  <a:p>
                      <a:pPr marL="339725" marR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→"/>
                        <a:tabLst/>
                        <a:defRPr/>
                      </a:pPr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Email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  <a:hlinkClick r:id="rId2"/>
                        </a:rPr>
                        <a:t>e.matheson@drschneiderid.com</a:t>
                      </a:r>
                      <a:endParaRPr lang="en-US" sz="1100" b="0" i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  <a:p>
                      <a:pPr marL="339725" marR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→"/>
                        <a:tabLst/>
                        <a:defRPr/>
                      </a:pPr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Phone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: (562) 684-2560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790539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Ruby Calalo, NP (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Provider</a:t>
                      </a: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339725" marR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→"/>
                        <a:tabLst/>
                        <a:defRPr/>
                      </a:pPr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Email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  <a:hlinkClick r:id="rId3"/>
                        </a:rPr>
                        <a:t>rubcalalo@gmail.com</a:t>
                      </a:r>
                      <a:endParaRPr lang="en-US" sz="1100" b="0" i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  <a:p>
                      <a:pPr marL="339725" marR="0" indent="-2270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→"/>
                        <a:tabLst/>
                        <a:defRPr/>
                      </a:pPr>
                      <a:r>
                        <a:rPr lang="en-US" sz="110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Phone</a:t>
                      </a:r>
                      <a:r>
                        <a:rPr lang="en-US" sz="11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849567"/>
                  </a:ext>
                </a:extLst>
              </a:tr>
              <a:tr h="13281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Argus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(Corporate)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2712" indent="0" algn="l">
                        <a:buFont typeface="Courier New" panose="02070309020205020404" pitchFamily="49" charset="0"/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Carol Creighton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(Accounts Receivable)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917437"/>
                  </a:ext>
                </a:extLst>
              </a:tr>
              <a:tr h="2471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2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Jose Ortiz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(Coding &amp; Charge Entry)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357008"/>
                  </a:ext>
                </a:extLst>
              </a:tr>
              <a:tr h="1480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2" indent="0" algn="l">
                        <a:buFont typeface="Courier New" panose="02070309020205020404" pitchFamily="49" charset="0"/>
                        <a:buNone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Jennifer Rubio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(Credentialing)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617276"/>
                  </a:ext>
                </a:extLst>
              </a:tr>
              <a:tr h="259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2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Janett Benites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(Payments &amp; Treasury)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264473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2712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2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Patty Durna </a:t>
                      </a:r>
                      <a:r>
                        <a:rPr lang="en-US" sz="120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(Regional Manager)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74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0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Argus Medical Management LLC – Private and Confidential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856A32-6142-4D4E-B27E-A0069AB1A32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228600"/>
            <a:ext cx="6172200" cy="533400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PRACTICE DETAILS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82969"/>
              </p:ext>
            </p:extLst>
          </p:nvPr>
        </p:nvGraphicFramePr>
        <p:xfrm>
          <a:off x="304800" y="1202055"/>
          <a:ext cx="8610600" cy="4785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83335546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4237115279"/>
                    </a:ext>
                  </a:extLst>
                </a:gridCol>
              </a:tblGrid>
              <a:tr h="12187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Specialty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Infectious Disease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285000"/>
                  </a:ext>
                </a:extLst>
              </a:tr>
              <a:tr h="188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Ruby Calalo is the </a:t>
                      </a:r>
                      <a:r>
                        <a:rPr lang="en-US" sz="1400" b="0" i="0" u="sng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only provider</a:t>
                      </a:r>
                      <a:r>
                        <a:rPr lang="en-US" sz="1400" b="0" i="0" u="none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the group</a:t>
                      </a:r>
                      <a:r>
                        <a:rPr lang="en-US" sz="1400" b="0" i="0" u="none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r>
                        <a:rPr lang="en-US" sz="1400" b="0" i="0" u="none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Drs. Schneider, Su and </a:t>
                      </a:r>
                      <a:r>
                        <a:rPr lang="en-US" sz="1400" b="0" i="0" u="none" baseline="0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Hean</a:t>
                      </a:r>
                      <a:r>
                        <a:rPr lang="en-US" sz="1400" b="0" i="0" u="none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are also set-up in this group as </a:t>
                      </a:r>
                      <a:r>
                        <a:rPr lang="en-US" sz="1400" b="0" i="0" u="none" baseline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BILLING providers for SPLIT/SHARED VISITS.</a:t>
                      </a:r>
                      <a:endParaRPr lang="en-US" sz="1400" b="0" i="0" baseline="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303602"/>
                  </a:ext>
                </a:extLst>
              </a:tr>
              <a:tr h="12187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CareTracker</a:t>
                      </a:r>
                      <a:r>
                        <a:rPr lang="en-US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Company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ProHealth Partners</a:t>
                      </a:r>
                      <a:endParaRPr lang="en-US" sz="1400" b="0" i="0" dirty="0" smtClean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56567"/>
                  </a:ext>
                </a:extLst>
              </a:tr>
              <a:tr h="12187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CareTracker</a:t>
                      </a:r>
                      <a:r>
                        <a:rPr lang="en-US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b="1" baseline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Calalo,</a:t>
                      </a:r>
                      <a:r>
                        <a:rPr lang="en-US" sz="1400" b="0" i="0" strike="noStrike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Ruby NP</a:t>
                      </a:r>
                      <a:endParaRPr lang="en-US" sz="1400" b="0" i="0" strike="noStrike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902781"/>
                  </a:ext>
                </a:extLst>
              </a:tr>
              <a:tr h="13403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Superbill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baseline="0" dirty="0" smtClean="0">
                          <a:solidFill>
                            <a:srgbClr val="0033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r>
                        <a:rPr lang="en-US" sz="1400" b="0" i="0" baseline="0" dirty="0" smtClean="0">
                          <a:solidFill>
                            <a:srgbClr val="0033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Provider will be submitting their own version of a hospital round-sheet (</a:t>
                      </a:r>
                      <a:r>
                        <a:rPr lang="en-US" sz="140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see slide #5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).</a:t>
                      </a:r>
                      <a:endParaRPr lang="en-US" sz="1200" b="1" i="0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10436"/>
                  </a:ext>
                </a:extLst>
              </a:tr>
              <a:tr h="134039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Medicare</a:t>
                      </a:r>
                      <a:r>
                        <a:rPr lang="en-US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Fee Schedule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150% (</a:t>
                      </a:r>
                      <a:r>
                        <a:rPr lang="en-US" sz="1400" b="0" i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Area 18,</a:t>
                      </a:r>
                      <a:r>
                        <a:rPr lang="en-US" sz="1400" b="0" i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Los Angeles County</a:t>
                      </a:r>
                      <a:r>
                        <a:rPr lang="en-US" sz="1400" b="0" i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r>
                        <a:rPr lang="en-US" sz="1400" b="0" i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Fee Schedule will change to 200%, effective 2024.</a:t>
                      </a:r>
                      <a:endParaRPr lang="en-US" sz="1400" b="0" i="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425029"/>
                  </a:ext>
                </a:extLst>
              </a:tr>
              <a:tr h="1218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of Month Closing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400" b="0" i="0" baseline="30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rd</a:t>
                      </a:r>
                      <a:r>
                        <a:rPr lang="en-US" sz="1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Business Day of New Month</a:t>
                      </a:r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076064"/>
                  </a:ext>
                </a:extLst>
              </a:tr>
              <a:tr h="17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Coding Training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08/21/2023 at Argus Office (Jose/Imee)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300153"/>
                  </a:ext>
                </a:extLst>
              </a:tr>
              <a:tr h="17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EMR</a:t>
                      </a:r>
                      <a:r>
                        <a:rPr lang="en-US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Utilized</a:t>
                      </a:r>
                      <a:endParaRPr lang="en-US" sz="16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Epic</a:t>
                      </a:r>
                      <a:r>
                        <a:rPr lang="en-US" sz="1400" b="0" i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400" b="0" i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Hospital EMR</a:t>
                      </a:r>
                      <a:r>
                        <a:rPr lang="en-US" sz="1400" b="0" i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542921"/>
                  </a:ext>
                </a:extLst>
              </a:tr>
              <a:tr h="17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Turn-Around</a:t>
                      </a:r>
                      <a:r>
                        <a:rPr lang="en-US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-Time (TAT)</a:t>
                      </a:r>
                      <a:endParaRPr lang="en-US" sz="16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Days</a:t>
                      </a:r>
                      <a:endParaRPr lang="en-US" sz="1400" b="0" i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303206"/>
                  </a:ext>
                </a:extLst>
              </a:tr>
              <a:tr h="17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Submission</a:t>
                      </a:r>
                      <a:r>
                        <a:rPr lang="en-US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Method</a:t>
                      </a:r>
                      <a:endParaRPr lang="en-US" sz="16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Email (</a:t>
                      </a:r>
                      <a:r>
                        <a:rPr lang="en-US" sz="1400" b="0" i="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  <a:hlinkClick r:id="rId2"/>
                        </a:rPr>
                        <a:t>coding@argusmso.net</a:t>
                      </a:r>
                      <a:r>
                        <a:rPr lang="en-US" sz="1400" b="0" i="0" strike="noStrike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courtesy of Emily</a:t>
                      </a:r>
                      <a:r>
                        <a:rPr lang="en-US" sz="1400" b="0" i="0" strike="noStrike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Matheson</a:t>
                      </a:r>
                      <a:endParaRPr lang="en-US" sz="1400" b="0" i="0" strike="noStrike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948294"/>
                  </a:ext>
                </a:extLst>
              </a:tr>
              <a:tr h="1757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eBridge</a:t>
                      </a:r>
                      <a:r>
                        <a:rPr lang="en-US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Training</a:t>
                      </a:r>
                      <a:endParaRPr lang="en-US" sz="16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  <a:endParaRPr lang="en-US" sz="1400" b="0" i="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533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9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400" y="6610350"/>
            <a:ext cx="6400800" cy="476250"/>
          </a:xfrm>
          <a:noFill/>
        </p:spPr>
        <p:txBody>
          <a:bodyPr/>
          <a:lstStyle/>
          <a:p>
            <a:r>
              <a:rPr lang="en-US" dirty="0" smtClean="0"/>
              <a:t>Argus Medical Management LLC – </a:t>
            </a:r>
            <a:r>
              <a:rPr lang="en-US" i="1" dirty="0" smtClean="0"/>
              <a:t>Private and Confidential</a:t>
            </a:r>
            <a:endParaRPr lang="en-US" b="1" i="1" u="sng" dirty="0" smtClean="0">
              <a:solidFill>
                <a:srgbClr val="C00000"/>
              </a:solidFill>
            </a:endParaRP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F75222-E802-4BAF-8A34-F855CE46661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title"/>
          </p:nvPr>
        </p:nvSpPr>
        <p:spPr>
          <a:xfrm>
            <a:off x="2590800" y="180975"/>
            <a:ext cx="6324600" cy="609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PRACTICE LOCATIONS</a:t>
            </a:r>
            <a:endParaRPr lang="en-US" sz="4000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795"/>
              </p:ext>
            </p:extLst>
          </p:nvPr>
        </p:nvGraphicFramePr>
        <p:xfrm>
          <a:off x="304800" y="1066800"/>
          <a:ext cx="8610599" cy="5475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970900334"/>
                    </a:ext>
                  </a:extLst>
                </a:gridCol>
                <a:gridCol w="1938068">
                  <a:extLst>
                    <a:ext uri="{9D8B030D-6E8A-4147-A177-3AD203B41FA5}">
                      <a16:colId xmlns:a16="http://schemas.microsoft.com/office/drawing/2014/main" val="3448041556"/>
                    </a:ext>
                  </a:extLst>
                </a:gridCol>
                <a:gridCol w="2274498">
                  <a:extLst>
                    <a:ext uri="{9D8B030D-6E8A-4147-A177-3AD203B41FA5}">
                      <a16:colId xmlns:a16="http://schemas.microsoft.com/office/drawing/2014/main" val="2072092159"/>
                    </a:ext>
                  </a:extLst>
                </a:gridCol>
                <a:gridCol w="2112033">
                  <a:extLst>
                    <a:ext uri="{9D8B030D-6E8A-4147-A177-3AD203B41FA5}">
                      <a16:colId xmlns:a16="http://schemas.microsoft.com/office/drawing/2014/main" val="1006692008"/>
                    </a:ext>
                  </a:extLst>
                </a:gridCol>
              </a:tblGrid>
              <a:tr h="3091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Location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CT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Short 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Place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of Service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Types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 of Services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63280"/>
                  </a:ext>
                </a:extLst>
              </a:tr>
              <a:tr h="381137">
                <a:tc>
                  <a:txBody>
                    <a:bodyPr/>
                    <a:lstStyle/>
                    <a:p>
                      <a:pPr algn="ctr"/>
                      <a:endParaRPr lang="en-US" sz="1200" b="1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200" b="1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Lakewood Regional Medical Center</a:t>
                      </a:r>
                    </a:p>
                    <a:p>
                      <a:pPr algn="l"/>
                      <a:endParaRPr lang="en-US" sz="1200" b="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sz="105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Address:</a:t>
                      </a:r>
                      <a:r>
                        <a:rPr lang="en-US" sz="105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3700 South St. Lakewood, CA 90712-1419</a:t>
                      </a:r>
                    </a:p>
                    <a:p>
                      <a:pPr algn="l"/>
                      <a:r>
                        <a:rPr lang="en-US" sz="105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Phone</a:t>
                      </a:r>
                      <a:r>
                        <a:rPr lang="en-US" sz="105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05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(562) 531-2550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LRMC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Inpatient Hospital (21)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On-Campus Outpatient Hospital (22)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Consultations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Hospital Visits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893398"/>
                  </a:ext>
                </a:extLst>
              </a:tr>
              <a:tr h="381137">
                <a:tc>
                  <a:txBody>
                    <a:bodyPr/>
                    <a:lstStyle/>
                    <a:p>
                      <a:pPr algn="ctr"/>
                      <a:endParaRPr lang="en-US" sz="1200" b="1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200" b="1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Long Beach Memorial Medical Center</a:t>
                      </a:r>
                    </a:p>
                    <a:p>
                      <a:pPr algn="l"/>
                      <a:endParaRPr lang="en-US" sz="1200" b="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sz="105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Address:</a:t>
                      </a:r>
                      <a:r>
                        <a:rPr lang="en-US" sz="105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2801 Atlantic Ave. Long Beach, CA 90806</a:t>
                      </a:r>
                    </a:p>
                    <a:p>
                      <a:pPr algn="l"/>
                      <a:r>
                        <a:rPr lang="en-US" sz="105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Phone</a:t>
                      </a:r>
                      <a:r>
                        <a:rPr lang="en-US" sz="105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05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(562) 933-8652</a:t>
                      </a:r>
                    </a:p>
                    <a:p>
                      <a:pPr algn="l"/>
                      <a:r>
                        <a:rPr lang="en-US" sz="105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Fax</a:t>
                      </a:r>
                      <a:r>
                        <a:rPr lang="en-US" sz="105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05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(562) 933-8016</a:t>
                      </a:r>
                      <a:endParaRPr lang="en-US" sz="1050" b="1" i="1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LBMMC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Inpatient Hospital (21)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On-Campus Outpatient Hospital (22)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Consultations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Hospital Visits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059449"/>
                  </a:ext>
                </a:extLst>
              </a:tr>
              <a:tr h="381137">
                <a:tc>
                  <a:txBody>
                    <a:bodyPr/>
                    <a:lstStyle/>
                    <a:p>
                      <a:pPr algn="ctr"/>
                      <a:endParaRPr lang="en-US" sz="1200" b="1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200" b="1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Los Alamitos Medical Center</a:t>
                      </a:r>
                    </a:p>
                    <a:p>
                      <a:pPr algn="l"/>
                      <a:endParaRPr lang="en-US" sz="1200" b="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sz="105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Address:</a:t>
                      </a:r>
                      <a:r>
                        <a:rPr lang="en-US" sz="105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3751 Katella Ave. Los Alamitos, CA 90720-3101</a:t>
                      </a:r>
                    </a:p>
                    <a:p>
                      <a:pPr algn="l"/>
                      <a:r>
                        <a:rPr lang="en-US" sz="105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Phone</a:t>
                      </a:r>
                      <a:r>
                        <a:rPr lang="en-US" sz="105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05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(562) 598-1311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LAMC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Inpatient Hospital (21)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On-Campus Outpatient Hospital (22)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Consultations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Hospital Visits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384128"/>
                  </a:ext>
                </a:extLst>
              </a:tr>
              <a:tr h="381137">
                <a:tc>
                  <a:txBody>
                    <a:bodyPr/>
                    <a:lstStyle/>
                    <a:p>
                      <a:pPr algn="ctr"/>
                      <a:endParaRPr lang="en-US" sz="1200" b="1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200" b="1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St.</a:t>
                      </a:r>
                      <a:r>
                        <a:rPr lang="en-US" sz="120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 Mary Medical Center</a:t>
                      </a:r>
                      <a:endParaRPr lang="en-US" sz="1200" b="1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sz="1200" b="0" i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sz="105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Address:</a:t>
                      </a:r>
                      <a:r>
                        <a:rPr lang="en-US" sz="105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05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1050 Linden Ave. Long Beach, CA 90813-3321</a:t>
                      </a:r>
                    </a:p>
                    <a:p>
                      <a:pPr algn="l"/>
                      <a:r>
                        <a:rPr lang="en-US" sz="105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Phone</a:t>
                      </a:r>
                      <a:r>
                        <a:rPr lang="en-US" sz="105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05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(562) 491-9929</a:t>
                      </a:r>
                    </a:p>
                    <a:p>
                      <a:pPr algn="l"/>
                      <a:r>
                        <a:rPr lang="en-US" sz="1050" b="1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Fax</a:t>
                      </a:r>
                      <a:r>
                        <a:rPr lang="en-US" sz="105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050" b="0" i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(562) 491-9085</a:t>
                      </a:r>
                      <a:endParaRPr lang="en-US" sz="1050" b="1" i="1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SMMC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Inpatient Hospital (21)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On-Campus Outpatient Hospital (22)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Consultations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Ebrima" panose="02000000000000000000" pitchFamily="2" charset="0"/>
                          <a:cs typeface="Calibri" panose="020F0502020204030204" pitchFamily="34" charset="0"/>
                        </a:rPr>
                        <a:t>Hospital Visits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Ebrima" panose="02000000000000000000" pitchFamily="2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71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610350"/>
            <a:ext cx="5791200" cy="476250"/>
          </a:xfrm>
        </p:spPr>
        <p:txBody>
          <a:bodyPr/>
          <a:lstStyle/>
          <a:p>
            <a:pPr>
              <a:defRPr/>
            </a:pPr>
            <a:r>
              <a:rPr lang="en-US" sz="1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Argus Medical Management LLC – Private and Confidential</a:t>
            </a:r>
            <a:endParaRPr lang="en-US" sz="1000" b="1" i="1" u="sng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704C2-DF1B-41B3-BD7D-D43AE707B39C}" type="slidenum">
              <a:rPr lang="en-US" sz="10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defRPr/>
              </a:pPr>
              <a:t>4</a:t>
            </a:fld>
            <a:endParaRPr lang="en-US" sz="1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7391400" y="1049652"/>
            <a:ext cx="1524000" cy="551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en-US" sz="1600" b="0" kern="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Ruby Calalo is </a:t>
            </a:r>
            <a:r>
              <a:rPr lang="en-US" sz="1600" b="0" kern="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utilizing her own version of a hospital round-sheet to list out all her services within a given week.</a:t>
            </a:r>
          </a:p>
          <a:p>
            <a:pPr algn="l"/>
            <a:endParaRPr lang="en-US" sz="1600" b="0" kern="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b="0" kern="0" dirty="0" smtClean="0"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She will be attaching a copy of each patient’s facesheet to the round-sheet, for demographic entry.</a:t>
            </a:r>
          </a:p>
        </p:txBody>
      </p:sp>
      <p:sp>
        <p:nvSpPr>
          <p:cNvPr id="36" name="Rectangle 4"/>
          <p:cNvSpPr>
            <a:spLocks noGrp="1" noChangeArrowheads="1"/>
          </p:cNvSpPr>
          <p:nvPr>
            <p:ph type="title"/>
          </p:nvPr>
        </p:nvSpPr>
        <p:spPr>
          <a:xfrm>
            <a:off x="2590800" y="63087"/>
            <a:ext cx="6324600" cy="77602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HOSPITAL SUPERBILL</a:t>
            </a:r>
            <a:r>
              <a:rPr lang="en-US" sz="4000" b="1" dirty="0" smtClean="0">
                <a:solidFill>
                  <a:srgbClr val="A26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/>
            </a:r>
            <a:br>
              <a:rPr lang="en-US" sz="4000" b="1" dirty="0" smtClean="0">
                <a:solidFill>
                  <a:srgbClr val="A26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</a:br>
            <a:r>
              <a:rPr lang="en-US" sz="2000" b="1" dirty="0" smtClean="0">
                <a:solidFill>
                  <a:srgbClr val="0070C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Provider-Created Round-sheet</a:t>
            </a:r>
            <a:endParaRPr lang="en-US" sz="2000" b="1" dirty="0">
              <a:solidFill>
                <a:srgbClr val="0070C0"/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43000"/>
            <a:ext cx="6839905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609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RESPONSIBILITIES</a:t>
            </a:r>
            <a:r>
              <a:rPr lang="en-US" b="1" dirty="0" smtClean="0">
                <a:solidFill>
                  <a:srgbClr val="A26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/>
            </a:r>
            <a:br>
              <a:rPr lang="en-US" b="1" dirty="0" smtClean="0">
                <a:solidFill>
                  <a:srgbClr val="A26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Argus </a:t>
            </a:r>
            <a:r>
              <a:rPr lang="en-US" sz="2800" b="1" dirty="0" smtClean="0">
                <a:solidFill>
                  <a:srgbClr val="DAA6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DEMO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Entry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Argus Medical Management LLC – Private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704C2-DF1B-41B3-BD7D-D43AE707B39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77309"/>
              </p:ext>
            </p:extLst>
          </p:nvPr>
        </p:nvGraphicFramePr>
        <p:xfrm>
          <a:off x="304800" y="1127760"/>
          <a:ext cx="8610600" cy="1996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83335546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4237115279"/>
                    </a:ext>
                  </a:extLst>
                </a:gridCol>
              </a:tblGrid>
              <a:tr h="143204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RESPONSIBLE</a:t>
                      </a:r>
                      <a:r>
                        <a:rPr lang="en-US" sz="18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</a:t>
                      </a:r>
                      <a:r>
                        <a:rPr lang="en-US" sz="1800" b="1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MOHALI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FDC6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→"/>
                      </a:pPr>
                      <a:endParaRPr kumimoji="0" lang="en-US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504543"/>
                  </a:ext>
                </a:extLst>
              </a:tr>
              <a:tr h="77624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Demo Entry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CHARGES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Hospital demographics are to be </a:t>
                      </a:r>
                      <a:r>
                        <a:rPr kumimoji="0" lang="en-US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entered by Argus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285000"/>
                  </a:ext>
                </a:extLst>
              </a:tr>
              <a:tr h="8544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Insurance Verification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CHARGES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Insurance information </a:t>
                      </a:r>
                      <a:r>
                        <a:rPr kumimoji="0" lang="en-US" sz="14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must be verified by Argus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30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7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609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RESPONSIBILITIES</a:t>
            </a:r>
            <a:r>
              <a:rPr lang="en-US" b="1" dirty="0" smtClean="0">
                <a:solidFill>
                  <a:srgbClr val="A26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/>
            </a:r>
            <a:br>
              <a:rPr lang="en-US" b="1" dirty="0" smtClean="0">
                <a:solidFill>
                  <a:srgbClr val="A26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Argus </a:t>
            </a:r>
            <a:r>
              <a:rPr lang="en-US" sz="2800" b="1" dirty="0" smtClean="0">
                <a:solidFill>
                  <a:srgbClr val="0066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CHARGE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Entry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Argus Medical Management LLC – Private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704C2-DF1B-41B3-BD7D-D43AE707B39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59014"/>
              </p:ext>
            </p:extLst>
          </p:nvPr>
        </p:nvGraphicFramePr>
        <p:xfrm>
          <a:off x="304800" y="1143001"/>
          <a:ext cx="8610600" cy="107512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83335546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4237115279"/>
                    </a:ext>
                  </a:extLst>
                </a:gridCol>
              </a:tblGrid>
              <a:tr h="339444">
                <a:tc gridSpan="2"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RESPONSIBLE</a:t>
                      </a:r>
                      <a:r>
                        <a:rPr lang="en-US" sz="20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</a:t>
                      </a:r>
                      <a:r>
                        <a:rPr lang="en-US" sz="2000" b="1" baseline="0" dirty="0" smtClean="0">
                          <a:solidFill>
                            <a:srgbClr val="0033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MOHALI</a:t>
                      </a:r>
                      <a:endParaRPr lang="en-US" sz="2000" b="1" dirty="0">
                        <a:solidFill>
                          <a:srgbClr val="0033CC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→"/>
                      </a:pPr>
                      <a:endParaRPr kumimoji="0" lang="en-US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504543"/>
                  </a:ext>
                </a:extLst>
              </a:tr>
              <a:tr h="67888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</a:t>
                      </a:r>
                      <a:r>
                        <a:rPr lang="en-US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 Entry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</a:t>
                      </a: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CHARGES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eam must </a:t>
                      </a:r>
                      <a:r>
                        <a:rPr kumimoji="0" lang="en-US" sz="1600" b="0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enter charges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directly into CareTracker.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285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34200" y="6629400"/>
            <a:ext cx="182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ctr">
              <a:defRPr sz="4000">
                <a:solidFill>
                  <a:srgbClr val="A26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sz="1000" dirty="0" smtClean="0">
                <a:solidFill>
                  <a:srgbClr val="FF0000"/>
                </a:solidFill>
              </a:rPr>
              <a:t>Last Updated: 08/07/2023</a:t>
            </a:r>
          </a:p>
        </p:txBody>
      </p:sp>
    </p:spTree>
    <p:extLst>
      <p:ext uri="{BB962C8B-B14F-4D97-AF65-F5344CB8AC3E}">
        <p14:creationId xmlns:p14="http://schemas.microsoft.com/office/powerpoint/2010/main" val="21857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609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RESPONSIBILITIES</a:t>
            </a:r>
            <a:r>
              <a:rPr lang="en-US" b="1" dirty="0" smtClean="0">
                <a:solidFill>
                  <a:srgbClr val="A26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/>
            </a:r>
            <a:br>
              <a:rPr lang="en-US" b="1" dirty="0" smtClean="0">
                <a:solidFill>
                  <a:srgbClr val="A26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Argus 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CODING</a:t>
            </a: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 Team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Argus Medical Management LLC – Private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704C2-DF1B-41B3-BD7D-D43AE707B39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7195"/>
              </p:ext>
            </p:extLst>
          </p:nvPr>
        </p:nvGraphicFramePr>
        <p:xfrm>
          <a:off x="304800" y="1143001"/>
          <a:ext cx="8610600" cy="24329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83335546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4237115279"/>
                    </a:ext>
                  </a:extLst>
                </a:gridCol>
              </a:tblGrid>
              <a:tr h="339444">
                <a:tc gridSpan="2"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RESPONSIBLE</a:t>
                      </a:r>
                      <a:r>
                        <a:rPr lang="en-US" sz="20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– </a:t>
                      </a:r>
                      <a:r>
                        <a:rPr lang="en-US" sz="2000" b="1" baseline="0" dirty="0" smtClean="0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NOIDA (Vishesh’s Cluster)</a:t>
                      </a:r>
                      <a:endParaRPr lang="en-US" sz="2000" b="1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F9A9C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→"/>
                      </a:pPr>
                      <a:endParaRPr kumimoji="0" lang="en-US" sz="1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504543"/>
                  </a:ext>
                </a:extLst>
              </a:tr>
              <a:tr h="67888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Coding Feedback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Any coding feedback should be sent to Jose/Rahul for review and communication to the providers.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497162"/>
                  </a:ext>
                </a:extLst>
              </a:tr>
              <a:tr h="67888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Charges on Hold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Team to review 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clear any pending Charges on Hold </a:t>
                      </a:r>
                      <a:r>
                        <a:rPr lang="en-US" sz="1400" b="1" i="0" u="sng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EOM closing.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994894"/>
                  </a:ext>
                </a:extLst>
              </a:tr>
              <a:tr h="67888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CM Edits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Team to review and clear any pending CM Edits </a:t>
                      </a:r>
                      <a:r>
                        <a:rPr kumimoji="0" lang="en-US" sz="14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prior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EOM closing.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73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5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609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RESPONSIBILITIES</a:t>
            </a:r>
            <a:r>
              <a:rPr lang="en-US" b="1" dirty="0" smtClean="0">
                <a:solidFill>
                  <a:srgbClr val="A26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/>
            </a:r>
            <a:br>
              <a:rPr lang="en-US" b="1" dirty="0" smtClean="0">
                <a:solidFill>
                  <a:srgbClr val="A26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PROVIDER &amp; STAFF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Argus Medical Management LLC – Private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704C2-DF1B-41B3-BD7D-D43AE707B39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55917"/>
              </p:ext>
            </p:extLst>
          </p:nvPr>
        </p:nvGraphicFramePr>
        <p:xfrm>
          <a:off x="304800" y="1217301"/>
          <a:ext cx="8610600" cy="129820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83335546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4237115279"/>
                    </a:ext>
                  </a:extLst>
                </a:gridCol>
              </a:tblGrid>
              <a:tr h="776247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Charge</a:t>
                      </a:r>
                      <a:r>
                        <a:rPr lang="en-US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Submission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99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HOSPITAL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CHARGES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Emily Matheson will be submitting billing via email (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2"/>
                        </a:rPr>
                        <a:t>coding@argusmso.net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).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285000"/>
                  </a:ext>
                </a:extLst>
              </a:tr>
              <a:tr h="521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Rejections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rejections are sent to Emily Matheson;</a:t>
                      </a:r>
                      <a:r>
                        <a:rPr lang="en-US" sz="1400" b="0" i="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she will forward to provider.</a:t>
                      </a:r>
                      <a:endParaRPr lang="en-US" sz="1200" b="0" i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565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400800" cy="609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RESPONSIBILITIES</a:t>
            </a:r>
            <a:r>
              <a:rPr lang="en-US" b="1" dirty="0" smtClean="0">
                <a:solidFill>
                  <a:srgbClr val="A26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/>
            </a:r>
            <a:br>
              <a:rPr lang="en-US" b="1" dirty="0" smtClean="0">
                <a:solidFill>
                  <a:srgbClr val="A26000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</a:b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Argus </a:t>
            </a:r>
            <a:r>
              <a:rPr lang="en-US" sz="2800" b="1" dirty="0" smtClean="0">
                <a:solidFill>
                  <a:schemeClr val="tx1"/>
                </a:solidFill>
                <a:latin typeface="Calibri" panose="020F0502020204030204" pitchFamily="34" charset="0"/>
                <a:ea typeface="Ebrima" panose="02000000000000000000" pitchFamily="2" charset="0"/>
                <a:cs typeface="Calibri" panose="020F0502020204030204" pitchFamily="34" charset="0"/>
              </a:rPr>
              <a:t>LIAISON &amp; AVATAR</a:t>
            </a:r>
            <a:endParaRPr lang="en-US" b="1" dirty="0">
              <a:solidFill>
                <a:schemeClr val="tx1"/>
              </a:solidFill>
              <a:latin typeface="Calibri" panose="020F0502020204030204" pitchFamily="34" charset="0"/>
              <a:ea typeface="Ebrima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Argus Medical Management LLC – Private and Confidential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704C2-DF1B-41B3-BD7D-D43AE707B39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08831"/>
              </p:ext>
            </p:extLst>
          </p:nvPr>
        </p:nvGraphicFramePr>
        <p:xfrm>
          <a:off x="304800" y="1228396"/>
          <a:ext cx="8610600" cy="175324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83335546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4237115279"/>
                    </a:ext>
                  </a:extLst>
                </a:gridCol>
              </a:tblGrid>
              <a:tr h="521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Rejections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Jose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&amp; Rahul to review rejections before sending to Emily.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56567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Charges on Hold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Jose &amp; Rahul to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review pending Charges on Hold </a:t>
                      </a:r>
                      <a:r>
                        <a:rPr lang="en-US" sz="1400" b="1" i="0" u="sng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prior</a:t>
                      </a:r>
                      <a:r>
                        <a:rPr lang="en-US" sz="1400" b="0" i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EOM closing.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902781"/>
                  </a:ext>
                </a:extLst>
              </a:tr>
              <a:tr h="615644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CM Edits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Jose &amp; Rahul to review pending CM Edits </a:t>
                      </a:r>
                      <a:r>
                        <a:rPr kumimoji="0" lang="en-US" sz="1400" b="1" i="0" u="sng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prior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EOM closing.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10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56493</TotalTime>
  <Words>796</Words>
  <Application>Microsoft Office PowerPoint</Application>
  <PresentationFormat>On-screen Show (4:3)</PresentationFormat>
  <Paragraphs>168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Ebrima</vt:lpstr>
      <vt:lpstr>Tahoma</vt:lpstr>
      <vt:lpstr>Wingdings</vt:lpstr>
      <vt:lpstr>Default Design</vt:lpstr>
      <vt:lpstr>PowerPoint Presentation</vt:lpstr>
      <vt:lpstr>PRACTICE DETAILS</vt:lpstr>
      <vt:lpstr>PRACTICE LOCATIONS</vt:lpstr>
      <vt:lpstr>HOSPITAL SUPERBILL Provider-Created Round-sheet</vt:lpstr>
      <vt:lpstr>RESPONSIBILITIES Argus DEMO Entry</vt:lpstr>
      <vt:lpstr>RESPONSIBILITIES Argus CHARGE Entry</vt:lpstr>
      <vt:lpstr>RESPONSIBILITIES Argus CODING Team</vt:lpstr>
      <vt:lpstr>RESPONSIBILITIES PROVIDER &amp; STAFF</vt:lpstr>
      <vt:lpstr>RESPONSIBILITIES Argus LIAISON &amp; AVATAR</vt:lpstr>
      <vt:lpstr>PowerPoint Presentation</vt:lpstr>
      <vt:lpstr>CONTACT LIST</vt:lpstr>
    </vt:vector>
  </TitlesOfParts>
  <Company>Argus Medical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Stephanie Portillo</dc:creator>
  <cp:lastModifiedBy>Jose Ortiz</cp:lastModifiedBy>
  <cp:revision>3431</cp:revision>
  <cp:lastPrinted>2023-08-14T22:46:52Z</cp:lastPrinted>
  <dcterms:created xsi:type="dcterms:W3CDTF">2007-04-19T16:18:19Z</dcterms:created>
  <dcterms:modified xsi:type="dcterms:W3CDTF">2023-09-18T17:34:08Z</dcterms:modified>
</cp:coreProperties>
</file>